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32" r:id="rId2"/>
    <p:sldId id="341" r:id="rId3"/>
    <p:sldId id="339" r:id="rId4"/>
    <p:sldId id="333" r:id="rId5"/>
    <p:sldId id="340" r:id="rId6"/>
    <p:sldId id="336" r:id="rId7"/>
    <p:sldId id="342" r:id="rId8"/>
    <p:sldId id="338" r:id="rId9"/>
    <p:sldId id="337" r:id="rId10"/>
    <p:sldId id="347" r:id="rId11"/>
    <p:sldId id="348" r:id="rId12"/>
    <p:sldId id="264" r:id="rId13"/>
    <p:sldId id="267" r:id="rId14"/>
    <p:sldId id="349" r:id="rId15"/>
    <p:sldId id="273" r:id="rId16"/>
    <p:sldId id="330" r:id="rId17"/>
    <p:sldId id="266" r:id="rId18"/>
    <p:sldId id="260" r:id="rId19"/>
    <p:sldId id="279" r:id="rId20"/>
    <p:sldId id="281" r:id="rId21"/>
    <p:sldId id="322" r:id="rId22"/>
    <p:sldId id="268" r:id="rId23"/>
    <p:sldId id="282" r:id="rId24"/>
    <p:sldId id="283" r:id="rId25"/>
    <p:sldId id="284" r:id="rId26"/>
    <p:sldId id="334" r:id="rId27"/>
    <p:sldId id="346" r:id="rId28"/>
    <p:sldId id="345" r:id="rId29"/>
    <p:sldId id="350" r:id="rId30"/>
    <p:sldId id="335" r:id="rId31"/>
    <p:sldId id="351" r:id="rId32"/>
    <p:sldId id="326" r:id="rId3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ola" initials="P" lastIdx="1" clrIdx="0">
    <p:extLst>
      <p:ext uri="{19B8F6BF-5375-455C-9EA6-DF929625EA0E}">
        <p15:presenceInfo xmlns:p15="http://schemas.microsoft.com/office/powerpoint/2012/main" userId="Paol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566" autoAdjust="0"/>
    <p:restoredTop sz="94682" autoAdjust="0"/>
  </p:normalViewPr>
  <p:slideViewPr>
    <p:cSldViewPr>
      <p:cViewPr varScale="1">
        <p:scale>
          <a:sx n="66" d="100"/>
          <a:sy n="66" d="100"/>
        </p:scale>
        <p:origin x="1210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1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6D872A-E2B0-45FE-9325-89FCEEBD0B6F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C86EDB2A-EAFE-4D6A-BE76-8CA558E37DC1}">
      <dgm:prSet phldrT="[Texto]"/>
      <dgm:spPr/>
      <dgm:t>
        <a:bodyPr/>
        <a:lstStyle/>
        <a:p>
          <a:r>
            <a:rPr lang="es-CL" dirty="0" smtClean="0"/>
            <a:t>Nuevo Conocimiento</a:t>
          </a:r>
          <a:endParaRPr lang="es-CL" dirty="0"/>
        </a:p>
      </dgm:t>
    </dgm:pt>
    <dgm:pt modelId="{A10BF52C-FAE0-48B3-96B8-2BE570FAC67E}" type="parTrans" cxnId="{7DDCAD35-E386-49BE-9E28-EB818BB039CE}">
      <dgm:prSet/>
      <dgm:spPr/>
      <dgm:t>
        <a:bodyPr/>
        <a:lstStyle/>
        <a:p>
          <a:endParaRPr lang="es-CL"/>
        </a:p>
      </dgm:t>
    </dgm:pt>
    <dgm:pt modelId="{2A35F23B-1C80-40BB-BCAE-2787E1099984}" type="sibTrans" cxnId="{7DDCAD35-E386-49BE-9E28-EB818BB039CE}">
      <dgm:prSet/>
      <dgm:spPr/>
      <dgm:t>
        <a:bodyPr/>
        <a:lstStyle/>
        <a:p>
          <a:endParaRPr lang="es-CL"/>
        </a:p>
      </dgm:t>
    </dgm:pt>
    <dgm:pt modelId="{DB120FC4-6052-422E-9600-1EC5C28BCE93}">
      <dgm:prSet phldrT="[Texto]" custT="1"/>
      <dgm:spPr/>
      <dgm:t>
        <a:bodyPr/>
        <a:lstStyle/>
        <a:p>
          <a:r>
            <a:rPr lang="es-CL" sz="1000" dirty="0" smtClean="0"/>
            <a:t>51 proyectos científicos</a:t>
          </a:r>
          <a:endParaRPr lang="es-CL" sz="1000" dirty="0"/>
        </a:p>
      </dgm:t>
    </dgm:pt>
    <dgm:pt modelId="{89228DDB-EBB7-4F16-B17F-24CE494D3EBF}" type="parTrans" cxnId="{C60CF1E5-1D6E-4147-A3D8-E16455A9D7FA}">
      <dgm:prSet/>
      <dgm:spPr/>
      <dgm:t>
        <a:bodyPr/>
        <a:lstStyle/>
        <a:p>
          <a:endParaRPr lang="es-CL"/>
        </a:p>
      </dgm:t>
    </dgm:pt>
    <dgm:pt modelId="{391B0576-B0F9-41B8-8B35-04FD7DED7CFB}" type="sibTrans" cxnId="{C60CF1E5-1D6E-4147-A3D8-E16455A9D7FA}">
      <dgm:prSet/>
      <dgm:spPr/>
      <dgm:t>
        <a:bodyPr/>
        <a:lstStyle/>
        <a:p>
          <a:endParaRPr lang="es-CL"/>
        </a:p>
      </dgm:t>
    </dgm:pt>
    <dgm:pt modelId="{1C9E73BC-4534-4241-B97E-5110470ABEDE}">
      <dgm:prSet phldrT="[Texto]"/>
      <dgm:spPr/>
      <dgm:t>
        <a:bodyPr/>
        <a:lstStyle/>
        <a:p>
          <a:r>
            <a:rPr lang="es-CL" dirty="0" smtClean="0"/>
            <a:t>Investigación </a:t>
          </a:r>
          <a:r>
            <a:rPr lang="es-CL" dirty="0" err="1" smtClean="0"/>
            <a:t>Multidiciplinaria</a:t>
          </a:r>
          <a:endParaRPr lang="es-CL" dirty="0"/>
        </a:p>
      </dgm:t>
    </dgm:pt>
    <dgm:pt modelId="{EF794CD2-EB29-4904-B9DF-936A28EAA244}" type="parTrans" cxnId="{0225AE60-6278-4F21-8648-AFFC8B6AEEF7}">
      <dgm:prSet/>
      <dgm:spPr/>
      <dgm:t>
        <a:bodyPr/>
        <a:lstStyle/>
        <a:p>
          <a:endParaRPr lang="es-CL"/>
        </a:p>
      </dgm:t>
    </dgm:pt>
    <dgm:pt modelId="{D48038CD-B2AB-4CE2-87E0-6AEB744DA4B9}" type="sibTrans" cxnId="{0225AE60-6278-4F21-8648-AFFC8B6AEEF7}">
      <dgm:prSet/>
      <dgm:spPr/>
      <dgm:t>
        <a:bodyPr/>
        <a:lstStyle/>
        <a:p>
          <a:endParaRPr lang="es-CL"/>
        </a:p>
      </dgm:t>
    </dgm:pt>
    <dgm:pt modelId="{1264BBD5-A65A-46CD-9A51-9D41510722D9}">
      <dgm:prSet phldrT="[Texto]" custT="1"/>
      <dgm:spPr/>
      <dgm:t>
        <a:bodyPr/>
        <a:lstStyle/>
        <a:p>
          <a:endParaRPr lang="es-CL" sz="1400" dirty="0"/>
        </a:p>
      </dgm:t>
    </dgm:pt>
    <dgm:pt modelId="{C0C73FF6-46B3-4163-B27D-3B3592B299D0}" type="parTrans" cxnId="{F358EF0A-2EA0-4A48-B61A-E12FF211C55D}">
      <dgm:prSet/>
      <dgm:spPr/>
      <dgm:t>
        <a:bodyPr/>
        <a:lstStyle/>
        <a:p>
          <a:endParaRPr lang="es-CL"/>
        </a:p>
      </dgm:t>
    </dgm:pt>
    <dgm:pt modelId="{7CB67F3A-8D02-4D8A-80BE-683600472EF2}" type="sibTrans" cxnId="{F358EF0A-2EA0-4A48-B61A-E12FF211C55D}">
      <dgm:prSet/>
      <dgm:spPr/>
      <dgm:t>
        <a:bodyPr/>
        <a:lstStyle/>
        <a:p>
          <a:endParaRPr lang="es-CL"/>
        </a:p>
      </dgm:t>
    </dgm:pt>
    <dgm:pt modelId="{D6150F50-B0D4-4DD8-8838-4724E5EB48A1}">
      <dgm:prSet phldrT="[Texto]"/>
      <dgm:spPr/>
      <dgm:t>
        <a:bodyPr/>
        <a:lstStyle/>
        <a:p>
          <a:r>
            <a:rPr lang="es-CL" dirty="0" smtClean="0"/>
            <a:t>Promoción  de la ciencia</a:t>
          </a:r>
          <a:endParaRPr lang="es-CL" dirty="0"/>
        </a:p>
      </dgm:t>
    </dgm:pt>
    <dgm:pt modelId="{C2EF1B6A-88A6-41E9-BFB2-88E4B294941F}" type="parTrans" cxnId="{CBEC3BFB-CA97-47C2-8DDF-6FBB1268AAB6}">
      <dgm:prSet/>
      <dgm:spPr/>
      <dgm:t>
        <a:bodyPr/>
        <a:lstStyle/>
        <a:p>
          <a:endParaRPr lang="es-CL"/>
        </a:p>
      </dgm:t>
    </dgm:pt>
    <dgm:pt modelId="{B52866B0-8D55-4CD8-8C1C-76A9A32F0683}" type="sibTrans" cxnId="{CBEC3BFB-CA97-47C2-8DDF-6FBB1268AAB6}">
      <dgm:prSet/>
      <dgm:spPr/>
      <dgm:t>
        <a:bodyPr/>
        <a:lstStyle/>
        <a:p>
          <a:endParaRPr lang="es-CL"/>
        </a:p>
      </dgm:t>
    </dgm:pt>
    <dgm:pt modelId="{96C08A1E-0767-406A-96C4-B92CCC0353A4}">
      <dgm:prSet phldrT="[Texto]" phldr="1"/>
      <dgm:spPr/>
      <dgm:t>
        <a:bodyPr/>
        <a:lstStyle/>
        <a:p>
          <a:endParaRPr lang="es-CL"/>
        </a:p>
      </dgm:t>
    </dgm:pt>
    <dgm:pt modelId="{3C3760EC-E22F-45E1-8DE6-0D6A2EDDBE9C}" type="parTrans" cxnId="{F79223E8-AB91-4406-9731-345798071624}">
      <dgm:prSet/>
      <dgm:spPr/>
      <dgm:t>
        <a:bodyPr/>
        <a:lstStyle/>
        <a:p>
          <a:endParaRPr lang="es-CL"/>
        </a:p>
      </dgm:t>
    </dgm:pt>
    <dgm:pt modelId="{421BAB0C-CF69-4DF9-9A8E-2EC389E7E563}" type="sibTrans" cxnId="{F79223E8-AB91-4406-9731-345798071624}">
      <dgm:prSet/>
      <dgm:spPr/>
      <dgm:t>
        <a:bodyPr/>
        <a:lstStyle/>
        <a:p>
          <a:endParaRPr lang="es-CL"/>
        </a:p>
      </dgm:t>
    </dgm:pt>
    <dgm:pt modelId="{07C98444-79BB-4E31-8F93-D9B6C19AC97F}">
      <dgm:prSet phldrT="[Texto]"/>
      <dgm:spPr/>
      <dgm:t>
        <a:bodyPr/>
        <a:lstStyle/>
        <a:p>
          <a:r>
            <a:rPr lang="es-CL" dirty="0" smtClean="0"/>
            <a:t>Formación de Profesionales</a:t>
          </a:r>
          <a:endParaRPr lang="es-CL" dirty="0"/>
        </a:p>
      </dgm:t>
    </dgm:pt>
    <dgm:pt modelId="{3F1B5337-55C1-4513-A519-4D078E05D67D}" type="parTrans" cxnId="{C1F30296-AD3C-40CC-A556-C376191F7455}">
      <dgm:prSet/>
      <dgm:spPr/>
      <dgm:t>
        <a:bodyPr/>
        <a:lstStyle/>
        <a:p>
          <a:endParaRPr lang="es-CL"/>
        </a:p>
      </dgm:t>
    </dgm:pt>
    <dgm:pt modelId="{FA2D48D9-6DE8-41AA-A8D1-5AC6223C10C4}" type="sibTrans" cxnId="{C1F30296-AD3C-40CC-A556-C376191F7455}">
      <dgm:prSet/>
      <dgm:spPr/>
      <dgm:t>
        <a:bodyPr/>
        <a:lstStyle/>
        <a:p>
          <a:endParaRPr lang="es-CL"/>
        </a:p>
      </dgm:t>
    </dgm:pt>
    <dgm:pt modelId="{3CFBB8AD-2CC4-465A-8AAF-D14D6BE5CA8E}">
      <dgm:prSet phldrT="[Texto]"/>
      <dgm:spPr/>
      <dgm:t>
        <a:bodyPr/>
        <a:lstStyle/>
        <a:p>
          <a:r>
            <a:rPr lang="es-CL" dirty="0" smtClean="0"/>
            <a:t>22 estudiantes de pre y posgrado.</a:t>
          </a:r>
          <a:endParaRPr lang="es-CL" dirty="0"/>
        </a:p>
      </dgm:t>
    </dgm:pt>
    <dgm:pt modelId="{C806A201-E1B3-43D3-8F0F-342FA664DC0B}" type="parTrans" cxnId="{EA772B05-53CB-4ABC-83AA-4656859A6732}">
      <dgm:prSet/>
      <dgm:spPr/>
      <dgm:t>
        <a:bodyPr/>
        <a:lstStyle/>
        <a:p>
          <a:endParaRPr lang="es-CL"/>
        </a:p>
      </dgm:t>
    </dgm:pt>
    <dgm:pt modelId="{15406D70-5396-4AEE-9F3B-4E4F56F6F654}" type="sibTrans" cxnId="{EA772B05-53CB-4ABC-83AA-4656859A6732}">
      <dgm:prSet/>
      <dgm:spPr/>
      <dgm:t>
        <a:bodyPr/>
        <a:lstStyle/>
        <a:p>
          <a:endParaRPr lang="es-CL"/>
        </a:p>
      </dgm:t>
    </dgm:pt>
    <dgm:pt modelId="{3A88DAA6-15D0-4F22-A6C1-CD096F32E515}">
      <dgm:prSet phldrT="[Texto]"/>
      <dgm:spPr/>
      <dgm:t>
        <a:bodyPr/>
        <a:lstStyle/>
        <a:p>
          <a:endParaRPr lang="es-CL" sz="2000" dirty="0"/>
        </a:p>
      </dgm:t>
    </dgm:pt>
    <dgm:pt modelId="{60629D10-99DE-4E10-B460-7C35BDCDE364}" type="parTrans" cxnId="{5F2126E3-ACC6-4652-8729-87B8D414D144}">
      <dgm:prSet/>
      <dgm:spPr/>
      <dgm:t>
        <a:bodyPr/>
        <a:lstStyle/>
        <a:p>
          <a:endParaRPr lang="es-CL"/>
        </a:p>
      </dgm:t>
    </dgm:pt>
    <dgm:pt modelId="{70FDA5C6-F790-498A-A99D-98F06FF17C37}" type="sibTrans" cxnId="{5F2126E3-ACC6-4652-8729-87B8D414D144}">
      <dgm:prSet/>
      <dgm:spPr/>
      <dgm:t>
        <a:bodyPr/>
        <a:lstStyle/>
        <a:p>
          <a:endParaRPr lang="es-CL"/>
        </a:p>
      </dgm:t>
    </dgm:pt>
    <dgm:pt modelId="{AD103CB8-35A6-4E9A-97F5-AAAC75D75986}">
      <dgm:prSet phldrT="[Texto]" custT="1"/>
      <dgm:spPr/>
      <dgm:t>
        <a:bodyPr/>
        <a:lstStyle/>
        <a:p>
          <a:r>
            <a:rPr lang="es-CL" sz="1000" dirty="0" smtClean="0"/>
            <a:t>168 Publicaciones ISI Media de 3.5 – 4 ISI por cada investigador doctor </a:t>
          </a:r>
          <a:endParaRPr lang="es-CL" sz="1000" dirty="0"/>
        </a:p>
      </dgm:t>
    </dgm:pt>
    <dgm:pt modelId="{245E722C-F664-43A2-BFD7-464A429ADDB9}" type="parTrans" cxnId="{4D9E1138-C2DF-4EEB-8FC4-31A8A8C7264C}">
      <dgm:prSet/>
      <dgm:spPr/>
      <dgm:t>
        <a:bodyPr/>
        <a:lstStyle/>
        <a:p>
          <a:endParaRPr lang="es-CL"/>
        </a:p>
      </dgm:t>
    </dgm:pt>
    <dgm:pt modelId="{9EB7BD5C-8A23-42B7-B0C8-4F36BE7154CA}" type="sibTrans" cxnId="{4D9E1138-C2DF-4EEB-8FC4-31A8A8C7264C}">
      <dgm:prSet/>
      <dgm:spPr/>
      <dgm:t>
        <a:bodyPr/>
        <a:lstStyle/>
        <a:p>
          <a:endParaRPr lang="es-CL"/>
        </a:p>
      </dgm:t>
    </dgm:pt>
    <dgm:pt modelId="{42EE614D-2303-4385-8E16-FC5F3B0BB956}">
      <dgm:prSet phldrT="[Texto]" custT="1"/>
      <dgm:spPr/>
      <dgm:t>
        <a:bodyPr/>
        <a:lstStyle/>
        <a:p>
          <a:r>
            <a:rPr lang="es-CL" sz="1000" dirty="0" smtClean="0"/>
            <a:t>18 Publicaciones </a:t>
          </a:r>
          <a:r>
            <a:rPr lang="es-CL" sz="1000" dirty="0" err="1" smtClean="0"/>
            <a:t>Scielo</a:t>
          </a:r>
          <a:endParaRPr lang="es-CL" sz="1000" dirty="0"/>
        </a:p>
      </dgm:t>
    </dgm:pt>
    <dgm:pt modelId="{DA7A0ADA-A692-4776-A349-2614965C5731}" type="parTrans" cxnId="{4C3F7430-9348-4B11-BC2E-9C698AC29478}">
      <dgm:prSet/>
      <dgm:spPr/>
      <dgm:t>
        <a:bodyPr/>
        <a:lstStyle/>
        <a:p>
          <a:endParaRPr lang="es-CL"/>
        </a:p>
      </dgm:t>
    </dgm:pt>
    <dgm:pt modelId="{7DEB77EB-79B2-4F71-A5A4-3C00C1B3F1EC}" type="sibTrans" cxnId="{4C3F7430-9348-4B11-BC2E-9C698AC29478}">
      <dgm:prSet/>
      <dgm:spPr/>
      <dgm:t>
        <a:bodyPr/>
        <a:lstStyle/>
        <a:p>
          <a:endParaRPr lang="es-CL"/>
        </a:p>
      </dgm:t>
    </dgm:pt>
    <dgm:pt modelId="{2C2E1230-64BA-4E1E-A9E6-3B6CAEF5E029}">
      <dgm:prSet phldrT="[Texto]" custT="1"/>
      <dgm:spPr/>
      <dgm:t>
        <a:bodyPr/>
        <a:lstStyle/>
        <a:p>
          <a:r>
            <a:rPr lang="es-CL" sz="1000" dirty="0" smtClean="0"/>
            <a:t>16 Libros</a:t>
          </a:r>
          <a:endParaRPr lang="es-CL" sz="1000" dirty="0"/>
        </a:p>
      </dgm:t>
    </dgm:pt>
    <dgm:pt modelId="{D402FD36-A88F-4F70-B59B-E8BE83D2D4CD}" type="parTrans" cxnId="{324CAED1-28B7-47A7-A3EE-D21707241D61}">
      <dgm:prSet/>
      <dgm:spPr/>
      <dgm:t>
        <a:bodyPr/>
        <a:lstStyle/>
        <a:p>
          <a:endParaRPr lang="es-CL"/>
        </a:p>
      </dgm:t>
    </dgm:pt>
    <dgm:pt modelId="{2BEDBADF-4F6D-4325-868A-00F29B55D799}" type="sibTrans" cxnId="{324CAED1-28B7-47A7-A3EE-D21707241D61}">
      <dgm:prSet/>
      <dgm:spPr/>
      <dgm:t>
        <a:bodyPr/>
        <a:lstStyle/>
        <a:p>
          <a:endParaRPr lang="es-CL"/>
        </a:p>
      </dgm:t>
    </dgm:pt>
    <dgm:pt modelId="{B0DEC55E-BF31-4CE3-B87D-78517738B18F}">
      <dgm:prSet phldrT="[Texto]" custT="1"/>
      <dgm:spPr/>
      <dgm:t>
        <a:bodyPr/>
        <a:lstStyle/>
        <a:p>
          <a:r>
            <a:rPr lang="es-CL" sz="1000" dirty="0" smtClean="0"/>
            <a:t>5 capítulos de libros</a:t>
          </a:r>
          <a:endParaRPr lang="es-CL" sz="1000" dirty="0"/>
        </a:p>
      </dgm:t>
    </dgm:pt>
    <dgm:pt modelId="{84739946-0AA0-4329-94FE-C457436C516C}" type="parTrans" cxnId="{C2C7C112-66DC-4405-A3A9-228D0095E5CD}">
      <dgm:prSet/>
      <dgm:spPr/>
      <dgm:t>
        <a:bodyPr/>
        <a:lstStyle/>
        <a:p>
          <a:endParaRPr lang="es-CL"/>
        </a:p>
      </dgm:t>
    </dgm:pt>
    <dgm:pt modelId="{625C1724-FC49-4355-8C78-5892DC59E94A}" type="sibTrans" cxnId="{C2C7C112-66DC-4405-A3A9-228D0095E5CD}">
      <dgm:prSet/>
      <dgm:spPr/>
      <dgm:t>
        <a:bodyPr/>
        <a:lstStyle/>
        <a:p>
          <a:endParaRPr lang="es-CL"/>
        </a:p>
      </dgm:t>
    </dgm:pt>
    <dgm:pt modelId="{555DE5B0-4B19-4C61-9414-C5B0EF473A12}">
      <dgm:prSet phldrT="[Texto]" custT="1"/>
      <dgm:spPr/>
      <dgm:t>
        <a:bodyPr/>
        <a:lstStyle/>
        <a:p>
          <a:endParaRPr lang="es-CL" sz="1600" dirty="0"/>
        </a:p>
      </dgm:t>
    </dgm:pt>
    <dgm:pt modelId="{9D06C04F-5438-4B51-B9DB-6D897C6811C3}" type="parTrans" cxnId="{1EC69806-7F9B-4BB1-8883-7C42549AA37A}">
      <dgm:prSet/>
      <dgm:spPr/>
      <dgm:t>
        <a:bodyPr/>
        <a:lstStyle/>
        <a:p>
          <a:endParaRPr lang="es-CL"/>
        </a:p>
      </dgm:t>
    </dgm:pt>
    <dgm:pt modelId="{5A30EFBE-15BB-48B0-BBA7-3885CACC16CA}" type="sibTrans" cxnId="{1EC69806-7F9B-4BB1-8883-7C42549AA37A}">
      <dgm:prSet/>
      <dgm:spPr/>
      <dgm:t>
        <a:bodyPr/>
        <a:lstStyle/>
        <a:p>
          <a:endParaRPr lang="es-CL"/>
        </a:p>
      </dgm:t>
    </dgm:pt>
    <dgm:pt modelId="{36599EC9-7BBA-4100-A1EC-66D85869EAE2}">
      <dgm:prSet phldrT="[Texto]" custT="1"/>
      <dgm:spPr/>
      <dgm:t>
        <a:bodyPr/>
        <a:lstStyle/>
        <a:p>
          <a:r>
            <a:rPr lang="es-CL" sz="1000" dirty="0" smtClean="0"/>
            <a:t>220 presentaciones a congresos inter y nacionales. </a:t>
          </a:r>
          <a:endParaRPr lang="es-CL" sz="1000" dirty="0"/>
        </a:p>
      </dgm:t>
    </dgm:pt>
    <dgm:pt modelId="{FB9ECAB8-5E05-491E-A414-62A963ECA12E}" type="parTrans" cxnId="{101C065A-F3B8-49FF-85EB-2F40BE207CDC}">
      <dgm:prSet/>
      <dgm:spPr/>
      <dgm:t>
        <a:bodyPr/>
        <a:lstStyle/>
        <a:p>
          <a:endParaRPr lang="es-CL"/>
        </a:p>
      </dgm:t>
    </dgm:pt>
    <dgm:pt modelId="{5584AC89-77D4-4B81-A873-AB3B899081BE}" type="sibTrans" cxnId="{101C065A-F3B8-49FF-85EB-2F40BE207CDC}">
      <dgm:prSet/>
      <dgm:spPr/>
      <dgm:t>
        <a:bodyPr/>
        <a:lstStyle/>
        <a:p>
          <a:endParaRPr lang="es-CL"/>
        </a:p>
      </dgm:t>
    </dgm:pt>
    <dgm:pt modelId="{80AD0E1E-F9D1-4840-ABC1-C6E552FFF533}">
      <dgm:prSet phldrT="[Texto]"/>
      <dgm:spPr/>
      <dgm:t>
        <a:bodyPr/>
        <a:lstStyle/>
        <a:p>
          <a:r>
            <a:rPr lang="es-CL" dirty="0" smtClean="0"/>
            <a:t>10 tesis finalizadas.</a:t>
          </a:r>
          <a:endParaRPr lang="es-CL" dirty="0"/>
        </a:p>
      </dgm:t>
    </dgm:pt>
    <dgm:pt modelId="{571A45E5-5948-42C8-97F0-0B8B1EA422B1}" type="parTrans" cxnId="{A5F70873-3639-4786-8B63-A9D70C497E5A}">
      <dgm:prSet/>
      <dgm:spPr/>
      <dgm:t>
        <a:bodyPr/>
        <a:lstStyle/>
        <a:p>
          <a:endParaRPr lang="es-CL"/>
        </a:p>
      </dgm:t>
    </dgm:pt>
    <dgm:pt modelId="{3CE24227-3B29-4820-A44C-99FA9DC1F44E}" type="sibTrans" cxnId="{A5F70873-3639-4786-8B63-A9D70C497E5A}">
      <dgm:prSet/>
      <dgm:spPr/>
      <dgm:t>
        <a:bodyPr/>
        <a:lstStyle/>
        <a:p>
          <a:endParaRPr lang="es-CL"/>
        </a:p>
      </dgm:t>
    </dgm:pt>
    <dgm:pt modelId="{85416851-CED5-4F3A-A86C-CB396112E5DC}">
      <dgm:prSet phldrT="[Texto]"/>
      <dgm:spPr/>
      <dgm:t>
        <a:bodyPr/>
        <a:lstStyle/>
        <a:p>
          <a:r>
            <a:rPr lang="es-CL" dirty="0" smtClean="0"/>
            <a:t>8 profesionales jóvenes inician su carrera profesional en CEQUA</a:t>
          </a:r>
          <a:endParaRPr lang="es-CL" dirty="0"/>
        </a:p>
      </dgm:t>
    </dgm:pt>
    <dgm:pt modelId="{D9BF53D5-33B1-4BA4-9DBF-E63CED1C8F75}" type="parTrans" cxnId="{47D3E8D0-DF78-429B-85A8-E797D4D0758F}">
      <dgm:prSet/>
      <dgm:spPr/>
      <dgm:t>
        <a:bodyPr/>
        <a:lstStyle/>
        <a:p>
          <a:endParaRPr lang="es-CL"/>
        </a:p>
      </dgm:t>
    </dgm:pt>
    <dgm:pt modelId="{CF72BA39-2D84-4E30-80C5-386F05C3EF63}" type="sibTrans" cxnId="{47D3E8D0-DF78-429B-85A8-E797D4D0758F}">
      <dgm:prSet/>
      <dgm:spPr/>
      <dgm:t>
        <a:bodyPr/>
        <a:lstStyle/>
        <a:p>
          <a:endParaRPr lang="es-CL"/>
        </a:p>
      </dgm:t>
    </dgm:pt>
    <dgm:pt modelId="{55AE7795-3BCE-4947-90A5-28416DB27B55}" type="pres">
      <dgm:prSet presAssocID="{236D872A-E2B0-45FE-9325-89FCEEBD0B6F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1E15B1DB-C580-47A6-B37D-150B409AA316}" type="pres">
      <dgm:prSet presAssocID="{236D872A-E2B0-45FE-9325-89FCEEBD0B6F}" presName="children" presStyleCnt="0"/>
      <dgm:spPr/>
    </dgm:pt>
    <dgm:pt modelId="{D82100FB-B66F-41F0-BCA3-CE7BEBCE31C7}" type="pres">
      <dgm:prSet presAssocID="{236D872A-E2B0-45FE-9325-89FCEEBD0B6F}" presName="child1group" presStyleCnt="0"/>
      <dgm:spPr/>
    </dgm:pt>
    <dgm:pt modelId="{CEE8BE63-5FFB-400B-9FE6-92BE9C3F42D3}" type="pres">
      <dgm:prSet presAssocID="{236D872A-E2B0-45FE-9325-89FCEEBD0B6F}" presName="child1" presStyleLbl="bgAcc1" presStyleIdx="0" presStyleCnt="4" custScaleX="128505" custScaleY="115214" custLinFactNeighborX="-29672" custLinFactNeighborY="-8271"/>
      <dgm:spPr/>
      <dgm:t>
        <a:bodyPr/>
        <a:lstStyle/>
        <a:p>
          <a:endParaRPr lang="es-CL"/>
        </a:p>
      </dgm:t>
    </dgm:pt>
    <dgm:pt modelId="{1289EDDD-5378-48A0-9D75-16E2F93BB253}" type="pres">
      <dgm:prSet presAssocID="{236D872A-E2B0-45FE-9325-89FCEEBD0B6F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EB30F851-F573-40AB-9A4F-88E88A435B3E}" type="pres">
      <dgm:prSet presAssocID="{236D872A-E2B0-45FE-9325-89FCEEBD0B6F}" presName="child2group" presStyleCnt="0"/>
      <dgm:spPr/>
    </dgm:pt>
    <dgm:pt modelId="{5DD26857-2608-4AA7-9492-D5FDC219B15F}" type="pres">
      <dgm:prSet presAssocID="{236D872A-E2B0-45FE-9325-89FCEEBD0B6F}" presName="child2" presStyleLbl="bgAcc1" presStyleIdx="1" presStyleCnt="4" custScaleX="176355" custScaleY="105646" custLinFactNeighborX="41386" custLinFactNeighborY="-5044"/>
      <dgm:spPr/>
      <dgm:t>
        <a:bodyPr/>
        <a:lstStyle/>
        <a:p>
          <a:endParaRPr lang="es-CL"/>
        </a:p>
      </dgm:t>
    </dgm:pt>
    <dgm:pt modelId="{2CB9E699-EAB1-44D1-A43F-BAAE5C9F63B8}" type="pres">
      <dgm:prSet presAssocID="{236D872A-E2B0-45FE-9325-89FCEEBD0B6F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F536EDD-2CE7-40C7-AAE1-D20BA904E3A9}" type="pres">
      <dgm:prSet presAssocID="{236D872A-E2B0-45FE-9325-89FCEEBD0B6F}" presName="child3group" presStyleCnt="0"/>
      <dgm:spPr/>
    </dgm:pt>
    <dgm:pt modelId="{ED891736-4068-4042-8C13-BB392C5EE716}" type="pres">
      <dgm:prSet presAssocID="{236D872A-E2B0-45FE-9325-89FCEEBD0B6F}" presName="child3" presStyleLbl="bgAcc1" presStyleIdx="2" presStyleCnt="4" custScaleX="151370" custScaleY="86379"/>
      <dgm:spPr/>
      <dgm:t>
        <a:bodyPr/>
        <a:lstStyle/>
        <a:p>
          <a:endParaRPr lang="es-CL"/>
        </a:p>
      </dgm:t>
    </dgm:pt>
    <dgm:pt modelId="{5C0CA64A-1AA1-427B-8A47-823EDAF81437}" type="pres">
      <dgm:prSet presAssocID="{236D872A-E2B0-45FE-9325-89FCEEBD0B6F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6BC9028-8669-4AF9-9740-C46C6354B589}" type="pres">
      <dgm:prSet presAssocID="{236D872A-E2B0-45FE-9325-89FCEEBD0B6F}" presName="child4group" presStyleCnt="0"/>
      <dgm:spPr/>
    </dgm:pt>
    <dgm:pt modelId="{235C2D69-1134-4647-81AA-9F7551C68B11}" type="pres">
      <dgm:prSet presAssocID="{236D872A-E2B0-45FE-9325-89FCEEBD0B6F}" presName="child4" presStyleLbl="bgAcc1" presStyleIdx="3" presStyleCnt="4" custScaleX="146975"/>
      <dgm:spPr/>
      <dgm:t>
        <a:bodyPr/>
        <a:lstStyle/>
        <a:p>
          <a:endParaRPr lang="es-CL"/>
        </a:p>
      </dgm:t>
    </dgm:pt>
    <dgm:pt modelId="{BF5239D7-A569-4D6B-BD75-3705DE5FD7CA}" type="pres">
      <dgm:prSet presAssocID="{236D872A-E2B0-45FE-9325-89FCEEBD0B6F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358000D-2515-4BB0-A626-70106F52813D}" type="pres">
      <dgm:prSet presAssocID="{236D872A-E2B0-45FE-9325-89FCEEBD0B6F}" presName="childPlaceholder" presStyleCnt="0"/>
      <dgm:spPr/>
    </dgm:pt>
    <dgm:pt modelId="{65234270-59EA-46AD-97F7-EC94BF0C2888}" type="pres">
      <dgm:prSet presAssocID="{236D872A-E2B0-45FE-9325-89FCEEBD0B6F}" presName="circle" presStyleCnt="0"/>
      <dgm:spPr/>
    </dgm:pt>
    <dgm:pt modelId="{D5E2355F-CE5B-45E7-A234-5733F71AF62A}" type="pres">
      <dgm:prSet presAssocID="{236D872A-E2B0-45FE-9325-89FCEEBD0B6F}" presName="quadrant1" presStyleLbl="node1" presStyleIdx="0" presStyleCnt="4" custLinFactNeighborX="632" custLinFactNeighborY="-3618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53C159B3-E7AD-41AF-BF90-23C1B122451D}" type="pres">
      <dgm:prSet presAssocID="{236D872A-E2B0-45FE-9325-89FCEEBD0B6F}" presName="quadrant2" presStyleLbl="node1" presStyleIdx="1" presStyleCnt="4" custLinFactNeighborX="-632" custLinFactNeighborY="-888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912147A-D9E2-4AEF-9FAE-F0EE70618DEC}" type="pres">
      <dgm:prSet presAssocID="{236D872A-E2B0-45FE-9325-89FCEEBD0B6F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DAD6E56-5355-4E2D-9DC6-D54C5742E4B0}" type="pres">
      <dgm:prSet presAssocID="{236D872A-E2B0-45FE-9325-89FCEEBD0B6F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DB6BE77-9C06-4292-8315-48D3DFB29BA3}" type="pres">
      <dgm:prSet presAssocID="{236D872A-E2B0-45FE-9325-89FCEEBD0B6F}" presName="quadrantPlaceholder" presStyleCnt="0"/>
      <dgm:spPr/>
    </dgm:pt>
    <dgm:pt modelId="{C9587BD5-F7C9-4F53-81D1-FDE38DFA1F8E}" type="pres">
      <dgm:prSet presAssocID="{236D872A-E2B0-45FE-9325-89FCEEBD0B6F}" presName="center1" presStyleLbl="fgShp" presStyleIdx="0" presStyleCnt="2"/>
      <dgm:spPr/>
    </dgm:pt>
    <dgm:pt modelId="{73223B29-AD8E-4E92-AE04-14D13103D787}" type="pres">
      <dgm:prSet presAssocID="{236D872A-E2B0-45FE-9325-89FCEEBD0B6F}" presName="center2" presStyleLbl="fgShp" presStyleIdx="1" presStyleCnt="2"/>
      <dgm:spPr/>
    </dgm:pt>
  </dgm:ptLst>
  <dgm:cxnLst>
    <dgm:cxn modelId="{1EC69806-7F9B-4BB1-8883-7C42549AA37A}" srcId="{C86EDB2A-EAFE-4D6A-BE76-8CA558E37DC1}" destId="{555DE5B0-4B19-4C61-9414-C5B0EF473A12}" srcOrd="6" destOrd="0" parTransId="{9D06C04F-5438-4B51-B9DB-6D897C6811C3}" sibTransId="{5A30EFBE-15BB-48B0-BBA7-3885CACC16CA}"/>
    <dgm:cxn modelId="{C2C7C112-66DC-4405-A3A9-228D0095E5CD}" srcId="{C86EDB2A-EAFE-4D6A-BE76-8CA558E37DC1}" destId="{B0DEC55E-BF31-4CE3-B87D-78517738B18F}" srcOrd="4" destOrd="0" parTransId="{84739946-0AA0-4329-94FE-C457436C516C}" sibTransId="{625C1724-FC49-4355-8C78-5892DC59E94A}"/>
    <dgm:cxn modelId="{CBEC3BFB-CA97-47C2-8DDF-6FBB1268AAB6}" srcId="{236D872A-E2B0-45FE-9325-89FCEEBD0B6F}" destId="{D6150F50-B0D4-4DD8-8838-4724E5EB48A1}" srcOrd="2" destOrd="0" parTransId="{C2EF1B6A-88A6-41E9-BFB2-88E4B294941F}" sibTransId="{B52866B0-8D55-4CD8-8C1C-76A9A32F0683}"/>
    <dgm:cxn modelId="{39D12207-8BA1-48A7-B67F-73B3963A8F46}" type="presOf" srcId="{DB120FC4-6052-422E-9600-1EC5C28BCE93}" destId="{1289EDDD-5378-48A0-9D75-16E2F93BB253}" srcOrd="1" destOrd="0" presId="urn:microsoft.com/office/officeart/2005/8/layout/cycle4"/>
    <dgm:cxn modelId="{6F303822-3011-44B4-9692-276EFBE02F14}" type="presOf" srcId="{96C08A1E-0767-406A-96C4-B92CCC0353A4}" destId="{5C0CA64A-1AA1-427B-8A47-823EDAF81437}" srcOrd="1" destOrd="0" presId="urn:microsoft.com/office/officeart/2005/8/layout/cycle4"/>
    <dgm:cxn modelId="{F358EF0A-2EA0-4A48-B61A-E12FF211C55D}" srcId="{1C9E73BC-4534-4241-B97E-5110470ABEDE}" destId="{1264BBD5-A65A-46CD-9A51-9D41510722D9}" srcOrd="0" destOrd="0" parTransId="{C0C73FF6-46B3-4163-B27D-3B3592B299D0}" sibTransId="{7CB67F3A-8D02-4D8A-80BE-683600472EF2}"/>
    <dgm:cxn modelId="{50553C3B-E856-4A23-92B5-F12EA2F4EAAA}" type="presOf" srcId="{DB120FC4-6052-422E-9600-1EC5C28BCE93}" destId="{CEE8BE63-5FFB-400B-9FE6-92BE9C3F42D3}" srcOrd="0" destOrd="0" presId="urn:microsoft.com/office/officeart/2005/8/layout/cycle4"/>
    <dgm:cxn modelId="{11838DA6-9D2D-4C9D-87EA-2474A791F1E7}" type="presOf" srcId="{236D872A-E2B0-45FE-9325-89FCEEBD0B6F}" destId="{55AE7795-3BCE-4947-90A5-28416DB27B55}" srcOrd="0" destOrd="0" presId="urn:microsoft.com/office/officeart/2005/8/layout/cycle4"/>
    <dgm:cxn modelId="{101C065A-F3B8-49FF-85EB-2F40BE207CDC}" srcId="{C86EDB2A-EAFE-4D6A-BE76-8CA558E37DC1}" destId="{36599EC9-7BBA-4100-A1EC-66D85869EAE2}" srcOrd="5" destOrd="0" parTransId="{FB9ECAB8-5E05-491E-A414-62A963ECA12E}" sibTransId="{5584AC89-77D4-4B81-A873-AB3B899081BE}"/>
    <dgm:cxn modelId="{5F2126E3-ACC6-4652-8729-87B8D414D144}" srcId="{C86EDB2A-EAFE-4D6A-BE76-8CA558E37DC1}" destId="{3A88DAA6-15D0-4F22-A6C1-CD096F32E515}" srcOrd="7" destOrd="0" parTransId="{60629D10-99DE-4E10-B460-7C35BDCDE364}" sibTransId="{70FDA5C6-F790-498A-A99D-98F06FF17C37}"/>
    <dgm:cxn modelId="{370931A0-E012-480F-A4A0-28CCEB864D09}" type="presOf" srcId="{1264BBD5-A65A-46CD-9A51-9D41510722D9}" destId="{5DD26857-2608-4AA7-9492-D5FDC219B15F}" srcOrd="0" destOrd="0" presId="urn:microsoft.com/office/officeart/2005/8/layout/cycle4"/>
    <dgm:cxn modelId="{DE858B95-7721-432A-9843-0303E2CF33D3}" type="presOf" srcId="{3A88DAA6-15D0-4F22-A6C1-CD096F32E515}" destId="{1289EDDD-5378-48A0-9D75-16E2F93BB253}" srcOrd="1" destOrd="7" presId="urn:microsoft.com/office/officeart/2005/8/layout/cycle4"/>
    <dgm:cxn modelId="{C1F30296-AD3C-40CC-A556-C376191F7455}" srcId="{236D872A-E2B0-45FE-9325-89FCEEBD0B6F}" destId="{07C98444-79BB-4E31-8F93-D9B6C19AC97F}" srcOrd="3" destOrd="0" parTransId="{3F1B5337-55C1-4513-A519-4D078E05D67D}" sibTransId="{FA2D48D9-6DE8-41AA-A8D1-5AC6223C10C4}"/>
    <dgm:cxn modelId="{22214AA2-7177-41F7-929B-0EC71BC2B786}" type="presOf" srcId="{B0DEC55E-BF31-4CE3-B87D-78517738B18F}" destId="{1289EDDD-5378-48A0-9D75-16E2F93BB253}" srcOrd="1" destOrd="4" presId="urn:microsoft.com/office/officeart/2005/8/layout/cycle4"/>
    <dgm:cxn modelId="{CEDE2E36-D3D1-4C5A-89E2-A61E2040770E}" type="presOf" srcId="{96C08A1E-0767-406A-96C4-B92CCC0353A4}" destId="{ED891736-4068-4042-8C13-BB392C5EE716}" srcOrd="0" destOrd="0" presId="urn:microsoft.com/office/officeart/2005/8/layout/cycle4"/>
    <dgm:cxn modelId="{EA772B05-53CB-4ABC-83AA-4656859A6732}" srcId="{07C98444-79BB-4E31-8F93-D9B6C19AC97F}" destId="{3CFBB8AD-2CC4-465A-8AAF-D14D6BE5CA8E}" srcOrd="0" destOrd="0" parTransId="{C806A201-E1B3-43D3-8F0F-342FA664DC0B}" sibTransId="{15406D70-5396-4AEE-9F3B-4E4F56F6F654}"/>
    <dgm:cxn modelId="{B26D6099-DF33-4EBA-B24B-E1ED6FE64772}" type="presOf" srcId="{D6150F50-B0D4-4DD8-8838-4724E5EB48A1}" destId="{A912147A-D9E2-4AEF-9FAE-F0EE70618DEC}" srcOrd="0" destOrd="0" presId="urn:microsoft.com/office/officeart/2005/8/layout/cycle4"/>
    <dgm:cxn modelId="{E1B6520B-4502-4B53-A25B-96909A705A05}" type="presOf" srcId="{B0DEC55E-BF31-4CE3-B87D-78517738B18F}" destId="{CEE8BE63-5FFB-400B-9FE6-92BE9C3F42D3}" srcOrd="0" destOrd="4" presId="urn:microsoft.com/office/officeart/2005/8/layout/cycle4"/>
    <dgm:cxn modelId="{47D3E8D0-DF78-429B-85A8-E797D4D0758F}" srcId="{07C98444-79BB-4E31-8F93-D9B6C19AC97F}" destId="{85416851-CED5-4F3A-A86C-CB396112E5DC}" srcOrd="2" destOrd="0" parTransId="{D9BF53D5-33B1-4BA4-9DBF-E63CED1C8F75}" sibTransId="{CF72BA39-2D84-4E30-80C5-386F05C3EF63}"/>
    <dgm:cxn modelId="{E632BEA2-069D-4BB0-874D-59A6D3651DA3}" type="presOf" srcId="{85416851-CED5-4F3A-A86C-CB396112E5DC}" destId="{235C2D69-1134-4647-81AA-9F7551C68B11}" srcOrd="0" destOrd="2" presId="urn:microsoft.com/office/officeart/2005/8/layout/cycle4"/>
    <dgm:cxn modelId="{10359FC4-B85A-4B80-B738-C2C97D531362}" type="presOf" srcId="{3CFBB8AD-2CC4-465A-8AAF-D14D6BE5CA8E}" destId="{235C2D69-1134-4647-81AA-9F7551C68B11}" srcOrd="0" destOrd="0" presId="urn:microsoft.com/office/officeart/2005/8/layout/cycle4"/>
    <dgm:cxn modelId="{324CAED1-28B7-47A7-A3EE-D21707241D61}" srcId="{C86EDB2A-EAFE-4D6A-BE76-8CA558E37DC1}" destId="{2C2E1230-64BA-4E1E-A9E6-3B6CAEF5E029}" srcOrd="3" destOrd="0" parTransId="{D402FD36-A88F-4F70-B59B-E8BE83D2D4CD}" sibTransId="{2BEDBADF-4F6D-4325-868A-00F29B55D799}"/>
    <dgm:cxn modelId="{F79223E8-AB91-4406-9731-345798071624}" srcId="{D6150F50-B0D4-4DD8-8838-4724E5EB48A1}" destId="{96C08A1E-0767-406A-96C4-B92CCC0353A4}" srcOrd="0" destOrd="0" parTransId="{3C3760EC-E22F-45E1-8DE6-0D6A2EDDBE9C}" sibTransId="{421BAB0C-CF69-4DF9-9A8E-2EC389E7E563}"/>
    <dgm:cxn modelId="{5722CA70-6B7A-4B5F-997B-ECDDD67DC82E}" type="presOf" srcId="{2C2E1230-64BA-4E1E-A9E6-3B6CAEF5E029}" destId="{CEE8BE63-5FFB-400B-9FE6-92BE9C3F42D3}" srcOrd="0" destOrd="3" presId="urn:microsoft.com/office/officeart/2005/8/layout/cycle4"/>
    <dgm:cxn modelId="{7CF534E9-4D54-4305-92DB-2EB5A9E77E61}" type="presOf" srcId="{3A88DAA6-15D0-4F22-A6C1-CD096F32E515}" destId="{CEE8BE63-5FFB-400B-9FE6-92BE9C3F42D3}" srcOrd="0" destOrd="7" presId="urn:microsoft.com/office/officeart/2005/8/layout/cycle4"/>
    <dgm:cxn modelId="{5B45E4DC-8048-40D7-9ADB-0F25C62AE67F}" type="presOf" srcId="{07C98444-79BB-4E31-8F93-D9B6C19AC97F}" destId="{BDAD6E56-5355-4E2D-9DC6-D54C5742E4B0}" srcOrd="0" destOrd="0" presId="urn:microsoft.com/office/officeart/2005/8/layout/cycle4"/>
    <dgm:cxn modelId="{C60CF1E5-1D6E-4147-A3D8-E16455A9D7FA}" srcId="{C86EDB2A-EAFE-4D6A-BE76-8CA558E37DC1}" destId="{DB120FC4-6052-422E-9600-1EC5C28BCE93}" srcOrd="0" destOrd="0" parTransId="{89228DDB-EBB7-4F16-B17F-24CE494D3EBF}" sibTransId="{391B0576-B0F9-41B8-8B35-04FD7DED7CFB}"/>
    <dgm:cxn modelId="{A5F82844-27D6-4774-8C0B-C360C2D7559E}" type="presOf" srcId="{80AD0E1E-F9D1-4840-ABC1-C6E552FFF533}" destId="{BF5239D7-A569-4D6B-BD75-3705DE5FD7CA}" srcOrd="1" destOrd="1" presId="urn:microsoft.com/office/officeart/2005/8/layout/cycle4"/>
    <dgm:cxn modelId="{67C7F908-6030-49E0-A5FA-DCE0C1F80BCB}" type="presOf" srcId="{3CFBB8AD-2CC4-465A-8AAF-D14D6BE5CA8E}" destId="{BF5239D7-A569-4D6B-BD75-3705DE5FD7CA}" srcOrd="1" destOrd="0" presId="urn:microsoft.com/office/officeart/2005/8/layout/cycle4"/>
    <dgm:cxn modelId="{788F6825-4070-4176-A3D7-23CB5642DE28}" type="presOf" srcId="{36599EC9-7BBA-4100-A1EC-66D85869EAE2}" destId="{1289EDDD-5378-48A0-9D75-16E2F93BB253}" srcOrd="1" destOrd="5" presId="urn:microsoft.com/office/officeart/2005/8/layout/cycle4"/>
    <dgm:cxn modelId="{4E27012D-931D-49E1-BA9C-9DC6D2EF4B20}" type="presOf" srcId="{80AD0E1E-F9D1-4840-ABC1-C6E552FFF533}" destId="{235C2D69-1134-4647-81AA-9F7551C68B11}" srcOrd="0" destOrd="1" presId="urn:microsoft.com/office/officeart/2005/8/layout/cycle4"/>
    <dgm:cxn modelId="{EC2ECCEE-2F83-481E-822C-3A3B21E8B287}" type="presOf" srcId="{C86EDB2A-EAFE-4D6A-BE76-8CA558E37DC1}" destId="{D5E2355F-CE5B-45E7-A234-5733F71AF62A}" srcOrd="0" destOrd="0" presId="urn:microsoft.com/office/officeart/2005/8/layout/cycle4"/>
    <dgm:cxn modelId="{BE4C4ED4-7689-4652-AC52-E69E7442B846}" type="presOf" srcId="{555DE5B0-4B19-4C61-9414-C5B0EF473A12}" destId="{1289EDDD-5378-48A0-9D75-16E2F93BB253}" srcOrd="1" destOrd="6" presId="urn:microsoft.com/office/officeart/2005/8/layout/cycle4"/>
    <dgm:cxn modelId="{25C7ED69-26B4-46AD-A67C-BA91AAD45638}" type="presOf" srcId="{1C9E73BC-4534-4241-B97E-5110470ABEDE}" destId="{53C159B3-E7AD-41AF-BF90-23C1B122451D}" srcOrd="0" destOrd="0" presId="urn:microsoft.com/office/officeart/2005/8/layout/cycle4"/>
    <dgm:cxn modelId="{4D9E1138-C2DF-4EEB-8FC4-31A8A8C7264C}" srcId="{C86EDB2A-EAFE-4D6A-BE76-8CA558E37DC1}" destId="{AD103CB8-35A6-4E9A-97F5-AAAC75D75986}" srcOrd="1" destOrd="0" parTransId="{245E722C-F664-43A2-BFD7-464A429ADDB9}" sibTransId="{9EB7BD5C-8A23-42B7-B0C8-4F36BE7154CA}"/>
    <dgm:cxn modelId="{4C3F7430-9348-4B11-BC2E-9C698AC29478}" srcId="{C86EDB2A-EAFE-4D6A-BE76-8CA558E37DC1}" destId="{42EE614D-2303-4385-8E16-FC5F3B0BB956}" srcOrd="2" destOrd="0" parTransId="{DA7A0ADA-A692-4776-A349-2614965C5731}" sibTransId="{7DEB77EB-79B2-4F71-A5A4-3C00C1B3F1EC}"/>
    <dgm:cxn modelId="{A5F70873-3639-4786-8B63-A9D70C497E5A}" srcId="{07C98444-79BB-4E31-8F93-D9B6C19AC97F}" destId="{80AD0E1E-F9D1-4840-ABC1-C6E552FFF533}" srcOrd="1" destOrd="0" parTransId="{571A45E5-5948-42C8-97F0-0B8B1EA422B1}" sibTransId="{3CE24227-3B29-4820-A44C-99FA9DC1F44E}"/>
    <dgm:cxn modelId="{EA098957-13BF-4CA5-A1B3-D5306F3CAFA1}" type="presOf" srcId="{1264BBD5-A65A-46CD-9A51-9D41510722D9}" destId="{2CB9E699-EAB1-44D1-A43F-BAAE5C9F63B8}" srcOrd="1" destOrd="0" presId="urn:microsoft.com/office/officeart/2005/8/layout/cycle4"/>
    <dgm:cxn modelId="{4D158D2B-7817-4CC1-A83A-BCBEC40516A1}" type="presOf" srcId="{2C2E1230-64BA-4E1E-A9E6-3B6CAEF5E029}" destId="{1289EDDD-5378-48A0-9D75-16E2F93BB253}" srcOrd="1" destOrd="3" presId="urn:microsoft.com/office/officeart/2005/8/layout/cycle4"/>
    <dgm:cxn modelId="{990872AD-E80A-4FBD-BF3C-B246E3030677}" type="presOf" srcId="{42EE614D-2303-4385-8E16-FC5F3B0BB956}" destId="{1289EDDD-5378-48A0-9D75-16E2F93BB253}" srcOrd="1" destOrd="2" presId="urn:microsoft.com/office/officeart/2005/8/layout/cycle4"/>
    <dgm:cxn modelId="{281CCC65-AA3E-419C-A06C-B28991DB2F65}" type="presOf" srcId="{36599EC9-7BBA-4100-A1EC-66D85869EAE2}" destId="{CEE8BE63-5FFB-400B-9FE6-92BE9C3F42D3}" srcOrd="0" destOrd="5" presId="urn:microsoft.com/office/officeart/2005/8/layout/cycle4"/>
    <dgm:cxn modelId="{7C7BEDC9-CE57-4C19-9FC5-6BA0790FC0C9}" type="presOf" srcId="{555DE5B0-4B19-4C61-9414-C5B0EF473A12}" destId="{CEE8BE63-5FFB-400B-9FE6-92BE9C3F42D3}" srcOrd="0" destOrd="6" presId="urn:microsoft.com/office/officeart/2005/8/layout/cycle4"/>
    <dgm:cxn modelId="{B5BB7204-1E99-4EFC-810D-6AD3336D895A}" type="presOf" srcId="{AD103CB8-35A6-4E9A-97F5-AAAC75D75986}" destId="{CEE8BE63-5FFB-400B-9FE6-92BE9C3F42D3}" srcOrd="0" destOrd="1" presId="urn:microsoft.com/office/officeart/2005/8/layout/cycle4"/>
    <dgm:cxn modelId="{61002482-E562-4212-98CD-D2F6AA8F2C3B}" type="presOf" srcId="{42EE614D-2303-4385-8E16-FC5F3B0BB956}" destId="{CEE8BE63-5FFB-400B-9FE6-92BE9C3F42D3}" srcOrd="0" destOrd="2" presId="urn:microsoft.com/office/officeart/2005/8/layout/cycle4"/>
    <dgm:cxn modelId="{83986C91-E437-4684-B1CF-7AAE50F03E7F}" type="presOf" srcId="{85416851-CED5-4F3A-A86C-CB396112E5DC}" destId="{BF5239D7-A569-4D6B-BD75-3705DE5FD7CA}" srcOrd="1" destOrd="2" presId="urn:microsoft.com/office/officeart/2005/8/layout/cycle4"/>
    <dgm:cxn modelId="{DF5F30BD-54EB-4B2E-AD79-196B34C35DF7}" type="presOf" srcId="{AD103CB8-35A6-4E9A-97F5-AAAC75D75986}" destId="{1289EDDD-5378-48A0-9D75-16E2F93BB253}" srcOrd="1" destOrd="1" presId="urn:microsoft.com/office/officeart/2005/8/layout/cycle4"/>
    <dgm:cxn modelId="{0225AE60-6278-4F21-8648-AFFC8B6AEEF7}" srcId="{236D872A-E2B0-45FE-9325-89FCEEBD0B6F}" destId="{1C9E73BC-4534-4241-B97E-5110470ABEDE}" srcOrd="1" destOrd="0" parTransId="{EF794CD2-EB29-4904-B9DF-936A28EAA244}" sibTransId="{D48038CD-B2AB-4CE2-87E0-6AEB744DA4B9}"/>
    <dgm:cxn modelId="{7DDCAD35-E386-49BE-9E28-EB818BB039CE}" srcId="{236D872A-E2B0-45FE-9325-89FCEEBD0B6F}" destId="{C86EDB2A-EAFE-4D6A-BE76-8CA558E37DC1}" srcOrd="0" destOrd="0" parTransId="{A10BF52C-FAE0-48B3-96B8-2BE570FAC67E}" sibTransId="{2A35F23B-1C80-40BB-BCAE-2787E1099984}"/>
    <dgm:cxn modelId="{7ED19F5F-4514-467E-B2FA-67A247BB451D}" type="presParOf" srcId="{55AE7795-3BCE-4947-90A5-28416DB27B55}" destId="{1E15B1DB-C580-47A6-B37D-150B409AA316}" srcOrd="0" destOrd="0" presId="urn:microsoft.com/office/officeart/2005/8/layout/cycle4"/>
    <dgm:cxn modelId="{1D5549CA-3D29-4044-8679-EFCF87123125}" type="presParOf" srcId="{1E15B1DB-C580-47A6-B37D-150B409AA316}" destId="{D82100FB-B66F-41F0-BCA3-CE7BEBCE31C7}" srcOrd="0" destOrd="0" presId="urn:microsoft.com/office/officeart/2005/8/layout/cycle4"/>
    <dgm:cxn modelId="{BC569AFB-B7DC-4ECE-AA2E-F3C9E63B4BC8}" type="presParOf" srcId="{D82100FB-B66F-41F0-BCA3-CE7BEBCE31C7}" destId="{CEE8BE63-5FFB-400B-9FE6-92BE9C3F42D3}" srcOrd="0" destOrd="0" presId="urn:microsoft.com/office/officeart/2005/8/layout/cycle4"/>
    <dgm:cxn modelId="{A7E6F7D8-9B27-4519-9AFD-69DF2BAD14E8}" type="presParOf" srcId="{D82100FB-B66F-41F0-BCA3-CE7BEBCE31C7}" destId="{1289EDDD-5378-48A0-9D75-16E2F93BB253}" srcOrd="1" destOrd="0" presId="urn:microsoft.com/office/officeart/2005/8/layout/cycle4"/>
    <dgm:cxn modelId="{CA1ACDA7-2DC8-4B17-9E46-A40DA8C62F86}" type="presParOf" srcId="{1E15B1DB-C580-47A6-B37D-150B409AA316}" destId="{EB30F851-F573-40AB-9A4F-88E88A435B3E}" srcOrd="1" destOrd="0" presId="urn:microsoft.com/office/officeart/2005/8/layout/cycle4"/>
    <dgm:cxn modelId="{D6608E7D-BC50-4560-86DF-6C7A190A1E0E}" type="presParOf" srcId="{EB30F851-F573-40AB-9A4F-88E88A435B3E}" destId="{5DD26857-2608-4AA7-9492-D5FDC219B15F}" srcOrd="0" destOrd="0" presId="urn:microsoft.com/office/officeart/2005/8/layout/cycle4"/>
    <dgm:cxn modelId="{347E03D6-DE68-42A4-A5E4-F1ED34385264}" type="presParOf" srcId="{EB30F851-F573-40AB-9A4F-88E88A435B3E}" destId="{2CB9E699-EAB1-44D1-A43F-BAAE5C9F63B8}" srcOrd="1" destOrd="0" presId="urn:microsoft.com/office/officeart/2005/8/layout/cycle4"/>
    <dgm:cxn modelId="{4D885EB5-77FD-4E0D-825E-3557CD9483CC}" type="presParOf" srcId="{1E15B1DB-C580-47A6-B37D-150B409AA316}" destId="{3F536EDD-2CE7-40C7-AAE1-D20BA904E3A9}" srcOrd="2" destOrd="0" presId="urn:microsoft.com/office/officeart/2005/8/layout/cycle4"/>
    <dgm:cxn modelId="{5DA9C580-3130-4E69-8D5F-8059953308FE}" type="presParOf" srcId="{3F536EDD-2CE7-40C7-AAE1-D20BA904E3A9}" destId="{ED891736-4068-4042-8C13-BB392C5EE716}" srcOrd="0" destOrd="0" presId="urn:microsoft.com/office/officeart/2005/8/layout/cycle4"/>
    <dgm:cxn modelId="{9EDEB01C-301A-4B9D-B5E1-D8CE742EC06D}" type="presParOf" srcId="{3F536EDD-2CE7-40C7-AAE1-D20BA904E3A9}" destId="{5C0CA64A-1AA1-427B-8A47-823EDAF81437}" srcOrd="1" destOrd="0" presId="urn:microsoft.com/office/officeart/2005/8/layout/cycle4"/>
    <dgm:cxn modelId="{3B202808-D029-440F-B846-8B1E4E429674}" type="presParOf" srcId="{1E15B1DB-C580-47A6-B37D-150B409AA316}" destId="{F6BC9028-8669-4AF9-9740-C46C6354B589}" srcOrd="3" destOrd="0" presId="urn:microsoft.com/office/officeart/2005/8/layout/cycle4"/>
    <dgm:cxn modelId="{EA420470-333F-4BA9-AE39-C04E154F719C}" type="presParOf" srcId="{F6BC9028-8669-4AF9-9740-C46C6354B589}" destId="{235C2D69-1134-4647-81AA-9F7551C68B11}" srcOrd="0" destOrd="0" presId="urn:microsoft.com/office/officeart/2005/8/layout/cycle4"/>
    <dgm:cxn modelId="{D3F4B24B-4FFB-4545-8638-70D05A9249F0}" type="presParOf" srcId="{F6BC9028-8669-4AF9-9740-C46C6354B589}" destId="{BF5239D7-A569-4D6B-BD75-3705DE5FD7CA}" srcOrd="1" destOrd="0" presId="urn:microsoft.com/office/officeart/2005/8/layout/cycle4"/>
    <dgm:cxn modelId="{82F939EE-8376-4D36-9130-3A9A7213CEC3}" type="presParOf" srcId="{1E15B1DB-C580-47A6-B37D-150B409AA316}" destId="{9358000D-2515-4BB0-A626-70106F52813D}" srcOrd="4" destOrd="0" presId="urn:microsoft.com/office/officeart/2005/8/layout/cycle4"/>
    <dgm:cxn modelId="{FBD91FE4-C0B5-4154-B4F4-6F5F0CD2651E}" type="presParOf" srcId="{55AE7795-3BCE-4947-90A5-28416DB27B55}" destId="{65234270-59EA-46AD-97F7-EC94BF0C2888}" srcOrd="1" destOrd="0" presId="urn:microsoft.com/office/officeart/2005/8/layout/cycle4"/>
    <dgm:cxn modelId="{B329F541-5C8A-44F4-973D-C3D3F47AFE40}" type="presParOf" srcId="{65234270-59EA-46AD-97F7-EC94BF0C2888}" destId="{D5E2355F-CE5B-45E7-A234-5733F71AF62A}" srcOrd="0" destOrd="0" presId="urn:microsoft.com/office/officeart/2005/8/layout/cycle4"/>
    <dgm:cxn modelId="{E55C6BD9-FCFB-4BB6-AED5-3DF6C52F70B9}" type="presParOf" srcId="{65234270-59EA-46AD-97F7-EC94BF0C2888}" destId="{53C159B3-E7AD-41AF-BF90-23C1B122451D}" srcOrd="1" destOrd="0" presId="urn:microsoft.com/office/officeart/2005/8/layout/cycle4"/>
    <dgm:cxn modelId="{1F2D17EB-9B3F-47A4-82E3-64CCA367660C}" type="presParOf" srcId="{65234270-59EA-46AD-97F7-EC94BF0C2888}" destId="{A912147A-D9E2-4AEF-9FAE-F0EE70618DEC}" srcOrd="2" destOrd="0" presId="urn:microsoft.com/office/officeart/2005/8/layout/cycle4"/>
    <dgm:cxn modelId="{C1C47742-C21C-41B1-A937-1A5E47159D3B}" type="presParOf" srcId="{65234270-59EA-46AD-97F7-EC94BF0C2888}" destId="{BDAD6E56-5355-4E2D-9DC6-D54C5742E4B0}" srcOrd="3" destOrd="0" presId="urn:microsoft.com/office/officeart/2005/8/layout/cycle4"/>
    <dgm:cxn modelId="{BDC24442-E49E-4EED-845D-E36198A2A063}" type="presParOf" srcId="{65234270-59EA-46AD-97F7-EC94BF0C2888}" destId="{8DB6BE77-9C06-4292-8315-48D3DFB29BA3}" srcOrd="4" destOrd="0" presId="urn:microsoft.com/office/officeart/2005/8/layout/cycle4"/>
    <dgm:cxn modelId="{2377113A-F429-4A3E-9261-F90AE60968B0}" type="presParOf" srcId="{55AE7795-3BCE-4947-90A5-28416DB27B55}" destId="{C9587BD5-F7C9-4F53-81D1-FDE38DFA1F8E}" srcOrd="2" destOrd="0" presId="urn:microsoft.com/office/officeart/2005/8/layout/cycle4"/>
    <dgm:cxn modelId="{75B4CF92-D6A3-4D30-8C3D-760B779C9BDE}" type="presParOf" srcId="{55AE7795-3BCE-4947-90A5-28416DB27B55}" destId="{73223B29-AD8E-4E92-AE04-14D13103D787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7057D-9FCB-E14C-A12D-AFE753D2BB21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0C47B-705B-C24E-AD53-C3C89A30B2F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28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D5061-24D4-4F79-BA6D-1280AE12177D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6895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0C47B-705B-C24E-AD53-C3C89A30B2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42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0C47B-705B-C24E-AD53-C3C89A30B2F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49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0C47B-705B-C24E-AD53-C3C89A30B2F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257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0C47B-705B-C24E-AD53-C3C89A30B2F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68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2B7E9-7477-4435-9FB6-5F00E15A68D8}" type="datetimeFigureOut">
              <a:rPr lang="es-ES" smtClean="0"/>
              <a:t>30/09/2014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48170-67CE-4498-A93F-9F1FCAE3B1C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2B7E9-7477-4435-9FB6-5F00E15A68D8}" type="datetimeFigureOut">
              <a:rPr lang="es-ES" smtClean="0"/>
              <a:t>30/09/2014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48170-67CE-4498-A93F-9F1FCAE3B1C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2B7E9-7477-4435-9FB6-5F00E15A68D8}" type="datetimeFigureOut">
              <a:rPr lang="es-ES" smtClean="0"/>
              <a:t>30/09/2014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48170-67CE-4498-A93F-9F1FCAE3B1C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2B7E9-7477-4435-9FB6-5F00E15A68D8}" type="datetimeFigureOut">
              <a:rPr lang="es-ES" smtClean="0"/>
              <a:t>30/09/2014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48170-67CE-4498-A93F-9F1FCAE3B1C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2B7E9-7477-4435-9FB6-5F00E15A68D8}" type="datetimeFigureOut">
              <a:rPr lang="es-ES" smtClean="0"/>
              <a:t>30/09/2014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48170-67CE-4498-A93F-9F1FCAE3B1C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2B7E9-7477-4435-9FB6-5F00E15A68D8}" type="datetimeFigureOut">
              <a:rPr lang="es-ES" smtClean="0"/>
              <a:t>30/09/2014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48170-67CE-4498-A93F-9F1FCAE3B1C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2B7E9-7477-4435-9FB6-5F00E15A68D8}" type="datetimeFigureOut">
              <a:rPr lang="es-ES" smtClean="0"/>
              <a:t>30/09/2014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48170-67CE-4498-A93F-9F1FCAE3B1C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2B7E9-7477-4435-9FB6-5F00E15A68D8}" type="datetimeFigureOut">
              <a:rPr lang="es-ES" smtClean="0"/>
              <a:t>30/09/2014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48170-67CE-4498-A93F-9F1FCAE3B1C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2B7E9-7477-4435-9FB6-5F00E15A68D8}" type="datetimeFigureOut">
              <a:rPr lang="es-ES" smtClean="0"/>
              <a:t>30/09/2014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48170-67CE-4498-A93F-9F1FCAE3B1C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2B7E9-7477-4435-9FB6-5F00E15A68D8}" type="datetimeFigureOut">
              <a:rPr lang="es-ES" smtClean="0"/>
              <a:t>30/09/2014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48170-67CE-4498-A93F-9F1FCAE3B1C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2B7E9-7477-4435-9FB6-5F00E15A68D8}" type="datetimeFigureOut">
              <a:rPr lang="es-ES" smtClean="0"/>
              <a:t>30/09/2014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48170-67CE-4498-A93F-9F1FCAE3B1C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2B7E9-7477-4435-9FB6-5F00E15A68D8}" type="datetimeFigureOut">
              <a:rPr lang="es-ES" smtClean="0"/>
              <a:t>30/09/2014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48170-67CE-4498-A93F-9F1FCAE3B1CE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5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5.png"/><Relationship Id="rId7" Type="http://schemas.openxmlformats.org/officeDocument/2006/relationships/image" Target="../media/image39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2.jp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hyperlink" Target="http://www.ciep.cl/" TargetMode="External"/><Relationship Id="rId3" Type="http://schemas.openxmlformats.org/officeDocument/2006/relationships/image" Target="../media/image6.png"/><Relationship Id="rId21" Type="http://schemas.openxmlformats.org/officeDocument/2006/relationships/image" Target="../media/image21.jpeg"/><Relationship Id="rId7" Type="http://schemas.openxmlformats.org/officeDocument/2006/relationships/image" Target="../media/image10.png"/><Relationship Id="rId12" Type="http://schemas.openxmlformats.org/officeDocument/2006/relationships/hyperlink" Target="http://www.ceaf.cl/index.html" TargetMode="External"/><Relationship Id="rId17" Type="http://schemas.openxmlformats.org/officeDocument/2006/relationships/image" Target="../media/image18.jpeg"/><Relationship Id="rId2" Type="http://schemas.openxmlformats.org/officeDocument/2006/relationships/image" Target="../media/image5.png"/><Relationship Id="rId16" Type="http://schemas.openxmlformats.org/officeDocument/2006/relationships/hyperlink" Target="http://www.programaregional.cl/580/propertyvalue-70202.html" TargetMode="External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jpeg"/><Relationship Id="rId10" Type="http://schemas.openxmlformats.org/officeDocument/2006/relationships/image" Target="../media/image13.jpeg"/><Relationship Id="rId19" Type="http://schemas.openxmlformats.org/officeDocument/2006/relationships/image" Target="../media/image19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jpg"/><Relationship Id="rId7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6.png"/><Relationship Id="rId7" Type="http://schemas.openxmlformats.org/officeDocument/2006/relationships/image" Target="../media/image5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1" y="30832"/>
            <a:ext cx="9252519" cy="6670128"/>
            <a:chOff x="1063740" y="77768"/>
            <a:chExt cx="9974580" cy="7161480"/>
          </a:xfrm>
        </p:grpSpPr>
        <p:sp>
          <p:nvSpPr>
            <p:cNvPr id="8" name="7 CuadroTexto"/>
            <p:cNvSpPr txBox="1"/>
            <p:nvPr/>
          </p:nvSpPr>
          <p:spPr>
            <a:xfrm>
              <a:off x="1063740" y="5132636"/>
              <a:ext cx="9974580" cy="2106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endParaRPr lang="es-ES" sz="1500" dirty="0" smtClean="0">
                <a:solidFill>
                  <a:srgbClr val="E2AC00"/>
                </a:solidFill>
                <a:latin typeface="Myriad Pro Condensed"/>
                <a:cs typeface="Myriad Arabic" pitchFamily="50" charset="-78"/>
              </a:endParaRPr>
            </a:p>
            <a:p>
              <a:pPr algn="ctr">
                <a:lnSpc>
                  <a:spcPts val="1800"/>
                </a:lnSpc>
              </a:pPr>
              <a:r>
                <a:rPr lang="es-ES" sz="1500" dirty="0" smtClean="0">
                  <a:solidFill>
                    <a:srgbClr val="E2AC00"/>
                  </a:solidFill>
                  <a:latin typeface="Myriad Pro Condensed"/>
                  <a:cs typeface="Myriad Arabic" pitchFamily="50" charset="-78"/>
                </a:rPr>
                <a:t>APORTE </a:t>
              </a:r>
              <a:r>
                <a:rPr lang="es-ES" sz="1500" dirty="0">
                  <a:solidFill>
                    <a:srgbClr val="E2AC00"/>
                  </a:solidFill>
                  <a:latin typeface="Myriad Pro Condensed"/>
                  <a:cs typeface="Myriad Arabic" pitchFamily="50" charset="-78"/>
                </a:rPr>
                <a:t>DE LOS CENTROS DE INVESTIGACIÓN A LAS POLÍTICAS PÚBLICAS:</a:t>
              </a:r>
            </a:p>
            <a:p>
              <a:pPr algn="ctr">
                <a:lnSpc>
                  <a:spcPts val="1800"/>
                </a:lnSpc>
              </a:pPr>
              <a:r>
                <a:rPr lang="es-ES" sz="1500" dirty="0">
                  <a:solidFill>
                    <a:srgbClr val="E2AC00"/>
                  </a:solidFill>
                  <a:latin typeface="Myriad Pro Condensed"/>
                  <a:cs typeface="Myriad Arabic" pitchFamily="50" charset="-78"/>
                </a:rPr>
                <a:t>CASO CENTRO REGIONAL CEQUA.</a:t>
              </a:r>
              <a:r>
                <a:rPr lang="es-ES" sz="2700" dirty="0">
                  <a:solidFill>
                    <a:srgbClr val="E2AC00"/>
                  </a:solidFill>
                  <a:latin typeface="Myriad Pro Condensed"/>
                  <a:cs typeface="Myriad Arabic" pitchFamily="50" charset="-78"/>
                </a:rPr>
                <a:t> </a:t>
              </a:r>
              <a:endParaRPr lang="es-ES" sz="1350" dirty="0">
                <a:solidFill>
                  <a:srgbClr val="E2AC00"/>
                </a:solidFill>
                <a:latin typeface="Myriad Pro Condensed"/>
                <a:cs typeface="Myriad Arabic" pitchFamily="50" charset="-78"/>
              </a:endParaRPr>
            </a:p>
            <a:p>
              <a:pPr algn="ctr"/>
              <a:endParaRPr lang="es-ES" sz="1050" dirty="0">
                <a:solidFill>
                  <a:srgbClr val="E2AC00"/>
                </a:solidFill>
                <a:latin typeface="Myriad Pro Condensed"/>
                <a:cs typeface="Myriad Arabic" pitchFamily="50" charset="-78"/>
              </a:endParaRPr>
            </a:p>
            <a:p>
              <a:pPr algn="ctr"/>
              <a:r>
                <a:rPr lang="es-ES" sz="1050" dirty="0">
                  <a:solidFill>
                    <a:srgbClr val="E2AC00"/>
                  </a:solidFill>
                  <a:latin typeface="Myriad Pro Condensed"/>
                  <a:cs typeface="Myriad Arabic" pitchFamily="50" charset="-78"/>
                </a:rPr>
                <a:t>Paola Acuña Gómez</a:t>
              </a:r>
            </a:p>
            <a:p>
              <a:pPr algn="ctr"/>
              <a:r>
                <a:rPr lang="es-ES" sz="1050" dirty="0">
                  <a:solidFill>
                    <a:srgbClr val="E2AC00"/>
                  </a:solidFill>
                  <a:latin typeface="Myriad Pro Condensed"/>
                  <a:cs typeface="Myriad Arabic" pitchFamily="50" charset="-78"/>
                </a:rPr>
                <a:t>Directora Ejecutiva</a:t>
              </a:r>
            </a:p>
            <a:p>
              <a:pPr algn="ctr">
                <a:lnSpc>
                  <a:spcPts val="1800"/>
                </a:lnSpc>
              </a:pPr>
              <a:endParaRPr lang="es-ES" sz="900" dirty="0">
                <a:solidFill>
                  <a:srgbClr val="E2AC00"/>
                </a:solidFill>
                <a:latin typeface="Myriad Pro Condensed"/>
                <a:cs typeface="Myriad Arabic" pitchFamily="50" charset="-78"/>
              </a:endParaRPr>
            </a:p>
            <a:p>
              <a:pPr algn="ctr">
                <a:lnSpc>
                  <a:spcPts val="1800"/>
                </a:lnSpc>
              </a:pPr>
              <a:r>
                <a:rPr lang="es-ES" sz="900" dirty="0">
                  <a:solidFill>
                    <a:srgbClr val="E2AC00"/>
                  </a:solidFill>
                  <a:latin typeface="Myriad Pro Condensed"/>
                  <a:cs typeface="Myriad Arabic" pitchFamily="50" charset="-78"/>
                </a:rPr>
                <a:t> </a:t>
              </a:r>
              <a:endParaRPr lang="es-ES" sz="2100" dirty="0">
                <a:solidFill>
                  <a:srgbClr val="E2AC00"/>
                </a:solidFill>
                <a:latin typeface="Myriad Pro Condensed"/>
                <a:cs typeface="Myriad Arabic" pitchFamily="50" charset="-78"/>
              </a:endParaRPr>
            </a:p>
            <a:p>
              <a:pPr algn="ctr">
                <a:lnSpc>
                  <a:spcPts val="1800"/>
                </a:lnSpc>
              </a:pPr>
              <a:endParaRPr lang="es-ES" sz="2100" dirty="0">
                <a:solidFill>
                  <a:schemeClr val="bg1"/>
                </a:solidFill>
                <a:latin typeface="Myriad Pro Light Cond" pitchFamily="34" charset="0"/>
                <a:cs typeface="Myriad Arabic" pitchFamily="50" charset="-78"/>
              </a:endParaRPr>
            </a:p>
          </p:txBody>
        </p:sp>
        <p:grpSp>
          <p:nvGrpSpPr>
            <p:cNvPr id="4" name="Grupo 3"/>
            <p:cNvGrpSpPr/>
            <p:nvPr/>
          </p:nvGrpSpPr>
          <p:grpSpPr>
            <a:xfrm>
              <a:off x="1479030" y="6505659"/>
              <a:ext cx="9144000" cy="430887"/>
              <a:chOff x="1479030" y="6505659"/>
              <a:chExt cx="9144000" cy="430887"/>
            </a:xfrm>
          </p:grpSpPr>
          <p:sp>
            <p:nvSpPr>
              <p:cNvPr id="11" name="10 Rectángulo"/>
              <p:cNvSpPr/>
              <p:nvPr/>
            </p:nvSpPr>
            <p:spPr>
              <a:xfrm>
                <a:off x="1479030" y="6610662"/>
                <a:ext cx="9144000" cy="244741"/>
              </a:xfrm>
              <a:prstGeom prst="rect">
                <a:avLst/>
              </a:prstGeom>
              <a:solidFill>
                <a:srgbClr val="0000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12" name="11 CuadroTexto"/>
              <p:cNvSpPr txBox="1"/>
              <p:nvPr/>
            </p:nvSpPr>
            <p:spPr>
              <a:xfrm>
                <a:off x="3814003" y="6505659"/>
                <a:ext cx="439248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s-ES" sz="750" dirty="0">
                    <a:solidFill>
                      <a:srgbClr val="E2AC00"/>
                    </a:solidFill>
                    <a:latin typeface="Myriad Pro Condensed"/>
                    <a:cs typeface="Myriad Arabic" pitchFamily="50" charset="-78"/>
                  </a:rPr>
                  <a:t>Septiembre 30  de 2014</a:t>
                </a:r>
              </a:p>
            </p:txBody>
          </p:sp>
        </p:grpSp>
        <p:grpSp>
          <p:nvGrpSpPr>
            <p:cNvPr id="3" name="Grupo 2"/>
            <p:cNvGrpSpPr/>
            <p:nvPr/>
          </p:nvGrpSpPr>
          <p:grpSpPr>
            <a:xfrm>
              <a:off x="1469867" y="77768"/>
              <a:ext cx="9198133" cy="5053490"/>
              <a:chOff x="1469867" y="77768"/>
              <a:chExt cx="9198133" cy="5053490"/>
            </a:xfrm>
          </p:grpSpPr>
          <p:pic>
            <p:nvPicPr>
              <p:cNvPr id="6" name="5 Imagen" descr="Paine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469867" y="1994122"/>
                <a:ext cx="9144000" cy="2148840"/>
              </a:xfrm>
              <a:prstGeom prst="rect">
                <a:avLst/>
              </a:prstGeom>
            </p:spPr>
          </p:pic>
          <p:pic>
            <p:nvPicPr>
              <p:cNvPr id="7" name="6 Imagen" descr="fotos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475470" y="4216858"/>
                <a:ext cx="9144000" cy="914400"/>
              </a:xfrm>
              <a:prstGeom prst="rect">
                <a:avLst/>
              </a:prstGeom>
            </p:spPr>
          </p:pic>
          <p:pic>
            <p:nvPicPr>
              <p:cNvPr id="9" name="8 Imagen" descr="laboratorios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524000" y="1681902"/>
                <a:ext cx="9144000" cy="256032"/>
              </a:xfrm>
              <a:prstGeom prst="rect">
                <a:avLst/>
              </a:prstGeom>
            </p:spPr>
          </p:pic>
          <p:pic>
            <p:nvPicPr>
              <p:cNvPr id="2" name="Picture 1" descr="CEQUA_Laboratorios_Naturales_de_Magallanes_blanco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3912" y="77768"/>
                <a:ext cx="1637308" cy="153555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7689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43082" y="20177"/>
            <a:ext cx="9205418" cy="6837823"/>
            <a:chOff x="-61418" y="20177"/>
            <a:chExt cx="9205418" cy="6837823"/>
          </a:xfrm>
        </p:grpSpPr>
        <p:pic>
          <p:nvPicPr>
            <p:cNvPr id="2" name="12 Imagen" descr="top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61418" y="20177"/>
              <a:ext cx="9198506" cy="505918"/>
            </a:xfrm>
            <a:prstGeom prst="rect">
              <a:avLst/>
            </a:prstGeom>
          </p:spPr>
        </p:pic>
        <p:pic>
          <p:nvPicPr>
            <p:cNvPr id="3" name="Picture 1" descr="pi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056" y="5598217"/>
              <a:ext cx="9162056" cy="1259783"/>
            </a:xfrm>
            <a:prstGeom prst="rect">
              <a:avLst/>
            </a:prstGeom>
          </p:spPr>
        </p:pic>
        <p:pic>
          <p:nvPicPr>
            <p:cNvPr id="4" name="19 Imagen" descr="logo_pp3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512" y="5824836"/>
              <a:ext cx="563868" cy="810090"/>
            </a:xfrm>
            <a:prstGeom prst="rect">
              <a:avLst/>
            </a:prstGeom>
          </p:spPr>
        </p:pic>
      </p:grpSp>
      <p:sp>
        <p:nvSpPr>
          <p:cNvPr id="7" name="Rectángulo 6"/>
          <p:cNvSpPr/>
          <p:nvPr/>
        </p:nvSpPr>
        <p:spPr>
          <a:xfrm>
            <a:off x="827584" y="761686"/>
            <a:ext cx="7710602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es-ES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En Chile las PP  se concretan a través de  Políticas, Estrategias, Planes y Programas, los cuales  contemplan la generación de leyes en el Congreso, decretos supremos, acciones públicas y privadas a veces con metas,  responsables y plazos específicos en lapsos determinados; si bien los  Ministerios tienen el mandato constitucional  de hacedores y ejecutores de las políticas públicas, estos tienen fuerte influencia de </a:t>
            </a:r>
            <a:r>
              <a:rPr lang="es-ES" sz="16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Think</a:t>
            </a:r>
            <a:r>
              <a:rPr lang="es-ES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6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Tanks</a:t>
            </a:r>
            <a:r>
              <a:rPr lang="es-ES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o tanques de pensamiento ligados estrechamente a partidos políticos, como asimismo a  la voluntad política del Congreso Nacional, la correcta labor ejecutiva una vez aprobada la ley y la no menos relevante labor jurisprudencial de los tribunales de justicia en la interpretación y aplicación del esqueleto normativo institucional que da vida a la política pública.</a:t>
            </a:r>
            <a:endParaRPr lang="es-CL" sz="1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es-ES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CL" sz="1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es-ES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Considerando la diversidad de actores y voluntades, toda política pública para ser exitosa requiere de un conjunto de fundamentos claros y principios determinados  que le sirvan de punto de partida y guía para  establecer objetivos medianamente definidos que le permitan tener identidad a lo largo del tiempo y de los gobiernos. </a:t>
            </a:r>
            <a:endParaRPr lang="es-CL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10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61418" y="0"/>
            <a:ext cx="9205418" cy="6837823"/>
            <a:chOff x="-61418" y="20177"/>
            <a:chExt cx="9205418" cy="6837823"/>
          </a:xfrm>
        </p:grpSpPr>
        <p:pic>
          <p:nvPicPr>
            <p:cNvPr id="2" name="12 Imagen" descr="top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61418" y="20177"/>
              <a:ext cx="9198506" cy="505918"/>
            </a:xfrm>
            <a:prstGeom prst="rect">
              <a:avLst/>
            </a:prstGeom>
          </p:spPr>
        </p:pic>
        <p:pic>
          <p:nvPicPr>
            <p:cNvPr id="3" name="Picture 1" descr="pi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056" y="5598217"/>
              <a:ext cx="9162056" cy="1259783"/>
            </a:xfrm>
            <a:prstGeom prst="rect">
              <a:avLst/>
            </a:prstGeom>
          </p:spPr>
        </p:pic>
        <p:pic>
          <p:nvPicPr>
            <p:cNvPr id="4" name="19 Imagen" descr="logo_pp3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512" y="5824836"/>
              <a:ext cx="563868" cy="810090"/>
            </a:xfrm>
            <a:prstGeom prst="rect">
              <a:avLst/>
            </a:prstGeom>
          </p:spPr>
        </p:pic>
      </p:grpSp>
      <p:sp>
        <p:nvSpPr>
          <p:cNvPr id="6" name="Rectángulo 5"/>
          <p:cNvSpPr/>
          <p:nvPr/>
        </p:nvSpPr>
        <p:spPr>
          <a:xfrm>
            <a:off x="342336" y="779992"/>
            <a:ext cx="8424936" cy="490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es-ES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La contribución de CEQUA a </a:t>
            </a:r>
            <a:r>
              <a:rPr lang="es-E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políticas públicas se ha </a:t>
            </a:r>
            <a:r>
              <a:rPr lang="es-ES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destacado en las etapas de procedimiento </a:t>
            </a:r>
            <a:r>
              <a:rPr lang="es-E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previo a la aprobación de la normativa jurídica que le dará sustento, en especial en la consideración del desarrollo de estudios científicos y consultas a organismos competentes que realizan los Ministerios y </a:t>
            </a:r>
            <a:r>
              <a:rPr lang="es-ES" sz="16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Think</a:t>
            </a:r>
            <a:r>
              <a:rPr lang="es-E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Tanks</a:t>
            </a:r>
            <a:r>
              <a:rPr lang="es-E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 en determinadas materias en el proceso de elaboración, otra etapa en la cual </a:t>
            </a:r>
            <a:r>
              <a:rPr lang="es-ES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CEQUA han </a:t>
            </a:r>
            <a:r>
              <a:rPr lang="es-E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tenido preponderancia es en la de </a:t>
            </a:r>
            <a:r>
              <a:rPr lang="es-ES" sz="16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retroalimenrtación</a:t>
            </a:r>
            <a:r>
              <a:rPr lang="es-E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s-ES" sz="16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feedback</a:t>
            </a:r>
            <a:r>
              <a:rPr lang="es-E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, en cuyo momento las políticas públicas son evaluadas en cuanto a su implementación para verificar su necesidad de  reformulación o adecuación </a:t>
            </a:r>
            <a:r>
              <a:rPr lang="es-ES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en el </a:t>
            </a:r>
            <a:r>
              <a:rPr lang="es-E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transcurso del tiempo.</a:t>
            </a:r>
            <a:endParaRPr lang="es-CL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es-E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CL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es-ES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Ejemplo de ello: En la elaboración </a:t>
            </a:r>
            <a:r>
              <a:rPr lang="es-E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y retroalimentación de las Políticas Públicas orientadas a la Protección del Medioambiente y su </a:t>
            </a:r>
            <a:r>
              <a:rPr lang="es-ES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Institucionalidad;  </a:t>
            </a:r>
            <a:r>
              <a:rPr lang="es-E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las Políticas Públicas </a:t>
            </a:r>
            <a:r>
              <a:rPr lang="es-ES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local para la elaboración de la estrategia de desarrollo regional, Las política en Ciencia </a:t>
            </a:r>
            <a:r>
              <a:rPr lang="es-E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Tecnología e Innovación </a:t>
            </a:r>
            <a:r>
              <a:rPr lang="es-ES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regional; Aportando en PP de la comisión de descentralización y desarrollo regional;  en la Normativa </a:t>
            </a:r>
            <a:r>
              <a:rPr lang="es-E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de institucionalidad científica regional; Alternativas de financiamiento </a:t>
            </a:r>
            <a:r>
              <a:rPr lang="es-ES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permanente </a:t>
            </a:r>
            <a:r>
              <a:rPr lang="es-E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para los centros regionales </a:t>
            </a:r>
            <a:r>
              <a:rPr lang="es-ES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mediante la Ley de GORE y las glosa presupuestaria anual.</a:t>
            </a: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endParaRPr lang="es-E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es-ES" sz="1600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En lo específico al desarrollo regional:</a:t>
            </a:r>
            <a:endParaRPr lang="es-CL" sz="1600" u="sng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es-E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CL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2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0" y="0"/>
            <a:ext cx="9144000" cy="7232650"/>
            <a:chOff x="0" y="0"/>
            <a:chExt cx="9144000" cy="7232650"/>
          </a:xfrm>
        </p:grpSpPr>
        <p:grpSp>
          <p:nvGrpSpPr>
            <p:cNvPr id="10" name="Grupo 9"/>
            <p:cNvGrpSpPr/>
            <p:nvPr/>
          </p:nvGrpSpPr>
          <p:grpSpPr>
            <a:xfrm>
              <a:off x="0" y="0"/>
              <a:ext cx="9144000" cy="7232650"/>
              <a:chOff x="0" y="0"/>
              <a:chExt cx="9144000" cy="7232650"/>
            </a:xfrm>
          </p:grpSpPr>
          <p:pic>
            <p:nvPicPr>
              <p:cNvPr id="6" name="Picture 5" descr="fondo_didymo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02361"/>
                <a:ext cx="9144000" cy="4367213"/>
              </a:xfrm>
              <a:prstGeom prst="rect">
                <a:avLst/>
              </a:prstGeom>
            </p:spPr>
          </p:pic>
          <p:sp>
            <p:nvSpPr>
              <p:cNvPr id="5" name="4 Rectángulo"/>
              <p:cNvSpPr/>
              <p:nvPr/>
            </p:nvSpPr>
            <p:spPr>
              <a:xfrm>
                <a:off x="251520" y="3330857"/>
                <a:ext cx="230425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s-ES_tradnl" sz="1200" dirty="0" smtClean="0"/>
              </a:p>
              <a:p>
                <a:r>
                  <a:rPr lang="es-ES_tradnl" sz="1200" dirty="0" smtClean="0"/>
                  <a:t> </a:t>
                </a:r>
                <a:endParaRPr lang="es-ES_tradnl" sz="1200" dirty="0"/>
              </a:p>
            </p:txBody>
          </p:sp>
          <p:pic>
            <p:nvPicPr>
              <p:cNvPr id="2" name="Picture 1" descr="pie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623532"/>
                <a:ext cx="9144000" cy="1257300"/>
              </a:xfrm>
              <a:prstGeom prst="rect">
                <a:avLst/>
              </a:prstGeom>
            </p:spPr>
          </p:pic>
          <p:pic>
            <p:nvPicPr>
              <p:cNvPr id="15" name="19 Imagen" descr="logo_pp3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79512" y="5733256"/>
                <a:ext cx="751824" cy="1080120"/>
              </a:xfrm>
              <a:prstGeom prst="rect">
                <a:avLst/>
              </a:prstGeom>
            </p:spPr>
          </p:pic>
          <p:pic>
            <p:nvPicPr>
              <p:cNvPr id="16" name="12 Imagen" descr="top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0" y="0"/>
                <a:ext cx="9144000" cy="502920"/>
              </a:xfrm>
              <a:prstGeom prst="rect">
                <a:avLst/>
              </a:prstGeom>
            </p:spPr>
          </p:pic>
          <p:pic>
            <p:nvPicPr>
              <p:cNvPr id="3" name="Picture 2" descr="Fondo_presentacion_didymo.psd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5879" y="271269"/>
                <a:ext cx="6444114" cy="4797152"/>
              </a:xfrm>
              <a:prstGeom prst="rect">
                <a:avLst/>
              </a:prstGeom>
            </p:spPr>
          </p:pic>
          <p:pic>
            <p:nvPicPr>
              <p:cNvPr id="8" name="Picture 7" descr="didymo.jp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525" y="3576514"/>
                <a:ext cx="2160240" cy="1620180"/>
              </a:xfrm>
              <a:prstGeom prst="rect">
                <a:avLst/>
              </a:prstGeom>
            </p:spPr>
          </p:pic>
          <p:sp>
            <p:nvSpPr>
              <p:cNvPr id="11" name="13 Rectángulo"/>
              <p:cNvSpPr/>
              <p:nvPr/>
            </p:nvSpPr>
            <p:spPr>
              <a:xfrm>
                <a:off x="89503" y="839715"/>
                <a:ext cx="2736305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_tradnl" dirty="0" smtClean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Impact" pitchFamily="34" charset="0"/>
                  </a:rPr>
                  <a:t> </a:t>
                </a:r>
                <a:endParaRPr lang="es-ES_tradnl" sz="1600" dirty="0" smtClean="0">
                  <a:solidFill>
                    <a:schemeClr val="tx2"/>
                  </a:solidFill>
                  <a:latin typeface="Impact" pitchFamily="34" charset="0"/>
                </a:endParaRPr>
              </a:p>
              <a:p>
                <a:endParaRPr lang="es-ES_tradnl" sz="160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Impact" pitchFamily="34" charset="0"/>
                </a:endParaRPr>
              </a:p>
              <a:p>
                <a:endParaRPr lang="es-ES_tradnl" sz="160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Impact" pitchFamily="34" charset="0"/>
                </a:endParaRPr>
              </a:p>
            </p:txBody>
          </p:sp>
          <p:sp>
            <p:nvSpPr>
              <p:cNvPr id="12" name="13 Rectángulo"/>
              <p:cNvSpPr/>
              <p:nvPr/>
            </p:nvSpPr>
            <p:spPr>
              <a:xfrm>
                <a:off x="134508" y="683979"/>
                <a:ext cx="2481371" cy="33547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s-ES_tradnl" sz="1600" dirty="0" smtClean="0">
                  <a:solidFill>
                    <a:schemeClr val="tx2"/>
                  </a:solidFill>
                  <a:latin typeface="Impact" pitchFamily="34" charset="0"/>
                </a:endParaRPr>
              </a:p>
              <a:p>
                <a:r>
                  <a:rPr lang="es-ES_tradnl" sz="1600" dirty="0" smtClean="0">
                    <a:solidFill>
                      <a:schemeClr val="tx2"/>
                    </a:solidFill>
                    <a:latin typeface="Impact" pitchFamily="34" charset="0"/>
                  </a:rPr>
                  <a:t>DIDYMO :</a:t>
                </a:r>
              </a:p>
              <a:p>
                <a:endParaRPr lang="es-ES_tradnl" sz="1600" dirty="0" smtClean="0">
                  <a:solidFill>
                    <a:schemeClr val="tx2"/>
                  </a:solidFill>
                  <a:latin typeface="Impact" pitchFamily="34" charset="0"/>
                </a:endParaRPr>
              </a:p>
              <a:p>
                <a:r>
                  <a:rPr lang="es-ES_tradnl" sz="1600" dirty="0" smtClean="0">
                    <a:solidFill>
                      <a:schemeClr val="tx2"/>
                    </a:solidFill>
                    <a:latin typeface="Impact" pitchFamily="34" charset="0"/>
                  </a:rPr>
                  <a:t>Plaga  de  especie invasoras o exóticas.</a:t>
                </a:r>
              </a:p>
              <a:p>
                <a:endParaRPr lang="es-ES_tradnl" sz="1600" dirty="0" smtClean="0">
                  <a:solidFill>
                    <a:schemeClr val="tx2"/>
                  </a:solidFill>
                  <a:latin typeface="Impact" pitchFamily="34" charset="0"/>
                </a:endParaRPr>
              </a:p>
              <a:p>
                <a:r>
                  <a:rPr lang="es-ES_tradnl" sz="1600" dirty="0" smtClean="0">
                    <a:solidFill>
                      <a:schemeClr val="tx2"/>
                    </a:solidFill>
                    <a:latin typeface="Impact" pitchFamily="34" charset="0"/>
                  </a:rPr>
                  <a:t>Res exenta 1070 de abril de 2014 extiende distribución.</a:t>
                </a:r>
              </a:p>
              <a:p>
                <a:endParaRPr lang="es-ES_tradnl" sz="1600" dirty="0" smtClean="0">
                  <a:solidFill>
                    <a:schemeClr val="tx2"/>
                  </a:solidFill>
                  <a:latin typeface="Impact" pitchFamily="34" charset="0"/>
                </a:endParaRPr>
              </a:p>
              <a:p>
                <a:r>
                  <a:rPr lang="es-ES_tradnl" sz="1600" dirty="0" smtClean="0">
                    <a:solidFill>
                      <a:schemeClr val="tx2"/>
                    </a:solidFill>
                    <a:latin typeface="Impact" pitchFamily="34" charset="0"/>
                  </a:rPr>
                  <a:t> Modifica ley de pesa recreativa N° 2026 y </a:t>
                </a:r>
                <a:r>
                  <a:rPr lang="es-ES_tradnl" sz="1600" dirty="0" err="1" smtClean="0">
                    <a:solidFill>
                      <a:schemeClr val="tx2"/>
                    </a:solidFill>
                    <a:latin typeface="Impact" pitchFamily="34" charset="0"/>
                  </a:rPr>
                  <a:t>mod</a:t>
                </a:r>
                <a:r>
                  <a:rPr lang="es-ES_tradnl" sz="1600" dirty="0" smtClean="0">
                    <a:solidFill>
                      <a:schemeClr val="tx2"/>
                    </a:solidFill>
                    <a:latin typeface="Impact" pitchFamily="34" charset="0"/>
                  </a:rPr>
                  <a:t>.</a:t>
                </a:r>
              </a:p>
              <a:p>
                <a:endParaRPr lang="es-ES_tradnl" dirty="0">
                  <a:solidFill>
                    <a:schemeClr val="tx2"/>
                  </a:solidFill>
                  <a:latin typeface="Impact" pitchFamily="34" charset="0"/>
                </a:endParaRPr>
              </a:p>
              <a:p>
                <a:endParaRPr lang="es-ES_tradnl" dirty="0">
                  <a:solidFill>
                    <a:schemeClr val="tx2"/>
                  </a:solidFill>
                  <a:latin typeface="Impact" pitchFamily="34" charset="0"/>
                </a:endParaRPr>
              </a:p>
            </p:txBody>
          </p:sp>
          <p:sp>
            <p:nvSpPr>
              <p:cNvPr id="9" name="CuadroTexto 8"/>
              <p:cNvSpPr txBox="1"/>
              <p:nvPr/>
            </p:nvSpPr>
            <p:spPr>
              <a:xfrm>
                <a:off x="1358644" y="6309320"/>
                <a:ext cx="443749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L" b="1" dirty="0">
                    <a:solidFill>
                      <a:schemeClr val="bg1"/>
                    </a:solidFill>
                  </a:rPr>
                  <a:t>PESCA  </a:t>
                </a:r>
                <a:r>
                  <a:rPr lang="es-CL" b="1" dirty="0" smtClean="0">
                    <a:solidFill>
                      <a:schemeClr val="bg1"/>
                    </a:solidFill>
                  </a:rPr>
                  <a:t>Y ACUICULTURA; TURISMO Y CONSERVACION PATRIMONIO NATURAL </a:t>
                </a:r>
                <a:endParaRPr lang="es-CL" dirty="0">
                  <a:solidFill>
                    <a:schemeClr val="bg1"/>
                  </a:solidFill>
                </a:endParaRPr>
              </a:p>
              <a:p>
                <a:endParaRPr lang="es-CL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3 Rectángulo"/>
            <p:cNvSpPr/>
            <p:nvPr/>
          </p:nvSpPr>
          <p:spPr>
            <a:xfrm>
              <a:off x="112005" y="385500"/>
              <a:ext cx="26913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Línea de Ecología y Ecosistemas </a:t>
              </a:r>
              <a:r>
                <a:rPr lang="es-ES_tradnl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Acuáticos</a:t>
              </a:r>
              <a:endPara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190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-2" y="0"/>
            <a:ext cx="9144002" cy="7035160"/>
            <a:chOff x="-2" y="0"/>
            <a:chExt cx="9144002" cy="7035160"/>
          </a:xfrm>
        </p:grpSpPr>
        <p:pic>
          <p:nvPicPr>
            <p:cNvPr id="6" name="Picture 5" descr="paisaje_microalga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1196335"/>
              <a:ext cx="9144001" cy="5838825"/>
            </a:xfrm>
            <a:prstGeom prst="rect">
              <a:avLst/>
            </a:prstGeom>
          </p:spPr>
        </p:pic>
        <p:pic>
          <p:nvPicPr>
            <p:cNvPr id="3" name="Picture 2" descr="microalga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60648"/>
              <a:ext cx="9144000" cy="2847975"/>
            </a:xfrm>
            <a:prstGeom prst="rect">
              <a:avLst/>
            </a:prstGeom>
          </p:spPr>
        </p:pic>
        <p:sp>
          <p:nvSpPr>
            <p:cNvPr id="5" name="4 Rectángulo"/>
            <p:cNvSpPr/>
            <p:nvPr/>
          </p:nvSpPr>
          <p:spPr>
            <a:xfrm>
              <a:off x="395536" y="3429000"/>
              <a:ext cx="8064896" cy="276999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s-ES_tradnl" sz="1200" dirty="0" smtClean="0"/>
                <a:t> </a:t>
              </a:r>
              <a:endParaRPr lang="es-ES_tradnl" sz="1200" dirty="0"/>
            </a:p>
          </p:txBody>
        </p:sp>
        <p:pic>
          <p:nvPicPr>
            <p:cNvPr id="2" name="Picture 1" descr="pi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5734294"/>
              <a:ext cx="9144000" cy="1257300"/>
            </a:xfrm>
            <a:prstGeom prst="rect">
              <a:avLst/>
            </a:prstGeom>
          </p:spPr>
        </p:pic>
        <p:pic>
          <p:nvPicPr>
            <p:cNvPr id="15" name="19 Imagen" descr="logo_pp3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512" y="5733256"/>
              <a:ext cx="751824" cy="1080120"/>
            </a:xfrm>
            <a:prstGeom prst="rect">
              <a:avLst/>
            </a:prstGeom>
          </p:spPr>
        </p:pic>
        <p:pic>
          <p:nvPicPr>
            <p:cNvPr id="16" name="12 Imagen" descr="top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9144000" cy="502920"/>
            </a:xfrm>
            <a:prstGeom prst="rect">
              <a:avLst/>
            </a:prstGeom>
          </p:spPr>
        </p:pic>
        <p:sp>
          <p:nvSpPr>
            <p:cNvPr id="10" name="13 Rectángulo"/>
            <p:cNvSpPr/>
            <p:nvPr/>
          </p:nvSpPr>
          <p:spPr>
            <a:xfrm>
              <a:off x="163259" y="2381827"/>
              <a:ext cx="597666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L" sz="1600" dirty="0" smtClean="0">
                  <a:solidFill>
                    <a:schemeClr val="tx2"/>
                  </a:solidFill>
                  <a:latin typeface="Impact" pitchFamily="34" charset="0"/>
                </a:rPr>
                <a:t> </a:t>
              </a:r>
              <a:endParaRPr lang="es-CL" sz="1600" i="1" dirty="0" smtClean="0">
                <a:solidFill>
                  <a:schemeClr val="tx2"/>
                </a:solidFill>
                <a:latin typeface="Impact" pitchFamily="34" charset="0"/>
              </a:endParaRPr>
            </a:p>
            <a:p>
              <a:endParaRPr lang="es-CL" sz="1600" i="1" dirty="0" smtClean="0">
                <a:solidFill>
                  <a:schemeClr val="tx2"/>
                </a:solidFill>
                <a:latin typeface="Impact" pitchFamily="34" charset="0"/>
              </a:endParaRPr>
            </a:p>
            <a:p>
              <a:r>
                <a:rPr lang="es-CL" sz="1600" dirty="0" smtClean="0">
                  <a:solidFill>
                    <a:schemeClr val="tx2"/>
                  </a:solidFill>
                  <a:latin typeface="Impact" pitchFamily="34" charset="0"/>
                </a:rPr>
                <a:t>Estudios  de Sensores pasivos,  nuevas identificaciones, plaga </a:t>
              </a:r>
              <a:r>
                <a:rPr lang="es-CL" sz="1600" dirty="0" err="1" smtClean="0">
                  <a:solidFill>
                    <a:schemeClr val="tx2"/>
                  </a:solidFill>
                  <a:latin typeface="Impact" pitchFamily="34" charset="0"/>
                </a:rPr>
                <a:t>mpnitoreo</a:t>
              </a:r>
              <a:r>
                <a:rPr lang="es-CL" sz="1600" dirty="0" smtClean="0">
                  <a:solidFill>
                    <a:schemeClr val="tx2"/>
                  </a:solidFill>
                  <a:latin typeface="Impact" pitchFamily="34" charset="0"/>
                </a:rPr>
                <a:t> permanente.</a:t>
              </a:r>
              <a:endParaRPr lang="es-ES_tradnl" sz="1600" dirty="0">
                <a:solidFill>
                  <a:schemeClr val="tx2"/>
                </a:solidFill>
                <a:latin typeface="Impact" pitchFamily="34" charset="0"/>
              </a:endParaRP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2613029" y="6383316"/>
              <a:ext cx="2424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b="1" dirty="0">
                  <a:solidFill>
                    <a:schemeClr val="bg1"/>
                  </a:solidFill>
                </a:rPr>
                <a:t>PESCA  Y ACUICULTURA</a:t>
              </a:r>
              <a:endParaRPr lang="es-CL" dirty="0">
                <a:solidFill>
                  <a:schemeClr val="bg1"/>
                </a:solidFill>
              </a:endParaRPr>
            </a:p>
          </p:txBody>
        </p:sp>
        <p:sp>
          <p:nvSpPr>
            <p:cNvPr id="13" name="3 Rectángulo"/>
            <p:cNvSpPr/>
            <p:nvPr/>
          </p:nvSpPr>
          <p:spPr>
            <a:xfrm>
              <a:off x="27596" y="402137"/>
              <a:ext cx="331236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Línea de Ecología y Ecosistemas </a:t>
              </a:r>
              <a:r>
                <a:rPr lang="es-ES_tradnl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Acuáticos</a:t>
              </a:r>
              <a:endPara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1" name="CuadroTexto 10"/>
          <p:cNvSpPr txBox="1"/>
          <p:nvPr/>
        </p:nvSpPr>
        <p:spPr>
          <a:xfrm>
            <a:off x="921653" y="6595122"/>
            <a:ext cx="55167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dirty="0" smtClean="0">
                <a:solidFill>
                  <a:schemeClr val="bg1"/>
                </a:solidFill>
              </a:rPr>
              <a:t>Ley de plagas hidrobiológicas de </a:t>
            </a:r>
            <a:r>
              <a:rPr lang="es-CL" sz="1200" dirty="0" err="1" smtClean="0">
                <a:solidFill>
                  <a:schemeClr val="bg1"/>
                </a:solidFill>
              </a:rPr>
              <a:t>microalgas</a:t>
            </a:r>
            <a:r>
              <a:rPr lang="es-CL" sz="1200" dirty="0" smtClean="0">
                <a:solidFill>
                  <a:schemeClr val="bg1"/>
                </a:solidFill>
              </a:rPr>
              <a:t> nocivas generadoras de marea roja tóxica</a:t>
            </a:r>
            <a:endParaRPr lang="es-C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80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nergi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395536" y="620688"/>
            <a:ext cx="31362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Línea de Ecología y Ecosistemas Marinos</a:t>
            </a:r>
          </a:p>
        </p:txBody>
      </p:sp>
      <p:pic>
        <p:nvPicPr>
          <p:cNvPr id="13" name="12 Imagen" descr="to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02920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395536" y="868651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>
                <a:solidFill>
                  <a:schemeClr val="tx2"/>
                </a:solidFill>
                <a:latin typeface="Impact" pitchFamily="34" charset="0"/>
              </a:rPr>
              <a:t>Bases metodológicas de evaluación de impacto ambiental para el desarrollo de </a:t>
            </a:r>
            <a:r>
              <a:rPr lang="es-ES_tradnl" dirty="0" smtClean="0">
                <a:solidFill>
                  <a:schemeClr val="tx2"/>
                </a:solidFill>
                <a:latin typeface="Impact" pitchFamily="34" charset="0"/>
              </a:rPr>
              <a:t>energías marinas </a:t>
            </a:r>
            <a:r>
              <a:rPr lang="es-ES_tradnl" dirty="0">
                <a:solidFill>
                  <a:schemeClr val="tx2"/>
                </a:solidFill>
                <a:latin typeface="Impact" pitchFamily="34" charset="0"/>
              </a:rPr>
              <a:t>en Magallanes.</a:t>
            </a:r>
          </a:p>
        </p:txBody>
      </p:sp>
      <p:pic>
        <p:nvPicPr>
          <p:cNvPr id="2" name="Picture 1" descr="pi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0" y="5556076"/>
            <a:ext cx="9144000" cy="1257300"/>
          </a:xfrm>
          <a:prstGeom prst="rect">
            <a:avLst/>
          </a:prstGeom>
        </p:spPr>
      </p:pic>
      <p:pic>
        <p:nvPicPr>
          <p:cNvPr id="15" name="19 Imagen" descr="logo_pp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5733256"/>
            <a:ext cx="751824" cy="1080120"/>
          </a:xfrm>
          <a:prstGeom prst="rect">
            <a:avLst/>
          </a:prstGeom>
        </p:spPr>
      </p:pic>
      <p:sp>
        <p:nvSpPr>
          <p:cNvPr id="19" name="7 CuadroTexto"/>
          <p:cNvSpPr txBox="1"/>
          <p:nvPr/>
        </p:nvSpPr>
        <p:spPr>
          <a:xfrm>
            <a:off x="899592" y="6319908"/>
            <a:ext cx="5616624" cy="31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dirty="0" smtClean="0">
                <a:solidFill>
                  <a:srgbClr val="E2AC00"/>
                </a:solidFill>
                <a:latin typeface="Myriad Pro Condensed"/>
                <a:cs typeface="Myriad Arabic" pitchFamily="50" charset="-78"/>
              </a:rPr>
              <a:t> </a:t>
            </a:r>
            <a:endParaRPr lang="es-ES" sz="1400" dirty="0">
              <a:solidFill>
                <a:schemeClr val="bg1"/>
              </a:solidFill>
              <a:latin typeface="Myriad Pro Light Cond" pitchFamily="34" charset="0"/>
              <a:cs typeface="Myriad Arabic" pitchFamily="50" charset="-78"/>
            </a:endParaRPr>
          </a:p>
        </p:txBody>
      </p:sp>
      <p:pic>
        <p:nvPicPr>
          <p:cNvPr id="6" name="Picture 5" descr="Infografia ola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050" y="1844824"/>
            <a:ext cx="2872422" cy="403934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7" name="CuadroTexto 6"/>
          <p:cNvSpPr txBox="1"/>
          <p:nvPr/>
        </p:nvSpPr>
        <p:spPr>
          <a:xfrm>
            <a:off x="1331640" y="6273316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 ENERGIAS RENOVABLES NO CONVENCIONALES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07497" y="324962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C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Primera aproximación normativa medio ambiental que regula la instalación de equipos que se  instalen en el mar como insumo  al artículo de la ley o propia ley que tenga que regular la temática acorde con el Programa de gobierno que  pretende a 2020 el 20% del total de la energía de Chile se genere con ERNC.</a:t>
            </a:r>
            <a:endParaRPr lang="es-CL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690848" y="6479064"/>
            <a:ext cx="3681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 smtClean="0">
                <a:solidFill>
                  <a:schemeClr val="bg1"/>
                </a:solidFill>
              </a:rPr>
              <a:t>Mesa ciudadana de política energética regional</a:t>
            </a:r>
            <a:r>
              <a:rPr lang="es-CL" dirty="0" smtClean="0">
                <a:solidFill>
                  <a:schemeClr val="bg1"/>
                </a:solidFill>
              </a:rPr>
              <a:t>.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92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ntoll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2" y="1700808"/>
            <a:ext cx="9144000" cy="6096000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0" y="0"/>
            <a:ext cx="9144000" cy="6869257"/>
            <a:chOff x="0" y="0"/>
            <a:chExt cx="9144000" cy="6869257"/>
          </a:xfrm>
        </p:grpSpPr>
        <p:sp>
          <p:nvSpPr>
            <p:cNvPr id="14" name="13 Rectángulo"/>
            <p:cNvSpPr/>
            <p:nvPr/>
          </p:nvSpPr>
          <p:spPr>
            <a:xfrm>
              <a:off x="251520" y="1124636"/>
              <a:ext cx="432048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1600" dirty="0" smtClean="0">
                  <a:solidFill>
                    <a:schemeClr val="tx2"/>
                  </a:solidFill>
                  <a:latin typeface="Impact" pitchFamily="34" charset="0"/>
                </a:rPr>
                <a:t>Estudios:   genómico, genético, fisiológico, reproductivo, morfológico,  </a:t>
              </a:r>
              <a:r>
                <a:rPr lang="es-ES_tradnl" sz="1600" dirty="0" err="1" smtClean="0">
                  <a:solidFill>
                    <a:schemeClr val="tx2"/>
                  </a:solidFill>
                  <a:latin typeface="Impact" pitchFamily="34" charset="0"/>
                </a:rPr>
                <a:t>oceaográficos</a:t>
              </a:r>
              <a:r>
                <a:rPr lang="es-ES_tradnl" sz="1600" dirty="0" smtClean="0">
                  <a:solidFill>
                    <a:schemeClr val="tx2"/>
                  </a:solidFill>
                  <a:latin typeface="Impact" pitchFamily="34" charset="0"/>
                </a:rPr>
                <a:t>  y SIG en  pesquerías en explotación (centolla, erizo, merluza y macro algas), recursos incipientes y potenciales : Herramienta </a:t>
              </a:r>
              <a:r>
                <a:rPr lang="es-ES_tradnl" sz="1600" dirty="0">
                  <a:solidFill>
                    <a:schemeClr val="tx2"/>
                  </a:solidFill>
                  <a:latin typeface="Impact" pitchFamily="34" charset="0"/>
                </a:rPr>
                <a:t>para </a:t>
              </a:r>
              <a:r>
                <a:rPr lang="es-ES_tradnl" sz="1600" dirty="0" smtClean="0">
                  <a:solidFill>
                    <a:schemeClr val="tx2"/>
                  </a:solidFill>
                  <a:latin typeface="Impact" pitchFamily="34" charset="0"/>
                </a:rPr>
                <a:t>administración pesquera  y plusvalía comercial.</a:t>
              </a:r>
              <a:endParaRPr lang="es-ES_tradnl" sz="1600" dirty="0">
                <a:solidFill>
                  <a:schemeClr val="tx2"/>
                </a:solidFill>
                <a:latin typeface="Impact" pitchFamily="34" charset="0"/>
              </a:endParaRPr>
            </a:p>
          </p:txBody>
        </p:sp>
        <p:pic>
          <p:nvPicPr>
            <p:cNvPr id="2" name="Picture 1" descr="pi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11957"/>
              <a:ext cx="9144000" cy="1257300"/>
            </a:xfrm>
            <a:prstGeom prst="rect">
              <a:avLst/>
            </a:prstGeom>
          </p:spPr>
        </p:pic>
        <p:pic>
          <p:nvPicPr>
            <p:cNvPr id="15" name="19 Imagen" descr="logo_pp3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512" y="5733256"/>
              <a:ext cx="751824" cy="1080120"/>
            </a:xfrm>
            <a:prstGeom prst="rect">
              <a:avLst/>
            </a:prstGeom>
          </p:spPr>
        </p:pic>
        <p:pic>
          <p:nvPicPr>
            <p:cNvPr id="16" name="12 Imagen" descr="top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502920"/>
            </a:xfrm>
            <a:prstGeom prst="rect">
              <a:avLst/>
            </a:prstGeom>
          </p:spPr>
        </p:pic>
        <p:sp>
          <p:nvSpPr>
            <p:cNvPr id="17" name="3 Rectángulo"/>
            <p:cNvSpPr/>
            <p:nvPr/>
          </p:nvSpPr>
          <p:spPr>
            <a:xfrm>
              <a:off x="251520" y="476672"/>
              <a:ext cx="326679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Línea de Ecología y Ecosistemas  </a:t>
              </a:r>
              <a:r>
                <a:rPr lang="es-ES_tradnl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Acuáticos</a:t>
              </a:r>
              <a:endPara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1" name="Picture 15" descr="Logo_Centolla_vertica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1824" y="836329"/>
              <a:ext cx="1314886" cy="1371238"/>
            </a:xfrm>
            <a:prstGeom prst="rect">
              <a:avLst/>
            </a:prstGeom>
          </p:spPr>
        </p:pic>
        <p:pic>
          <p:nvPicPr>
            <p:cNvPr id="12" name="Picture 2" descr="Logo_Merluza_Vertical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280" y="983929"/>
              <a:ext cx="1368152" cy="1076038"/>
            </a:xfrm>
            <a:prstGeom prst="rect">
              <a:avLst/>
            </a:prstGeom>
          </p:spPr>
        </p:pic>
        <p:sp>
          <p:nvSpPr>
            <p:cNvPr id="3" name="CuadroTexto 2"/>
            <p:cNvSpPr txBox="1"/>
            <p:nvPr/>
          </p:nvSpPr>
          <p:spPr>
            <a:xfrm>
              <a:off x="2665928" y="6291128"/>
              <a:ext cx="23717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b="1" dirty="0" smtClean="0">
                  <a:solidFill>
                    <a:schemeClr val="bg1"/>
                  </a:solidFill>
                </a:rPr>
                <a:t>PESCA Y ACUICULTURA</a:t>
              </a:r>
              <a:endParaRPr lang="es-CL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CuadroTexto 5"/>
          <p:cNvSpPr txBox="1"/>
          <p:nvPr/>
        </p:nvSpPr>
        <p:spPr>
          <a:xfrm flipH="1">
            <a:off x="1098490" y="6551599"/>
            <a:ext cx="5544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bg1"/>
                </a:solidFill>
              </a:rPr>
              <a:t>Insumo que mejora Ley de Pesca, cuotas de captura, periodo de veda, IG y DO</a:t>
            </a:r>
            <a:endParaRPr lang="es-C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38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12 Imagen" descr="to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1746" y="42762"/>
            <a:ext cx="9198506" cy="505918"/>
          </a:xfrm>
          <a:prstGeom prst="rect">
            <a:avLst/>
          </a:prstGeom>
        </p:spPr>
      </p:pic>
      <p:pic>
        <p:nvPicPr>
          <p:cNvPr id="10" name="Picture 1" descr="pi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7" y="5589338"/>
            <a:ext cx="9162056" cy="1259783"/>
          </a:xfrm>
          <a:prstGeom prst="rect">
            <a:avLst/>
          </a:prstGeom>
        </p:spPr>
      </p:pic>
      <p:pic>
        <p:nvPicPr>
          <p:cNvPr id="11" name="19 Imagen" descr="logo_pp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5814184"/>
            <a:ext cx="563868" cy="810090"/>
          </a:xfrm>
          <a:prstGeom prst="rect">
            <a:avLst/>
          </a:prstGeom>
        </p:spPr>
      </p:pic>
      <p:sp>
        <p:nvSpPr>
          <p:cNvPr id="13" name="1 CuadroTexto"/>
          <p:cNvSpPr txBox="1"/>
          <p:nvPr/>
        </p:nvSpPr>
        <p:spPr>
          <a:xfrm>
            <a:off x="6801211" y="2054314"/>
            <a:ext cx="246388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dirty="0">
                <a:solidFill>
                  <a:schemeClr val="bg1"/>
                </a:solidFill>
                <a:latin typeface="Myriad Pro" pitchFamily="34" charset="0"/>
              </a:rPr>
              <a:t>Primer Área Marina Protegida </a:t>
            </a:r>
          </a:p>
          <a:p>
            <a:r>
              <a:rPr lang="es-MX" sz="1050" dirty="0">
                <a:solidFill>
                  <a:schemeClr val="bg1"/>
                </a:solidFill>
                <a:latin typeface="Myriad Pro" pitchFamily="34" charset="0"/>
              </a:rPr>
              <a:t>en Chile Francisco </a:t>
            </a:r>
            <a:r>
              <a:rPr lang="es-MX" sz="1050" dirty="0" err="1">
                <a:solidFill>
                  <a:schemeClr val="bg1"/>
                </a:solidFill>
                <a:latin typeface="Myriad Pro" pitchFamily="34" charset="0"/>
              </a:rPr>
              <a:t>Coloane</a:t>
            </a:r>
            <a:r>
              <a:rPr lang="es-MX" sz="1050" dirty="0">
                <a:solidFill>
                  <a:schemeClr val="bg1"/>
                </a:solidFill>
                <a:latin typeface="Myriad Pro" pitchFamily="34" charset="0"/>
              </a:rPr>
              <a:t>.</a:t>
            </a:r>
            <a:r>
              <a:rPr lang="es-MX" sz="1200" dirty="0">
                <a:solidFill>
                  <a:schemeClr val="bg1"/>
                </a:solidFill>
                <a:latin typeface="Myriad Pro" pitchFamily="34" charset="0"/>
              </a:rPr>
              <a:t>   </a:t>
            </a:r>
            <a:endParaRPr lang="es-CL" sz="1200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4" name="2 Imagen" descr="CSarmientoPanorama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2" y="3645024"/>
            <a:ext cx="6434656" cy="2304256"/>
          </a:xfrm>
          <a:prstGeom prst="rect">
            <a:avLst/>
          </a:prstGeom>
        </p:spPr>
      </p:pic>
      <p:pic>
        <p:nvPicPr>
          <p:cNvPr id="15" name="3 Imagen" descr="glaciar témpan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1055231"/>
            <a:ext cx="6299381" cy="2373769"/>
          </a:xfrm>
          <a:prstGeom prst="rect">
            <a:avLst/>
          </a:prstGeom>
        </p:spPr>
      </p:pic>
      <p:sp>
        <p:nvSpPr>
          <p:cNvPr id="16" name="6 CuadroTexto"/>
          <p:cNvSpPr txBox="1"/>
          <p:nvPr/>
        </p:nvSpPr>
        <p:spPr>
          <a:xfrm>
            <a:off x="788895" y="4528584"/>
            <a:ext cx="129394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50" dirty="0">
                <a:solidFill>
                  <a:schemeClr val="bg1"/>
                </a:solidFill>
                <a:latin typeface="Myriad Pro" pitchFamily="34" charset="0"/>
              </a:rPr>
              <a:t>Parque Nacional </a:t>
            </a:r>
          </a:p>
          <a:p>
            <a:r>
              <a:rPr lang="es-MX" sz="1050" dirty="0">
                <a:solidFill>
                  <a:schemeClr val="bg1"/>
                </a:solidFill>
                <a:latin typeface="Myriad Pro" pitchFamily="34" charset="0"/>
              </a:rPr>
              <a:t>Bernardo O´Higgins</a:t>
            </a:r>
            <a:endParaRPr lang="es-CL" sz="1050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948615" y="6293545"/>
            <a:ext cx="55892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CONSERVACION Y MANEJO DEL PATRIMONIA NATURAL</a:t>
            </a:r>
            <a:r>
              <a:rPr lang="es-CL" sz="1350" dirty="0"/>
              <a:t>:</a:t>
            </a:r>
          </a:p>
          <a:p>
            <a:r>
              <a:rPr lang="es-CL" sz="1200" dirty="0" smtClean="0">
                <a:solidFill>
                  <a:schemeClr val="bg1"/>
                </a:solidFill>
              </a:rPr>
              <a:t>                  Decreto ley  e insumo Plan de Manejo a implementar por CONAF</a:t>
            </a:r>
            <a:endParaRPr lang="es-CL" sz="1200" dirty="0">
              <a:solidFill>
                <a:schemeClr val="bg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 flipH="1">
            <a:off x="392192" y="729650"/>
            <a:ext cx="3351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bg1"/>
                </a:solidFill>
              </a:rPr>
              <a:t>Línea Planificación del territorio y ERNC</a:t>
            </a:r>
            <a:endParaRPr lang="es-C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07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0" y="0"/>
            <a:ext cx="9144000" cy="6869257"/>
            <a:chOff x="0" y="0"/>
            <a:chExt cx="9144000" cy="6869257"/>
          </a:xfrm>
        </p:grpSpPr>
        <p:pic>
          <p:nvPicPr>
            <p:cNvPr id="7" name="Picture 6" descr="ballena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909887"/>
              <a:ext cx="9144000" cy="3948113"/>
            </a:xfrm>
            <a:prstGeom prst="rect">
              <a:avLst/>
            </a:prstGeom>
          </p:spPr>
        </p:pic>
        <p:sp>
          <p:nvSpPr>
            <p:cNvPr id="4" name="3 Rectángulo"/>
            <p:cNvSpPr/>
            <p:nvPr/>
          </p:nvSpPr>
          <p:spPr>
            <a:xfrm>
              <a:off x="3275856" y="404664"/>
              <a:ext cx="331236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Línea de Ecología y Ecosistemas </a:t>
              </a:r>
              <a:r>
                <a:rPr lang="es-ES_tradnl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Acuáticos</a:t>
              </a:r>
              <a:endPara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4" name="13 Rectángulo"/>
            <p:cNvSpPr/>
            <p:nvPr/>
          </p:nvSpPr>
          <p:spPr>
            <a:xfrm>
              <a:off x="3275856" y="692696"/>
              <a:ext cx="5544616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1600" dirty="0">
                  <a:solidFill>
                    <a:schemeClr val="tx2"/>
                  </a:solidFill>
                  <a:latin typeface="Impact" pitchFamily="34" charset="0"/>
                </a:rPr>
                <a:t>Conexiones migratorias invernales de Ballena Jorobada a permitido:  </a:t>
              </a:r>
            </a:p>
            <a:p>
              <a:endParaRPr lang="es-ES_tradnl" sz="1600" dirty="0">
                <a:solidFill>
                  <a:schemeClr val="tx2"/>
                </a:solidFill>
                <a:latin typeface="Impact" pitchFamily="34" charset="0"/>
              </a:endParaRPr>
            </a:p>
            <a:p>
              <a:r>
                <a:rPr lang="es-CL" sz="1600" dirty="0">
                  <a:solidFill>
                    <a:schemeClr val="tx2"/>
                  </a:solidFill>
                  <a:latin typeface="Impact" pitchFamily="34" charset="0"/>
                </a:rPr>
                <a:t>Parque Natural Francisco </a:t>
              </a:r>
              <a:r>
                <a:rPr lang="es-CL" sz="1600" dirty="0" err="1">
                  <a:solidFill>
                    <a:schemeClr val="tx2"/>
                  </a:solidFill>
                  <a:latin typeface="Impact" pitchFamily="34" charset="0"/>
                </a:rPr>
                <a:t>Coloane</a:t>
              </a:r>
              <a:r>
                <a:rPr lang="es-CL" sz="1600" dirty="0">
                  <a:solidFill>
                    <a:schemeClr val="tx2"/>
                  </a:solidFill>
                  <a:latin typeface="Impact" pitchFamily="34" charset="0"/>
                </a:rPr>
                <a:t> política de  hermanamiento con Glaciar </a:t>
              </a:r>
              <a:r>
                <a:rPr lang="es-CL" sz="1600" dirty="0" err="1">
                  <a:solidFill>
                    <a:schemeClr val="tx2"/>
                  </a:solidFill>
                  <a:latin typeface="Impact" pitchFamily="34" charset="0"/>
                </a:rPr>
                <a:t>Bay</a:t>
              </a:r>
              <a:r>
                <a:rPr lang="es-CL" sz="1600" dirty="0">
                  <a:solidFill>
                    <a:schemeClr val="tx2"/>
                  </a:solidFill>
                  <a:latin typeface="Impact" pitchFamily="34" charset="0"/>
                </a:rPr>
                <a:t> en A</a:t>
              </a:r>
              <a:r>
                <a:rPr lang="es-CL" sz="1600" dirty="0" smtClean="0">
                  <a:solidFill>
                    <a:schemeClr val="tx2"/>
                  </a:solidFill>
                  <a:latin typeface="Impact" pitchFamily="34" charset="0"/>
                </a:rPr>
                <a:t>laska</a:t>
              </a:r>
              <a:r>
                <a:rPr lang="es-CL" sz="1600" dirty="0">
                  <a:solidFill>
                    <a:schemeClr val="tx2"/>
                  </a:solidFill>
                  <a:latin typeface="Impact" pitchFamily="34" charset="0"/>
                </a:rPr>
                <a:t>.</a:t>
              </a:r>
            </a:p>
            <a:p>
              <a:endParaRPr lang="es-CL" sz="1600" dirty="0">
                <a:solidFill>
                  <a:schemeClr val="tx2"/>
                </a:solidFill>
                <a:latin typeface="Impact" pitchFamily="34" charset="0"/>
              </a:endParaRPr>
            </a:p>
            <a:p>
              <a:r>
                <a:rPr lang="es-CL" sz="1600" dirty="0">
                  <a:solidFill>
                    <a:schemeClr val="tx2"/>
                  </a:solidFill>
                  <a:latin typeface="Impact" pitchFamily="34" charset="0"/>
                </a:rPr>
                <a:t>Consultor Nacional del Ministerio de Medio Ambiente para el </a:t>
              </a:r>
            </a:p>
            <a:p>
              <a:r>
                <a:rPr lang="es-CL" sz="1600" dirty="0">
                  <a:solidFill>
                    <a:schemeClr val="tx2"/>
                  </a:solidFill>
                  <a:latin typeface="Impact" pitchFamily="34" charset="0"/>
                </a:rPr>
                <a:t>estatus anual de </a:t>
              </a:r>
              <a:r>
                <a:rPr lang="es-CL" sz="1600" dirty="0" smtClean="0">
                  <a:solidFill>
                    <a:schemeClr val="tx2"/>
                  </a:solidFill>
                  <a:latin typeface="Impact" pitchFamily="34" charset="0"/>
                </a:rPr>
                <a:t>mamíferos </a:t>
              </a:r>
              <a:r>
                <a:rPr lang="es-CL" sz="1600" dirty="0">
                  <a:solidFill>
                    <a:schemeClr val="tx2"/>
                  </a:solidFill>
                  <a:latin typeface="Impact" pitchFamily="34" charset="0"/>
                </a:rPr>
                <a:t>marinos</a:t>
              </a:r>
            </a:p>
            <a:p>
              <a:endParaRPr lang="es-CL" sz="1600" dirty="0">
                <a:solidFill>
                  <a:schemeClr val="tx2"/>
                </a:solidFill>
                <a:latin typeface="Impact" pitchFamily="34" charset="0"/>
              </a:endParaRPr>
            </a:p>
            <a:p>
              <a:r>
                <a:rPr lang="es-CL" sz="1600" dirty="0">
                  <a:solidFill>
                    <a:schemeClr val="tx2"/>
                  </a:solidFill>
                  <a:latin typeface="Impact" pitchFamily="34" charset="0"/>
                </a:rPr>
                <a:t>Representante nacional en la </a:t>
              </a:r>
              <a:r>
                <a:rPr lang="es-CL" sz="1600" dirty="0" smtClean="0">
                  <a:solidFill>
                    <a:schemeClr val="tx2"/>
                  </a:solidFill>
                  <a:latin typeface="Impact" pitchFamily="34" charset="0"/>
                </a:rPr>
                <a:t>Comisión </a:t>
              </a:r>
              <a:r>
                <a:rPr lang="es-CL" sz="1600" dirty="0">
                  <a:solidFill>
                    <a:schemeClr val="tx2"/>
                  </a:solidFill>
                  <a:latin typeface="Impact" pitchFamily="34" charset="0"/>
                </a:rPr>
                <a:t>Ballenera </a:t>
              </a:r>
            </a:p>
            <a:p>
              <a:r>
                <a:rPr lang="es-CL" sz="1600" dirty="0">
                  <a:solidFill>
                    <a:schemeClr val="tx2"/>
                  </a:solidFill>
                  <a:latin typeface="Impact" pitchFamily="34" charset="0"/>
                </a:rPr>
                <a:t>Internacional. Ministerio Relaciones Exteriores</a:t>
              </a:r>
            </a:p>
            <a:p>
              <a:endParaRPr lang="es-ES_tradnl" sz="1600" dirty="0">
                <a:solidFill>
                  <a:schemeClr val="tx2"/>
                </a:solidFill>
                <a:latin typeface="Impact" pitchFamily="34" charset="0"/>
              </a:endParaRPr>
            </a:p>
          </p:txBody>
        </p:sp>
        <p:pic>
          <p:nvPicPr>
            <p:cNvPr id="2" name="Picture 1" descr="pi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11957"/>
              <a:ext cx="9144000" cy="1257300"/>
            </a:xfrm>
            <a:prstGeom prst="rect">
              <a:avLst/>
            </a:prstGeom>
          </p:spPr>
        </p:pic>
        <p:pic>
          <p:nvPicPr>
            <p:cNvPr id="15" name="19 Imagen" descr="logo_pp3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512" y="5733256"/>
              <a:ext cx="751824" cy="1080120"/>
            </a:xfrm>
            <a:prstGeom prst="rect">
              <a:avLst/>
            </a:prstGeom>
          </p:spPr>
        </p:pic>
        <p:pic>
          <p:nvPicPr>
            <p:cNvPr id="16" name="12 Imagen" descr="top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502920"/>
            </a:xfrm>
            <a:prstGeom prst="rect">
              <a:avLst/>
            </a:prstGeom>
          </p:spPr>
        </p:pic>
        <p:pic>
          <p:nvPicPr>
            <p:cNvPr id="9" name="Picture 8" descr="www_sair-bj_cl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401006"/>
              <a:ext cx="2683237" cy="2803984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3" name="CuadroTexto 2"/>
            <p:cNvSpPr txBox="1"/>
            <p:nvPr/>
          </p:nvSpPr>
          <p:spPr>
            <a:xfrm>
              <a:off x="1691680" y="6281561"/>
              <a:ext cx="4536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b="1" dirty="0" smtClean="0">
                  <a:solidFill>
                    <a:schemeClr val="bg1"/>
                  </a:solidFill>
                </a:rPr>
                <a:t>CONSERVACIÓN DEL PATRIMONIO NATURAL</a:t>
              </a:r>
              <a:endParaRPr lang="es-CL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CuadroTexto 7"/>
          <p:cNvSpPr txBox="1"/>
          <p:nvPr/>
        </p:nvSpPr>
        <p:spPr>
          <a:xfrm>
            <a:off x="2216914" y="6586629"/>
            <a:ext cx="3646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bg1"/>
                </a:solidFill>
              </a:rPr>
              <a:t>Opinión experta y </a:t>
            </a:r>
            <a:r>
              <a:rPr lang="es-CL" sz="1200" dirty="0" err="1" smtClean="0">
                <a:solidFill>
                  <a:schemeClr val="bg1"/>
                </a:solidFill>
              </a:rPr>
              <a:t>representacion</a:t>
            </a:r>
            <a:r>
              <a:rPr lang="es-CL" sz="1200" dirty="0" smtClean="0">
                <a:solidFill>
                  <a:schemeClr val="bg1"/>
                </a:solidFill>
              </a:rPr>
              <a:t> internacional</a:t>
            </a:r>
            <a:endParaRPr lang="es-C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47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B_fondo_O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368"/>
            <a:ext cx="9144000" cy="6858000"/>
          </a:xfrm>
          <a:prstGeom prst="rect">
            <a:avLst/>
          </a:prstGeom>
        </p:spPr>
      </p:pic>
      <p:pic>
        <p:nvPicPr>
          <p:cNvPr id="13" name="12 Imagen" descr="to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66" y="-316065"/>
            <a:ext cx="9144000" cy="502920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0" y="18490"/>
            <a:ext cx="9180512" cy="6850767"/>
            <a:chOff x="0" y="18490"/>
            <a:chExt cx="9180512" cy="6850767"/>
          </a:xfrm>
        </p:grpSpPr>
        <p:sp>
          <p:nvSpPr>
            <p:cNvPr id="4" name="3 Rectángulo"/>
            <p:cNvSpPr/>
            <p:nvPr/>
          </p:nvSpPr>
          <p:spPr>
            <a:xfrm>
              <a:off x="0" y="2185119"/>
              <a:ext cx="322671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Línea de Ecología y Ecosistemas </a:t>
              </a:r>
              <a:r>
                <a:rPr lang="es-ES_tradnl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Acuáticos</a:t>
              </a:r>
              <a:endPara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4" name="13 Rectángulo"/>
            <p:cNvSpPr/>
            <p:nvPr/>
          </p:nvSpPr>
          <p:spPr>
            <a:xfrm>
              <a:off x="35496" y="18490"/>
              <a:ext cx="6128721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dirty="0">
                  <a:solidFill>
                    <a:schemeClr val="tx2"/>
                  </a:solidFill>
                  <a:latin typeface="Impact" pitchFamily="34" charset="0"/>
                </a:rPr>
                <a:t>Sistema de información de biodiversidad para la región de Magallanes (SIBMAGALLANES</a:t>
              </a:r>
              <a:r>
                <a:rPr lang="es-ES_tradnl" dirty="0" smtClean="0">
                  <a:solidFill>
                    <a:schemeClr val="tx2"/>
                  </a:solidFill>
                  <a:latin typeface="Impact" pitchFamily="34" charset="0"/>
                </a:rPr>
                <a:t>)</a:t>
              </a:r>
            </a:p>
            <a:p>
              <a:endParaRPr lang="es-ES_tradnl" dirty="0">
                <a:solidFill>
                  <a:schemeClr val="tx2"/>
                </a:solidFill>
                <a:latin typeface="Impact" pitchFamily="34" charset="0"/>
              </a:endParaRPr>
            </a:p>
            <a:p>
              <a:endParaRPr lang="es-ES_tradnl" dirty="0" smtClean="0">
                <a:solidFill>
                  <a:schemeClr val="tx2"/>
                </a:solidFill>
                <a:latin typeface="Impact" pitchFamily="34" charset="0"/>
              </a:endParaRPr>
            </a:p>
            <a:p>
              <a:endParaRPr lang="es-ES_tradnl" dirty="0">
                <a:solidFill>
                  <a:schemeClr val="tx2"/>
                </a:solidFill>
                <a:latin typeface="Impact" pitchFamily="34" charset="0"/>
              </a:endParaRPr>
            </a:p>
            <a:p>
              <a:endParaRPr lang="es-ES_tradnl" dirty="0">
                <a:solidFill>
                  <a:schemeClr val="tx2"/>
                </a:solidFill>
                <a:latin typeface="Impact" pitchFamily="34" charset="0"/>
              </a:endParaRPr>
            </a:p>
          </p:txBody>
        </p:sp>
        <p:pic>
          <p:nvPicPr>
            <p:cNvPr id="2" name="Picture 1" descr="pi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11957"/>
              <a:ext cx="9144000" cy="1257300"/>
            </a:xfrm>
            <a:prstGeom prst="rect">
              <a:avLst/>
            </a:prstGeom>
          </p:spPr>
        </p:pic>
        <p:pic>
          <p:nvPicPr>
            <p:cNvPr id="15" name="19 Imagen" descr="logo_pp3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512" y="5733256"/>
              <a:ext cx="751824" cy="1080120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0" y="643399"/>
              <a:ext cx="9144000" cy="1561465"/>
              <a:chOff x="0" y="908720"/>
              <a:chExt cx="10963722" cy="1872208"/>
            </a:xfrm>
          </p:grpSpPr>
          <p:pic>
            <p:nvPicPr>
              <p:cNvPr id="6" name="Picture 5" descr="SIB_01.jp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927100"/>
                <a:ext cx="3401519" cy="1853828"/>
              </a:xfrm>
              <a:prstGeom prst="rect">
                <a:avLst/>
              </a:prstGeom>
            </p:spPr>
          </p:pic>
          <p:pic>
            <p:nvPicPr>
              <p:cNvPr id="7" name="Picture 6" descr="SIB_02.jp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7864" y="908720"/>
                <a:ext cx="3662021" cy="1872208"/>
              </a:xfrm>
              <a:prstGeom prst="rect">
                <a:avLst/>
              </a:prstGeom>
            </p:spPr>
          </p:pic>
          <p:pic>
            <p:nvPicPr>
              <p:cNvPr id="9" name="Picture 8" descr="SIB_03.jp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48264" y="908720"/>
                <a:ext cx="4015458" cy="1872208"/>
              </a:xfrm>
              <a:prstGeom prst="rect">
                <a:avLst/>
              </a:prstGeom>
            </p:spPr>
          </p:pic>
        </p:grpSp>
        <p:pic>
          <p:nvPicPr>
            <p:cNvPr id="12" name="Picture 11" descr="LOGO-SIB_MAGALLANES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420888"/>
              <a:ext cx="1258486" cy="2016224"/>
            </a:xfrm>
            <a:prstGeom prst="rect">
              <a:avLst/>
            </a:prstGeom>
          </p:spPr>
        </p:pic>
        <p:sp>
          <p:nvSpPr>
            <p:cNvPr id="8" name="CuadroTexto 7"/>
            <p:cNvSpPr txBox="1"/>
            <p:nvPr/>
          </p:nvSpPr>
          <p:spPr>
            <a:xfrm>
              <a:off x="1533364" y="6324208"/>
              <a:ext cx="4391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b="1" dirty="0" smtClean="0">
                  <a:solidFill>
                    <a:schemeClr val="bg1"/>
                  </a:solidFill>
                </a:rPr>
                <a:t>CONSERVACIÓN DEL PATRIMONIO NATURAL</a:t>
              </a:r>
              <a:endParaRPr lang="es-CL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2150017" y="1988840"/>
              <a:ext cx="7030495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/>
                <a:t> </a:t>
              </a:r>
              <a:endParaRPr lang="es-CL" dirty="0"/>
            </a:p>
            <a:p>
              <a:endParaRPr lang="es-CL" dirty="0" smtClean="0"/>
            </a:p>
            <a:p>
              <a:r>
                <a:rPr lang="es-CL" dirty="0" smtClean="0"/>
                <a:t>PROPUESTA </a:t>
              </a:r>
              <a:r>
                <a:rPr lang="es-CL" dirty="0"/>
                <a:t>FUNDACION CEQUA A PROYECTO DE LEY</a:t>
              </a:r>
            </a:p>
            <a:p>
              <a:r>
                <a:rPr lang="es-CL" dirty="0"/>
                <a:t>Boletín N° 9.404-12</a:t>
              </a:r>
            </a:p>
            <a:p>
              <a:r>
                <a:rPr lang="es-CL" dirty="0"/>
                <a:t>Proyecto de ley, </a:t>
              </a:r>
              <a:r>
                <a:rPr lang="es-CL" dirty="0" smtClean="0"/>
                <a:t>anunciado por la </a:t>
              </a:r>
              <a:r>
                <a:rPr lang="es-CL" dirty="0"/>
                <a:t>Presidenta de la República, </a:t>
              </a:r>
              <a:r>
                <a:rPr lang="es-CL" dirty="0" smtClean="0"/>
                <a:t>y crea el </a:t>
              </a:r>
              <a:r>
                <a:rPr lang="es-CL" dirty="0"/>
                <a:t>Servicio de Biodiversidad y Áreas Protegidas y el Sistema Nacional de Áreas </a:t>
              </a:r>
              <a:r>
                <a:rPr lang="es-CL" dirty="0" smtClean="0"/>
                <a:t>Protegidas. Mensaje </a:t>
              </a:r>
              <a:r>
                <a:rPr lang="es-CL" dirty="0"/>
                <a:t>N° 161-362</a:t>
              </a:r>
            </a:p>
          </p:txBody>
        </p:sp>
      </p:grpSp>
      <p:sp>
        <p:nvSpPr>
          <p:cNvPr id="17" name="CuadroTexto 16"/>
          <p:cNvSpPr txBox="1"/>
          <p:nvPr/>
        </p:nvSpPr>
        <p:spPr>
          <a:xfrm>
            <a:off x="2699792" y="6610156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 smtClean="0">
                <a:solidFill>
                  <a:schemeClr val="bg1"/>
                </a:solidFill>
              </a:rPr>
              <a:t>Contribuye a proyecto de Ley</a:t>
            </a:r>
            <a:endParaRPr lang="es-CL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50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0" y="0"/>
            <a:ext cx="9144000" cy="6869257"/>
            <a:chOff x="0" y="0"/>
            <a:chExt cx="9144000" cy="6869257"/>
          </a:xfrm>
        </p:grpSpPr>
        <p:pic>
          <p:nvPicPr>
            <p:cNvPr id="3" name="Picture 2" descr="pain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4" name="3 Rectángulo"/>
            <p:cNvSpPr/>
            <p:nvPr/>
          </p:nvSpPr>
          <p:spPr>
            <a:xfrm>
              <a:off x="647904" y="316014"/>
              <a:ext cx="246054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Línea </a:t>
              </a:r>
              <a:r>
                <a:rPr lang="es-ES_tradnl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Planificación Territorial y ERNC</a:t>
              </a:r>
              <a:endParaRPr lang="es-ES_tradnl" sz="12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3" name="12 Imagen" descr="top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502920"/>
            </a:xfrm>
            <a:prstGeom prst="rect">
              <a:avLst/>
            </a:prstGeom>
          </p:spPr>
        </p:pic>
        <p:sp>
          <p:nvSpPr>
            <p:cNvPr id="14" name="13 Rectángulo"/>
            <p:cNvSpPr/>
            <p:nvPr/>
          </p:nvSpPr>
          <p:spPr>
            <a:xfrm>
              <a:off x="3635896" y="862260"/>
              <a:ext cx="367240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dirty="0">
                  <a:solidFill>
                    <a:schemeClr val="tx2"/>
                  </a:solidFill>
                  <a:latin typeface="Impact" pitchFamily="34" charset="0"/>
                </a:rPr>
                <a:t>Cartografía digital a escala local del Parque Nacional Torres del </a:t>
              </a:r>
              <a:r>
                <a:rPr lang="es-ES_tradnl" dirty="0" err="1">
                  <a:solidFill>
                    <a:schemeClr val="tx2"/>
                  </a:solidFill>
                  <a:latin typeface="Impact" pitchFamily="34" charset="0"/>
                </a:rPr>
                <a:t>Paine</a:t>
              </a:r>
              <a:r>
                <a:rPr lang="es-ES_tradnl" dirty="0">
                  <a:solidFill>
                    <a:schemeClr val="tx2"/>
                  </a:solidFill>
                  <a:latin typeface="Impact" pitchFamily="34" charset="0"/>
                </a:rPr>
                <a:t>.</a:t>
              </a:r>
            </a:p>
          </p:txBody>
        </p:sp>
        <p:pic>
          <p:nvPicPr>
            <p:cNvPr id="2" name="Picture 1" descr="pi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11957"/>
              <a:ext cx="9144000" cy="1257300"/>
            </a:xfrm>
            <a:prstGeom prst="rect">
              <a:avLst/>
            </a:prstGeom>
          </p:spPr>
        </p:pic>
        <p:pic>
          <p:nvPicPr>
            <p:cNvPr id="15" name="19 Imagen" descr="logo_pp3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512" y="5733256"/>
              <a:ext cx="751824" cy="1080120"/>
            </a:xfrm>
            <a:prstGeom prst="rect">
              <a:avLst/>
            </a:prstGeom>
          </p:spPr>
        </p:pic>
        <p:pic>
          <p:nvPicPr>
            <p:cNvPr id="6" name="Picture 5" descr="Mapa_Completo_Paine_corregido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548680"/>
              <a:ext cx="3109299" cy="3096344"/>
            </a:xfrm>
            <a:prstGeom prst="rect">
              <a:avLst/>
            </a:prstGeom>
          </p:spPr>
        </p:pic>
        <p:pic>
          <p:nvPicPr>
            <p:cNvPr id="7" name="Picture 6" descr="Cartografia_logo_trazos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320" y="531803"/>
              <a:ext cx="1284169" cy="1038751"/>
            </a:xfrm>
            <a:prstGeom prst="rect">
              <a:avLst/>
            </a:prstGeom>
          </p:spPr>
        </p:pic>
      </p:grpSp>
      <p:sp>
        <p:nvSpPr>
          <p:cNvPr id="16" name="CuadroTexto 15"/>
          <p:cNvSpPr txBox="1"/>
          <p:nvPr/>
        </p:nvSpPr>
        <p:spPr>
          <a:xfrm>
            <a:off x="1448596" y="6274427"/>
            <a:ext cx="4391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CONSERVACIÓN DEL PATRIMONIO NATURAL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653234" y="182947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dirty="0">
                <a:solidFill>
                  <a:schemeClr val="tx2"/>
                </a:solidFill>
                <a:latin typeface="Impact" pitchFamily="34" charset="0"/>
              </a:rPr>
              <a:t>Sistema de Manejo Turístico en áreas Protegidas de Chile, caso Piloto Parque Nacional Torres del </a:t>
            </a:r>
            <a:r>
              <a:rPr lang="es-CL" dirty="0" err="1">
                <a:solidFill>
                  <a:schemeClr val="tx2"/>
                </a:solidFill>
                <a:latin typeface="Impact" pitchFamily="34" charset="0"/>
              </a:rPr>
              <a:t>Paine</a:t>
            </a:r>
            <a:r>
              <a:rPr lang="es-CL" dirty="0">
                <a:solidFill>
                  <a:schemeClr val="tx2"/>
                </a:solidFill>
                <a:latin typeface="Impact" pitchFamily="34" charset="0"/>
              </a:rPr>
              <a:t>”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1319492" y="6562762"/>
            <a:ext cx="46328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dirty="0" smtClean="0">
                <a:solidFill>
                  <a:schemeClr val="bg1"/>
                </a:solidFill>
              </a:rPr>
              <a:t>Insumos Planes de Manejo y capacidad de carga de Parques Nacionales</a:t>
            </a:r>
            <a:endParaRPr lang="es-C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50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7 CuadroTexto"/>
          <p:cNvSpPr txBox="1"/>
          <p:nvPr/>
        </p:nvSpPr>
        <p:spPr>
          <a:xfrm>
            <a:off x="1477117" y="1398574"/>
            <a:ext cx="203686" cy="3023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 </a:t>
            </a:r>
            <a:endParaRPr lang="es-CL" dirty="0"/>
          </a:p>
        </p:txBody>
      </p:sp>
      <p:pic>
        <p:nvPicPr>
          <p:cNvPr id="13" name="12 Imagen" descr="to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786"/>
            <a:ext cx="9144000" cy="502920"/>
          </a:xfrm>
          <a:prstGeom prst="rect">
            <a:avLst/>
          </a:prstGeom>
        </p:spPr>
      </p:pic>
      <p:pic>
        <p:nvPicPr>
          <p:cNvPr id="2" name="Picture 1" descr="pi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1957"/>
            <a:ext cx="9144000" cy="1257300"/>
          </a:xfrm>
          <a:prstGeom prst="rect">
            <a:avLst/>
          </a:prstGeom>
        </p:spPr>
      </p:pic>
      <p:pic>
        <p:nvPicPr>
          <p:cNvPr id="15" name="19 Imagen" descr="logo_pp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5733256"/>
            <a:ext cx="751824" cy="1080120"/>
          </a:xfrm>
          <a:prstGeom prst="rect">
            <a:avLst/>
          </a:prstGeom>
        </p:spPr>
      </p:pic>
      <p:sp>
        <p:nvSpPr>
          <p:cNvPr id="19" name="7 CuadroTexto"/>
          <p:cNvSpPr txBox="1"/>
          <p:nvPr/>
        </p:nvSpPr>
        <p:spPr>
          <a:xfrm>
            <a:off x="755576" y="6450396"/>
            <a:ext cx="5616624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sz="1600" dirty="0" smtClean="0">
                <a:solidFill>
                  <a:schemeClr val="bg1"/>
                </a:solidFill>
                <a:latin typeface="Myriad Pro Condensed"/>
                <a:cs typeface="Myriad Arabic" pitchFamily="50" charset="-78"/>
              </a:rPr>
              <a:t>¿POR QUÉ CREAR  CENTROS REGIONALES?</a:t>
            </a:r>
            <a:endParaRPr lang="es-ES" sz="1600" dirty="0">
              <a:solidFill>
                <a:schemeClr val="bg1"/>
              </a:solidFill>
              <a:latin typeface="Myriad Pro Light Cond" pitchFamily="34" charset="0"/>
              <a:cs typeface="Myriad Arabic" pitchFamily="50" charset="-78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7020272" y="692696"/>
            <a:ext cx="1991541" cy="5118123"/>
            <a:chOff x="-582126" y="454838"/>
            <a:chExt cx="1991541" cy="5118123"/>
          </a:xfrm>
        </p:grpSpPr>
        <p:pic>
          <p:nvPicPr>
            <p:cNvPr id="18" name="Picture 17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0834" y="454838"/>
              <a:ext cx="550063" cy="420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34682" y="2515756"/>
              <a:ext cx="467887" cy="185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54903" y="2445634"/>
              <a:ext cx="354512" cy="227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18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19278" y="1269613"/>
              <a:ext cx="350927" cy="292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18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56587" y="1745765"/>
              <a:ext cx="301701" cy="249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8 Imagen" descr="ceaza1.jpg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8684" y="2097678"/>
              <a:ext cx="459137" cy="350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7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27280" y="2474969"/>
              <a:ext cx="208815" cy="233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" name="Picture 6" descr="ceaf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26952" y="2667779"/>
              <a:ext cx="306644" cy="226149"/>
            </a:xfrm>
            <a:prstGeom prst="rect">
              <a:avLst/>
            </a:prstGeom>
            <a:noFill/>
          </p:spPr>
        </p:pic>
        <p:pic>
          <p:nvPicPr>
            <p:cNvPr id="26" name="Picture 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84180" y="2919169"/>
              <a:ext cx="326367" cy="145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6 Imagen" descr="cipa mono.JPG"/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6299" y="3127066"/>
              <a:ext cx="302828" cy="1650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8" name="Picture 182" descr="http://www.programaregional.cl/580/articles-28309_foto_portada.jpg">
              <a:hlinkClick r:id="rId16" tooltip="propertyvalue-70202.html "/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13299" y="3314165"/>
              <a:ext cx="345828" cy="198852"/>
            </a:xfrm>
            <a:prstGeom prst="rect">
              <a:avLst/>
            </a:prstGeom>
            <a:noFill/>
          </p:spPr>
        </p:pic>
        <p:pic>
          <p:nvPicPr>
            <p:cNvPr id="30" name="Picture 8" descr="http://www.ceaf.cl/imagenes/logos/ciep.jp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243466" y="4159658"/>
              <a:ext cx="295363" cy="310910"/>
            </a:xfrm>
            <a:prstGeom prst="rect">
              <a:avLst/>
            </a:prstGeom>
            <a:noFill/>
          </p:spPr>
        </p:pic>
        <p:pic>
          <p:nvPicPr>
            <p:cNvPr id="17" name="10 Imagen" descr="300px-Mapa_Regiones_de_Chile_svg.png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-582126" y="573373"/>
              <a:ext cx="1556487" cy="49995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9" name="Picture 28" descr="CEQUA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450409" y="5036947"/>
              <a:ext cx="381447" cy="4405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50800" dir="5400000" algn="ctr" rotWithShape="0">
                <a:schemeClr val="bg1"/>
              </a:outerShdw>
            </a:effectLst>
          </p:spPr>
        </p:pic>
      </p:grpSp>
      <p:sp>
        <p:nvSpPr>
          <p:cNvPr id="3" name="CuadroTexto 2"/>
          <p:cNvSpPr txBox="1"/>
          <p:nvPr/>
        </p:nvSpPr>
        <p:spPr>
          <a:xfrm>
            <a:off x="219701" y="1436237"/>
            <a:ext cx="745013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Centro mas antiguo del programa regional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Centros que responden al proceso de descentralización de la ciencia en Chile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Propósito de los  centros regionales instalar capacidades en regiones,</a:t>
            </a:r>
          </a:p>
          <a:p>
            <a:r>
              <a:rPr lang="es-CL" dirty="0"/>
              <a:t> </a:t>
            </a:r>
            <a:r>
              <a:rPr lang="es-CL" dirty="0" smtClean="0"/>
              <a:t>     tanto </a:t>
            </a:r>
            <a:r>
              <a:rPr lang="es-CL" dirty="0"/>
              <a:t>capital humano </a:t>
            </a:r>
            <a:r>
              <a:rPr lang="es-CL" dirty="0" smtClean="0"/>
              <a:t>conocedor de las necesidad /oportunidad de la                           región como infraestructura adecuada, de esta forma</a:t>
            </a:r>
          </a:p>
          <a:p>
            <a:endParaRPr lang="es-CL" dirty="0" smtClean="0"/>
          </a:p>
          <a:p>
            <a:endParaRPr lang="es-CL" dirty="0"/>
          </a:p>
          <a:p>
            <a:endParaRPr lang="es-CL" dirty="0"/>
          </a:p>
          <a:p>
            <a:r>
              <a:rPr lang="es-CL" dirty="0" smtClean="0"/>
              <a:t>          </a:t>
            </a:r>
            <a:r>
              <a:rPr lang="es-CL" b="1" dirty="0" smtClean="0"/>
              <a:t>“HACER CRECER A CHILE DESDE SUS TERRITORIOS”  </a:t>
            </a:r>
            <a:r>
              <a:rPr lang="es-CL" dirty="0" smtClean="0"/>
              <a:t>con igualdad de oportunidades políticas publicas a largo plazo, iniciativas </a:t>
            </a:r>
            <a:r>
              <a:rPr lang="es-CL" dirty="0"/>
              <a:t>económicamente viables, socialmente equitativas, inclusivas e </a:t>
            </a:r>
            <a:r>
              <a:rPr lang="es-CL" dirty="0" smtClean="0"/>
              <a:t>igualitarias.  </a:t>
            </a:r>
          </a:p>
          <a:p>
            <a:endParaRPr lang="es-CL" dirty="0"/>
          </a:p>
        </p:txBody>
      </p:sp>
      <p:sp>
        <p:nvSpPr>
          <p:cNvPr id="4" name="CuadroTexto 3"/>
          <p:cNvSpPr txBox="1"/>
          <p:nvPr/>
        </p:nvSpPr>
        <p:spPr>
          <a:xfrm>
            <a:off x="2606583" y="703620"/>
            <a:ext cx="2738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/>
              <a:t>CENTRO REGIONAL CEQUA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340268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dad_hiel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6858000"/>
          </a:xfrm>
          <a:prstGeom prst="rect">
            <a:avLst/>
          </a:prstGeom>
        </p:spPr>
      </p:pic>
      <p:pic>
        <p:nvPicPr>
          <p:cNvPr id="13" name="12 Imagen" descr="to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02920"/>
          </a:xfrm>
          <a:prstGeom prst="rect">
            <a:avLst/>
          </a:prstGeom>
        </p:spPr>
      </p:pic>
      <p:pic>
        <p:nvPicPr>
          <p:cNvPr id="2" name="Picture 1" descr="pi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3531"/>
            <a:ext cx="9144000" cy="1257300"/>
          </a:xfrm>
          <a:prstGeom prst="rect">
            <a:avLst/>
          </a:prstGeom>
        </p:spPr>
      </p:pic>
      <p:pic>
        <p:nvPicPr>
          <p:cNvPr id="15" name="19 Imagen" descr="logo_pp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5733256"/>
            <a:ext cx="751824" cy="108012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51630" y="485719"/>
            <a:ext cx="3267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dirty="0" smtClean="0"/>
              <a:t>Línea de cambio Climático y variaciones recientes</a:t>
            </a:r>
            <a:endParaRPr lang="es-CL" sz="1200" dirty="0"/>
          </a:p>
        </p:txBody>
      </p:sp>
      <p:pic>
        <p:nvPicPr>
          <p:cNvPr id="16" name="Imagen 1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872442"/>
            <a:ext cx="3598153" cy="264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ángulo 7"/>
          <p:cNvSpPr/>
          <p:nvPr/>
        </p:nvSpPr>
        <p:spPr>
          <a:xfrm>
            <a:off x="4355976" y="98072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L" sz="14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“No se conoce de evidencia en Chile que apunte a una disminución del hielo marino en los fiordos de Chile austral como tampoco a impactos asociados. De continuar las tendencias de calentamiento atmosférico debiera disminuir la cubierta de hielo marino invernal en los fiordos, con  un posible aumento de tráfico marítimo en dichos fiordos, y posibles cambios en los ecosistemas.”</a:t>
            </a:r>
            <a:r>
              <a:rPr lang="es-CL" sz="1400" dirty="0"/>
              <a:t> </a:t>
            </a:r>
            <a:r>
              <a:rPr lang="es-CL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Estrategia Nacional de Glaciares 2009.</a:t>
            </a:r>
            <a:endParaRPr lang="es-C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CL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C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163633" y="6262501"/>
            <a:ext cx="3228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Estrategia Nacional de Glaciares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330360" y="6575484"/>
            <a:ext cx="4576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dirty="0" smtClean="0">
                <a:solidFill>
                  <a:schemeClr val="bg1"/>
                </a:solidFill>
              </a:rPr>
              <a:t>Crea primer grupo de estudio de hielos marinos continentales en Chile</a:t>
            </a:r>
            <a:endParaRPr lang="es-C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93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95536" y="116632"/>
            <a:ext cx="8748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EXPEDICION AL SENO GLACIAR EN GRAN CAMPO NEVADO ENTRE SENO OTWAY Y SKYRING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1701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0" y="0"/>
            <a:ext cx="9144000" cy="6869257"/>
            <a:chOff x="0" y="0"/>
            <a:chExt cx="9144000" cy="6869257"/>
          </a:xfrm>
        </p:grpSpPr>
        <p:grpSp>
          <p:nvGrpSpPr>
            <p:cNvPr id="7" name="Grupo 6"/>
            <p:cNvGrpSpPr/>
            <p:nvPr/>
          </p:nvGrpSpPr>
          <p:grpSpPr>
            <a:xfrm>
              <a:off x="0" y="0"/>
              <a:ext cx="9144000" cy="6869257"/>
              <a:chOff x="0" y="0"/>
              <a:chExt cx="9144000" cy="6869257"/>
            </a:xfrm>
          </p:grpSpPr>
          <p:pic>
            <p:nvPicPr>
              <p:cNvPr id="6" name="Picture 5" descr="Centro_kawesqar1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9746" y="4445726"/>
                <a:ext cx="1687922" cy="1687922"/>
              </a:xfrm>
              <a:prstGeom prst="rect">
                <a:avLst/>
              </a:prstGeom>
            </p:spPr>
          </p:pic>
          <p:pic>
            <p:nvPicPr>
              <p:cNvPr id="8" name="Picture 7" descr="Pagina Web Explora Kawesqar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8790" y="529457"/>
                <a:ext cx="3343909" cy="4464497"/>
              </a:xfrm>
              <a:prstGeom prst="rect">
                <a:avLst/>
              </a:prstGeom>
            </p:spPr>
          </p:pic>
          <p:pic>
            <p:nvPicPr>
              <p:cNvPr id="10" name="Picture 9" descr="2° medio B Taller 2 Liceo Luis Cruz Martínez (3)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669" y="908720"/>
                <a:ext cx="5040560" cy="2589588"/>
              </a:xfrm>
              <a:prstGeom prst="rect">
                <a:avLst/>
              </a:prstGeom>
            </p:spPr>
          </p:pic>
          <p:sp>
            <p:nvSpPr>
              <p:cNvPr id="14" name="13 Rectángulo"/>
              <p:cNvSpPr/>
              <p:nvPr/>
            </p:nvSpPr>
            <p:spPr>
              <a:xfrm>
                <a:off x="323528" y="3445759"/>
                <a:ext cx="5184576" cy="13542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s-ES_tradnl" sz="1600" dirty="0" smtClean="0">
                  <a:solidFill>
                    <a:schemeClr val="tx2"/>
                  </a:solidFill>
                  <a:latin typeface="Impact" pitchFamily="34" charset="0"/>
                </a:endParaRPr>
              </a:p>
              <a:p>
                <a:r>
                  <a:rPr lang="es-ES_tradnl" sz="1600" dirty="0" smtClean="0">
                    <a:solidFill>
                      <a:schemeClr val="tx2"/>
                    </a:solidFill>
                    <a:latin typeface="Impact" pitchFamily="34" charset="0"/>
                  </a:rPr>
                  <a:t>Integración </a:t>
                </a:r>
                <a:r>
                  <a:rPr lang="es-ES_tradnl" sz="1600" dirty="0" err="1" smtClean="0">
                    <a:solidFill>
                      <a:schemeClr val="tx2"/>
                    </a:solidFill>
                    <a:latin typeface="Impact" pitchFamily="34" charset="0"/>
                  </a:rPr>
                  <a:t>etnocultural</a:t>
                </a:r>
                <a:r>
                  <a:rPr lang="es-ES_tradnl" sz="1600" dirty="0" smtClean="0">
                    <a:solidFill>
                      <a:schemeClr val="tx2"/>
                    </a:solidFill>
                    <a:latin typeface="Impact" pitchFamily="34" charset="0"/>
                  </a:rPr>
                  <a:t> </a:t>
                </a:r>
              </a:p>
              <a:p>
                <a:r>
                  <a:rPr lang="es-ES_tradnl" sz="1600" dirty="0" smtClean="0">
                    <a:solidFill>
                      <a:schemeClr val="tx2"/>
                    </a:solidFill>
                    <a:latin typeface="Impact" pitchFamily="34" charset="0"/>
                  </a:rPr>
                  <a:t>LEY 20.249 de 2008 espacio costero</a:t>
                </a:r>
              </a:p>
              <a:p>
                <a:r>
                  <a:rPr lang="es-ES_tradnl" sz="1600" dirty="0" smtClean="0">
                    <a:solidFill>
                      <a:schemeClr val="tx2"/>
                    </a:solidFill>
                    <a:latin typeface="Impact" pitchFamily="34" charset="0"/>
                  </a:rPr>
                  <a:t>Consulta </a:t>
                </a:r>
                <a:r>
                  <a:rPr lang="es-ES_tradnl" sz="1600" dirty="0" err="1" smtClean="0">
                    <a:solidFill>
                      <a:schemeClr val="tx2"/>
                    </a:solidFill>
                    <a:latin typeface="Impact" pitchFamily="34" charset="0"/>
                  </a:rPr>
                  <a:t>Indigena</a:t>
                </a:r>
                <a:r>
                  <a:rPr lang="es-ES_tradnl" sz="1600" dirty="0" smtClean="0">
                    <a:solidFill>
                      <a:schemeClr val="tx2"/>
                    </a:solidFill>
                    <a:latin typeface="Impact" pitchFamily="34" charset="0"/>
                  </a:rPr>
                  <a:t> decreto 66 del convenio N° 169</a:t>
                </a:r>
              </a:p>
              <a:p>
                <a:endParaRPr lang="es-ES_tradnl" dirty="0">
                  <a:solidFill>
                    <a:schemeClr val="tx2"/>
                  </a:solidFill>
                  <a:latin typeface="Impact" pitchFamily="34" charset="0"/>
                </a:endParaRPr>
              </a:p>
            </p:txBody>
          </p:sp>
          <p:pic>
            <p:nvPicPr>
              <p:cNvPr id="2" name="Picture 1" descr="pie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611957"/>
                <a:ext cx="9144000" cy="1257300"/>
              </a:xfrm>
              <a:prstGeom prst="rect">
                <a:avLst/>
              </a:prstGeom>
            </p:spPr>
          </p:pic>
          <p:pic>
            <p:nvPicPr>
              <p:cNvPr id="15" name="19 Imagen" descr="logo_pp3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79512" y="5733256"/>
                <a:ext cx="751824" cy="1080120"/>
              </a:xfrm>
              <a:prstGeom prst="rect">
                <a:avLst/>
              </a:prstGeom>
            </p:spPr>
          </p:pic>
          <p:pic>
            <p:nvPicPr>
              <p:cNvPr id="16" name="12 Imagen" descr="top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0" y="0"/>
                <a:ext cx="9144000" cy="502920"/>
              </a:xfrm>
              <a:prstGeom prst="rect">
                <a:avLst/>
              </a:prstGeom>
            </p:spPr>
          </p:pic>
          <p:pic>
            <p:nvPicPr>
              <p:cNvPr id="3" name="Picture 2" descr="revista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1336" y="4603166"/>
                <a:ext cx="2973277" cy="2017581"/>
              </a:xfrm>
              <a:prstGeom prst="rect">
                <a:avLst/>
              </a:prstGeom>
            </p:spPr>
          </p:pic>
        </p:grpSp>
        <p:sp>
          <p:nvSpPr>
            <p:cNvPr id="13" name="CuadroTexto 12"/>
            <p:cNvSpPr txBox="1"/>
            <p:nvPr/>
          </p:nvSpPr>
          <p:spPr>
            <a:xfrm flipH="1">
              <a:off x="2195736" y="6408855"/>
              <a:ext cx="37626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b="1" dirty="0" smtClean="0">
                  <a:solidFill>
                    <a:schemeClr val="bg1"/>
                  </a:solidFill>
                </a:rPr>
                <a:t>     EDUCACION: integración de etnias </a:t>
              </a:r>
              <a:endParaRPr lang="es-CL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332669" y="409362"/>
              <a:ext cx="49440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dirty="0">
                  <a:solidFill>
                    <a:schemeClr val="tx2"/>
                  </a:solidFill>
                  <a:latin typeface="Impact" pitchFamily="34" charset="0"/>
                </a:rPr>
                <a:t>Territorio </a:t>
              </a:r>
              <a:r>
                <a:rPr lang="es-ES_tradnl" dirty="0" err="1">
                  <a:solidFill>
                    <a:schemeClr val="tx2"/>
                  </a:solidFill>
                  <a:latin typeface="Impact" pitchFamily="34" charset="0"/>
                </a:rPr>
                <a:t>Kawésqar</a:t>
              </a:r>
              <a:r>
                <a:rPr lang="es-ES_tradnl" dirty="0">
                  <a:solidFill>
                    <a:schemeClr val="tx2"/>
                  </a:solidFill>
                  <a:latin typeface="Impact" pitchFamily="34" charset="0"/>
                </a:rPr>
                <a:t>: desde la ciencia y la cultura.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612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 descr="to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02920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2483768" y="908720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smtClean="0">
                <a:solidFill>
                  <a:schemeClr val="tx2"/>
                </a:solidFill>
                <a:latin typeface="Impact" pitchFamily="34" charset="0"/>
              </a:rPr>
              <a:t>SCAM (Sistema de certificación </a:t>
            </a:r>
            <a:r>
              <a:rPr lang="es-ES_tradnl" dirty="0" err="1" smtClean="0">
                <a:solidFill>
                  <a:schemeClr val="tx2"/>
                </a:solidFill>
                <a:latin typeface="Impact" pitchFamily="34" charset="0"/>
              </a:rPr>
              <a:t>Medioambental</a:t>
            </a:r>
            <a:r>
              <a:rPr lang="es-ES_tradnl" dirty="0" smtClean="0">
                <a:solidFill>
                  <a:schemeClr val="tx2"/>
                </a:solidFill>
                <a:latin typeface="Impact" pitchFamily="34" charset="0"/>
              </a:rPr>
              <a:t>)</a:t>
            </a:r>
          </a:p>
          <a:p>
            <a:endParaRPr lang="es-ES_tradnl" dirty="0">
              <a:solidFill>
                <a:schemeClr val="tx2"/>
              </a:solidFill>
              <a:latin typeface="Impact" pitchFamily="34" charset="0"/>
            </a:endParaRPr>
          </a:p>
        </p:txBody>
      </p:sp>
      <p:pic>
        <p:nvPicPr>
          <p:cNvPr id="2" name="Picture 1" descr="pi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1957"/>
            <a:ext cx="9144000" cy="1257300"/>
          </a:xfrm>
          <a:prstGeom prst="rect">
            <a:avLst/>
          </a:prstGeom>
        </p:spPr>
      </p:pic>
      <p:pic>
        <p:nvPicPr>
          <p:cNvPr id="15" name="19 Imagen" descr="logo_pp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5733256"/>
            <a:ext cx="751824" cy="1080120"/>
          </a:xfrm>
          <a:prstGeom prst="rect">
            <a:avLst/>
          </a:prstGeom>
        </p:spPr>
      </p:pic>
      <p:pic>
        <p:nvPicPr>
          <p:cNvPr id="6" name="Picture 5" descr="montaje_libro_FP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846"/>
            <a:ext cx="8780238" cy="3696513"/>
          </a:xfrm>
          <a:prstGeom prst="rect">
            <a:avLst/>
          </a:prstGeom>
        </p:spPr>
      </p:pic>
      <p:pic>
        <p:nvPicPr>
          <p:cNvPr id="17" name="Picture 16" descr="Logo_Borde-Coster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2267743" cy="2137347"/>
          </a:xfrm>
          <a:prstGeom prst="rect">
            <a:avLst/>
          </a:prstGeom>
        </p:spPr>
      </p:pic>
      <p:pic>
        <p:nvPicPr>
          <p:cNvPr id="9" name="Picture 8" descr="limpiando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95649"/>
            <a:ext cx="3203848" cy="2402886"/>
          </a:xfrm>
          <a:prstGeom prst="rect">
            <a:avLst/>
          </a:prstGeom>
        </p:spPr>
      </p:pic>
      <p:sp>
        <p:nvSpPr>
          <p:cNvPr id="10" name="3 Rectángulo"/>
          <p:cNvSpPr/>
          <p:nvPr/>
        </p:nvSpPr>
        <p:spPr>
          <a:xfrm>
            <a:off x="2483768" y="458091"/>
            <a:ext cx="24605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Línea </a:t>
            </a:r>
            <a:r>
              <a:rPr lang="es-ES_tradnl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Planificación Territorial y ERNC</a:t>
            </a:r>
            <a:endParaRPr lang="es-ES_tradnl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 flipH="1">
            <a:off x="712272" y="6240607"/>
            <a:ext cx="57424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>
                <a:solidFill>
                  <a:schemeClr val="bg1"/>
                </a:solidFill>
              </a:rPr>
              <a:t>     EDUCACION</a:t>
            </a:r>
          </a:p>
          <a:p>
            <a:pPr algn="ctr"/>
            <a:r>
              <a:rPr lang="es-CL" sz="1200" b="1" dirty="0" smtClean="0">
                <a:solidFill>
                  <a:schemeClr val="bg1"/>
                </a:solidFill>
              </a:rPr>
              <a:t>Normativa nacional bajo el Ministerio de Medio Ambiente</a:t>
            </a:r>
            <a:endParaRPr lang="es-CL" sz="1200" b="1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499992" y="6669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5511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 descr="to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02920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395536" y="908720"/>
            <a:ext cx="5760640" cy="64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>
                <a:solidFill>
                  <a:schemeClr val="tx2"/>
                </a:solidFill>
                <a:latin typeface="Impact" pitchFamily="34" charset="0"/>
              </a:rPr>
              <a:t>Proyecto “Puerto Natales conoce y protege su </a:t>
            </a:r>
            <a:r>
              <a:rPr lang="es-ES_tradnl" dirty="0" smtClean="0">
                <a:solidFill>
                  <a:schemeClr val="tx2"/>
                </a:solidFill>
                <a:latin typeface="Impact" pitchFamily="34" charset="0"/>
              </a:rPr>
              <a:t>borde costero</a:t>
            </a:r>
            <a:r>
              <a:rPr lang="es-ES_tradnl" dirty="0">
                <a:solidFill>
                  <a:schemeClr val="tx2"/>
                </a:solidFill>
                <a:latin typeface="Impact" pitchFamily="34" charset="0"/>
              </a:rPr>
              <a:t>”; FPA 12-G-007-2013</a:t>
            </a:r>
          </a:p>
        </p:txBody>
      </p:sp>
      <p:pic>
        <p:nvPicPr>
          <p:cNvPr id="2" name="Picture 1" descr="pi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1957"/>
            <a:ext cx="9144000" cy="1257300"/>
          </a:xfrm>
          <a:prstGeom prst="rect">
            <a:avLst/>
          </a:prstGeom>
        </p:spPr>
      </p:pic>
      <p:pic>
        <p:nvPicPr>
          <p:cNvPr id="15" name="19 Imagen" descr="logo_pp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5733256"/>
            <a:ext cx="751824" cy="1080120"/>
          </a:xfrm>
          <a:prstGeom prst="rect">
            <a:avLst/>
          </a:prstGeom>
        </p:spPr>
      </p:pic>
      <p:pic>
        <p:nvPicPr>
          <p:cNvPr id="3" name="Picture 2" descr="Logo_Borde_Costero_Natale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538" y="548680"/>
            <a:ext cx="2384934" cy="2376984"/>
          </a:xfrm>
          <a:prstGeom prst="rect">
            <a:avLst/>
          </a:prstGeom>
        </p:spPr>
      </p:pic>
      <p:pic>
        <p:nvPicPr>
          <p:cNvPr id="5" name="Picture 4" descr="libro_ave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20888"/>
            <a:ext cx="6120680" cy="3442883"/>
          </a:xfrm>
          <a:prstGeom prst="rect">
            <a:avLst/>
          </a:prstGeom>
        </p:spPr>
      </p:pic>
      <p:pic>
        <p:nvPicPr>
          <p:cNvPr id="7" name="Picture 6" descr="AFICHE_CARTA-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852936"/>
            <a:ext cx="2377063" cy="3057316"/>
          </a:xfrm>
          <a:prstGeom prst="rect">
            <a:avLst/>
          </a:prstGeom>
        </p:spPr>
      </p:pic>
      <p:pic>
        <p:nvPicPr>
          <p:cNvPr id="11" name="Picture 10" descr="Tazon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522" y="1556792"/>
            <a:ext cx="3577662" cy="1304763"/>
          </a:xfrm>
          <a:prstGeom prst="rect">
            <a:avLst/>
          </a:prstGeom>
        </p:spPr>
      </p:pic>
      <p:sp>
        <p:nvSpPr>
          <p:cNvPr id="16" name="3 Rectángulo"/>
          <p:cNvSpPr/>
          <p:nvPr/>
        </p:nvSpPr>
        <p:spPr>
          <a:xfrm>
            <a:off x="392534" y="589069"/>
            <a:ext cx="24605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Línea </a:t>
            </a:r>
            <a:r>
              <a:rPr lang="es-ES_tradnl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Planificación Territorial y ERNC</a:t>
            </a:r>
            <a:endParaRPr lang="es-ES_tradnl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 flipH="1">
            <a:off x="2537498" y="6393701"/>
            <a:ext cx="2178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>
                <a:solidFill>
                  <a:schemeClr val="bg1"/>
                </a:solidFill>
              </a:rPr>
              <a:t>     EDUCACION</a:t>
            </a: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09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95535" y="655534"/>
            <a:ext cx="15493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Gestión del Centro</a:t>
            </a:r>
            <a:endParaRPr lang="es-E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12 Imagen" descr="to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02920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395536" y="836712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 smtClean="0">
                <a:solidFill>
                  <a:schemeClr val="tx2"/>
                </a:solidFill>
                <a:latin typeface="Impact" pitchFamily="34" charset="0"/>
              </a:rPr>
              <a:t>CEQUARITOS</a:t>
            </a:r>
            <a:endParaRPr lang="es-ES_tradnl" sz="2400" dirty="0">
              <a:solidFill>
                <a:schemeClr val="tx2"/>
              </a:solidFill>
              <a:latin typeface="Impact" pitchFamily="34" charset="0"/>
            </a:endParaRPr>
          </a:p>
        </p:txBody>
      </p:sp>
      <p:pic>
        <p:nvPicPr>
          <p:cNvPr id="2" name="Picture 1" descr="pi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1957"/>
            <a:ext cx="9144000" cy="1257300"/>
          </a:xfrm>
          <a:prstGeom prst="rect">
            <a:avLst/>
          </a:prstGeom>
        </p:spPr>
      </p:pic>
      <p:pic>
        <p:nvPicPr>
          <p:cNvPr id="15" name="19 Imagen" descr="logo_pp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5733256"/>
            <a:ext cx="751824" cy="1080120"/>
          </a:xfrm>
          <a:prstGeom prst="rect">
            <a:avLst/>
          </a:prstGeom>
        </p:spPr>
      </p:pic>
      <p:pic>
        <p:nvPicPr>
          <p:cNvPr id="6" name="Picture 5" descr="cequarito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10983"/>
            <a:ext cx="8820472" cy="3802193"/>
          </a:xfrm>
          <a:prstGeom prst="rect">
            <a:avLst/>
          </a:prstGeom>
        </p:spPr>
      </p:pic>
      <p:pic>
        <p:nvPicPr>
          <p:cNvPr id="8" name="Picture 7" descr="CEQUARITO_LOG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797152"/>
            <a:ext cx="3960440" cy="1235657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 flipH="1">
            <a:off x="2483238" y="6273316"/>
            <a:ext cx="2178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>
                <a:solidFill>
                  <a:schemeClr val="bg1"/>
                </a:solidFill>
              </a:rPr>
              <a:t>     EDUCACION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930137" y="6500130"/>
            <a:ext cx="5660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Diez libros declarados material de apoyo sistema educativo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55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942" y="1470371"/>
            <a:ext cx="6172661" cy="3862892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108892"/>
              </p:ext>
            </p:extLst>
          </p:nvPr>
        </p:nvGraphicFramePr>
        <p:xfrm>
          <a:off x="123669" y="907543"/>
          <a:ext cx="2690273" cy="46827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2774"/>
                <a:gridCol w="1197499"/>
              </a:tblGrid>
              <a:tr h="21605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 dirty="0">
                          <a:effectLst/>
                        </a:rPr>
                        <a:t>Matrícula 2014</a:t>
                      </a:r>
                      <a:endParaRPr lang="es-CL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21605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>
                          <a:effectLst/>
                        </a:rPr>
                        <a:t>Region de  Magallanes</a:t>
                      </a:r>
                      <a:endParaRPr lang="es-C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216051">
                <a:tc>
                  <a:txBody>
                    <a:bodyPr/>
                    <a:lstStyle/>
                    <a:p>
                      <a:pPr algn="ctr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>
                          <a:effectLst/>
                        </a:rPr>
                        <a:t> 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</a:tr>
              <a:tr h="216051"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>
                          <a:effectLst/>
                        </a:rPr>
                        <a:t> Medio Menor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>
                          <a:effectLst/>
                        </a:rPr>
                        <a:t>15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</a:tr>
              <a:tr h="216051"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>
                          <a:effectLst/>
                        </a:rPr>
                        <a:t>Medio Mayor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>
                          <a:effectLst/>
                        </a:rPr>
                        <a:t>71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</a:tr>
              <a:tr h="216051"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>
                          <a:effectLst/>
                        </a:rPr>
                        <a:t>Pre Kinder 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>
                          <a:effectLst/>
                        </a:rPr>
                        <a:t>1402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</a:tr>
              <a:tr h="216051"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u="none" strike="noStrike">
                          <a:effectLst/>
                        </a:rPr>
                        <a:t>Kinder</a:t>
                      </a:r>
                      <a:endParaRPr lang="es-C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>
                          <a:effectLst/>
                        </a:rPr>
                        <a:t>2012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</a:tr>
              <a:tr h="216051"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u="none" strike="noStrike" dirty="0">
                          <a:effectLst/>
                        </a:rPr>
                        <a:t>1°</a:t>
                      </a:r>
                      <a:endParaRPr lang="es-CL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>
                          <a:effectLst/>
                        </a:rPr>
                        <a:t>2217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</a:tr>
              <a:tr h="216051"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>
                          <a:effectLst/>
                        </a:rPr>
                        <a:t>2°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>
                          <a:effectLst/>
                        </a:rPr>
                        <a:t>2185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</a:tr>
              <a:tr h="216051"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>
                          <a:effectLst/>
                        </a:rPr>
                        <a:t>3°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>
                          <a:effectLst/>
                        </a:rPr>
                        <a:t>2222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</a:tr>
              <a:tr h="216051"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>
                          <a:effectLst/>
                        </a:rPr>
                        <a:t>4°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>
                          <a:effectLst/>
                        </a:rPr>
                        <a:t>2142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</a:tr>
              <a:tr h="216051"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>
                          <a:effectLst/>
                        </a:rPr>
                        <a:t>5°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>
                          <a:effectLst/>
                        </a:rPr>
                        <a:t>2180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</a:tr>
              <a:tr h="216051"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 dirty="0">
                          <a:effectLst/>
                        </a:rPr>
                        <a:t>6°</a:t>
                      </a:r>
                      <a:endParaRPr lang="es-C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 dirty="0">
                          <a:effectLst/>
                        </a:rPr>
                        <a:t>2186</a:t>
                      </a:r>
                      <a:endParaRPr lang="es-C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</a:tr>
              <a:tr h="216051"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>
                          <a:effectLst/>
                        </a:rPr>
                        <a:t>7°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>
                          <a:effectLst/>
                        </a:rPr>
                        <a:t>2270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</a:tr>
              <a:tr h="216051"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>
                          <a:effectLst/>
                        </a:rPr>
                        <a:t>8°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>
                          <a:effectLst/>
                        </a:rPr>
                        <a:t>2330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</a:tr>
              <a:tr h="216051"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>
                          <a:effectLst/>
                        </a:rPr>
                        <a:t>1°M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 dirty="0">
                          <a:effectLst/>
                        </a:rPr>
                        <a:t>2423</a:t>
                      </a:r>
                      <a:endParaRPr lang="es-C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</a:tr>
              <a:tr h="216051"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 dirty="0">
                          <a:effectLst/>
                        </a:rPr>
                        <a:t>2°M</a:t>
                      </a:r>
                      <a:endParaRPr lang="es-C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>
                          <a:effectLst/>
                        </a:rPr>
                        <a:t>2147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</a:tr>
              <a:tr h="216051"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>
                          <a:effectLst/>
                        </a:rPr>
                        <a:t>3°M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>
                          <a:effectLst/>
                        </a:rPr>
                        <a:t>1912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</a:tr>
              <a:tr h="216051"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>
                          <a:effectLst/>
                        </a:rPr>
                        <a:t>4°M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 dirty="0">
                          <a:effectLst/>
                        </a:rPr>
                        <a:t>1845</a:t>
                      </a:r>
                      <a:endParaRPr lang="es-C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</a:tr>
              <a:tr h="58045"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 dirty="0">
                          <a:effectLst/>
                        </a:rPr>
                        <a:t> </a:t>
                      </a:r>
                      <a:endParaRPr lang="es-C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u="none" strike="noStrike">
                          <a:effectLst/>
                        </a:rPr>
                        <a:t> 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</a:tr>
              <a:tr h="234054"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TOTAL</a:t>
                      </a:r>
                      <a:endParaRPr lang="es-C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29559</a:t>
                      </a:r>
                      <a:endParaRPr lang="es-C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</a:tr>
              <a:tr h="216051">
                <a:tc>
                  <a:txBody>
                    <a:bodyPr/>
                    <a:lstStyle/>
                    <a:p>
                      <a:pPr algn="ctr" fontAlgn="b"/>
                      <a:endParaRPr lang="es-C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</a:tr>
            </a:tbl>
          </a:graphicData>
        </a:graphic>
      </p:graphicFrame>
      <p:pic>
        <p:nvPicPr>
          <p:cNvPr id="6" name="12 Imagen" descr="to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0977" y="116632"/>
            <a:ext cx="9198506" cy="505918"/>
          </a:xfrm>
          <a:prstGeom prst="rect">
            <a:avLst/>
          </a:prstGeom>
        </p:spPr>
      </p:pic>
      <p:pic>
        <p:nvPicPr>
          <p:cNvPr id="7" name="Picture 1" descr="pi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1192"/>
            <a:ext cx="9162056" cy="1259783"/>
          </a:xfrm>
          <a:prstGeom prst="rect">
            <a:avLst/>
          </a:prstGeom>
        </p:spPr>
      </p:pic>
      <p:pic>
        <p:nvPicPr>
          <p:cNvPr id="8" name="19 Imagen" descr="logo_pp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5885346"/>
            <a:ext cx="563868" cy="81009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195729" y="6189248"/>
            <a:ext cx="134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EDUCACIÓN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50748" y="6431302"/>
            <a:ext cx="5170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Disminución de brecha,  pertenencia ,  oportunidad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61418" y="20177"/>
            <a:ext cx="9205418" cy="6837823"/>
            <a:chOff x="-61418" y="20177"/>
            <a:chExt cx="9205418" cy="6837823"/>
          </a:xfrm>
        </p:grpSpPr>
        <p:pic>
          <p:nvPicPr>
            <p:cNvPr id="2" name="12 Imagen" descr="top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61418" y="20177"/>
              <a:ext cx="9198506" cy="505918"/>
            </a:xfrm>
            <a:prstGeom prst="rect">
              <a:avLst/>
            </a:prstGeom>
          </p:spPr>
        </p:pic>
        <p:pic>
          <p:nvPicPr>
            <p:cNvPr id="3" name="Picture 1" descr="pi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056" y="5598217"/>
              <a:ext cx="9162056" cy="1259783"/>
            </a:xfrm>
            <a:prstGeom prst="rect">
              <a:avLst/>
            </a:prstGeom>
          </p:spPr>
        </p:pic>
        <p:pic>
          <p:nvPicPr>
            <p:cNvPr id="4" name="19 Imagen" descr="logo_pp3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512" y="5824836"/>
              <a:ext cx="563868" cy="810090"/>
            </a:xfrm>
            <a:prstGeom prst="rect">
              <a:avLst/>
            </a:prstGeom>
          </p:spPr>
        </p:pic>
      </p:grpSp>
      <p:sp>
        <p:nvSpPr>
          <p:cNvPr id="6" name="CuadroTexto 5"/>
          <p:cNvSpPr txBox="1"/>
          <p:nvPr/>
        </p:nvSpPr>
        <p:spPr>
          <a:xfrm>
            <a:off x="899592" y="938497"/>
            <a:ext cx="763284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PROBLEMA MAYUSCULO CARENTE INSTITUCIONALIDAD PARA LA CIENCIA EN CHILE Y  POLITICAS A LARGO PLAZO ASI COMO FINANCIAMIENTO PERMANENTE </a:t>
            </a:r>
          </a:p>
          <a:p>
            <a:r>
              <a:rPr lang="es-CL" dirty="0" smtClean="0"/>
              <a:t>PARA LOS CENTROS.</a:t>
            </a:r>
          </a:p>
          <a:p>
            <a:endParaRPr lang="es-CL" dirty="0"/>
          </a:p>
          <a:p>
            <a:endParaRPr lang="es-CL" dirty="0"/>
          </a:p>
          <a:p>
            <a:pPr algn="just"/>
            <a:r>
              <a:rPr lang="es-CL" dirty="0" smtClean="0"/>
              <a:t>Por ello, CEQUA propone a la Comisión Asesora Presidencial en Descentralización y Desarrollo Regional crear una </a:t>
            </a:r>
            <a:r>
              <a:rPr lang="es-CL" b="1" dirty="0" smtClean="0"/>
              <a:t>institucionalidad regional </a:t>
            </a:r>
            <a:r>
              <a:rPr lang="es-CL" dirty="0" smtClean="0"/>
              <a:t>que ordene las instituciones que hacen ciencia, se fijen prioridad de estudio acorde al desarrollo regional que se quiere; contar con un  sistema regional/nacional de investigadores; estandarización de salarios y beneficios.  Determinar un fondo permanente para hacer investigación científica acorde a la </a:t>
            </a:r>
            <a:r>
              <a:rPr lang="es-CL" dirty="0" err="1" smtClean="0"/>
              <a:t>Esratégia</a:t>
            </a:r>
            <a:r>
              <a:rPr lang="es-CL" dirty="0" smtClean="0"/>
              <a:t> de Desarrollo regional, Política de ciencia y tecnología y agenda de desarrollo productivo.</a:t>
            </a:r>
          </a:p>
          <a:p>
            <a:pPr algn="just"/>
            <a:endParaRPr lang="es-CL" dirty="0"/>
          </a:p>
          <a:p>
            <a:pPr algn="just"/>
            <a:r>
              <a:rPr lang="es-CL" dirty="0" smtClean="0"/>
              <a:t>Hacer mención que a diferencia de las otras regiones Magallanes cuenta además del FNDR con un FONDEMA (fondo de desarrollo regional) y el fondo FIC-R (Fondo de interés competitivo regional) es destinado a iniciativas científicas.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3610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61418" y="20177"/>
            <a:ext cx="9205418" cy="6837823"/>
            <a:chOff x="-61418" y="20177"/>
            <a:chExt cx="9205418" cy="6837823"/>
          </a:xfrm>
        </p:grpSpPr>
        <p:pic>
          <p:nvPicPr>
            <p:cNvPr id="2" name="12 Imagen" descr="top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61418" y="20177"/>
              <a:ext cx="9198506" cy="505918"/>
            </a:xfrm>
            <a:prstGeom prst="rect">
              <a:avLst/>
            </a:prstGeom>
          </p:spPr>
        </p:pic>
        <p:pic>
          <p:nvPicPr>
            <p:cNvPr id="3" name="Picture 1" descr="pi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056" y="5598217"/>
              <a:ext cx="9162056" cy="1259783"/>
            </a:xfrm>
            <a:prstGeom prst="rect">
              <a:avLst/>
            </a:prstGeom>
          </p:spPr>
        </p:pic>
        <p:pic>
          <p:nvPicPr>
            <p:cNvPr id="4" name="19 Imagen" descr="logo_pp3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512" y="5824836"/>
              <a:ext cx="563868" cy="810090"/>
            </a:xfrm>
            <a:prstGeom prst="rect">
              <a:avLst/>
            </a:prstGeom>
          </p:spPr>
        </p:pic>
      </p:grpSp>
      <p:sp>
        <p:nvSpPr>
          <p:cNvPr id="6" name="CuadroTexto 5"/>
          <p:cNvSpPr txBox="1"/>
          <p:nvPr/>
        </p:nvSpPr>
        <p:spPr>
          <a:xfrm>
            <a:off x="971600" y="1614914"/>
            <a:ext cx="76312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s-ES" dirty="0"/>
              <a:t>La Ley Nº 19.175 Orgánica Constitucional sobre Gobierno y Administración Regional, y sus modificaciones,  establece en su artículo 13, </a:t>
            </a:r>
            <a:r>
              <a:rPr lang="es-ES" b="1" dirty="0" smtClean="0"/>
              <a:t>“La </a:t>
            </a:r>
            <a:r>
              <a:rPr lang="es-ES" b="1" dirty="0"/>
              <a:t>administración superior de cada región del país estará radicada en un gobierno regional, que tendrá por objeto el desarrollo social, cultural y económico”.</a:t>
            </a:r>
          </a:p>
          <a:p>
            <a:pPr algn="just">
              <a:defRPr/>
            </a:pPr>
            <a:endParaRPr lang="es-ES" dirty="0"/>
          </a:p>
          <a:p>
            <a:pPr algn="just">
              <a:defRPr/>
            </a:pPr>
            <a:endParaRPr lang="es-ES" dirty="0"/>
          </a:p>
          <a:p>
            <a:pPr algn="just">
              <a:defRPr/>
            </a:pPr>
            <a:endParaRPr lang="es-ES" dirty="0"/>
          </a:p>
          <a:p>
            <a:pPr algn="just">
              <a:defRPr/>
            </a:pPr>
            <a:r>
              <a:rPr lang="es-ES" dirty="0"/>
              <a:t>De igual manera, el artículo 18 de la citada ley que establece las funciones de los gobiernos regionales, en materias de fomento de las actividades productivas, en su  letra c), establece </a:t>
            </a:r>
            <a:r>
              <a:rPr lang="es-ES" b="1" dirty="0"/>
              <a:t>“Promover la investigación científica y tecnológica y preocuparse por el desarrollo de la educación superior y técnica en la región”.</a:t>
            </a:r>
          </a:p>
          <a:p>
            <a:pPr algn="just">
              <a:defRPr/>
            </a:pPr>
            <a:endParaRPr lang="es-ES" dirty="0"/>
          </a:p>
          <a:p>
            <a:pPr algn="just">
              <a:defRPr/>
            </a:pPr>
            <a:r>
              <a:rPr lang="es-ES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51020" y="628560"/>
            <a:ext cx="7364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/>
              <a:t>OPORTUNIDAD DE FINANCIAMIENTO BAJO INSTITUCIONALIDAD REGIONAL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125557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61418" y="20177"/>
            <a:ext cx="9205418" cy="6837823"/>
            <a:chOff x="-61418" y="20177"/>
            <a:chExt cx="9205418" cy="6837823"/>
          </a:xfrm>
        </p:grpSpPr>
        <p:pic>
          <p:nvPicPr>
            <p:cNvPr id="2" name="12 Imagen" descr="top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61418" y="20177"/>
              <a:ext cx="9198506" cy="505918"/>
            </a:xfrm>
            <a:prstGeom prst="rect">
              <a:avLst/>
            </a:prstGeom>
          </p:spPr>
        </p:pic>
        <p:pic>
          <p:nvPicPr>
            <p:cNvPr id="3" name="Picture 1" descr="pi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056" y="5598217"/>
              <a:ext cx="9162056" cy="1259783"/>
            </a:xfrm>
            <a:prstGeom prst="rect">
              <a:avLst/>
            </a:prstGeom>
          </p:spPr>
        </p:pic>
        <p:pic>
          <p:nvPicPr>
            <p:cNvPr id="4" name="19 Imagen" descr="logo_pp3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512" y="5824836"/>
              <a:ext cx="563868" cy="810090"/>
            </a:xfrm>
            <a:prstGeom prst="rect">
              <a:avLst/>
            </a:prstGeom>
          </p:spPr>
        </p:pic>
      </p:grpSp>
      <p:sp>
        <p:nvSpPr>
          <p:cNvPr id="7" name="CuadroTexto 6"/>
          <p:cNvSpPr txBox="1"/>
          <p:nvPr/>
        </p:nvSpPr>
        <p:spPr>
          <a:xfrm>
            <a:off x="751020" y="628560"/>
            <a:ext cx="7364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/>
              <a:t>OPORTUNIDAD DE FINANCIAMIENTO BAJO INSTITUCIONALIDAD REGIONAL</a:t>
            </a:r>
            <a:endParaRPr lang="es-CL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773900" y="1405987"/>
            <a:ext cx="704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/>
              <a:t>HOY TENEMOS </a:t>
            </a:r>
            <a:r>
              <a:rPr lang="es-CL" dirty="0" smtClean="0"/>
              <a:t>: glosas comunes a los  gobiernos regionales la 5.1 y la 5.2</a:t>
            </a:r>
            <a:endParaRPr lang="es-CL" dirty="0"/>
          </a:p>
        </p:txBody>
      </p:sp>
      <p:sp>
        <p:nvSpPr>
          <p:cNvPr id="9" name="Rectángulo 8"/>
          <p:cNvSpPr/>
          <p:nvPr/>
        </p:nvSpPr>
        <p:spPr>
          <a:xfrm>
            <a:off x="1619672" y="2667730"/>
            <a:ext cx="67687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285750" algn="just">
              <a:buClr>
                <a:srgbClr val="2A2A7E"/>
              </a:buClr>
              <a:buFont typeface="Arial" panose="020B0604020202020204" pitchFamily="34" charset="0"/>
              <a:buChar char="•"/>
              <a:defRPr/>
            </a:pPr>
            <a:r>
              <a:rPr lang="es-ES_tradnl" dirty="0"/>
              <a:t>Glosa Presupuestaria en el Programa de Inversiones de los Gobiernos Regionales.</a:t>
            </a:r>
          </a:p>
          <a:p>
            <a:pPr marL="57150" algn="just">
              <a:buClr>
                <a:srgbClr val="2A2A7E"/>
              </a:buClr>
              <a:defRPr/>
            </a:pPr>
            <a:endParaRPr lang="es-ES_tradnl" dirty="0"/>
          </a:p>
          <a:p>
            <a:pPr marL="342900" indent="-285750" algn="just">
              <a:buClr>
                <a:srgbClr val="2A2A7E"/>
              </a:buClr>
              <a:buFont typeface="Arial" panose="020B0604020202020204" pitchFamily="34" charset="0"/>
              <a:buChar char="•"/>
              <a:defRPr/>
            </a:pPr>
            <a:r>
              <a:rPr lang="es-ES_tradnl" dirty="0"/>
              <a:t>Modificación de Resolución 277/2011 FIC</a:t>
            </a:r>
          </a:p>
          <a:p>
            <a:pPr marL="57150" algn="just">
              <a:buClr>
                <a:srgbClr val="2A2A7E"/>
              </a:buClr>
              <a:defRPr/>
            </a:pPr>
            <a:endParaRPr lang="es-ES_tradnl" dirty="0"/>
          </a:p>
          <a:p>
            <a:pPr marL="342900" indent="-285750" algn="just">
              <a:buClr>
                <a:srgbClr val="2A2A7E"/>
              </a:buClr>
              <a:buFont typeface="Arial" panose="020B0604020202020204" pitchFamily="34" charset="0"/>
              <a:buChar char="•"/>
              <a:defRPr/>
            </a:pPr>
            <a:r>
              <a:rPr lang="es-ES_tradnl" dirty="0"/>
              <a:t>Convenios de Programación</a:t>
            </a:r>
          </a:p>
          <a:p>
            <a:pPr marL="57150" algn="just">
              <a:buClr>
                <a:srgbClr val="2A2A7E"/>
              </a:buClr>
              <a:defRPr/>
            </a:pPr>
            <a:endParaRPr lang="es-ES_tradnl" dirty="0"/>
          </a:p>
          <a:p>
            <a:pPr marL="342900" indent="-285750" algn="just">
              <a:buClr>
                <a:srgbClr val="2A2A7E"/>
              </a:buClr>
              <a:buFont typeface="Arial" panose="020B0604020202020204" pitchFamily="34" charset="0"/>
              <a:buChar char="•"/>
              <a:defRPr/>
            </a:pPr>
            <a:r>
              <a:rPr lang="es-ES_tradnl" dirty="0" err="1"/>
              <a:t>Asociativismo</a:t>
            </a:r>
            <a:r>
              <a:rPr lang="es-ES_tradnl" dirty="0"/>
              <a:t> </a:t>
            </a:r>
            <a:r>
              <a:rPr lang="es-ES_tradnl" dirty="0" smtClean="0"/>
              <a:t>Regional – Transformación de C</a:t>
            </a:r>
            <a:r>
              <a:rPr lang="es-ES_tradnl" dirty="0"/>
              <a:t>entr</a:t>
            </a:r>
            <a:r>
              <a:rPr lang="es-ES_tradnl" dirty="0" smtClean="0"/>
              <a:t>os en Corporaciones Regionales </a:t>
            </a:r>
            <a:r>
              <a:rPr lang="es-ES_tradnl" dirty="0"/>
              <a:t>con participación </a:t>
            </a:r>
            <a:r>
              <a:rPr lang="es-ES_tradnl" dirty="0" smtClean="0"/>
              <a:t>de los Gobiernos Regionales.</a:t>
            </a:r>
            <a:endParaRPr lang="es-ES_tradnl" dirty="0"/>
          </a:p>
        </p:txBody>
      </p:sp>
      <p:sp>
        <p:nvSpPr>
          <p:cNvPr id="10" name="CuadroTexto 9"/>
          <p:cNvSpPr txBox="1"/>
          <p:nvPr/>
        </p:nvSpPr>
        <p:spPr>
          <a:xfrm>
            <a:off x="773900" y="2113732"/>
            <a:ext cx="466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/>
              <a:t>ALTERNATIVAS FINACIAMIENTO PERMANENTE</a:t>
            </a:r>
            <a:r>
              <a:rPr lang="es-CL" dirty="0" smtClean="0"/>
              <a:t>: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9192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61418" y="20177"/>
            <a:ext cx="9205418" cy="6837823"/>
            <a:chOff x="-61418" y="20177"/>
            <a:chExt cx="9205418" cy="6837823"/>
          </a:xfrm>
        </p:grpSpPr>
        <p:pic>
          <p:nvPicPr>
            <p:cNvPr id="2" name="12 Imagen" descr="top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61418" y="20177"/>
              <a:ext cx="9198506" cy="505918"/>
            </a:xfrm>
            <a:prstGeom prst="rect">
              <a:avLst/>
            </a:prstGeom>
          </p:spPr>
        </p:pic>
        <p:pic>
          <p:nvPicPr>
            <p:cNvPr id="3" name="Picture 1" descr="pi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056" y="5598217"/>
              <a:ext cx="9162056" cy="1259783"/>
            </a:xfrm>
            <a:prstGeom prst="rect">
              <a:avLst/>
            </a:prstGeom>
          </p:spPr>
        </p:pic>
        <p:pic>
          <p:nvPicPr>
            <p:cNvPr id="4" name="19 Imagen" descr="logo_pp3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512" y="5824836"/>
              <a:ext cx="563868" cy="810090"/>
            </a:xfrm>
            <a:prstGeom prst="rect">
              <a:avLst/>
            </a:prstGeom>
          </p:spPr>
        </p:pic>
      </p:grpSp>
      <p:sp>
        <p:nvSpPr>
          <p:cNvPr id="6" name="Rectángulo 5"/>
          <p:cNvSpPr/>
          <p:nvPr/>
        </p:nvSpPr>
        <p:spPr>
          <a:xfrm>
            <a:off x="743380" y="357302"/>
            <a:ext cx="734481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CL" b="1" u="sng" dirty="0" smtClean="0"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CL" b="1" u="sng" dirty="0"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CL" b="1" u="sng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VISIÓN:</a:t>
            </a:r>
            <a:endParaRPr lang="es-CL" b="1" u="sng" dirty="0"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CL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Ser un centro sustentable y de referencia en ciencia, innovación y tecnología en Magallanes y el resto del país, realizando CIENCIA LOCAL DE IMPACTO  GLOBAL</a:t>
            </a:r>
            <a:r>
              <a:rPr lang="es-CL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CL" dirty="0"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CL" b="1" u="sng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MISION: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CL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Realizar investigación científica que impacte en forma positiva el desarrollo transversal y multisectorial de la región de Magallanes y Antártica Chilena a través de la generación, difusión y transferencia tecnológica del conocimiento creado por el Centro.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CL" dirty="0" smtClean="0"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CL" b="1" u="sng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lang="es-CL" dirty="0"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CL" dirty="0"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CL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CL" dirty="0">
              <a:latin typeface="Calibri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097929" y="3592150"/>
            <a:ext cx="4930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u="sng" dirty="0" smtClean="0"/>
              <a:t> </a:t>
            </a:r>
            <a:endParaRPr lang="es-CL" b="1" dirty="0"/>
          </a:p>
        </p:txBody>
      </p:sp>
      <p:sp>
        <p:nvSpPr>
          <p:cNvPr id="8" name="Rectángulo 7"/>
          <p:cNvSpPr/>
          <p:nvPr/>
        </p:nvSpPr>
        <p:spPr>
          <a:xfrm>
            <a:off x="323528" y="4188101"/>
            <a:ext cx="762675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CL" b="1" u="sng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OBJETO de estudio:</a:t>
            </a:r>
          </a:p>
          <a:p>
            <a:pPr lvl="1"/>
            <a:r>
              <a:rPr lang="es-CL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 El patrimonio natural de la región mas austral de Chile, mediante la generación de conocimiento, valoración, cuidado, protección, manejo y buen uso de los ecosistemas y recursos naturales de una región privilegiada, un laboratorio natural.</a:t>
            </a:r>
          </a:p>
          <a:p>
            <a:pPr lvl="1"/>
            <a:endParaRPr lang="es-CL" dirty="0"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lvl="1"/>
            <a:endParaRPr lang="es-CL" sz="1500" dirty="0"/>
          </a:p>
          <a:p>
            <a:pPr lvl="1"/>
            <a:endParaRPr lang="es-CL" sz="1500" dirty="0"/>
          </a:p>
        </p:txBody>
      </p:sp>
    </p:spTree>
    <p:extLst>
      <p:ext uri="{BB962C8B-B14F-4D97-AF65-F5344CB8AC3E}">
        <p14:creationId xmlns:p14="http://schemas.microsoft.com/office/powerpoint/2010/main" val="370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2 Imagen" descr="to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1874" y="116632"/>
            <a:ext cx="9198506" cy="505918"/>
          </a:xfrm>
          <a:prstGeom prst="rect">
            <a:avLst/>
          </a:prstGeom>
        </p:spPr>
      </p:pic>
      <p:pic>
        <p:nvPicPr>
          <p:cNvPr id="7" name="Picture 1" descr="pi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6" y="5575181"/>
            <a:ext cx="9162056" cy="1259783"/>
          </a:xfrm>
          <a:prstGeom prst="rect">
            <a:avLst/>
          </a:prstGeom>
        </p:spPr>
      </p:pic>
      <p:pic>
        <p:nvPicPr>
          <p:cNvPr id="8" name="19 Imagen" descr="logo_pp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5788452"/>
            <a:ext cx="563868" cy="810090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432785"/>
              </p:ext>
            </p:extLst>
          </p:nvPr>
        </p:nvGraphicFramePr>
        <p:xfrm>
          <a:off x="971600" y="694864"/>
          <a:ext cx="7710950" cy="49663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742"/>
                <a:gridCol w="1274677"/>
                <a:gridCol w="93308"/>
                <a:gridCol w="93308"/>
                <a:gridCol w="1060572"/>
                <a:gridCol w="186618"/>
                <a:gridCol w="216182"/>
                <a:gridCol w="966925"/>
                <a:gridCol w="302275"/>
                <a:gridCol w="961081"/>
                <a:gridCol w="1198330"/>
                <a:gridCol w="1281932"/>
              </a:tblGrid>
              <a:tr h="464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3" marR="1293" marT="1293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3" marR="1293" marT="1293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3" marR="1293" marT="1293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3" marR="1293" marT="1293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3" marR="1293" marT="1293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" dirty="0">
                          <a:effectLst/>
                        </a:rPr>
                        <a:t> </a:t>
                      </a:r>
                      <a:endParaRPr lang="es-CL" sz="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328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3" marR="1293" marT="1293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REGIÓN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CENTRO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CREACION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CONICYT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 err="1">
                          <a:effectLst/>
                        </a:rPr>
                        <a:t>GOREs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 Inversión Pública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</a:tr>
              <a:tr h="1661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3" marR="1293" marT="1293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800"/>
                    </a:p>
                  </a:txBody>
                  <a:tcPr marL="1293" marR="1293" marT="1293" marB="0" anchor="ctr"/>
                </a:tc>
                <a:tc gridSpan="2">
                  <a:txBody>
                    <a:bodyPr/>
                    <a:lstStyle/>
                    <a:p>
                      <a:endParaRPr lang="es-CL" sz="800" dirty="0"/>
                    </a:p>
                  </a:txBody>
                  <a:tcPr marL="1293" marR="1293" marT="1293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3" marR="1293" marT="1293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3" marR="1293" marT="1293" marB="0" anchor="b"/>
                </a:tc>
              </a:tr>
              <a:tr h="1661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3" marR="1293" marT="1293" marB="0" anchor="b"/>
                </a:tc>
                <a:tc gridSpan="2"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Arica y </a:t>
                      </a:r>
                      <a:r>
                        <a:rPr lang="es-CL" sz="800" kern="1200" dirty="0" err="1">
                          <a:effectLst/>
                        </a:rPr>
                        <a:t>Parinacota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CIDHE  Hombre del desierto 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2002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1.856.424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785.195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2.641.619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</a:tr>
              <a:tr h="1661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3" marR="1293" marT="1293" marB="0" anchor="b"/>
                </a:tc>
                <a:tc gridSpan="2"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Tarapacá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CIDERH  Recursos Hídricos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2009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740.000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560.760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1.300.760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</a:tr>
              <a:tr h="3307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3" marR="1293" marT="1293" marB="0" anchor="b"/>
                </a:tc>
                <a:tc gridSpan="2"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Antofagasta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CICITEM Tecnológica para la minería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2005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2.243.940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1.588.108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3.832.048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</a:tr>
              <a:tr h="3307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3" marR="1293" marT="1293" marB="0" anchor="b"/>
                </a:tc>
                <a:tc gridSpan="2"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Coquimbo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 kern="1200">
                          <a:effectLst/>
                        </a:rPr>
                        <a:t>CEAZA Est. avanzados zonas áridas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2003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2.938.756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3.091.448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6.030.204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</a:tr>
              <a:tr h="2341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3" marR="1293" marT="1293" marB="0" anchor="b"/>
                </a:tc>
                <a:tc gridSpan="2"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Valparaíso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CREAS  Est. Alimentos y salud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2007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1.510.000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1.265.404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2.775.404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</a:tr>
              <a:tr h="3307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3" marR="1293" marT="1293" marB="0" anchor="b"/>
                </a:tc>
                <a:tc gridSpan="2"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Valparaíso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CERES Innovación hortofruticola  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2011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103.722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545.454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649.176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</a:tr>
              <a:tr h="1661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3" marR="1293" marT="1293" marB="0" anchor="b"/>
                </a:tc>
                <a:tc gridSpan="2"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Valparaíso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CITYP  Turismo y Patrimonio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2011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0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363.636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363.636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</a:tr>
              <a:tr h="3307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3" marR="1293" marT="1293" marB="0" anchor="b"/>
                </a:tc>
                <a:tc gridSpan="2"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O´Higgins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CEAF  Est. avanzados Fruticultura 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2009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1.006.170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1.000.000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2.006.170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</a:tr>
              <a:tr h="3307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3" marR="1293" marT="1293" marB="0" anchor="b"/>
                </a:tc>
                <a:tc gridSpan="2"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Maule 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CEAP Est. Alimentos procesadas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2009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735.838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735.160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1.470.998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</a:tr>
              <a:tr h="3307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3" marR="1293" marT="1293" marB="0" anchor="b"/>
                </a:tc>
                <a:tc gridSpan="2"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BioBio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CIPA  Inv. Polímeros Avanzados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2003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1.950.107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1.485.193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3.435.300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</a:tr>
              <a:tr h="3307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3" marR="1293" marT="1293" marB="0" anchor="b"/>
                </a:tc>
                <a:tc gridSpan="2"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Araucanía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CGNA Genómica industrial agroacuícola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2005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2.308.080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1.880.000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4.188.080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</a:tr>
              <a:tr h="3307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3" marR="1293" marT="1293" marB="0" anchor="b"/>
                </a:tc>
                <a:tc gridSpan="2"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Aysen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CIEP Inv. Ecosistemas de la Patagonia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2005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2.466.120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1.699.836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4.165.956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</a:tr>
              <a:tr h="3307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3" marR="1293" marT="1293" marB="0" anchor="b"/>
                </a:tc>
                <a:tc gridSpan="2"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Magallanes  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CEQUA Medioambiente y Patrimonio Natural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>
                          <a:effectLst/>
                        </a:rPr>
                        <a:t>2002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2.273.066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1.633.370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3.906.436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/>
                </a:tc>
              </a:tr>
              <a:tr h="205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3" marR="1293" marT="1293" marB="0" anchor="b"/>
                </a:tc>
                <a:tc gridSpan="2"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900" b="1" kern="1200" dirty="0">
                          <a:effectLst/>
                        </a:rPr>
                        <a:t> </a:t>
                      </a:r>
                      <a:endParaRPr lang="es-CL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9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3" marR="1293" marT="1293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900" b="1" kern="1200" dirty="0">
                          <a:effectLst/>
                        </a:rPr>
                        <a:t>TOTAL</a:t>
                      </a:r>
                      <a:endParaRPr lang="es-CL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900" b="1" kern="1200" dirty="0">
                          <a:effectLst/>
                        </a:rPr>
                        <a:t>20.132.223</a:t>
                      </a:r>
                      <a:endParaRPr lang="es-CL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900" b="1" kern="1200" dirty="0">
                          <a:effectLst/>
                        </a:rPr>
                        <a:t>16.633.564</a:t>
                      </a:r>
                      <a:endParaRPr lang="es-CL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900" b="1" kern="1200" dirty="0">
                          <a:effectLst/>
                        </a:rPr>
                        <a:t>36.765.787</a:t>
                      </a:r>
                      <a:endParaRPr lang="es-CL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ctr">
                    <a:solidFill>
                      <a:schemeClr val="accent2"/>
                    </a:solidFill>
                  </a:tcPr>
                </a:tc>
              </a:tr>
              <a:tr h="1250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">
                          <a:effectLst/>
                        </a:rPr>
                        <a:t> </a:t>
                      </a:r>
                      <a:endParaRPr lang="es-CL" sz="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  <a:tc gridSpan="2">
                  <a:txBody>
                    <a:bodyPr/>
                    <a:lstStyle/>
                    <a:p>
                      <a:endParaRPr lang="es-CL" sz="800" dirty="0"/>
                    </a:p>
                  </a:txBody>
                  <a:tcPr marL="1293" marR="1293" marT="1293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lang="es-CL" sz="800" dirty="0"/>
                    </a:p>
                  </a:txBody>
                  <a:tcPr marL="1293" marR="1293" marT="1293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800" dirty="0"/>
                    </a:p>
                  </a:txBody>
                  <a:tcPr marL="1293" marR="1293" marT="1293" marB="0" anchor="ctr"/>
                </a:tc>
                <a:tc gridSpan="2">
                  <a:txBody>
                    <a:bodyPr/>
                    <a:lstStyle/>
                    <a:p>
                      <a:endParaRPr lang="es-CL" sz="800" dirty="0"/>
                    </a:p>
                  </a:txBody>
                  <a:tcPr marL="1293" marR="1293" marT="1293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800" dirty="0"/>
                    </a:p>
                  </a:txBody>
                  <a:tcPr marL="1293" marR="1293" marT="1293" marB="0" anchor="ctr"/>
                </a:tc>
                <a:tc>
                  <a:txBody>
                    <a:bodyPr/>
                    <a:lstStyle/>
                    <a:p>
                      <a:endParaRPr lang="es-CL" sz="800" dirty="0"/>
                    </a:p>
                  </a:txBody>
                  <a:tcPr marL="1293" marR="1293" marT="1293" marB="0" anchor="ctr"/>
                </a:tc>
              </a:tr>
              <a:tr h="1250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3" marR="1293" marT="1293" marB="0" anchor="b"/>
                </a:tc>
                <a:tc gridSpan="2">
                  <a:txBody>
                    <a:bodyPr/>
                    <a:lstStyle/>
                    <a:p>
                      <a:endParaRPr lang="es-CL" sz="800" dirty="0"/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lang="es-CL" sz="800" dirty="0"/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800" dirty="0"/>
                    </a:p>
                  </a:txBody>
                  <a:tcPr marL="1293" marR="1293" marT="1293" marB="0" anchor="ctr"/>
                </a:tc>
                <a:tc gridSpan="2">
                  <a:txBody>
                    <a:bodyPr/>
                    <a:lstStyle/>
                    <a:p>
                      <a:endParaRPr lang="es-CL" sz="800" dirty="0"/>
                    </a:p>
                  </a:txBody>
                  <a:tcPr marL="1293" marR="1293" marT="1293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800" dirty="0"/>
                    </a:p>
                  </a:txBody>
                  <a:tcPr marL="1293" marR="1293" marT="1293" marB="0" anchor="ctr"/>
                </a:tc>
                <a:tc>
                  <a:txBody>
                    <a:bodyPr/>
                    <a:lstStyle/>
                    <a:p>
                      <a:endParaRPr lang="es-CL" sz="800" dirty="0"/>
                    </a:p>
                  </a:txBody>
                  <a:tcPr marL="1293" marR="1293" marT="1293" marB="0" anchor="b"/>
                </a:tc>
              </a:tr>
              <a:tr h="2602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3" marR="1293" marT="1293" marB="0" anchor="b"/>
                </a:tc>
                <a:tc gridSpan="2"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 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3" marR="1293" marT="1293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800" dirty="0"/>
                    </a:p>
                  </a:txBody>
                  <a:tcPr marL="1293" marR="1293" marT="1293" marB="0" anchor="ctr"/>
                </a:tc>
                <a:tc gridSpan="2">
                  <a:txBody>
                    <a:bodyPr/>
                    <a:lstStyle/>
                    <a:p>
                      <a:endParaRPr lang="es-CL" sz="800" dirty="0"/>
                    </a:p>
                  </a:txBody>
                  <a:tcPr marL="1293" marR="1293" marT="1293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3" marR="1293" marT="1293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800" kern="1200" dirty="0">
                          <a:effectLst/>
                        </a:rPr>
                        <a:t>Cifras adjudicadas a diciembre de 2013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3" marR="1293" marT="1293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407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onicyt.cl/regional/files/2014/09/Paola-Acu%C3%B1a_Presentaci%C3%B3n-CORE-300x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1181"/>
            <a:ext cx="7710954" cy="514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2 Imagen" descr="to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9794" y="9952"/>
            <a:ext cx="9198506" cy="505918"/>
          </a:xfrm>
          <a:prstGeom prst="rect">
            <a:avLst/>
          </a:prstGeom>
        </p:spPr>
      </p:pic>
      <p:pic>
        <p:nvPicPr>
          <p:cNvPr id="4" name="Picture 1" descr="pi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6" y="5575181"/>
            <a:ext cx="9162056" cy="1259783"/>
          </a:xfrm>
          <a:prstGeom prst="rect">
            <a:avLst/>
          </a:prstGeom>
        </p:spPr>
      </p:pic>
      <p:pic>
        <p:nvPicPr>
          <p:cNvPr id="5" name="19 Imagen" descr="logo_pp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5788452"/>
            <a:ext cx="563868" cy="81009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93196" y="6225170"/>
            <a:ext cx="5633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Aprobación unánime del CORE Magallanes financiamiento</a:t>
            </a:r>
          </a:p>
          <a:p>
            <a:r>
              <a:rPr lang="es-CL" dirty="0" smtClean="0">
                <a:solidFill>
                  <a:schemeClr val="bg1"/>
                </a:solidFill>
              </a:rPr>
              <a:t> basal para CEQUA por los siguientes tres años.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4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6000"/>
          </a:xfrm>
          <a:prstGeom prst="rect">
            <a:avLst/>
          </a:prstGeom>
        </p:spPr>
      </p:pic>
      <p:pic>
        <p:nvPicPr>
          <p:cNvPr id="3" name="12 Imagen" descr="to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02920"/>
          </a:xfrm>
          <a:prstGeom prst="rect">
            <a:avLst/>
          </a:prstGeom>
        </p:spPr>
      </p:pic>
      <p:pic>
        <p:nvPicPr>
          <p:cNvPr id="4" name="Picture 1" descr="pi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1957"/>
            <a:ext cx="9144000" cy="1257300"/>
          </a:xfrm>
          <a:prstGeom prst="rect">
            <a:avLst/>
          </a:prstGeom>
        </p:spPr>
      </p:pic>
      <p:pic>
        <p:nvPicPr>
          <p:cNvPr id="5" name="19 Imagen" descr="logo_pp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5824836"/>
            <a:ext cx="563868" cy="81009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 flipH="1">
            <a:off x="2411760" y="634336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Carnaval de invierno 2014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971600" y="1034270"/>
            <a:ext cx="2318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 smtClean="0">
                <a:solidFill>
                  <a:schemeClr val="bg1"/>
                </a:solidFill>
              </a:rPr>
              <a:t>MUCHAS GRACIAS¡¡</a:t>
            </a:r>
            <a:endParaRPr lang="es-CL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87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Rectángulo"/>
          <p:cNvSpPr/>
          <p:nvPr/>
        </p:nvSpPr>
        <p:spPr>
          <a:xfrm>
            <a:off x="4111180" y="1156136"/>
            <a:ext cx="4744436" cy="4001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sz="1050" dirty="0" smtClean="0"/>
          </a:p>
          <a:p>
            <a:endParaRPr lang="es-CL" sz="1050" dirty="0" smtClean="0"/>
          </a:p>
          <a:p>
            <a:r>
              <a:rPr lang="es-CL" sz="1200" dirty="0" smtClean="0"/>
              <a:t>18% del territorio nacional corresponde a la región de Magallanes y antártica chilena.</a:t>
            </a:r>
          </a:p>
          <a:p>
            <a:endParaRPr lang="es-CL" sz="1200" dirty="0" smtClean="0"/>
          </a:p>
          <a:p>
            <a:r>
              <a:rPr lang="es-CL" sz="1200" dirty="0" smtClean="0"/>
              <a:t>53 </a:t>
            </a:r>
            <a:r>
              <a:rPr lang="es-CL" sz="1200" dirty="0"/>
              <a:t>% de la superficie de territorio de la Región de Magallanes y Antártica Chilena es Área Silvestre Protegida por el Estado                      + </a:t>
            </a:r>
          </a:p>
          <a:p>
            <a:r>
              <a:rPr lang="es-CL" sz="1200" dirty="0" smtClean="0"/>
              <a:t> </a:t>
            </a:r>
            <a:r>
              <a:rPr lang="es-CL" sz="1200" dirty="0"/>
              <a:t>Áreas auto destinadas para la conservación BBNN  y áreas protegidas </a:t>
            </a:r>
            <a:r>
              <a:rPr lang="es-CL" sz="1200" dirty="0" smtClean="0"/>
              <a:t>privadas</a:t>
            </a:r>
          </a:p>
          <a:p>
            <a:endParaRPr lang="es-CL" sz="1200" dirty="0" smtClean="0"/>
          </a:p>
          <a:p>
            <a:r>
              <a:rPr lang="es-CL" sz="1200" dirty="0" smtClean="0"/>
              <a:t>92% de los glaciares de Chile</a:t>
            </a:r>
          </a:p>
          <a:p>
            <a:endParaRPr lang="es-CL" sz="1200" dirty="0"/>
          </a:p>
          <a:p>
            <a:r>
              <a:rPr lang="es-CL" sz="1200" dirty="0" smtClean="0"/>
              <a:t>Confluencia de tres océanos</a:t>
            </a:r>
          </a:p>
          <a:p>
            <a:endParaRPr lang="es-CL" sz="1200" dirty="0"/>
          </a:p>
          <a:p>
            <a:r>
              <a:rPr lang="es-CL" sz="1200" dirty="0" smtClean="0"/>
              <a:t>Proceso de cambio climático</a:t>
            </a:r>
          </a:p>
          <a:p>
            <a:endParaRPr lang="es-CL" sz="1200" dirty="0" smtClean="0"/>
          </a:p>
          <a:p>
            <a:r>
              <a:rPr lang="es-CL" sz="1200" dirty="0" smtClean="0"/>
              <a:t>Acidificación de los océanos</a:t>
            </a:r>
          </a:p>
          <a:p>
            <a:endParaRPr lang="es-CL" sz="1200" dirty="0" smtClean="0"/>
          </a:p>
          <a:p>
            <a:r>
              <a:rPr lang="es-CL" sz="1200" dirty="0" smtClean="0"/>
              <a:t>Sistema de Fiordos y canales</a:t>
            </a:r>
          </a:p>
          <a:p>
            <a:endParaRPr lang="es-CL" sz="1200" dirty="0" smtClean="0"/>
          </a:p>
          <a:p>
            <a:endParaRPr lang="es-CL" sz="1200" dirty="0" smtClean="0"/>
          </a:p>
          <a:p>
            <a:endParaRPr lang="es-CL" sz="1200" dirty="0" smtClean="0"/>
          </a:p>
          <a:p>
            <a:endParaRPr lang="es-CL" sz="1050" dirty="0"/>
          </a:p>
          <a:p>
            <a:endParaRPr lang="es-CL" sz="1050" dirty="0"/>
          </a:p>
          <a:p>
            <a:pPr algn="ctr"/>
            <a:endParaRPr lang="es-CL" sz="900" dirty="0"/>
          </a:p>
        </p:txBody>
      </p:sp>
      <p:pic>
        <p:nvPicPr>
          <p:cNvPr id="9" name="12 Imagen" descr="to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418" y="20177"/>
            <a:ext cx="9198506" cy="505918"/>
          </a:xfrm>
          <a:prstGeom prst="rect">
            <a:avLst/>
          </a:prstGeom>
        </p:spPr>
      </p:pic>
      <p:pic>
        <p:nvPicPr>
          <p:cNvPr id="10" name="Picture 1" descr="pi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6" y="5598217"/>
            <a:ext cx="9162056" cy="1259783"/>
          </a:xfrm>
          <a:prstGeom prst="rect">
            <a:avLst/>
          </a:prstGeom>
        </p:spPr>
      </p:pic>
      <p:pic>
        <p:nvPicPr>
          <p:cNvPr id="4" name="Picture 3" descr="E:\sig_marcela\PNBO\material\MAPAS BORDE COSTERO\06_areas_de_preservacion_de_la_naturalez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26095"/>
            <a:ext cx="3734100" cy="52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9 Imagen" descr="logo_pp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5824836"/>
            <a:ext cx="563868" cy="81009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 flipH="1">
            <a:off x="2166964" y="6434523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BONDADES DEL TERRITORIO 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57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/>
          </p:nvPr>
        </p:nvGraphicFramePr>
        <p:xfrm>
          <a:off x="1160648" y="733158"/>
          <a:ext cx="7155768" cy="4640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5580112" y="4149080"/>
            <a:ext cx="2515753" cy="1592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s-CL" sz="1050" dirty="0"/>
              <a:t>Más de </a:t>
            </a:r>
            <a:r>
              <a:rPr lang="es-CL" sz="1050" dirty="0" smtClean="0"/>
              <a:t>500 </a:t>
            </a:r>
            <a:r>
              <a:rPr lang="es-CL" sz="1050" dirty="0"/>
              <a:t>apariciones en prensa</a:t>
            </a:r>
            <a:r>
              <a:rPr lang="es-CL" sz="1050" dirty="0" smtClean="0"/>
              <a:t>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L" sz="1050" dirty="0" smtClean="0"/>
              <a:t>Programa de televisión (intermitente)</a:t>
            </a:r>
            <a:endParaRPr lang="es-CL" sz="10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L" sz="1050" dirty="0"/>
              <a:t>Programa Radial “El SURAZO”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L" sz="1050" dirty="0" smtClean="0"/>
              <a:t>Suplemento quincenal “CEQUARITO</a:t>
            </a:r>
            <a:r>
              <a:rPr lang="es-CL" sz="1050" dirty="0"/>
              <a:t>” </a:t>
            </a:r>
            <a:endParaRPr lang="es-CL" sz="1050" dirty="0" smtClean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L" sz="1050" dirty="0" smtClean="0"/>
              <a:t>en </a:t>
            </a:r>
            <a:r>
              <a:rPr lang="es-CL" sz="1050" dirty="0"/>
              <a:t>diario </a:t>
            </a:r>
            <a:r>
              <a:rPr lang="es-CL" sz="1050" dirty="0" smtClean="0"/>
              <a:t>local con </a:t>
            </a:r>
            <a:r>
              <a:rPr lang="es-CL" sz="1050" dirty="0"/>
              <a:t>distribución masiva.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L" sz="1050" dirty="0" smtClean="0"/>
              <a:t>Charlas permanentes a </a:t>
            </a:r>
            <a:r>
              <a:rPr lang="es-CL" sz="1050" dirty="0" err="1" smtClean="0"/>
              <a:t>colegiso</a:t>
            </a:r>
            <a:endParaRPr lang="es-CL" sz="1050" dirty="0" smtClean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L" sz="1050" dirty="0" smtClean="0"/>
              <a:t>Cursos </a:t>
            </a:r>
            <a:r>
              <a:rPr lang="es-CL" sz="1050" dirty="0"/>
              <a:t>de pintura, café científico,</a:t>
            </a:r>
          </a:p>
          <a:p>
            <a:endParaRPr lang="es-CL" sz="1050" dirty="0"/>
          </a:p>
          <a:p>
            <a:endParaRPr lang="es-CL" sz="1350" dirty="0"/>
          </a:p>
        </p:txBody>
      </p:sp>
      <p:sp>
        <p:nvSpPr>
          <p:cNvPr id="5" name="CuadroTexto 4"/>
          <p:cNvSpPr txBox="1"/>
          <p:nvPr/>
        </p:nvSpPr>
        <p:spPr>
          <a:xfrm>
            <a:off x="5364088" y="764704"/>
            <a:ext cx="31863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L" sz="1050" dirty="0"/>
              <a:t>3Líneas d e </a:t>
            </a:r>
            <a:r>
              <a:rPr lang="es-CL" sz="1050" dirty="0" smtClean="0"/>
              <a:t>investigación: Ecología de Ecosistemas Acuáticos; Planificación del territorio y ERNC Y cambio Climático y variaciones recientes.</a:t>
            </a:r>
            <a:endParaRPr lang="es-CL" sz="1050" dirty="0"/>
          </a:p>
          <a:p>
            <a:pPr lvl="0"/>
            <a:r>
              <a:rPr lang="es-CL" sz="1050" dirty="0"/>
              <a:t>9 áreas de investigación (Oceanografía, </a:t>
            </a:r>
          </a:p>
          <a:p>
            <a:pPr lvl="0"/>
            <a:r>
              <a:rPr lang="es-CL" sz="1050" dirty="0"/>
              <a:t>biología, fisiología, reproducción, genética, </a:t>
            </a:r>
          </a:p>
          <a:p>
            <a:pPr lvl="0"/>
            <a:r>
              <a:rPr lang="es-CL" sz="1050" dirty="0"/>
              <a:t>genómica, predadores tope, hielos marinos,</a:t>
            </a:r>
          </a:p>
          <a:p>
            <a:pPr lvl="0"/>
            <a:r>
              <a:rPr lang="es-CL" sz="1050" dirty="0"/>
              <a:t>SIG, Teledetección.</a:t>
            </a:r>
          </a:p>
          <a:p>
            <a:pPr lvl="0"/>
            <a:r>
              <a:rPr lang="es-CL" sz="1050" dirty="0"/>
              <a:t>16 vinculaciones </a:t>
            </a:r>
            <a:r>
              <a:rPr lang="es-CL" sz="1050" dirty="0" smtClean="0"/>
              <a:t>internacionales activas</a:t>
            </a:r>
            <a:endParaRPr lang="es-CL" sz="1050" dirty="0"/>
          </a:p>
        </p:txBody>
      </p:sp>
      <p:pic>
        <p:nvPicPr>
          <p:cNvPr id="10" name="12 Imagen" descr="top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80529" y="13185"/>
            <a:ext cx="9318057" cy="512493"/>
          </a:xfrm>
          <a:prstGeom prst="rect">
            <a:avLst/>
          </a:prstGeom>
        </p:spPr>
      </p:pic>
      <p:pic>
        <p:nvPicPr>
          <p:cNvPr id="11" name="Picture 1" descr="pi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2674"/>
            <a:ext cx="9162056" cy="1288496"/>
          </a:xfrm>
          <a:prstGeom prst="rect">
            <a:avLst/>
          </a:prstGeom>
        </p:spPr>
      </p:pic>
      <p:pic>
        <p:nvPicPr>
          <p:cNvPr id="12" name="19 Imagen" descr="logo_pp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5756436"/>
            <a:ext cx="563868" cy="81009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475656" y="558267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 smtClean="0">
                <a:solidFill>
                  <a:srgbClr val="FF0000"/>
                </a:solidFill>
              </a:rPr>
              <a:t>7 investigadores (3 doctores, 3 magister ,1 Ing.)  + 2 técnicos y 8 administrativos  + 8 profesionales jóvenes  y 10 estudiantes. </a:t>
            </a:r>
            <a:endParaRPr lang="es-CL" sz="1400" dirty="0">
              <a:solidFill>
                <a:srgbClr val="FF00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063183" y="6381860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2008    -    2013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80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61418" y="20177"/>
            <a:ext cx="9205418" cy="6837823"/>
            <a:chOff x="-61418" y="20177"/>
            <a:chExt cx="9205418" cy="6837823"/>
          </a:xfrm>
        </p:grpSpPr>
        <p:pic>
          <p:nvPicPr>
            <p:cNvPr id="2" name="12 Imagen" descr="top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61418" y="20177"/>
              <a:ext cx="9198506" cy="505918"/>
            </a:xfrm>
            <a:prstGeom prst="rect">
              <a:avLst/>
            </a:prstGeom>
          </p:spPr>
        </p:pic>
        <p:pic>
          <p:nvPicPr>
            <p:cNvPr id="3" name="Picture 1" descr="pi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056" y="5598217"/>
              <a:ext cx="9162056" cy="1259783"/>
            </a:xfrm>
            <a:prstGeom prst="rect">
              <a:avLst/>
            </a:prstGeom>
          </p:spPr>
        </p:pic>
        <p:pic>
          <p:nvPicPr>
            <p:cNvPr id="4" name="19 Imagen" descr="logo_pp3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512" y="5824836"/>
              <a:ext cx="563868" cy="810090"/>
            </a:xfrm>
            <a:prstGeom prst="rect">
              <a:avLst/>
            </a:prstGeom>
          </p:spPr>
        </p:pic>
      </p:grpSp>
      <p:sp>
        <p:nvSpPr>
          <p:cNvPr id="6" name="CuadroTexto 5"/>
          <p:cNvSpPr txBox="1"/>
          <p:nvPr/>
        </p:nvSpPr>
        <p:spPr>
          <a:xfrm>
            <a:off x="2267744" y="22768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sp>
        <p:nvSpPr>
          <p:cNvPr id="7" name="Rectángulo 6"/>
          <p:cNvSpPr/>
          <p:nvPr/>
        </p:nvSpPr>
        <p:spPr>
          <a:xfrm>
            <a:off x="707298" y="1874090"/>
            <a:ext cx="78610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FF0000"/>
                </a:solidFill>
              </a:rPr>
              <a:t>Los centros regionales son un ejemplo de descentralización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FF0000"/>
                </a:solidFill>
              </a:rPr>
              <a:t>Motores de cambio en la generación de conocimiento.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FF0000"/>
                </a:solidFill>
              </a:rPr>
              <a:t>Entidades científicas consientes del marcado rol social que debe tener la actividad científica</a:t>
            </a:r>
            <a:r>
              <a:rPr lang="es-ES" dirty="0" smtClean="0">
                <a:solidFill>
                  <a:srgbClr val="FF0000"/>
                </a:solidFill>
              </a:rPr>
              <a:t>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FF0000"/>
                </a:solidFill>
              </a:rPr>
              <a:t>Cumplen con indicadores tan exigentes como los centros PIA Y FONDAP + dan respuestas a indicadores de desarrollo regional.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FF0000"/>
                </a:solidFill>
              </a:rPr>
              <a:t>CEQUA tiene independencia administrativa dada su persona jurídica, no tiene investigadores asociados de las casas fundadoras.</a:t>
            </a:r>
            <a:endParaRPr lang="es-ES" dirty="0">
              <a:solidFill>
                <a:srgbClr val="FF000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FF0000"/>
                </a:solidFill>
              </a:rPr>
              <a:t>Es un Centro </a:t>
            </a:r>
            <a:r>
              <a:rPr lang="es-ES" b="1" dirty="0">
                <a:solidFill>
                  <a:srgbClr val="FF0000"/>
                </a:solidFill>
              </a:rPr>
              <a:t>de investigación que  </a:t>
            </a:r>
            <a:r>
              <a:rPr lang="es-ES" b="1" dirty="0" smtClean="0">
                <a:solidFill>
                  <a:srgbClr val="FF0000"/>
                </a:solidFill>
              </a:rPr>
              <a:t>baja  </a:t>
            </a:r>
            <a:r>
              <a:rPr lang="es-ES" b="1" dirty="0">
                <a:solidFill>
                  <a:srgbClr val="FF0000"/>
                </a:solidFill>
              </a:rPr>
              <a:t>la </a:t>
            </a:r>
            <a:r>
              <a:rPr lang="es-ES" b="1" dirty="0" smtClean="0">
                <a:solidFill>
                  <a:srgbClr val="FF0000"/>
                </a:solidFill>
              </a:rPr>
              <a:t>actividad científica  </a:t>
            </a:r>
            <a:r>
              <a:rPr lang="es-ES" b="1" dirty="0">
                <a:solidFill>
                  <a:srgbClr val="FF0000"/>
                </a:solidFill>
              </a:rPr>
              <a:t>a la comunidad </a:t>
            </a:r>
            <a:r>
              <a:rPr lang="es-ES" b="1" dirty="0" smtClean="0">
                <a:solidFill>
                  <a:srgbClr val="FF0000"/>
                </a:solidFill>
              </a:rPr>
              <a:t>magallánica aportando </a:t>
            </a:r>
            <a:r>
              <a:rPr lang="es-ES" b="1" dirty="0">
                <a:solidFill>
                  <a:srgbClr val="FF0000"/>
                </a:solidFill>
              </a:rPr>
              <a:t>al desarrollo social, crecimiento económico y bien estar de la comunidad.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267744" y="4998052"/>
            <a:ext cx="44839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u="sng" dirty="0"/>
              <a:t>PROPOSITO (2014 -2020) :</a:t>
            </a:r>
          </a:p>
          <a:p>
            <a:pPr algn="ctr"/>
            <a:endParaRPr lang="es-CL" u="sng" dirty="0"/>
          </a:p>
          <a:p>
            <a:pPr algn="ctr"/>
            <a:r>
              <a:rPr lang="es-CL" dirty="0"/>
              <a:t>“Conectar la región de Magallanes y Antártica Chilena a través de la actividad Científica”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707298" y="605711"/>
            <a:ext cx="7613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DESPUES DE 12 AÑOS DE FUNCIONAMIENTO SE ENFRENTA LA TERCERA ETAPA</a:t>
            </a:r>
          </a:p>
          <a:p>
            <a:r>
              <a:rPr lang="es-CL" dirty="0"/>
              <a:t> </a:t>
            </a:r>
            <a:r>
              <a:rPr lang="es-CL" dirty="0" smtClean="0"/>
              <a:t>                                 </a:t>
            </a:r>
            <a:r>
              <a:rPr lang="es-CL" b="1" dirty="0" smtClean="0"/>
              <a:t>PROYECTO DE APOYO A LA CONTINUIDAD</a:t>
            </a:r>
          </a:p>
          <a:p>
            <a:r>
              <a:rPr lang="es-CL" dirty="0" smtClean="0"/>
              <a:t> FINANCIAMIENTO CONICYT (25%)    +    GORE MAGALLANES (75%)</a:t>
            </a:r>
            <a:endParaRPr lang="es-CL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203848" y="6343524"/>
            <a:ext cx="208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¿ NUEVO DESAFÍO ?</a:t>
            </a: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57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 descr="to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02920"/>
          </a:xfrm>
          <a:prstGeom prst="rect">
            <a:avLst/>
          </a:prstGeom>
        </p:spPr>
      </p:pic>
      <p:pic>
        <p:nvPicPr>
          <p:cNvPr id="2" name="Picture 1" descr="pi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1957"/>
            <a:ext cx="9144000" cy="1257300"/>
          </a:xfrm>
          <a:prstGeom prst="rect">
            <a:avLst/>
          </a:prstGeom>
        </p:spPr>
      </p:pic>
      <p:pic>
        <p:nvPicPr>
          <p:cNvPr id="15" name="19 Imagen" descr="logo_pp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5733256"/>
            <a:ext cx="751824" cy="1080120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468304" y="1484784"/>
            <a:ext cx="8207391" cy="5257139"/>
            <a:chOff x="571898" y="1770031"/>
            <a:chExt cx="8207391" cy="5257139"/>
          </a:xfrm>
        </p:grpSpPr>
        <p:sp>
          <p:nvSpPr>
            <p:cNvPr id="19" name="7 CuadroTexto"/>
            <p:cNvSpPr txBox="1"/>
            <p:nvPr/>
          </p:nvSpPr>
          <p:spPr>
            <a:xfrm>
              <a:off x="931178" y="6710865"/>
              <a:ext cx="5616624" cy="316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ES" dirty="0" smtClean="0">
                  <a:solidFill>
                    <a:srgbClr val="E2AC00"/>
                  </a:solidFill>
                  <a:latin typeface="Myriad Pro Condensed"/>
                  <a:cs typeface="Myriad Arabic" pitchFamily="50" charset="-78"/>
                </a:rPr>
                <a:t>Desafíos 2014 - 2020</a:t>
              </a:r>
              <a:endParaRPr lang="es-ES" sz="1400" dirty="0">
                <a:solidFill>
                  <a:schemeClr val="bg1"/>
                </a:solidFill>
                <a:latin typeface="Myriad Pro Light Cond" pitchFamily="34" charset="0"/>
                <a:cs typeface="Myriad Arabic" pitchFamily="50" charset="-78"/>
              </a:endParaRPr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571898" y="1770031"/>
              <a:ext cx="8044912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u="sng" dirty="0" smtClean="0"/>
                <a:t>TRES LINEAS DE INVESTIGACIÓN</a:t>
              </a:r>
              <a:r>
                <a:rPr lang="es-CL" dirty="0" smtClean="0"/>
                <a:t>:</a:t>
              </a:r>
            </a:p>
            <a:p>
              <a:endParaRPr lang="es-CL" dirty="0"/>
            </a:p>
            <a:p>
              <a:pPr marL="342900" indent="-342900">
                <a:buFont typeface="+mj-lt"/>
                <a:buAutoNum type="arabicPeriod"/>
              </a:pPr>
              <a:r>
                <a:rPr lang="es-CL" dirty="0" smtClean="0"/>
                <a:t>ECOLOGIA DE ECOSISTEMAS ACUÁTICOS:</a:t>
              </a:r>
            </a:p>
            <a:p>
              <a:r>
                <a:rPr lang="es-CL" dirty="0" smtClean="0"/>
                <a:t>1.1 Oceanografía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CL" dirty="0" err="1" smtClean="0"/>
                <a:t>Microalgas</a:t>
              </a:r>
              <a:r>
                <a:rPr lang="es-CL" dirty="0" smtClean="0"/>
                <a:t> marinas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CL" dirty="0" err="1" smtClean="0"/>
                <a:t>Microalgas</a:t>
              </a:r>
              <a:r>
                <a:rPr lang="es-CL" dirty="0" smtClean="0"/>
                <a:t> de agua dulce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CL" dirty="0" smtClean="0"/>
                <a:t>Acidificación de los océanos</a:t>
              </a:r>
            </a:p>
            <a:p>
              <a:r>
                <a:rPr lang="es-CL" dirty="0" smtClean="0"/>
                <a:t>1.2 Predadores Tope</a:t>
              </a:r>
            </a:p>
            <a:p>
              <a:r>
                <a:rPr lang="es-CL" dirty="0" smtClean="0"/>
                <a:t>1.3 Fisiología y Reproducción</a:t>
              </a:r>
            </a:p>
            <a:p>
              <a:r>
                <a:rPr lang="es-CL" dirty="0" smtClean="0"/>
                <a:t>1.4 Genética y Genómica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s-CL" dirty="0" smtClean="0"/>
            </a:p>
            <a:p>
              <a:r>
                <a:rPr lang="es-CL" dirty="0" smtClean="0"/>
                <a:t>2.   PLANIFICACIÓN TERRITORIAL Y ENERGIAS</a:t>
              </a:r>
            </a:p>
            <a:p>
              <a:endParaRPr lang="es-CL" dirty="0" smtClean="0"/>
            </a:p>
            <a:p>
              <a:r>
                <a:rPr lang="es-CL" dirty="0" smtClean="0"/>
                <a:t>3.   CAMBIO CLIMÁTICO Y VARIACIONES RECIENTES.</a:t>
              </a:r>
            </a:p>
            <a:p>
              <a:endParaRPr lang="es-CL" dirty="0"/>
            </a:p>
          </p:txBody>
        </p:sp>
        <p:sp>
          <p:nvSpPr>
            <p:cNvPr id="5" name="Cerrar llave 4"/>
            <p:cNvSpPr/>
            <p:nvPr/>
          </p:nvSpPr>
          <p:spPr>
            <a:xfrm>
              <a:off x="5402323" y="2287469"/>
              <a:ext cx="216024" cy="2232248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Cerrar llave 5"/>
            <p:cNvSpPr/>
            <p:nvPr/>
          </p:nvSpPr>
          <p:spPr>
            <a:xfrm>
              <a:off x="5510335" y="4874734"/>
              <a:ext cx="72008" cy="287448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7" name="Cerrar llave 6"/>
            <p:cNvSpPr/>
            <p:nvPr/>
          </p:nvSpPr>
          <p:spPr>
            <a:xfrm>
              <a:off x="5497448" y="5431033"/>
              <a:ext cx="45719" cy="31282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5618347" y="3202759"/>
              <a:ext cx="2495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dirty="0" smtClean="0"/>
                <a:t>Salud de los ecosistemas</a:t>
              </a:r>
              <a:endParaRPr lang="es-CL" dirty="0"/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5657213" y="4874734"/>
              <a:ext cx="2011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dirty="0" smtClean="0"/>
                <a:t>Desarrollo comunal</a:t>
              </a:r>
              <a:endParaRPr lang="es-CL" dirty="0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5657213" y="5402777"/>
              <a:ext cx="1576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dirty="0" smtClean="0"/>
                <a:t>Hielos marinos</a:t>
              </a:r>
              <a:endParaRPr lang="es-CL" dirty="0"/>
            </a:p>
          </p:txBody>
        </p:sp>
        <p:sp>
          <p:nvSpPr>
            <p:cNvPr id="11" name="Cerrar llave 10"/>
            <p:cNvSpPr/>
            <p:nvPr/>
          </p:nvSpPr>
          <p:spPr>
            <a:xfrm>
              <a:off x="7994611" y="2143453"/>
              <a:ext cx="335380" cy="3816424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2" name="CuadroTexto 11"/>
            <p:cNvSpPr txBox="1"/>
            <p:nvPr/>
          </p:nvSpPr>
          <p:spPr>
            <a:xfrm rot="16200000">
              <a:off x="7198250" y="3387424"/>
              <a:ext cx="27927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dirty="0" smtClean="0"/>
                <a:t>Desarrollo regional</a:t>
              </a:r>
              <a:endParaRPr lang="es-CL" dirty="0"/>
            </a:p>
          </p:txBody>
        </p:sp>
      </p:grpSp>
      <p:sp>
        <p:nvSpPr>
          <p:cNvPr id="16" name="CuadroTexto 15"/>
          <p:cNvSpPr txBox="1"/>
          <p:nvPr/>
        </p:nvSpPr>
        <p:spPr>
          <a:xfrm>
            <a:off x="657759" y="689314"/>
            <a:ext cx="7456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u="sng" dirty="0" smtClean="0"/>
              <a:t>DOS PILARES FUNDAMENTALES </a:t>
            </a:r>
            <a:r>
              <a:rPr lang="es-CL" dirty="0" smtClean="0"/>
              <a:t>: SECTOR EDUCATIVO Y SECTOR EMPRESARIAL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4680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61418" y="20177"/>
            <a:ext cx="9205418" cy="6837823"/>
            <a:chOff x="-61418" y="20177"/>
            <a:chExt cx="9205418" cy="6837823"/>
          </a:xfrm>
        </p:grpSpPr>
        <p:pic>
          <p:nvPicPr>
            <p:cNvPr id="2" name="12 Imagen" descr="top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61418" y="20177"/>
              <a:ext cx="9198506" cy="505918"/>
            </a:xfrm>
            <a:prstGeom prst="rect">
              <a:avLst/>
            </a:prstGeom>
          </p:spPr>
        </p:pic>
        <p:pic>
          <p:nvPicPr>
            <p:cNvPr id="3" name="Picture 1" descr="pi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056" y="5598217"/>
              <a:ext cx="9162056" cy="1259783"/>
            </a:xfrm>
            <a:prstGeom prst="rect">
              <a:avLst/>
            </a:prstGeom>
          </p:spPr>
        </p:pic>
        <p:pic>
          <p:nvPicPr>
            <p:cNvPr id="4" name="19 Imagen" descr="logo_pp3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512" y="5824836"/>
              <a:ext cx="563868" cy="810090"/>
            </a:xfrm>
            <a:prstGeom prst="rect">
              <a:avLst/>
            </a:prstGeom>
          </p:spPr>
        </p:pic>
      </p:grpSp>
      <p:sp>
        <p:nvSpPr>
          <p:cNvPr id="6" name="Rectángulo 5"/>
          <p:cNvSpPr/>
          <p:nvPr/>
        </p:nvSpPr>
        <p:spPr>
          <a:xfrm>
            <a:off x="544092" y="772591"/>
            <a:ext cx="79928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ES" b="1" dirty="0">
                <a:latin typeface="Myriad Pro Condensed"/>
                <a:cs typeface="Myriad Arabic" pitchFamily="50" charset="-78"/>
              </a:rPr>
              <a:t>APORTE </a:t>
            </a:r>
            <a:r>
              <a:rPr lang="es-ES" b="1" dirty="0" smtClean="0">
                <a:latin typeface="Myriad Pro Condensed"/>
                <a:cs typeface="Myriad Arabic" pitchFamily="50" charset="-78"/>
              </a:rPr>
              <a:t>DEL CENTRO REGIONAL CEQUA A POLÍTICAS </a:t>
            </a:r>
            <a:r>
              <a:rPr lang="es-ES" b="1" dirty="0">
                <a:latin typeface="Myriad Pro Condensed"/>
                <a:cs typeface="Myriad Arabic" pitchFamily="50" charset="-78"/>
              </a:rPr>
              <a:t>PÚBLICAS:</a:t>
            </a:r>
          </a:p>
          <a:p>
            <a:pPr algn="ctr">
              <a:lnSpc>
                <a:spcPts val="1800"/>
              </a:lnSpc>
            </a:pPr>
            <a:r>
              <a:rPr lang="es-ES" b="1" dirty="0" smtClean="0">
                <a:latin typeface="Myriad Pro Condensed"/>
                <a:cs typeface="Myriad Arabic" pitchFamily="50" charset="-78"/>
              </a:rPr>
              <a:t> </a:t>
            </a:r>
            <a:endParaRPr lang="es-CL" b="1" dirty="0"/>
          </a:p>
        </p:txBody>
      </p:sp>
      <p:sp>
        <p:nvSpPr>
          <p:cNvPr id="7" name="CuadroTexto 6"/>
          <p:cNvSpPr txBox="1"/>
          <p:nvPr/>
        </p:nvSpPr>
        <p:spPr>
          <a:xfrm flipH="1">
            <a:off x="1001866" y="1576075"/>
            <a:ext cx="7278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u="sng" dirty="0" smtClean="0"/>
              <a:t>Política Pública (PP): </a:t>
            </a:r>
            <a:r>
              <a:rPr lang="es-CL" sz="1600" dirty="0" smtClean="0"/>
              <a:t>son el análisis de los problemas públicos, su origen y soluciones  en contextos democráticos y de derecho, vistas como acciones de los Estados y los gobiernos para solucionar estos problemas. Las PP en Chile se impulsan a partir de la década de lo ´90.</a:t>
            </a:r>
            <a:endParaRPr lang="es-CL" sz="1600" dirty="0"/>
          </a:p>
        </p:txBody>
      </p:sp>
      <p:sp>
        <p:nvSpPr>
          <p:cNvPr id="8" name="CuadroTexto 7"/>
          <p:cNvSpPr txBox="1"/>
          <p:nvPr/>
        </p:nvSpPr>
        <p:spPr>
          <a:xfrm>
            <a:off x="1001866" y="3014494"/>
            <a:ext cx="74707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u="sng" dirty="0" smtClean="0"/>
              <a:t>Objetivo de las PP:  </a:t>
            </a:r>
            <a:r>
              <a:rPr lang="es-CL" sz="1600" dirty="0" smtClean="0"/>
              <a:t>Producir conocimiento científico que contribuya a mejorar la calidad de vida de los ciudadanos y corregir los defectos (exclusiones) de los gobiernos democráticos. Conocimiento experto en contextos político parece resumir la esencia del enfoque de PP.</a:t>
            </a:r>
            <a:endParaRPr lang="es-CL" sz="16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1018119" y="4436797"/>
            <a:ext cx="7317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 smtClean="0"/>
              <a:t>En el contexto del objetivo que nos reúne hoy, el análisis de las PP debe dar la posibilidad de que la  ciencia ayude a ordenar prioridades, preferencias y metas de los actores políticos, dependiente de las necesidades sociales.</a:t>
            </a:r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154666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61418" y="0"/>
            <a:ext cx="9205418" cy="6837823"/>
            <a:chOff x="-61418" y="20177"/>
            <a:chExt cx="9205418" cy="6837823"/>
          </a:xfrm>
        </p:grpSpPr>
        <p:pic>
          <p:nvPicPr>
            <p:cNvPr id="2" name="12 Imagen" descr="top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61418" y="20177"/>
              <a:ext cx="9198506" cy="505918"/>
            </a:xfrm>
            <a:prstGeom prst="rect">
              <a:avLst/>
            </a:prstGeom>
          </p:spPr>
        </p:pic>
        <p:pic>
          <p:nvPicPr>
            <p:cNvPr id="3" name="Picture 1" descr="pi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056" y="5598217"/>
              <a:ext cx="9162056" cy="1259783"/>
            </a:xfrm>
            <a:prstGeom prst="rect">
              <a:avLst/>
            </a:prstGeom>
          </p:spPr>
        </p:pic>
        <p:pic>
          <p:nvPicPr>
            <p:cNvPr id="4" name="19 Imagen" descr="logo_pp3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512" y="5824836"/>
              <a:ext cx="563868" cy="810090"/>
            </a:xfrm>
            <a:prstGeom prst="rect">
              <a:avLst/>
            </a:prstGeom>
          </p:spPr>
        </p:pic>
      </p:grpSp>
      <p:sp>
        <p:nvSpPr>
          <p:cNvPr id="6" name="Rectángulo 5"/>
          <p:cNvSpPr/>
          <p:nvPr/>
        </p:nvSpPr>
        <p:spPr>
          <a:xfrm>
            <a:off x="743380" y="971009"/>
            <a:ext cx="7746560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es-E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La formulación de políticas públicas puede </a:t>
            </a:r>
            <a:r>
              <a:rPr lang="es-ES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entonces caracterizarse como </a:t>
            </a:r>
            <a:r>
              <a:rPr lang="es-E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un sistema dinámico, complejo e interactivo a través del cual se identifican y contrarrestan los problemas </a:t>
            </a:r>
            <a:r>
              <a:rPr lang="es-ES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públicos (que pueden ser de naturaleza económica, social o política) </a:t>
            </a:r>
            <a:r>
              <a:rPr lang="es-E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mediante la creación de nuevas políticas públicas o mediante la reforma de la política pública existente. </a:t>
            </a:r>
            <a:endParaRPr lang="es-CL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es-E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S" sz="16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endParaRPr lang="es-CL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es-E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Cada sistema está influenciado por diferentes problemas públicos y por lo tanto requiere de diferentes perspectivas y acciones que den solución a tales problemas, tales como: regulaciones, subsidios, leyes, decretos a nivel local, nacional o incluso internacional a través de Tratados Internacionales y </a:t>
            </a:r>
            <a:r>
              <a:rPr lang="es-ES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Convenios.</a:t>
            </a:r>
            <a:endParaRPr lang="es-CL" sz="16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endParaRPr lang="es-CL" sz="16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es-ES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otra parte, la formulación de políticas públicas es un proceso continuo que tiene muchos circuitos de retroalimentación, así la verificación y evaluación son esenciales para el funcionamiento de este sistema.  </a:t>
            </a:r>
            <a:endParaRPr lang="es-CL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21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3953</TotalTime>
  <Words>2384</Words>
  <Application>Microsoft Office PowerPoint</Application>
  <PresentationFormat>Presentación en pantalla (4:3)</PresentationFormat>
  <Paragraphs>393</Paragraphs>
  <Slides>32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2" baseType="lpstr">
      <vt:lpstr>Arial</vt:lpstr>
      <vt:lpstr>Calibri</vt:lpstr>
      <vt:lpstr>Impact</vt:lpstr>
      <vt:lpstr>Myriad Arabic</vt:lpstr>
      <vt:lpstr>Myriad Pro</vt:lpstr>
      <vt:lpstr>Myriad Pro Condensed</vt:lpstr>
      <vt:lpstr>Myriad Pro Light Cond</vt:lpstr>
      <vt:lpstr>Times New Roman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Paola</cp:lastModifiedBy>
  <cp:revision>183</cp:revision>
  <dcterms:created xsi:type="dcterms:W3CDTF">2013-05-13T13:53:25Z</dcterms:created>
  <dcterms:modified xsi:type="dcterms:W3CDTF">2014-09-30T11:41:14Z</dcterms:modified>
</cp:coreProperties>
</file>