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413" r:id="rId2"/>
    <p:sldId id="424" r:id="rId3"/>
    <p:sldId id="429" r:id="rId4"/>
    <p:sldId id="426" r:id="rId5"/>
    <p:sldId id="425" r:id="rId6"/>
    <p:sldId id="427" r:id="rId7"/>
    <p:sldId id="428" r:id="rId8"/>
    <p:sldId id="431" r:id="rId9"/>
    <p:sldId id="430" r:id="rId10"/>
    <p:sldId id="412" r:id="rId11"/>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2" autoAdjust="0"/>
    <p:restoredTop sz="94660"/>
  </p:normalViewPr>
  <p:slideViewPr>
    <p:cSldViewPr>
      <p:cViewPr>
        <p:scale>
          <a:sx n="70" d="100"/>
          <a:sy n="70" d="100"/>
        </p:scale>
        <p:origin x="-1068" y="-180"/>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BC25AB1-C059-46C9-9AAC-B1CC4D3E84D6}" type="datetimeFigureOut">
              <a:rPr lang="es-CL"/>
              <a:pPr>
                <a:defRPr/>
              </a:pPr>
              <a:t>28-09-2014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FA32D2A-A6AC-408F-9FEC-BF4BD4FFDEB2}" type="slidenum">
              <a:rPr lang="es-CL"/>
              <a:pPr>
                <a:defRPr/>
              </a:pPr>
              <a:t>‹Nº›</a:t>
            </a:fld>
            <a:endParaRPr lang="es-CL"/>
          </a:p>
        </p:txBody>
      </p:sp>
    </p:spTree>
    <p:extLst>
      <p:ext uri="{BB962C8B-B14F-4D97-AF65-F5344CB8AC3E}">
        <p14:creationId xmlns:p14="http://schemas.microsoft.com/office/powerpoint/2010/main" val="3894068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Global change science is inherently international. (CR)</a:t>
            </a:r>
            <a:r>
              <a:rPr lang="en-US" sz="1200" kern="1200" baseline="30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associate researchers have a distinctive record of collaboration with counterparts abroad as shown in joint projects and papers, and as participants in international committees and scientific bodies.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also reflected in the interest and enthusiasm we found when asking leading scientists around the world to collaborate with us as members of our international Advisory Panel, or Scientific Panel, and our International Network of Collaboration. </a:t>
            </a:r>
            <a:endParaRPr lang="es-CL"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are very proud to count in our international Advisory Panel, in alphabetical order:</a:t>
            </a:r>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Dr. </a:t>
            </a:r>
            <a:r>
              <a:rPr lang="en-US" sz="1200" b="1" kern="1200" dirty="0" smtClean="0">
                <a:solidFill>
                  <a:schemeClr val="tx1"/>
                </a:solidFill>
                <a:latin typeface="+mn-lt"/>
                <a:ea typeface="+mn-ea"/>
                <a:cs typeface="+mn-cs"/>
              </a:rPr>
              <a:t>David </a:t>
            </a:r>
            <a:r>
              <a:rPr lang="en-US" sz="1200" b="1" kern="1200" dirty="0" err="1" smtClean="0">
                <a:solidFill>
                  <a:schemeClr val="tx1"/>
                </a:solidFill>
                <a:latin typeface="+mn-lt"/>
                <a:ea typeface="+mn-ea"/>
                <a:cs typeface="+mn-cs"/>
              </a:rPr>
              <a:t>Battisti</a:t>
            </a:r>
            <a:r>
              <a:rPr lang="en-US" sz="1200" kern="1200" dirty="0" smtClean="0">
                <a:solidFill>
                  <a:schemeClr val="tx1"/>
                </a:solidFill>
                <a:latin typeface="+mn-lt"/>
                <a:ea typeface="+mn-ea"/>
                <a:cs typeface="+mn-cs"/>
              </a:rPr>
              <a:t>, Tamaki Chair and Professor of Atmospheric Sciences, University of Washington, USA. </a:t>
            </a:r>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Dr. </a:t>
            </a:r>
            <a:r>
              <a:rPr lang="en-US" sz="1200" b="1" kern="1200" dirty="0" smtClean="0">
                <a:solidFill>
                  <a:schemeClr val="tx1"/>
                </a:solidFill>
                <a:latin typeface="+mn-lt"/>
                <a:ea typeface="+mn-ea"/>
                <a:cs typeface="+mn-cs"/>
              </a:rPr>
              <a:t>Guy </a:t>
            </a:r>
            <a:r>
              <a:rPr lang="en-US" sz="1200" b="1" kern="1200" dirty="0" err="1" smtClean="0">
                <a:solidFill>
                  <a:schemeClr val="tx1"/>
                </a:solidFill>
                <a:latin typeface="+mn-lt"/>
                <a:ea typeface="+mn-ea"/>
                <a:cs typeface="+mn-cs"/>
              </a:rPr>
              <a:t>Brasseur</a:t>
            </a:r>
            <a:r>
              <a:rPr lang="en-US" sz="1200" kern="1200" dirty="0" smtClean="0">
                <a:solidFill>
                  <a:schemeClr val="tx1"/>
                </a:solidFill>
                <a:latin typeface="+mn-lt"/>
                <a:ea typeface="+mn-ea"/>
                <a:cs typeface="+mn-cs"/>
              </a:rPr>
              <a:t>,  Director of the Climate Service Center, Germany</a:t>
            </a:r>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Dr. </a:t>
            </a:r>
            <a:r>
              <a:rPr lang="en-US" sz="1200" b="1" kern="1200" dirty="0" smtClean="0">
                <a:solidFill>
                  <a:schemeClr val="tx1"/>
                </a:solidFill>
                <a:latin typeface="+mn-lt"/>
                <a:ea typeface="+mn-ea"/>
                <a:cs typeface="+mn-cs"/>
              </a:rPr>
              <a:t>Mark </a:t>
            </a:r>
            <a:r>
              <a:rPr lang="en-US" sz="1200" b="1" kern="1200" dirty="0" err="1" smtClean="0">
                <a:solidFill>
                  <a:schemeClr val="tx1"/>
                </a:solidFill>
                <a:latin typeface="+mn-lt"/>
                <a:ea typeface="+mn-ea"/>
                <a:cs typeface="+mn-cs"/>
              </a:rPr>
              <a:t>Howden</a:t>
            </a:r>
            <a:r>
              <a:rPr lang="en-US" sz="1200" kern="1200" dirty="0" smtClean="0">
                <a:solidFill>
                  <a:schemeClr val="tx1"/>
                </a:solidFill>
                <a:latin typeface="+mn-lt"/>
                <a:ea typeface="+mn-ea"/>
                <a:cs typeface="+mn-cs"/>
              </a:rPr>
              <a:t>, Theme Leader - Adaptive Primary Industries, Enterprises and Communities, CSIRO, Australia.</a:t>
            </a:r>
            <a:endParaRPr lang="es-CL" sz="12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Dr. </a:t>
            </a:r>
            <a:r>
              <a:rPr lang="es-ES" sz="1200" b="1" kern="1200" dirty="0" smtClean="0">
                <a:solidFill>
                  <a:schemeClr val="tx1"/>
                </a:solidFill>
                <a:latin typeface="+mn-lt"/>
                <a:ea typeface="+mn-ea"/>
                <a:cs typeface="+mn-cs"/>
              </a:rPr>
              <a:t>Carlos </a:t>
            </a:r>
            <a:r>
              <a:rPr lang="es-ES" sz="1200" b="1" kern="1200" dirty="0" err="1" smtClean="0">
                <a:solidFill>
                  <a:schemeClr val="tx1"/>
                </a:solidFill>
                <a:latin typeface="+mn-lt"/>
                <a:ea typeface="+mn-ea"/>
                <a:cs typeface="+mn-cs"/>
              </a:rPr>
              <a:t>Nobre</a:t>
            </a:r>
            <a:r>
              <a:rPr lang="es-ES" sz="1200" kern="1200" dirty="0" smtClean="0">
                <a:solidFill>
                  <a:schemeClr val="tx1"/>
                </a:solidFill>
                <a:latin typeface="+mn-lt"/>
                <a:ea typeface="+mn-ea"/>
                <a:cs typeface="+mn-cs"/>
              </a:rPr>
              <a:t>, Instituto Nacional de Pesquisas </a:t>
            </a:r>
            <a:r>
              <a:rPr lang="es-ES" sz="1200" kern="1200" dirty="0" err="1" smtClean="0">
                <a:solidFill>
                  <a:schemeClr val="tx1"/>
                </a:solidFill>
                <a:latin typeface="+mn-lt"/>
                <a:ea typeface="+mn-ea"/>
                <a:cs typeface="+mn-cs"/>
              </a:rPr>
              <a:t>Espaciais</a:t>
            </a:r>
            <a:r>
              <a:rPr lang="es-ES" sz="1200" kern="1200" dirty="0" smtClean="0">
                <a:solidFill>
                  <a:schemeClr val="tx1"/>
                </a:solidFill>
                <a:latin typeface="+mn-lt"/>
                <a:ea typeface="+mn-ea"/>
                <a:cs typeface="+mn-cs"/>
              </a:rPr>
              <a:t>, Centro de </a:t>
            </a:r>
            <a:r>
              <a:rPr lang="es-ES" sz="1200" kern="1200" dirty="0" err="1" smtClean="0">
                <a:solidFill>
                  <a:schemeClr val="tx1"/>
                </a:solidFill>
                <a:latin typeface="+mn-lt"/>
                <a:ea typeface="+mn-ea"/>
                <a:cs typeface="+mn-cs"/>
              </a:rPr>
              <a:t>Ciência</a:t>
            </a:r>
            <a:r>
              <a:rPr lang="es-ES" sz="1200" kern="1200" dirty="0" smtClean="0">
                <a:solidFill>
                  <a:schemeClr val="tx1"/>
                </a:solidFill>
                <a:latin typeface="+mn-lt"/>
                <a:ea typeface="+mn-ea"/>
                <a:cs typeface="+mn-cs"/>
              </a:rPr>
              <a:t> do Sistema Terrestre (CST), </a:t>
            </a:r>
            <a:r>
              <a:rPr lang="es-ES" sz="1200" kern="1200" dirty="0" err="1" smtClean="0">
                <a:solidFill>
                  <a:schemeClr val="tx1"/>
                </a:solidFill>
                <a:latin typeface="+mn-lt"/>
                <a:ea typeface="+mn-ea"/>
                <a:cs typeface="+mn-cs"/>
              </a:rPr>
              <a:t>Brazil</a:t>
            </a:r>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Dr. </a:t>
            </a:r>
            <a:r>
              <a:rPr lang="en-US" sz="1200" b="1" kern="1200" dirty="0" smtClean="0">
                <a:solidFill>
                  <a:schemeClr val="tx1"/>
                </a:solidFill>
                <a:latin typeface="+mn-lt"/>
                <a:ea typeface="+mn-ea"/>
                <a:cs typeface="+mn-cs"/>
              </a:rPr>
              <a:t>Karen O'Brien</a:t>
            </a:r>
            <a:r>
              <a:rPr lang="en-US" sz="1200" kern="1200" dirty="0" smtClean="0">
                <a:solidFill>
                  <a:schemeClr val="tx1"/>
                </a:solidFill>
                <a:latin typeface="+mn-lt"/>
                <a:ea typeface="+mn-ea"/>
                <a:cs typeface="+mn-cs"/>
              </a:rPr>
              <a:t>, Professor at the Department of Sociology and Human Geography at the University of Oslo, Norway </a:t>
            </a:r>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Dr. </a:t>
            </a:r>
            <a:r>
              <a:rPr lang="en-US" sz="1200" b="1" kern="1200" dirty="0" smtClean="0">
                <a:solidFill>
                  <a:schemeClr val="tx1"/>
                </a:solidFill>
                <a:latin typeface="+mn-lt"/>
                <a:ea typeface="+mn-ea"/>
                <a:cs typeface="+mn-cs"/>
              </a:rPr>
              <a:t>Mary </a:t>
            </a:r>
            <a:r>
              <a:rPr lang="en-US" sz="1200" b="1" kern="1200" dirty="0" err="1" smtClean="0">
                <a:solidFill>
                  <a:schemeClr val="tx1"/>
                </a:solidFill>
                <a:latin typeface="+mn-lt"/>
                <a:ea typeface="+mn-ea"/>
                <a:cs typeface="+mn-cs"/>
              </a:rPr>
              <a:t>Scholes</a:t>
            </a:r>
            <a:r>
              <a:rPr lang="en-US" sz="1200" kern="1200" dirty="0" smtClean="0">
                <a:solidFill>
                  <a:schemeClr val="tx1"/>
                </a:solidFill>
                <a:latin typeface="+mn-lt"/>
                <a:ea typeface="+mn-ea"/>
                <a:cs typeface="+mn-cs"/>
              </a:rPr>
              <a:t>, Professor in the School of Animal, Plant and Environmental Sciences and Assistant Dean for Postgraduate Studies in the Faculty of Science, University of the Witwatersrand, South Africa.</a:t>
            </a:r>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Dr. </a:t>
            </a:r>
            <a:r>
              <a:rPr lang="en-US" sz="1200" b="1" kern="1200" dirty="0" smtClean="0">
                <a:solidFill>
                  <a:schemeClr val="tx1"/>
                </a:solidFill>
                <a:latin typeface="+mn-lt"/>
                <a:ea typeface="+mn-ea"/>
                <a:cs typeface="+mn-cs"/>
              </a:rPr>
              <a:t>Tong Zhu</a:t>
            </a:r>
            <a:r>
              <a:rPr lang="en-US" sz="1200" kern="1200" dirty="0" smtClean="0">
                <a:solidFill>
                  <a:schemeClr val="tx1"/>
                </a:solidFill>
                <a:latin typeface="+mn-lt"/>
                <a:ea typeface="+mn-ea"/>
                <a:cs typeface="+mn-cs"/>
              </a:rPr>
              <a:t>, Chair Professor of Environmental Sciences, Cheung Kong Scholar Program at Peking University, China. </a:t>
            </a:r>
          </a:p>
          <a:p>
            <a:pPr lvl="0"/>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of being world scientific leaders in their fields of expertise in natural and social science, they all have a vast experience in interdisciplinary research, and they act as advisors for policy makers at the highest levels in their own countries and internationally. They have kindly committed to provide guidance to our leading team of principal investigators, to promote collaboration between (CR)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and other centers around the world, and participating in our annual meetings, and in activities involving students and stakeholders.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Also, we have decided to establish a National Advisory Panel, or Policy Panel, where representatives from the Ministry for the Environment, the Chilean Meteorological Office, Water Regulatory Commission, and other relevant stakeholders, including the private sector, are represented. Representatives from the United Nations Development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(UNDP), and from the Economic Commission for Latin America (ECLAC) might certainly contribute to this Panel. The purpose of this panel will be to promote the required dialogue between scientists at (CR)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and policy making. It is worth pointing out that among our associate researchers, we count with Ana </a:t>
            </a:r>
            <a:r>
              <a:rPr lang="en-US" sz="1200" kern="1200" dirty="0" err="1" smtClean="0">
                <a:solidFill>
                  <a:schemeClr val="tx1"/>
                </a:solidFill>
                <a:latin typeface="+mn-lt"/>
                <a:ea typeface="+mn-ea"/>
                <a:cs typeface="+mn-cs"/>
              </a:rPr>
              <a:t>Lya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Uriarte</a:t>
            </a:r>
            <a:r>
              <a:rPr lang="en-US" sz="1200" kern="1200" dirty="0" smtClean="0">
                <a:solidFill>
                  <a:schemeClr val="tx1"/>
                </a:solidFill>
                <a:latin typeface="+mn-lt"/>
                <a:ea typeface="+mn-ea"/>
                <a:cs typeface="+mn-cs"/>
              </a:rPr>
              <a:t> who was the Minister for the Environment between 2007 and 2010. Also, Dr. Jorge Carrasco from the Chilean Weather Office participates in the center as an </a:t>
            </a:r>
            <a:r>
              <a:rPr lang="en-US" sz="1200" kern="1200" dirty="0" err="1" smtClean="0">
                <a:solidFill>
                  <a:schemeClr val="tx1"/>
                </a:solidFill>
                <a:latin typeface="+mn-lt"/>
                <a:ea typeface="+mn-ea"/>
                <a:cs typeface="+mn-cs"/>
              </a:rPr>
              <a:t>adjoint</a:t>
            </a:r>
            <a:r>
              <a:rPr lang="en-US" sz="1200" kern="1200" dirty="0" smtClean="0">
                <a:solidFill>
                  <a:schemeClr val="tx1"/>
                </a:solidFill>
                <a:latin typeface="+mn-lt"/>
                <a:ea typeface="+mn-ea"/>
                <a:cs typeface="+mn-cs"/>
              </a:rPr>
              <a:t> researcher.</a:t>
            </a:r>
            <a:endParaRPr lang="es-CL"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kern="1200" dirty="0" smtClean="0">
              <a:solidFill>
                <a:schemeClr val="tx1"/>
              </a:solidFill>
              <a:latin typeface="+mn-lt"/>
              <a:ea typeface="+mn-ea"/>
              <a:cs typeface="+mn-cs"/>
            </a:endParaRPr>
          </a:p>
          <a:p>
            <a:pPr lvl="0"/>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Regarding institutional collaboration abroad, we have established agreements trying to attain a balance among the different research areas represented at (CR)</a:t>
            </a:r>
            <a:r>
              <a:rPr lang="en-US" sz="1200" kern="1200" baseline="30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and privileging centers where interdisciplinarity is cultivated. Also, we have prioritized institutions with whom short- to mid-term exchanges of students, post doctoral fellows, and researchers could be attained or with whom we can submit joint applications to other funding agencies.</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 we have been keen at establishing collaboration agreements with existing centers of excellence:</a:t>
            </a:r>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Center for Mathematical Modeling (CMM) and the National Laboratory for High Performance Computing (NLHPC), with whom we have common interests in applied mathematics, particularly inverse modeling and data assimilation, and in the use and development of high performance computing. This collaboration is fundamental for the work on modeling and observing systems, and it offers a win-win situation for both centers as on the one hand, it reduces substantially the costs in infrastructure for (CR)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and it impinges new momentum to the activities carried out at CMM and NLHPC. </a:t>
            </a:r>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Andean Geothermal Center of Excellence (CEGA) with whom we foresee cooperation regarding volcanic plumes of oxidized sulfur and halogens, and the use and development of geochemical and isotopic analysis facilities.</a:t>
            </a:r>
            <a:endParaRPr lang="es-C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Center for Oceanographic Research (COPAS) will complement the development and establishment of observational capabilities in the coastal ocean, as well as share students and post doctoral fellows. </a:t>
            </a:r>
            <a:endParaRPr lang="es-C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Also, we have established a cooperation agreement with the Center for Energy (CE) at the Faculty for Physical and Mathematical Science, University of Chile. CE encompasses expertise on energy systems, with emphasis on renewable energy. Moreover, CE is the coordinating body for the </a:t>
            </a:r>
            <a:r>
              <a:rPr lang="en-US" sz="1200" b="1" i="1" kern="1200" dirty="0" smtClean="0">
                <a:solidFill>
                  <a:schemeClr val="tx1"/>
                </a:solidFill>
                <a:latin typeface="+mn-lt"/>
                <a:ea typeface="+mn-ea"/>
                <a:cs typeface="+mn-cs"/>
              </a:rPr>
              <a:t>"Mitigation Action Plans &amp; Scenarios (MAPS)" </a:t>
            </a:r>
            <a:r>
              <a:rPr lang="en-US" sz="1200" kern="1200" dirty="0" smtClean="0">
                <a:solidFill>
                  <a:schemeClr val="tx1"/>
                </a:solidFill>
                <a:latin typeface="+mn-lt"/>
                <a:ea typeface="+mn-ea"/>
                <a:cs typeface="+mn-cs"/>
              </a:rPr>
              <a:t>project conducted by the Ministry for the Environment. </a:t>
            </a:r>
            <a:endParaRPr lang="es-CL"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208021CC-EFA3-4307-9AEC-BA46EF9AD7DF}" type="slidenum">
              <a:rPr lang="es-CL" smtClean="0"/>
              <a:pPr/>
              <a:t>2</a:t>
            </a:fld>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pPr>
              <a:defRPr/>
            </a:pPr>
            <a:fld id="{8FA32D2A-A6AC-408F-9FEC-BF4BD4FFDEB2}" type="slidenum">
              <a:rPr lang="es-CL" smtClean="0"/>
              <a:pPr>
                <a:defRPr/>
              </a:pPr>
              <a:t>3</a:t>
            </a:fld>
            <a:endParaRPr lang="es-CL"/>
          </a:p>
        </p:txBody>
      </p:sp>
    </p:spTree>
    <p:extLst>
      <p:ext uri="{BB962C8B-B14F-4D97-AF65-F5344CB8AC3E}">
        <p14:creationId xmlns:p14="http://schemas.microsoft.com/office/powerpoint/2010/main" val="369969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E3D67311-37E5-4D7D-8793-E90D667E6AB9}" type="slidenum">
              <a:rPr lang="es-CL"/>
              <a:pPr>
                <a:defRPr/>
              </a:pPr>
              <a:t>‹Nº›</a:t>
            </a:fld>
            <a:endParaRPr lang="es-CL"/>
          </a:p>
        </p:txBody>
      </p:sp>
    </p:spTree>
    <p:extLst>
      <p:ext uri="{BB962C8B-B14F-4D97-AF65-F5344CB8AC3E}">
        <p14:creationId xmlns:p14="http://schemas.microsoft.com/office/powerpoint/2010/main" val="365687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01F8FD0C-49F3-4850-9B0C-A3EA303B47FD}" type="slidenum">
              <a:rPr lang="es-CL"/>
              <a:pPr>
                <a:defRPr/>
              </a:pPr>
              <a:t>‹Nº›</a:t>
            </a:fld>
            <a:endParaRPr lang="es-CL"/>
          </a:p>
        </p:txBody>
      </p:sp>
    </p:spTree>
    <p:extLst>
      <p:ext uri="{BB962C8B-B14F-4D97-AF65-F5344CB8AC3E}">
        <p14:creationId xmlns:p14="http://schemas.microsoft.com/office/powerpoint/2010/main" val="36706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D631886-C2B5-45CD-BC6D-749BFAF0F31F}" type="slidenum">
              <a:rPr lang="es-CL"/>
              <a:pPr>
                <a:defRPr/>
              </a:pPr>
              <a:t>‹Nº›</a:t>
            </a:fld>
            <a:endParaRPr lang="es-CL"/>
          </a:p>
        </p:txBody>
      </p:sp>
    </p:spTree>
    <p:extLst>
      <p:ext uri="{BB962C8B-B14F-4D97-AF65-F5344CB8AC3E}">
        <p14:creationId xmlns:p14="http://schemas.microsoft.com/office/powerpoint/2010/main" val="66299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09A50B3C-778D-47A4-B4CA-B53230D5AF18}" type="slidenum">
              <a:rPr lang="es-CL"/>
              <a:pPr>
                <a:defRPr/>
              </a:pPr>
              <a:t>‹Nº›</a:t>
            </a:fld>
            <a:endParaRPr lang="es-CL"/>
          </a:p>
        </p:txBody>
      </p:sp>
    </p:spTree>
    <p:extLst>
      <p:ext uri="{BB962C8B-B14F-4D97-AF65-F5344CB8AC3E}">
        <p14:creationId xmlns:p14="http://schemas.microsoft.com/office/powerpoint/2010/main" val="208740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958558B-A427-4B34-B41A-11C87F20A03F}" type="slidenum">
              <a:rPr lang="es-CL"/>
              <a:pPr>
                <a:defRPr/>
              </a:pPr>
              <a:t>‹Nº›</a:t>
            </a:fld>
            <a:endParaRPr lang="es-CL"/>
          </a:p>
        </p:txBody>
      </p:sp>
    </p:spTree>
    <p:extLst>
      <p:ext uri="{BB962C8B-B14F-4D97-AF65-F5344CB8AC3E}">
        <p14:creationId xmlns:p14="http://schemas.microsoft.com/office/powerpoint/2010/main" val="165834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E479C80B-71AA-400C-B291-A08CF2531A4E}" type="slidenum">
              <a:rPr lang="es-CL"/>
              <a:pPr>
                <a:defRPr/>
              </a:pPr>
              <a:t>‹Nº›</a:t>
            </a:fld>
            <a:endParaRPr lang="es-CL"/>
          </a:p>
        </p:txBody>
      </p:sp>
    </p:spTree>
    <p:extLst>
      <p:ext uri="{BB962C8B-B14F-4D97-AF65-F5344CB8AC3E}">
        <p14:creationId xmlns:p14="http://schemas.microsoft.com/office/powerpoint/2010/main" val="47604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FAFA15C2-9FB8-4C1C-A350-E95745B66B0B}" type="slidenum">
              <a:rPr lang="es-CL"/>
              <a:pPr>
                <a:defRPr/>
              </a:pPr>
              <a:t>‹Nº›</a:t>
            </a:fld>
            <a:endParaRPr lang="es-CL"/>
          </a:p>
        </p:txBody>
      </p:sp>
    </p:spTree>
    <p:extLst>
      <p:ext uri="{BB962C8B-B14F-4D97-AF65-F5344CB8AC3E}">
        <p14:creationId xmlns:p14="http://schemas.microsoft.com/office/powerpoint/2010/main" val="340648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811418FE-A119-457C-B457-0165AF23F57F}" type="slidenum">
              <a:rPr lang="es-CL"/>
              <a:pPr>
                <a:defRPr/>
              </a:pPr>
              <a:t>‹Nº›</a:t>
            </a:fld>
            <a:endParaRPr lang="es-CL"/>
          </a:p>
        </p:txBody>
      </p:sp>
    </p:spTree>
    <p:extLst>
      <p:ext uri="{BB962C8B-B14F-4D97-AF65-F5344CB8AC3E}">
        <p14:creationId xmlns:p14="http://schemas.microsoft.com/office/powerpoint/2010/main" val="98324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9D40E501-9D11-456A-854C-BE4F74A3A009}" type="slidenum">
              <a:rPr lang="es-CL"/>
              <a:pPr>
                <a:defRPr/>
              </a:pPr>
              <a:t>‹Nº›</a:t>
            </a:fld>
            <a:endParaRPr lang="es-CL"/>
          </a:p>
        </p:txBody>
      </p:sp>
    </p:spTree>
    <p:extLst>
      <p:ext uri="{BB962C8B-B14F-4D97-AF65-F5344CB8AC3E}">
        <p14:creationId xmlns:p14="http://schemas.microsoft.com/office/powerpoint/2010/main" val="184219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31F34688-818D-4B56-8A47-930EA9904E82}" type="slidenum">
              <a:rPr lang="es-CL"/>
              <a:pPr>
                <a:defRPr/>
              </a:pPr>
              <a:t>‹Nº›</a:t>
            </a:fld>
            <a:endParaRPr lang="es-CL"/>
          </a:p>
        </p:txBody>
      </p:sp>
    </p:spTree>
    <p:extLst>
      <p:ext uri="{BB962C8B-B14F-4D97-AF65-F5344CB8AC3E}">
        <p14:creationId xmlns:p14="http://schemas.microsoft.com/office/powerpoint/2010/main" val="1218187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r>
              <a:rPr lang="en-US" smtClean="0"/>
              <a:t>LGK 29 Sept 2014</a:t>
            </a:r>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CFE9FB04-19F2-497E-9266-CD7FEC52C352}" type="slidenum">
              <a:rPr lang="es-CL"/>
              <a:pPr>
                <a:defRPr/>
              </a:pPr>
              <a:t>‹Nº›</a:t>
            </a:fld>
            <a:endParaRPr lang="es-CL"/>
          </a:p>
        </p:txBody>
      </p:sp>
    </p:spTree>
    <p:extLst>
      <p:ext uri="{BB962C8B-B14F-4D97-AF65-F5344CB8AC3E}">
        <p14:creationId xmlns:p14="http://schemas.microsoft.com/office/powerpoint/2010/main" val="77110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LGK 29 Sept 2014</a:t>
            </a:r>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EB16090-623A-46B6-804B-16049E6CD4FC}"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hyperlink" Target="mailto:laura@dgf.uchile.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gif"/><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gif"/><Relationship Id="rId12" Type="http://schemas.openxmlformats.org/officeDocument/2006/relationships/image" Target="../media/image17.jpeg"/><Relationship Id="rId17" Type="http://schemas.openxmlformats.org/officeDocument/2006/relationships/image" Target="../media/image22.png"/><Relationship Id="rId25" Type="http://schemas.openxmlformats.org/officeDocument/2006/relationships/image" Target="../media/image30.gif"/><Relationship Id="rId2" Type="http://schemas.openxmlformats.org/officeDocument/2006/relationships/notesSlide" Target="../notesSlides/notesSlide1.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gif"/><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jpe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9.jpeg"/><Relationship Id="rId7"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43.jpeg"/><Relationship Id="rId5" Type="http://schemas.openxmlformats.org/officeDocument/2006/relationships/image" Target="../media/image21.png"/><Relationship Id="rId10" Type="http://schemas.openxmlformats.org/officeDocument/2006/relationships/image" Target="../media/image46.png"/><Relationship Id="rId4" Type="http://schemas.openxmlformats.org/officeDocument/2006/relationships/image" Target="../media/image20.pn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gif"/><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8.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17.jpeg"/><Relationship Id="rId18" Type="http://schemas.openxmlformats.org/officeDocument/2006/relationships/image" Target="../media/image67.jpe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jpeg"/><Relationship Id="rId17" Type="http://schemas.openxmlformats.org/officeDocument/2006/relationships/image" Target="../media/image66.jpeg"/><Relationship Id="rId2" Type="http://schemas.openxmlformats.org/officeDocument/2006/relationships/image" Target="../media/image52.png"/><Relationship Id="rId16" Type="http://schemas.openxmlformats.org/officeDocument/2006/relationships/image" Target="../media/image65.jpeg"/><Relationship Id="rId1" Type="http://schemas.openxmlformats.org/officeDocument/2006/relationships/slideLayout" Target="../slideLayouts/slideLayout4.xml"/><Relationship Id="rId6" Type="http://schemas.openxmlformats.org/officeDocument/2006/relationships/image" Target="../media/image56.jpeg"/><Relationship Id="rId11" Type="http://schemas.openxmlformats.org/officeDocument/2006/relationships/image" Target="../media/image61.gif"/><Relationship Id="rId5" Type="http://schemas.openxmlformats.org/officeDocument/2006/relationships/image" Target="../media/image55.jpeg"/><Relationship Id="rId15" Type="http://schemas.openxmlformats.org/officeDocument/2006/relationships/image" Target="../media/image64.png"/><Relationship Id="rId10" Type="http://schemas.openxmlformats.org/officeDocument/2006/relationships/image" Target="../media/image60.jpeg"/><Relationship Id="rId4" Type="http://schemas.openxmlformats.org/officeDocument/2006/relationships/image" Target="../media/image54.png"/><Relationship Id="rId9" Type="http://schemas.openxmlformats.org/officeDocument/2006/relationships/image" Target="../media/image59.jpeg"/><Relationship Id="rId14"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descr="portada.jpg"/>
          <p:cNvPicPr>
            <a:picLocks noChangeAspect="1"/>
          </p:cNvPicPr>
          <p:nvPr/>
        </p:nvPicPr>
        <p:blipFill rotWithShape="1">
          <a:blip r:embed="rId2">
            <a:extLst>
              <a:ext uri="{28A0092B-C50C-407E-A947-70E740481C1C}">
                <a14:useLocalDpi xmlns:a14="http://schemas.microsoft.com/office/drawing/2010/main" val="0"/>
              </a:ext>
            </a:extLst>
          </a:blip>
          <a:srcRect t="82424"/>
          <a:stretch/>
        </p:blipFill>
        <p:spPr bwMode="auto">
          <a:xfrm>
            <a:off x="0" y="5652654"/>
            <a:ext cx="9144000" cy="120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521" y="3872301"/>
            <a:ext cx="3387677" cy="1133963"/>
          </a:xfrm>
          <a:prstGeom prst="rect">
            <a:avLst/>
          </a:prstGeom>
        </p:spPr>
      </p:pic>
      <p:sp>
        <p:nvSpPr>
          <p:cNvPr id="10" name="9 Rectángulo"/>
          <p:cNvSpPr/>
          <p:nvPr/>
        </p:nvSpPr>
        <p:spPr>
          <a:xfrm>
            <a:off x="2959660" y="4976318"/>
            <a:ext cx="2635401" cy="307777"/>
          </a:xfrm>
          <a:prstGeom prst="rect">
            <a:avLst/>
          </a:prstGeom>
        </p:spPr>
        <p:txBody>
          <a:bodyPr wrap="none">
            <a:spAutoFit/>
          </a:bodyPr>
          <a:lstStyle/>
          <a:p>
            <a:pPr>
              <a:spcBef>
                <a:spcPts val="600"/>
              </a:spcBef>
              <a:defRPr/>
            </a:pPr>
            <a:r>
              <a:rPr lang="es-CL" sz="1400" b="1" dirty="0">
                <a:solidFill>
                  <a:schemeClr val="accent5"/>
                </a:solidFill>
              </a:rPr>
              <a:t>CONICYT/FONDAP/15110009</a:t>
            </a:r>
          </a:p>
        </p:txBody>
      </p:sp>
      <p:grpSp>
        <p:nvGrpSpPr>
          <p:cNvPr id="11" name="10 Grupo"/>
          <p:cNvGrpSpPr/>
          <p:nvPr/>
        </p:nvGrpSpPr>
        <p:grpSpPr>
          <a:xfrm>
            <a:off x="467735" y="5284183"/>
            <a:ext cx="8208721" cy="324371"/>
            <a:chOff x="467735" y="5223903"/>
            <a:chExt cx="8425945" cy="384651"/>
          </a:xfrm>
        </p:grpSpPr>
        <p:grpSp>
          <p:nvGrpSpPr>
            <p:cNvPr id="12" name="11 Grupo"/>
            <p:cNvGrpSpPr/>
            <p:nvPr/>
          </p:nvGrpSpPr>
          <p:grpSpPr>
            <a:xfrm>
              <a:off x="2258706" y="5223903"/>
              <a:ext cx="4338316" cy="384175"/>
              <a:chOff x="2976048" y="5193764"/>
              <a:chExt cx="4338316" cy="384175"/>
            </a:xfrm>
          </p:grpSpPr>
          <p:pic>
            <p:nvPicPr>
              <p:cNvPr id="17" name="1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884" y="5254044"/>
                <a:ext cx="4153480" cy="323895"/>
              </a:xfrm>
              <a:prstGeom prst="rect">
                <a:avLst/>
              </a:prstGeom>
            </p:spPr>
          </p:pic>
          <p:pic>
            <p:nvPicPr>
              <p:cNvPr id="18" name="4 Imagen" descr="faceboo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6048" y="5193764"/>
                <a:ext cx="5762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12 Grupo"/>
            <p:cNvGrpSpPr>
              <a:grpSpLocks noChangeAspect="1"/>
            </p:cNvGrpSpPr>
            <p:nvPr/>
          </p:nvGrpSpPr>
          <p:grpSpPr>
            <a:xfrm>
              <a:off x="467735" y="5239222"/>
              <a:ext cx="1881630" cy="369332"/>
              <a:chOff x="467735" y="5239221"/>
              <a:chExt cx="2940046" cy="577080"/>
            </a:xfrm>
          </p:grpSpPr>
          <p:pic>
            <p:nvPicPr>
              <p:cNvPr id="15" name="3 Imagen" descr="twitt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735" y="5245821"/>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5 Rectángulo"/>
              <p:cNvSpPr/>
              <p:nvPr/>
            </p:nvSpPr>
            <p:spPr>
              <a:xfrm>
                <a:off x="804905" y="5239221"/>
                <a:ext cx="2602876" cy="577080"/>
              </a:xfrm>
              <a:prstGeom prst="rect">
                <a:avLst/>
              </a:prstGeom>
            </p:spPr>
            <p:txBody>
              <a:bodyPr wrap="none">
                <a:spAutoFit/>
              </a:bodyPr>
              <a:lstStyle/>
              <a:p>
                <a:pPr>
                  <a:spcBef>
                    <a:spcPts val="600"/>
                  </a:spcBef>
                  <a:defRPr/>
                </a:pPr>
                <a:r>
                  <a:rPr lang="es-CL" b="1" dirty="0">
                    <a:solidFill>
                      <a:srgbClr val="0070C0"/>
                    </a:solidFill>
                  </a:rPr>
                  <a:t>@</a:t>
                </a:r>
                <a:r>
                  <a:rPr lang="es-CL" b="1" dirty="0">
                    <a:solidFill>
                      <a:schemeClr val="accent5"/>
                    </a:solidFill>
                  </a:rPr>
                  <a:t>CR2_uchile</a:t>
                </a:r>
              </a:p>
            </p:txBody>
          </p:sp>
        </p:grpSp>
        <p:sp>
          <p:nvSpPr>
            <p:cNvPr id="14" name="13 Rectángulo"/>
            <p:cNvSpPr/>
            <p:nvPr/>
          </p:nvSpPr>
          <p:spPr>
            <a:xfrm>
              <a:off x="6806827" y="5223903"/>
              <a:ext cx="2086853" cy="369332"/>
            </a:xfrm>
            <a:prstGeom prst="rect">
              <a:avLst/>
            </a:prstGeom>
          </p:spPr>
          <p:txBody>
            <a:bodyPr wrap="none">
              <a:spAutoFit/>
            </a:bodyPr>
            <a:lstStyle/>
            <a:p>
              <a:r>
                <a:rPr lang="es-CL" b="1" dirty="0">
                  <a:solidFill>
                    <a:schemeClr val="accent5"/>
                  </a:solidFill>
                </a:rPr>
                <a:t>http://www.cr2.cl/</a:t>
              </a:r>
            </a:p>
          </p:txBody>
        </p:sp>
      </p:grpSp>
      <p:sp>
        <p:nvSpPr>
          <p:cNvPr id="22" name="21 Rectángulo"/>
          <p:cNvSpPr/>
          <p:nvPr/>
        </p:nvSpPr>
        <p:spPr>
          <a:xfrm>
            <a:off x="323528" y="1974083"/>
            <a:ext cx="8352928" cy="1077218"/>
          </a:xfrm>
          <a:prstGeom prst="rect">
            <a:avLst/>
          </a:prstGeom>
          <a:solidFill>
            <a:schemeClr val="bg1"/>
          </a:solidFill>
        </p:spPr>
        <p:txBody>
          <a:bodyPr wrap="square">
            <a:spAutoFit/>
          </a:bodyPr>
          <a:lstStyle/>
          <a:p>
            <a:pPr algn="ctr"/>
            <a:r>
              <a:rPr lang="es-CL" sz="3200" b="1" dirty="0" smtClean="0">
                <a:solidFill>
                  <a:schemeClr val="accent1"/>
                </a:solidFill>
                <a:latin typeface="+mj-lt"/>
              </a:rPr>
              <a:t>Visibilidad nacional e internacional:</a:t>
            </a:r>
            <a:br>
              <a:rPr lang="es-CL" sz="3200" b="1" dirty="0" smtClean="0">
                <a:solidFill>
                  <a:schemeClr val="accent1"/>
                </a:solidFill>
                <a:latin typeface="+mj-lt"/>
              </a:rPr>
            </a:br>
            <a:r>
              <a:rPr lang="es-CL" sz="3200" b="1" dirty="0" smtClean="0">
                <a:solidFill>
                  <a:schemeClr val="accent1"/>
                </a:solidFill>
                <a:latin typeface="+mj-lt"/>
              </a:rPr>
              <a:t>lo obvio y lo sutil …el caso del CR2</a:t>
            </a:r>
            <a:endParaRPr lang="en-US" sz="3200" b="1" dirty="0">
              <a:solidFill>
                <a:schemeClr val="accent1"/>
              </a:solidFill>
              <a:latin typeface="+mj-lt"/>
            </a:endParaRPr>
          </a:p>
        </p:txBody>
      </p:sp>
      <p:sp>
        <p:nvSpPr>
          <p:cNvPr id="24" name="2 Subtítulo"/>
          <p:cNvSpPr txBox="1">
            <a:spLocks/>
          </p:cNvSpPr>
          <p:nvPr/>
        </p:nvSpPr>
        <p:spPr>
          <a:xfrm>
            <a:off x="370059" y="3223718"/>
            <a:ext cx="8568952" cy="1752600"/>
          </a:xfrm>
          <a:prstGeom prst="rect">
            <a:avLst/>
          </a:prstGeom>
        </p:spPr>
        <p:txBody>
          <a:bodyPr rtlCol="0"/>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es-CL" sz="2000" dirty="0" smtClean="0">
                <a:solidFill>
                  <a:schemeClr val="accent1"/>
                </a:solidFill>
              </a:rPr>
              <a:t>Laura Gallardo Klenner</a:t>
            </a:r>
          </a:p>
          <a:p>
            <a:pPr marL="0" indent="0" algn="ctr" fontAlgn="auto">
              <a:spcAft>
                <a:spcPts val="0"/>
              </a:spcAft>
              <a:buNone/>
              <a:defRPr/>
            </a:pPr>
            <a:r>
              <a:rPr lang="es-CL" sz="2000" dirty="0" smtClean="0">
                <a:solidFill>
                  <a:schemeClr val="accent1"/>
                </a:solidFill>
              </a:rPr>
              <a:t>laura@dgf.uchile.cl</a:t>
            </a:r>
            <a:endParaRPr lang="es-PE" sz="2000" dirty="0" smtClean="0">
              <a:solidFill>
                <a:schemeClr val="accent1"/>
              </a:solidFill>
            </a:endParaRPr>
          </a:p>
        </p:txBody>
      </p:sp>
      <p:sp>
        <p:nvSpPr>
          <p:cNvPr id="2" name="1 Marcador de fecha"/>
          <p:cNvSpPr>
            <a:spLocks noGrp="1"/>
          </p:cNvSpPr>
          <p:nvPr>
            <p:ph type="dt" sz="half" idx="10"/>
          </p:nvPr>
        </p:nvSpPr>
        <p:spPr/>
        <p:txBody>
          <a:bodyPr/>
          <a:lstStyle/>
          <a:p>
            <a:pPr>
              <a:defRPr/>
            </a:pPr>
            <a:r>
              <a:rPr lang="en-US" smtClean="0"/>
              <a:t>LGK 29 Sept 2014</a:t>
            </a:r>
            <a:endParaRPr lang="es-CL" dirty="0"/>
          </a:p>
        </p:txBody>
      </p:sp>
      <p:sp>
        <p:nvSpPr>
          <p:cNvPr id="3" name="2 Marcador de número de diapositiva"/>
          <p:cNvSpPr>
            <a:spLocks noGrp="1"/>
          </p:cNvSpPr>
          <p:nvPr>
            <p:ph type="sldNum" sz="quarter" idx="12"/>
          </p:nvPr>
        </p:nvSpPr>
        <p:spPr/>
        <p:txBody>
          <a:bodyPr/>
          <a:lstStyle/>
          <a:p>
            <a:pPr>
              <a:defRPr/>
            </a:pPr>
            <a:fld id="{9D40E501-9D11-456A-854C-BE4F74A3A009}" type="slidenum">
              <a:rPr lang="es-CL" smtClean="0"/>
              <a:pPr>
                <a:defRPr/>
              </a:pPr>
              <a:t>1</a:t>
            </a:fld>
            <a:endParaRPr lang="es-CL"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3877" y="332655"/>
            <a:ext cx="4741316" cy="154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924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bwMode="auto">
          <a:xfrm>
            <a:off x="715963" y="4227513"/>
            <a:ext cx="3743325" cy="1016000"/>
          </a:xfrm>
          <a:prstGeom prst="rect">
            <a:avLst/>
          </a:prstGeom>
          <a:noFill/>
          <a:ln w="9525">
            <a:noFill/>
            <a:miter lim="800000"/>
            <a:headEnd/>
            <a:tailEnd/>
          </a:ln>
          <a:effectLst/>
        </p:spPr>
        <p:txBody>
          <a:bodyPr>
            <a:spAutoFit/>
          </a:bodyPr>
          <a:lstStyle/>
          <a:p>
            <a:pPr>
              <a:spcBef>
                <a:spcPts val="600"/>
              </a:spcBef>
              <a:defRPr/>
            </a:pPr>
            <a:r>
              <a:rPr lang="es-CL" sz="2000" b="1" dirty="0">
                <a:solidFill>
                  <a:schemeClr val="accent1"/>
                </a:solidFill>
              </a:rPr>
              <a:t>Centro de Ciencia del Clima y la Resiliencia</a:t>
            </a:r>
            <a:r>
              <a:rPr lang="es-CL" sz="2000" dirty="0">
                <a:solidFill>
                  <a:schemeClr val="accent1"/>
                </a:solidFill>
              </a:rPr>
              <a:t> </a:t>
            </a:r>
            <a:r>
              <a:rPr lang="es-CL" sz="2000" b="1" dirty="0">
                <a:solidFill>
                  <a:schemeClr val="accent1"/>
                </a:solidFill>
              </a:rPr>
              <a:t>CONICYT/FONDAP/15110009</a:t>
            </a:r>
            <a:endParaRPr lang="es-CL" sz="2000" b="1" dirty="0">
              <a:solidFill>
                <a:schemeClr val="accent1"/>
              </a:solidFill>
              <a:latin typeface="+mn-lt"/>
            </a:endParaRPr>
          </a:p>
        </p:txBody>
      </p:sp>
      <p:sp>
        <p:nvSpPr>
          <p:cNvPr id="16388" name="1 CuadroTexto"/>
          <p:cNvSpPr txBox="1">
            <a:spLocks noChangeArrowheads="1"/>
          </p:cNvSpPr>
          <p:nvPr/>
        </p:nvSpPr>
        <p:spPr bwMode="auto">
          <a:xfrm>
            <a:off x="827088" y="1412875"/>
            <a:ext cx="30957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sz="4800" b="1" dirty="0" smtClean="0">
                <a:solidFill>
                  <a:schemeClr val="accent1"/>
                </a:solidFill>
              </a:rPr>
              <a:t>Gracias</a:t>
            </a:r>
            <a:endParaRPr lang="es-CL" sz="4800" b="1" dirty="0">
              <a:solidFill>
                <a:schemeClr val="accent1"/>
              </a:solidFill>
            </a:endParaRPr>
          </a:p>
          <a:p>
            <a:pPr eaLnBrk="1" hangingPunct="1"/>
            <a:r>
              <a:rPr lang="es-CL" sz="2400" b="1" dirty="0">
                <a:solidFill>
                  <a:schemeClr val="accent1"/>
                </a:solidFill>
                <a:hlinkClick r:id="rId2"/>
              </a:rPr>
              <a:t>laura@dgf.uchile.cl</a:t>
            </a:r>
            <a:endParaRPr lang="es-CL" sz="2400" b="1" dirty="0">
              <a:solidFill>
                <a:schemeClr val="accent1"/>
              </a:solidFill>
            </a:endParaRPr>
          </a:p>
          <a:p>
            <a:pPr eaLnBrk="1" hangingPunct="1"/>
            <a:r>
              <a:rPr lang="es-CL" sz="2400" b="1" dirty="0">
                <a:solidFill>
                  <a:schemeClr val="accent1"/>
                </a:solidFill>
              </a:rPr>
              <a:t>http://www.cr2.cl/</a:t>
            </a:r>
          </a:p>
        </p:txBody>
      </p:sp>
      <p:sp>
        <p:nvSpPr>
          <p:cNvPr id="2" name="1 Marcador de fecha"/>
          <p:cNvSpPr>
            <a:spLocks noGrp="1"/>
          </p:cNvSpPr>
          <p:nvPr>
            <p:ph type="dt" sz="half" idx="10"/>
          </p:nvPr>
        </p:nvSpPr>
        <p:spPr/>
        <p:txBody>
          <a:bodyPr/>
          <a:lstStyle/>
          <a:p>
            <a:pPr>
              <a:defRPr/>
            </a:pPr>
            <a:r>
              <a:rPr lang="en-US" smtClean="0"/>
              <a:t>LGK 29 Sept 2014</a:t>
            </a:r>
            <a:endParaRPr lang="es-CL"/>
          </a:p>
        </p:txBody>
      </p:sp>
      <p:sp>
        <p:nvSpPr>
          <p:cNvPr id="3" name="2 Marcador de número de diapositiva"/>
          <p:cNvSpPr>
            <a:spLocks noGrp="1"/>
          </p:cNvSpPr>
          <p:nvPr>
            <p:ph type="sldNum" sz="quarter" idx="12"/>
          </p:nvPr>
        </p:nvSpPr>
        <p:spPr/>
        <p:txBody>
          <a:bodyPr/>
          <a:lstStyle/>
          <a:p>
            <a:pPr>
              <a:defRPr/>
            </a:pPr>
            <a:fld id="{09A50B3C-778D-47A4-B4CA-B53230D5AF18}" type="slidenum">
              <a:rPr lang="es-CL" smtClean="0"/>
              <a:pPr>
                <a:defRPr/>
              </a:pPr>
              <a:t>10</a:t>
            </a:fld>
            <a:endParaRPr lang="es-CL"/>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412874"/>
            <a:ext cx="4128326" cy="3096245"/>
          </a:xfrm>
          <a:prstGeom prst="rect">
            <a:avLst/>
          </a:prstGeom>
        </p:spPr>
      </p:pic>
    </p:spTree>
    <p:extLst>
      <p:ext uri="{BB962C8B-B14F-4D97-AF65-F5344CB8AC3E}">
        <p14:creationId xmlns:p14="http://schemas.microsoft.com/office/powerpoint/2010/main" val="3518270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33 Imagen" descr="networking.jpg"/>
          <p:cNvPicPr>
            <a:picLocks noChangeAspect="1"/>
          </p:cNvPicPr>
          <p:nvPr/>
        </p:nvPicPr>
        <p:blipFill>
          <a:blip r:embed="rId3" cstate="print"/>
          <a:stretch>
            <a:fillRect/>
          </a:stretch>
        </p:blipFill>
        <p:spPr>
          <a:xfrm>
            <a:off x="504056" y="1988840"/>
            <a:ext cx="8244408" cy="4024675"/>
          </a:xfrm>
          <a:prstGeom prst="rect">
            <a:avLst/>
          </a:prstGeom>
        </p:spPr>
      </p:pic>
      <p:pic>
        <p:nvPicPr>
          <p:cNvPr id="32" name="31 Imagen" descr="titulocel.jpg"/>
          <p:cNvPicPr>
            <a:picLocks noChangeAspect="1"/>
          </p:cNvPicPr>
          <p:nvPr/>
        </p:nvPicPr>
        <p:blipFill>
          <a:blip r:embed="rId4" cstate="print"/>
          <a:stretch>
            <a:fillRect/>
          </a:stretch>
        </p:blipFill>
        <p:spPr>
          <a:xfrm>
            <a:off x="0" y="0"/>
            <a:ext cx="9144000" cy="1552516"/>
          </a:xfrm>
          <a:prstGeom prst="rect">
            <a:avLst/>
          </a:prstGeom>
        </p:spPr>
      </p:pic>
      <p:sp>
        <p:nvSpPr>
          <p:cNvPr id="37" name="36 CuadroTexto"/>
          <p:cNvSpPr txBox="1"/>
          <p:nvPr/>
        </p:nvSpPr>
        <p:spPr>
          <a:xfrm>
            <a:off x="114899" y="1052736"/>
            <a:ext cx="1432765"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s-CL" sz="2000" b="1" dirty="0" err="1" smtClean="0">
                <a:solidFill>
                  <a:srgbClr val="0070C0"/>
                </a:solidFill>
              </a:rPr>
              <a:t>Networking</a:t>
            </a:r>
            <a:endParaRPr lang="es-CL" sz="2000" b="1" dirty="0">
              <a:solidFill>
                <a:srgbClr val="0070C0"/>
              </a:solidFill>
            </a:endParaRPr>
          </a:p>
        </p:txBody>
      </p:sp>
      <p:grpSp>
        <p:nvGrpSpPr>
          <p:cNvPr id="47" name="46 Grupo"/>
          <p:cNvGrpSpPr/>
          <p:nvPr/>
        </p:nvGrpSpPr>
        <p:grpSpPr>
          <a:xfrm>
            <a:off x="3203848" y="1527729"/>
            <a:ext cx="4168977" cy="677135"/>
            <a:chOff x="3131840" y="1527729"/>
            <a:chExt cx="4168977" cy="677135"/>
          </a:xfrm>
        </p:grpSpPr>
        <p:pic>
          <p:nvPicPr>
            <p:cNvPr id="41" name="40 Imagen" descr="CEGA - Mozilla Firefox_2012-08-30_21-07-50.png"/>
            <p:cNvPicPr>
              <a:picLocks noChangeAspect="1"/>
            </p:cNvPicPr>
            <p:nvPr/>
          </p:nvPicPr>
          <p:blipFill>
            <a:blip r:embed="rId5" cstate="print"/>
            <a:stretch>
              <a:fillRect/>
            </a:stretch>
          </p:blipFill>
          <p:spPr>
            <a:xfrm>
              <a:off x="4355976" y="1527729"/>
              <a:ext cx="1067386" cy="461111"/>
            </a:xfrm>
            <a:prstGeom prst="rect">
              <a:avLst/>
            </a:prstGeom>
          </p:spPr>
        </p:pic>
        <p:pic>
          <p:nvPicPr>
            <p:cNvPr id="42" name="Picture 2" descr="getPicture/77fecaf1454a27b3752e28a8b0b617a2"/>
            <p:cNvPicPr>
              <a:picLocks noChangeAspect="1" noChangeArrowheads="1"/>
            </p:cNvPicPr>
            <p:nvPr/>
          </p:nvPicPr>
          <p:blipFill>
            <a:blip r:embed="rId6" cstate="print"/>
            <a:srcRect/>
            <a:stretch>
              <a:fillRect/>
            </a:stretch>
          </p:blipFill>
          <p:spPr bwMode="auto">
            <a:xfrm>
              <a:off x="5521231" y="1556792"/>
              <a:ext cx="490929" cy="426895"/>
            </a:xfrm>
            <a:prstGeom prst="rect">
              <a:avLst/>
            </a:prstGeom>
            <a:noFill/>
          </p:spPr>
        </p:pic>
        <p:pic>
          <p:nvPicPr>
            <p:cNvPr id="43" name="Picture 4" descr="FONDAP COPAS, English Site"/>
            <p:cNvPicPr>
              <a:picLocks noChangeAspect="1" noChangeArrowheads="1"/>
            </p:cNvPicPr>
            <p:nvPr/>
          </p:nvPicPr>
          <p:blipFill>
            <a:blip r:embed="rId7" cstate="print"/>
            <a:srcRect/>
            <a:stretch>
              <a:fillRect/>
            </a:stretch>
          </p:blipFill>
          <p:spPr bwMode="auto">
            <a:xfrm>
              <a:off x="3131840" y="1536060"/>
              <a:ext cx="1147218" cy="668804"/>
            </a:xfrm>
            <a:prstGeom prst="rect">
              <a:avLst/>
            </a:prstGeom>
            <a:noFill/>
          </p:spPr>
        </p:pic>
        <p:pic>
          <p:nvPicPr>
            <p:cNvPr id="44" name="Picture 6" descr="Centro de Energía"/>
            <p:cNvPicPr>
              <a:picLocks noChangeAspect="1" noChangeArrowheads="1"/>
            </p:cNvPicPr>
            <p:nvPr/>
          </p:nvPicPr>
          <p:blipFill>
            <a:blip r:embed="rId8" cstate="print"/>
            <a:srcRect/>
            <a:stretch>
              <a:fillRect/>
            </a:stretch>
          </p:blipFill>
          <p:spPr bwMode="auto">
            <a:xfrm>
              <a:off x="6084168" y="1556792"/>
              <a:ext cx="1216649" cy="452508"/>
            </a:xfrm>
            <a:prstGeom prst="rect">
              <a:avLst/>
            </a:prstGeom>
            <a:solidFill>
              <a:schemeClr val="accent1"/>
            </a:solidFill>
          </p:spPr>
        </p:pic>
      </p:grpSp>
      <p:grpSp>
        <p:nvGrpSpPr>
          <p:cNvPr id="48" name="47 Grupo"/>
          <p:cNvGrpSpPr/>
          <p:nvPr/>
        </p:nvGrpSpPr>
        <p:grpSpPr>
          <a:xfrm>
            <a:off x="7452320" y="1376625"/>
            <a:ext cx="1656184" cy="684223"/>
            <a:chOff x="7452320" y="1340768"/>
            <a:chExt cx="1656184" cy="684223"/>
          </a:xfrm>
        </p:grpSpPr>
        <p:pic>
          <p:nvPicPr>
            <p:cNvPr id="39" name="38 Imagen" descr="Primera - Portal Ministerio del Medio Ambiente - 2012 - Mozilla Firefox_2012-04-26_20-31-09.png"/>
            <p:cNvPicPr>
              <a:picLocks noChangeAspect="1"/>
            </p:cNvPicPr>
            <p:nvPr/>
          </p:nvPicPr>
          <p:blipFill>
            <a:blip r:embed="rId9" cstate="print"/>
            <a:stretch>
              <a:fillRect/>
            </a:stretch>
          </p:blipFill>
          <p:spPr>
            <a:xfrm>
              <a:off x="8568952" y="1412776"/>
              <a:ext cx="539552" cy="576064"/>
            </a:xfrm>
            <a:prstGeom prst="rect">
              <a:avLst/>
            </a:prstGeom>
          </p:spPr>
        </p:pic>
        <p:pic>
          <p:nvPicPr>
            <p:cNvPr id="40" name="39 Imagen" descr="meteo_logo_dgac.png"/>
            <p:cNvPicPr>
              <a:picLocks noChangeAspect="1"/>
            </p:cNvPicPr>
            <p:nvPr/>
          </p:nvPicPr>
          <p:blipFill>
            <a:blip r:embed="rId10" cstate="print"/>
            <a:stretch>
              <a:fillRect/>
            </a:stretch>
          </p:blipFill>
          <p:spPr>
            <a:xfrm>
              <a:off x="8028384" y="1340768"/>
              <a:ext cx="505373" cy="684223"/>
            </a:xfrm>
            <a:prstGeom prst="rect">
              <a:avLst/>
            </a:prstGeom>
          </p:spPr>
        </p:pic>
        <p:pic>
          <p:nvPicPr>
            <p:cNvPr id="38" name="Picture 12" descr="Dirección de General de Aguas"/>
            <p:cNvPicPr>
              <a:picLocks noChangeAspect="1" noChangeArrowheads="1"/>
            </p:cNvPicPr>
            <p:nvPr/>
          </p:nvPicPr>
          <p:blipFill>
            <a:blip r:embed="rId11" cstate="print"/>
            <a:srcRect/>
            <a:stretch>
              <a:fillRect/>
            </a:stretch>
          </p:blipFill>
          <p:spPr bwMode="auto">
            <a:xfrm>
              <a:off x="7452320" y="1461778"/>
              <a:ext cx="504056" cy="527062"/>
            </a:xfrm>
            <a:prstGeom prst="rect">
              <a:avLst/>
            </a:prstGeom>
            <a:noFill/>
          </p:spPr>
        </p:pic>
      </p:grpSp>
      <p:sp>
        <p:nvSpPr>
          <p:cNvPr id="6150" name="AutoShape 6" descr="data:image/jpeg;base64,/9j/4AAQSkZJRgABAQAAAQABAAD/2wCEAAkGBhQSERQUExQWFRQUFxQXFRcYFRQXGBUXGBcWFBcYGhcXHCYgFx0jGhgcHy8gIycpLiwsFx4xNTAqNSYrLCkBCQoKDgwOGg8PGi8kHyQqMCwsNi8vNSksLSwvLCovLCwtLCwsLCkqLCwvMDAsLDQyLy8vNCwqLCwtLCwsLCwsLP/AABEIAMYA/gMBIgACEQEDEQH/xAAcAAABBQEBAQAAAAAAAAAAAAAAAQMEBQYCBwj/xABHEAACAQIDBAgCBgcHAwQDAAABAhEAAwQSIQUxQVEGEyJhcYGRoTKxB0JSwdHwFCNicoKSshUzU3PC4fGTotIWNDVjQ1SD/8QAGwEAAgMBAQEAAAAAAAAAAAAAAAUCAwQBBgf/xAA2EQABAwIDBQcEAQQCAwAAAAABAAIDESEEEjEFQVFhcRMigZGhsfAGwdHhMhQjQvEVkkNScv/aAAwDAQACEQMRAD8A9xooooQiiiihCKKKKEIooooQiig0xfxaIJdgvifzNcJA1XCQBUp+ioH9plvgtu3fGUerR7Cj9e3+Gn8zn/SKh2gOl/nkq+1B0v8AOOin0VWph2YkG+xI3hQix46Eimr9m0jKtx7hLmFm5c+48zXDIQK08z/tRMpArSnU/wC1a0TWffE4YLmyuRnyalzrEzq1TEwuHLsgXtKJI7X41Bs2bSnn+lBs+awp5/pWopagf2Tb5MPB7g+TUHZY4PcH/wDRj85qyr+Hr+lbmfwHn+lPoqtW00wmIJI4EW2+QBpyb6/4b/zIf9Qrnacvv7Lgl5H39lOoqB/aRX47br3gBx6rr7U9h8cj/CwPdOvpvFSEjTZSEjTav2UmikBpamrEUUUUIRRRRQhFFFFCEUUUUIRRRRQhFFFFCEUUlNYnFKgljA+Z5AcT3VwkC5XCQBUp0mol/aKqcol3+yupHjwXzpk9Zd1abVvludh3n6g7hr4Ut66lmyWtqpA103HWJJG+qXPNK6D5u+dFQ6Q0JFh80Hzol6m6/wATdWv2U1bzcjTyHnTtjZ6JqF7X2jLMf4jrUK9twhbWVMz3FDZZ3fkz6VWYzady5baSVZG7QEiVPZ3dx08xWd88TL6n4emiyvxMMd/5GlfSvTTgrqxjWN5kYKFiUMiW3cJ8fCKiX+kyKTCs0GJ0APnULFYVbQsXEkroDzIbX7zSLgb6o1kW5Bac+kcPwqp00ug/Oug+cFQ/ETjut16ZtRUDdzHgl6y4MRcFmJuBW15QG++KS9tZmFssAGt3IYwPad247qlLsG4cjdZkdUCmJO7Qa6aRpUi30dXq8rMSSwYtuJIkfIn1qLYZzUC2p5cR6qDYMQagVANTrbiOYNdVStfKLeykiLo3fx/gKlYXBE4l1zsCBmmdTMaHu19qtn2JaOaQe2QT2uIndy3mn1wlsOXHxEAEzwEfgPSptwjqjNoD+f0rGYF+YZjYHj/9fkLO2cddYJYBYOHYFpMwO/19BV9tXGC3bMyS3ZEbySKi7IwJFy5duQGYmACNBO/z09Km7R2et5QpJEGQRvBqyJkgjcd50rw3K2COYQuNe8bCvAWH5Wb2YoS4ueLfVSWJkM07h7itU94BS06AEz3RNU93o8WYM1zMQROZZ0HDfU7a9pmssqCSYEabp1391GHa+FjqjpxPkuYVkkEbwW6XHE+VlU2ds3wgusFZC0ciPD8mrp8PbugEqDMEHiOI1Goqnu7AVLeZ3aFXMy6RMaxy1qHYtm3aF8scxfsqDCnfv5jQ1S2SSPuyiopW5r1P6VDJZYe7MKilbmtOJ/Wq0H6HcT+7uE/sv2h/N8Q96Vdp5TF1Tb796H+Lh5xUDZm23a4qPkOYEgrwPIirI4+0Q3bU5QSwkHQb9K1skY4VYadVujlY9uaN1Ovz2UpXndurqqjDWgVFzDtkDT2CDkMGD2fq+K+9SsPtCWyOMj8jubvVvrfOrWyA6/pXtlBpXf5HxU2ikFLVquRRRRQhFFFFCEUUUUIRSE0TUXHYvLCqMztoq/MnkBxNRcQBUqLnBoqUYzHZIUDM7fCo4955DvrjDYDXPcOZ/ZO5Rw8d5rmzherVm+O4RJO7MQNFHJe6qq7txrtp1VSGCSSDu1AMcd1ZpJWsNX+A+b1jlmbGaya0qB0+6vyVYESDwIms7j8A9gPklrTggj7M8f8Af1qFg7mRldB2pACAkluZbkO6tjGmtVNIxTSdCOCpaW41h3EaEc/LxCz2EwLXLNq5bID28w13EZj+Puak4TYhLNcvNJYEMo3EGOPl7CusZt23aGW2AxHACFHp91UGL2lcufExj7I0Hpx86zSSQQ0B7xHlWlFjllw0FAe84U00qBSq2FlERAF+EDTiI8TSJi1YlQRKxIGp13VinvMwALEgCAJ0jwpVxDB84JzSDNA2m0UAbZH/ADLQQA2y3JHeflVVtLaptERaJUHtMZA8BPzqgxe0XuEEmCu6NI76l7TxLvZtM4I1I5ZtBDRw/wCam/HB7XZKiinJtISMf2dQRcFSbnSnTs2gDzJ+4CrrB4wXEVgIngR+Z8aoNm7CJGe4OyBOQSSdJG75Vo7bDKpiByOkaHQ8quwhnd3pT0H3WnAnEuq6Y66D7rtqRlHIRWWxfSC4bkoYQHQcxzNS36UdgQvb4z8I/GpDHw1IJ0UhtPDkmp09eiub+IW2Jc5R4n2FGGxa3BKNI8PzFY7GY1rpBczG4cBTAOkAkVkdtOjrC3qsDtsgP7re76rdsZkESOI3+1Rsbs1btsJ8MQVj6pGm6soMfc07bdndru/Gn8Ptq4pJnNOpDfcRuqR2hC/uuBoVZ/ysEnde00Km4vZLojuSrECAVWDqYY6d01Be3bYWktSGI7Z1858IJq4w3SZD8YK+49R+FSruBt3kLJALiM4GsTu9orphjlH9og8t/wCuCDBFOKwOBtpv1rbgTp0VbhL1t2DnsJZhbZn4ucg+unOrtraXk4Mp3EfMHgaz+KwyWryrcB6oLCnWCeJMd8n0pccxsHJYY9uWKxJXTSD4T36VJkpjDs4FN/GvThuHmpxzGFru0AIBoeNemlNw5BW4xDWdHOa3wfiv78bx+1686sFaah7L1spmJJI1zb9eBHtTRBw+o1s8R/hd4/Z5jhW1rsoB3eyYtcWtDv8AE+n6+aaWdFco06jdXVXrSiiiihCKKKSaEJnGYkIpY8Nw4knQAd5NMYHDES763G3/ALI4KO4e5ri1+tulvqWyQve+5m8tw86a2nj3V1t2gGdgTrwA8x+RWdzwO+7Tcsr5AP7jtBYcz8sFG2hjrty41uzpk1Jka92vDWoWEtdbDWQLd1PiXcrCYn/au0HXXTBazfjtDWGA394q72bs8WVyjVjqTxJ/CsbGOmfmOnylN4I3pfHG/ESFxPdv+qbwRvXdnBIhzBFDHkPWKcvWcykHcRu4f706BSTPh86ZBoAom4aAKALPYXoyTJuNHILAkemlVGPydYerEKNN8zHGtNtvanVLA1dgY7humsjSHGiOP+2wX3rzG0RDFSKMX1J38ktFFOWLDOwVRJNLQCTQJQ1pcaBJZtFmVRvYgetbV8AjIFKggRE926qbZXR86NckMrAgAjhz/wCa0PCn+Aw5jYS8ar1GzMK6NjjINfZNpbEVWYi8l5XWSgQySNNO0DI5SCIq2UaeVY7bONFy4cqwBI72M7z7+tXYuURMvv3cVpx87YY6m9bU4qI7jKFCiRMtxaTpp4VxSvbKmGBB3wdDBpK804mt1495JNxRFFFFRUEUUUUIUnAYRbhIL5W+qIkE+PCtJsi5A6plKsg38GHMH7qyNbPZ18lFDfHlUt3gzB8dNac7NIJ0oR6r0GyC0k0FCPX8FS2SdGAPjVJtXB9Qj3EJLOYLHeoO+OXL0q/Gopt0kQdQefyNNZYg8c9x4J5NCJG037jwWVQi3ctmwxuOR2hOhnh8/CKv7u1rYdbZ1ZtCBqF8aqdrYM2BNvshzDNOqz9UchXGBti1iUW2wuBgc50MbzvHrS5j3wuyDiOl+A1PNKYnyQP7OlKkV4CvAamu8q2tHqHC/wD4mML+wx+r4Hh6cqsgai33tvNpiCSNVnWOdcbPvHW25l0jX7Sn4W/HvBpk05TlGnyybMIa7KNN3Ll+FOoooq1XoqFtK+VWF+NyFXxPHyEnyqbVd8V8nhaWB++2p9Fj+aq5Dag3qqUmlBvsnLDKim2hBZF+Gdd2k8p++s5atq7t1jNavlpBO7uHd/xTmLvqS3W2ntO0dtSTu8YHLdyFOYG2brqrMl5BqSZDqPPU6+IpbJIJXBo3bvlwRxSeaQTPawDQ6fqzgQN4qrrZ9t1SbuUuJGYcRw1qUjjnQBJ8K6amjW5RROmtygALh7o5/wDFZfa30lYOwSuc3WHC0MwH8UhfQmsF096dtiXazZYjDqYJGnXQd5I+pyHHeeQxVL5sbQ0Yva7N+mu0YJMUSK7hr4/heibY+k61eZSLNwAAjUpO/kD99N4XplYcwSyE/aGnqCaxK7JvFc4s3Cu/MLblY8YiosUrlHaOzO1KuxH0ZsnFEltQ7iHV9DUL1xGmI1mIjWZ3RG+tdsfBLatgmM5EseOuseVYj6L1i0j3cwBZ1skjskaDRp55hur0hzpTDAYcNq86r5tFssYHEysLg4tcWjpx8UI4jfSXLgg605XL7vMfOmqYJGugDeKxQxCrcZ1E6kpO4E7iRxjhWj6RYgrZIH1iF8t59hWSFJdozUc1o1F157a2ILXtY3UXVphr6XVIvtDD4HO/XUjl686j7Qw1sGbbhlgaT2p46Ru/GolApeZs7crmgnjvSp2IzsyuaCeO9FFBEb6cs4dnnKC0b41PpVAaSaBZQxxOUC6bopSI36UlcXCurSqWAYwpOp5d9a3DlsiBmUtPxCe0gO+eBIishW02QpFm2DvCj5SPam2zLlwT3Y93OapKuBxrouOdKwoUyKeL0iZu2luKVYZh+fes7i7ZtMVQCym7PJLMO7efIetadx7VV7awGcB1VWYado6Bd8xMHzrLiY8zajUe3usWLhzMzDUefTj5KrwV8yGtJIXRrtw/VnXWYGniaucc0Bb665d8azbPxeMfF5VR3biqR1tzrZ0KIeyo+WnIRV9sx1e0AqFU1ADcRz75rPhjWrK3+cPySsuEdmrHW+vQ7rC3qSpytNdVA2U0KUO+2xTy3qf5YqfTFrswqmzHZmgrlmqnW8Vw1y6Pics/hJgeix6VY4+7ltO3JWPtRh8OOqVCNMgB79Iqt4LjQcCqZGl5oDSx9d6jbKM2ELHNIJJOvE6Hw3VE6PEMHfKoIJEqIEaGI/PCkfouNy3GCnhE/f8AOrTDYNbVsIu73JJ1NURtkLm5hSg41qs8TJS5udtA0ca1KkWxpWY+kna5w+AuZTDXSLS92acx/kDVqK86+mhj1GHHDrG/o0+Zq+d2WMkL0Oyomy4yNjtK+115NXq30adDEFpcVeUM9z+6DAEIswGg/WO+eAiN9eU19IbJshcPYVdy27YHgEH4UuwTA5xJ3L2X1RinxQNjYaZia9BuUt7YIg6g6EVjNt9DFJz9WtwcyoLDx4tW2rl+H54Gt88DZh3l82liz3a4tO4g0Pos8uIC7PdyqkWbdwqoECLSkqIG74RurzHYnT3GfpVsveZ1e4ishjLDMFMCOzE6RW56cWsi3oMBrVxiAeORlJjvH315FsxovWjyuWz/AN4pa+ZzXBv/AK2PNep+l4op8Nie2YC5tqm5Niar6VFUHTnbD4XBXbtuM4yqpIBylmC5oO+Jnxqz2dtJbyyNCPiHI1nfpT/+Nufv2v61po94MZc07kl2dknxEQ1aXDyqvOthdLMTdvrbu3WuqxOjQYOUkEHeN0Ru1NVg6VYgXMxcxPwaZY+zHtO+k6J2S+Msqu8sY/lY110t2U1jEsCpUP21BBG/f/3T7UgcC45jde1fgcAdrOgkhac8QItaxcD4kEc7L0CxdDqGXcwBHgRIqHt7aPUWGcfFuX947vTf5VW9C8fnsFDvtGP4W1HvI9KrOnOOl0tDcgzN4tu9B/VWUM79F8wwH0+Xbd/oHirWuJPNouP+1h4rnYHSDE3cVbRna7nIUqY3RvG6Ij2pjpF0guNeZUdlRDlAViMxGhJynXWY7qZ2GOqt3sQd6L1dv999J8h8646K7E/S8Xas65WJLkcEUEk+0edamtzOtqvqMeAwLcfLjOzAETctgKZtXGnECgrzIV10P29cuXOpuMXJHYLElpH1ZOp01HKK9Gx/R7JbzBpKglhwMb4/PCvF8PdfCYkGO3YuajgSjQR4GCPOvoPB4gXrVt40uKDz0ZdPY1qw+HjkzB2q8l9TbEw7MR/UMbaQVtoHDU+NQfNeJ7X6V31vXFtvkVWKwFQzBgklgd5FMjp7j/8A9l/RP/Gq/b1rLir6/Zu3B6MRXpXRbYuFu4ewrWLTO1lWJKrLNJJBaJmI8pqqFprlBovUyf8AH7HwULnwg5gBoK1pXxWY2T9KeLtsOtIvpOoZVVo7mUCD4g169sTayYmyt22ZRxIneOBU8iCCK8U+kDY1rDYw27OilEYpJPVsZlZOu4Bv4q3H0OOxwt0H4ReOXzRCfet+HkeJDG41WTbODwz8GzGwNy1pbSx5cV6DUDaN+2qZbphWlePjwqeKZu2FbRlDDvAPzrc8EggLxUgJaQ3Xnos3iepP6qxbzsY7WunmdfkK0mFUhFzRmgTG6Y4VAv8ARy024FT3H7jpU3BYTq0CyTE6nfrrWaCN7HkuA8NPJY8NDJG8l4FOWnlRMr2cR/mJPmhj5N7VPqBjdLlk/tlf5kb8Kn1oZqRzWuOxcOfvdQtrf3Fz90/KpdvcPAUzjbWa2681YeoNGBvZraHmqn2o/wA/BH/k8Pv+1IiuLg+Y+dR8dtBLSyx8BxPgK6w+JFy2HAOokTvrudubLW6l2jS7JW6eyDlWH+l3Z+bBK4H91cUnwYFD7la3QqHtjZy37L2n+G4pU90iAR3gwfKuSMzsLVtwc/8ATzsl4EHw3r5tr3foDtZcTgrJ3tbHVOOOZFgHzWD514rtnZFzDXns3RDId/BhwYcwR+dKkdH+kt7B3C9lon4lOqsOEju5jWk8EvYv7y+jbWwA2nhmmIiouOB/2vofqxyrlkGn54GvLV+mi5GuGSY39YwE+GU/OqTaf0n426RlcWQOFtR7lpJpg7GRBePj+nMc80c0N6kfaq1/S2YxWbglyPDIY9oryvZ/99a/zLf9QrdWdu3MXgb1y7BdFuW2YCM/6sspIGgMEgxyFYPB3AtxCdAHQnwDAmkzh33czXzWz6XwcmEbjoH/AMg7rWrSQvXcJizacOOG8cxxFd/SHjku7LuMv27Ug7wc4qgPSrDf4o/lf/xqRt/GWrux7zWrivNy1mg6r21gEbxprU8I94DmbqFeI+ncLjsPjYmzROazMP5NIvUbyFj+gP8A8jhv3z/S1eh/S3sXrMKt5R2rDa/uPAPocp9a886A/wDyOG/fP9DV7ttDCLdttbcSrqyt4MpBphhmZ4XN+bl7/b2JOG2jFMNzR5VNfReA9GNpCzfBYwjAq3dxB9QPWoGOxZu3HuHe7E+HIekCl2lgWsXrlp/itsynvgxPnv8AOpvRnA9ZiFLfBb7bcoXd7x5TStwyk1T+dmGwpl2rS5YPEC48TYeAT/SBOptWMPuIXrH/AH33emvkRWh+izEYay129fvWrbGLaB3VTl+JjBO4kKPI1itp403br3D9YkjuUaKPIAVPXohjCJGFvQdfgNXQktdmAqszcE0bPGHxEmRz+842qXE5netuimfSD1LY17li4lxLoVyUYMA/wsDG4yM38VegfRXtgXcJ1R+Kw2X+BgWT7x/DXl2L6NYq0he5h7qIu9mQgCTAk+Jq4+jPbHUY5FJ7F8dUfE6of5hH8RrRDIWzVIpVQ2jg2TbN7ON2YxioOunTkqfpP/73E/517+tqbsbbxFsAJeuKFHZAYiB3cqc6Tf8AvcT/AJ17+tq2O0Ohn6RszDYiyv663ZGZRvuoJ9WHDmJHKqezL3Opuv6rZNPh4oYBiGgh1BcVoaWN1jcDsjEYpmdVZ9e3cYkgE/aY8fevcOiexreHwtq3bOYaszRBZj8RI4a6RwAFeH7A24+Fu517SmBcQ/DcWZg8jxB4Hzn3Lovj7N6wr2CSjFjB3oSRKHvH+/GtODHeryXmfqf+sEjWmnYbqa5ufhorjqxyoC6+VdVwu8+Q+/76aLyKcpKjY3aCWhLtE7hqSfIUuGx6XPgYHSY4xu3HXfXM7a5a3Ue0Zmy1vwTO0vis/wCavyap9QMZrdsryZm9FI+bVPqLf5FRZ/J3zckK1V4Qstu6ijtWy4Udx7aexjyq1quxHYvK31bgyN+8JKH5jzFcktQ/LrkopR3h5/uizty3dUm7dTN++RE9yg6+FX2xcbcuKS6gL9UgETz47u+qzbuDuZzcZlyA9mTPlljnXGyMU73VD3WHELGjd2+PalcTjDNlvryvzP2SWFxgxGQ1ud9L8yfZahOXKlZZrlxxpQvf8qcJ+qPpN0Ss462BcBV1nJcX4l5jvHcfavLtq/RdjLRORBeXgyMAfNGII8p8a9rKkcd/hXWTvqiXDskudU3wO2MVghljNW8DcfpfPX/pDGTH6Lf/AOk/zirXZv0Y426Rmti0vO4w/pWT8q9uCQYn2FdZO/2FUDAsGpKZyfVOKcKNa0ev3Wb2Z0LtWsC+FBJ6xWzuRqXZcuaOEaQOQryXFdCcSjsuVWykiQ6wY04wa98VTun5VjNq/wB9c/eNUbQAYxpaOS83J9R4zZgMsVCXm+YV3HgQvNLPQvFMwVbYJOg7afjWt2T9GmIGDxK3Cq3Loti2maR+rfP2iJAncImNa1PRvClrubgoOvedPxrUOpjf7CjBQh7M7vgW6D6px+NgBkDRcEUHChGpO9eV9BugGKtYy3evoLaWix1ZSWMFQAFJ01mTyr1ZuH54GgIefyrlk1GvsORpjHE2NtGqnHY6XGydpLTSluHqvLPpO6K3HxQvWlDdYozLIBlezOuh0j0qP0e6Nsll0MC5eleYWQVUSN+pJMc633SqwYttyLD1gj5VD6P7PZ7gfcqazzPAUlxEbnYjsxvKUYzbmOmDdnf4Ag6XoKECtdAeW5YDY/0dX/0xLd5VCKwZyGDZlGuka67tY317Qo19Kb/Qlz9Z9aMs91OIvf7Cm0EPZVHNNsZtHE45wdPS2lLW/PFRtsbMXEWLlltBcRlnfEjQ+R18q8o2R9GeMTFW8yqLdu4jG4HUghGDaL8UmOI417Cwgb/YUKh5+wqckLZCCdytwe058Ix8cdKO1r7heP8AS36PsUcVeuW0VrVxy4bOqhcxkhsxkQTwmfatThcW1rDWsOh0t21RmEjOQNSJ1Ame+r/pNey2gu/MR5Aa1nHw7KAWUgNuJETSbFuMTy2PeLpDt7buLxMbcL/iwXIF+Fz091jekXRRmfrLCg5tWWQIPMTpB+dbr6MOjt3DWHa6Y65lZUBnKACJPDMZ4cFFR7NhnYKokn861tcHhsltVn4QBVmzQ5zi4iwWjAbexuLwn9JNQsbShpc00Fa7lImKRRArmNd+6mdpY3qrZeJjQDmToKcucGgkqTnBjS52gVNt7W4CmV2CspSQWE8cvnTmwcK2fOVKKECCd7cSfzzqttWbeq3g1u4SWD6xrrqPHj8q0VqbNkl2zlQTPE8h38qWQjtJDKdNenXQpPh29rMZnWAv0POoBHHglsHNfduCKEHie23+mp9RNm2CiDN8Rlm/eYyfw8ql0xjHdqd6bxghtTqboqPjMOHQqeO48jvB8jUikipkVFCpkAihVJirLYizGnWW27QP2gCPQgyKq8TjrnXKzgZ0+FF1174nxj5Vf41CjdaonSLg5r9rxX5U1iQttTdtW87uRqJO/j4eHOl80JN60I15gaGm8pVPAXXzUIpXfUDQ03lLhdvWzbzOQp3Ea74nTnVijehrH2mY3GdrfWsurD6o9N/531eYXby3HRVUnMJbkv4/713D4rNZ56c1LC43PaQ30HE7unkrcikBjT0pAY8PlS76YJohloVqQHnQRxoQh+dZnpNg8rC4NzaHx4eo+VagGoO1MJntMg3xK+I1ArNiou1iLVjxsHbQlu/UdV1szDhLaqOQPiSNT61LYaVD2a7dUmYEMBlIPd2fwqbVsdMopwV8VMgpwSIdKH3jx+40lvd60OdR4/camrEl6yGEMAQeB1FJYtBdFAAGgA3U5XNv8aKCtUUFapXOlCjSkO/3/P54UrGurqQ7/Cu65UUjGdPWhCQLPhw/Goe2cOr2iGMaiDBMGYGgqcTSBag9ocC071W9ge0tO9QsBgEsJvH7THSfwFds5uhShgZgSSCJA108T660/ctBtCAdZ1EiR99dSAPea4GBoyiwXGxhgyts0ILBRroBWY2tiHv5igBt2zvGp3b/AApzbm2c/wCrt6g7z9rjAowOHDEPhmyMIzoxJEfePzpS6eUTO7Jptv4npxoleJnGId2LDbfTU9NxpqU/sN3uaPle2u4mCysIga93/NTrn626FHwWyC3e+9R5b/SusTcFsZLagO5OUAaTxYxwFSMHhhbUKNeZ4knUk+JrXHGQAwmtNfwtkMRa0Rk1pqfYJ8CloorUtqKKKKELkiq0/qG/+lj/ANNj/pPt4VaVw6ToRIqDm1uNVW9ma41WexGy7qMwsnsXSZ3dnxPgd4qS2TB2t2Z2072P3AU/rY5tZ9Tb/Ffl4UxtywW6u6gzhDMDWRIMjnurE6MRtc5v8h4040HqlzohE1z2DvDdrlrqR7pr+2b1uGu2wEPEbx71bWcQrzkaYMGOdVGO22HtQqnO5ygEbt2vfy8fCoOHuW1KgllW2QSymc7mJEchGh5A86iMR2bsubMOfzxUG4rs35Q7MOdj5+v+1qvEmjIRxMVzYxCuJVgw7jNOZeVMAQdE2BBuFzl4gn1oKTxNI88tfbzrPYu7iwe7XVAD7b/UVVLKIxWhPRUTziEVLSeivb15VHbbKO8xXGDxyXJytMb9484NY7E32dpcktu109q5tXSpBUkEcRSw7To/+NvVJztmkn8e76rcO4WSzQOZMCoV3bdka55jgJ18NPesxi8a9w9tiY3cvQUxXJNpmtGDzUJdsmv9ttua02H6RoxIbMnIkyPPlVg2OtKJNxY/eFYmiqmbSkA7wr6KqPbErRRwBPktzavqy5g8jnOmlIMSkZs4g6A5hWHJp+1gXb4UY98QPU6Vc3aT3WDKrQ3a73WbHXx/S19zH2wwU3ACeE/mKfy8iazOH6NO3xEKPU/cK0mGslVCliYETxPiaYQSSPqXtpwTTDSzSVMjMo3LvLHE0BDzNdaCq7HbbVCFQdYzCQFPDXiJq572sFXFaZJGRirip928qCSQAKz+N2mbzi0hCowIzHc8jvGmunjUbE49L15GuSLcQRrodeXlUexYVrmQE5GY9W0agj8gelLJsUZO6zStNbnTyB0SbEYwynIzStNbnTyB0T7YdmRbPUkOG+OOHEzx9au7dtcOgMZrjQNB2rjcB+fE09dxXVqq6u5EACJYjj3DmaMLgzOe5q5EdyD7K/jxrTHAGHu3OnQfla4sOI3d01NKV4D7n5olwOEIl31uNv5KOCjuHvUyKAKWtjWgCgTBrQ0UCKKKKkpIooooQiiiihC5YVXthGtkta1B1a2dAe9T9U92491WVIai5ocoOYHKpuWbd+SOzdCldfiSea+Z179KgjY2RxnH6m0pYnTttvOn50Aq7xWBV9dQw3MNGHn9x0qOb9y3pcXrE+0o1j9pOPiPSskkLSavHj+Vilw7XGrx4jTxHv01VAgZbbX1Y287Qirx1+Q19KsLHSUwCbZKjKHYcCe6pr4S1fyMGkJMBYjwI4VVXtm30RragMhaZG/h6bhWUslhuw2puvU9N1ViMc8F4zVtN16nXTcCeCsb/SFAqle0WMRuIEkT7VakA1mcXgh1qW4kW7RLRvaATv8AGPWoVi/cy5gbkrAWNUAHAjhVgxb2OIeK9OWqsGOfG4iQV6cgK+6113Bow7Sg+NRW2FZP1APCR8qi9IL5/R1nQsVkeUmq3BYoW7ilHc28s3JGg8vGIqcs0YkyOaDp6/Lq2fERCUMewHTWm/keG9Wx6NWu8eZ/Guf/AExb5t60tnpECRmRkVvhY7jS2OkaMfhZVgkMRoY37qKYR24IAwLtw8kg6M2u8+Z/GnU6P2R9WfEk/M03a6RKSAVZVbRWI0NR7vSVoZltEoDAYkjXv00orhWitB5IzYJgrQeVfsre1gUX4VA8AB8qa2hjVsqGIJEgaVVNtq6zMEVQEGczqSsA/fwpkYW5esm412QZOSNJG4d2orrsSKERC9+QsuuxYILYGmt+Qt1WjTEqTAYTExImPCqHbDHrwr3GW0wkRpuGvv8AMVCS0q2bd9JzK8Pqeen3Dzq721gDetjLGYGVnTQ7x+eVQdI6eM2uKHqFW+R+IiIpcUNOI4e6o1ztauZWYpbaQTOoMg+0GKm28C0WruHAMLDKeO+d/eTV9ZsAIFgARqANO+ov6Vbtfq7a5iNyJrHidy+ZrowobQuO7xrW1F1uCDKF7t3iDWop7KLgdkGLhuhc1zWIBC7yPc1FweDOeVYXHXTNEW7fDSPiPcKs/wBEe5rdML/hqTH8Tb28BA8an2rYUQAABuA0irRh2mltPNXtwrTS1APM/PlExhMCEk6s5+JjvP4DuFSRS0VrAAsFta0NFAiiiiuqSKKKKEIooooQiiiihCKKKKEIpDS0UIUO/s1GOaMrfaU5T6jf502UvJxW6O/sN6jsn0FWFFQMY1FlUYhqLHl8oq/+1FH94Gtn9oafzCR70wuxLDtmXnPZbT/araKiXNl2zrkAPNeyfVYqt8Zd/IA9fhVb4i7+QDuvw+ya2rs03QgBjKwJ03ioF/YT5rgQgW7gmDOjTI05T7GrH+zyPhu3B4kMP+4GgWLw3XEPjbPzVqrfC15q5pqqpIGPOZzDXkeVFSWdj3ARNlOzxzmGjdoD91GG2TdJYZTbVlObtSs8IEzvq7Bv/ZtHzcfcaXrb3+Hb/wCof/CqRhYxx8vwFnGDiFP5eX4CoLWx7kqptbjqxcxE8ADyqQ2x74VrSlerJJBJ15gd26rYveP1LY/jY/6KIv8A/wBQ/nP4UDCxgWr7IbgogKDN7W4blG2fsYpczFgQUCkRxAUenZpV6O2w+btQDIWdAfnUg4a6d90D91AP6iaP7KB+J7jeLkD0WBV3YtpTJzv8K0CBlAAzQ1v8KQPZsjLKrJmJkk+G+j9OZv7u2T+0/YX37R9KkYfBonwqo8APnUiKuDXaadPn2WgMdSlaDl8+yr/0F3/vXJH2UlV8z8R9alWMMqCFUAcgIp6KKk1gF1NsbW33ooooqamiiiihCKKKKEIooooQiiiihCKKKKEIooooQiiiihCKKKKEIoiiihCIoiiihCKKKKEIooooQiKKKKEIiiiihCKKKKEIooooQiiiihCKKKKEIooooQv/2Q=="/>
          <p:cNvSpPr>
            <a:spLocks noChangeAspect="1" noChangeArrowheads="1"/>
          </p:cNvSpPr>
          <p:nvPr/>
        </p:nvSpPr>
        <p:spPr bwMode="auto">
          <a:xfrm>
            <a:off x="155575" y="-898525"/>
            <a:ext cx="2419350" cy="1885950"/>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6152" name="AutoShape 8" descr="data:image/jpeg;base64,/9j/4AAQSkZJRgABAQAAAQABAAD/2wCEAAkGBhQSERQUExQWFRQUFxQXFRcYFRQXGBUXGBcWFBcYGhcXHCYgFx0jGhgcHy8gIycpLiwsFx4xNTAqNSYrLCkBCQoKDgwOGg8PGi8kHyQqMCwsNi8vNSksLSwvLCovLCwtLCwsLCkqLCwvMDAsLDQyLy8vNCwqLCwtLCwsLCwsLP/AABEIAMYA/gMBIgACEQEDEQH/xAAcAAABBQEBAQAAAAAAAAAAAAAAAQMEBQYCBwj/xABHEAACAQIDBAgCBgcHAwQDAAABAhEAAwQSIQUxQVEGEyJhcYGRoTKxB0JSwdHwFCNicoKSshUzU3PC4fGTotIWNDVjQ1SD/8QAGwEAAgMBAQEAAAAAAAAAAAAAAAUCAwQBBgf/xAA2EQABAwIDBQcEAQQCAwAAAAABAAIDESEEEjEFQVFhcRMigZGhsfAGwdHhMhQjQvEVkkNScv/aAAwDAQACEQMRAD8A9xooooQiiiihCKKKKEIooooQiig0xfxaIJdgvifzNcJA1XCQBUp+ioH9plvgtu3fGUerR7Cj9e3+Gn8zn/SKh2gOl/nkq+1B0v8AOOin0VWph2YkG+xI3hQix46Eimr9m0jKtx7hLmFm5c+48zXDIQK08z/tRMpArSnU/wC1a0TWffE4YLmyuRnyalzrEzq1TEwuHLsgXtKJI7X41Bs2bSnn+lBs+awp5/pWopagf2Tb5MPB7g+TUHZY4PcH/wDRj85qyr+Hr+lbmfwHn+lPoqtW00wmIJI4EW2+QBpyb6/4b/zIf9Qrnacvv7Lgl5H39lOoqB/aRX47br3gBx6rr7U9h8cj/CwPdOvpvFSEjTZSEjTav2UmikBpamrEUUUUIRRRRQhFFFFCEUUUUIRRRRQhFFFFCEUUlNYnFKgljA+Z5AcT3VwkC5XCQBUp0mol/aKqcol3+yupHjwXzpk9Zd1abVvludh3n6g7hr4Ut66lmyWtqpA103HWJJG+qXPNK6D5u+dFQ6Q0JFh80Hzol6m6/wATdWv2U1bzcjTyHnTtjZ6JqF7X2jLMf4jrUK9twhbWVMz3FDZZ3fkz6VWYzady5baSVZG7QEiVPZ3dx08xWd88TL6n4emiyvxMMd/5GlfSvTTgrqxjWN5kYKFiUMiW3cJ8fCKiX+kyKTCs0GJ0APnULFYVbQsXEkroDzIbX7zSLgb6o1kW5Bac+kcPwqp00ug/Oug+cFQ/ETjut16ZtRUDdzHgl6y4MRcFmJuBW15QG++KS9tZmFssAGt3IYwPad247qlLsG4cjdZkdUCmJO7Qa6aRpUi30dXq8rMSSwYtuJIkfIn1qLYZzUC2p5cR6qDYMQagVANTrbiOYNdVStfKLeykiLo3fx/gKlYXBE4l1zsCBmmdTMaHu19qtn2JaOaQe2QT2uIndy3mn1wlsOXHxEAEzwEfgPSptwjqjNoD+f0rGYF+YZjYHj/9fkLO2cddYJYBYOHYFpMwO/19BV9tXGC3bMyS3ZEbySKi7IwJFy5duQGYmACNBO/z09Km7R2et5QpJEGQRvBqyJkgjcd50rw3K2COYQuNe8bCvAWH5Wb2YoS4ueLfVSWJkM07h7itU94BS06AEz3RNU93o8WYM1zMQROZZ0HDfU7a9pmssqCSYEabp1391GHa+FjqjpxPkuYVkkEbwW6XHE+VlU2ds3wgusFZC0ciPD8mrp8PbugEqDMEHiOI1Goqnu7AVLeZ3aFXMy6RMaxy1qHYtm3aF8scxfsqDCnfv5jQ1S2SSPuyiopW5r1P6VDJZYe7MKilbmtOJ/Wq0H6HcT+7uE/sv2h/N8Q96Vdp5TF1Tb796H+Lh5xUDZm23a4qPkOYEgrwPIirI4+0Q3bU5QSwkHQb9K1skY4VYadVujlY9uaN1Ovz2UpXndurqqjDWgVFzDtkDT2CDkMGD2fq+K+9SsPtCWyOMj8jubvVvrfOrWyA6/pXtlBpXf5HxU2ikFLVquRRRRQhFFFFCEUUUUIRSE0TUXHYvLCqMztoq/MnkBxNRcQBUqLnBoqUYzHZIUDM7fCo4955DvrjDYDXPcOZ/ZO5Rw8d5rmzherVm+O4RJO7MQNFHJe6qq7txrtp1VSGCSSDu1AMcd1ZpJWsNX+A+b1jlmbGaya0qB0+6vyVYESDwIms7j8A9gPklrTggj7M8f8Af1qFg7mRldB2pACAkluZbkO6tjGmtVNIxTSdCOCpaW41h3EaEc/LxCz2EwLXLNq5bID28w13EZj+Puak4TYhLNcvNJYEMo3EGOPl7CusZt23aGW2AxHACFHp91UGL2lcufExj7I0Hpx86zSSQQ0B7xHlWlFjllw0FAe84U00qBSq2FlERAF+EDTiI8TSJi1YlQRKxIGp13VinvMwALEgCAJ0jwpVxDB84JzSDNA2m0UAbZH/ADLQQA2y3JHeflVVtLaptERaJUHtMZA8BPzqgxe0XuEEmCu6NI76l7TxLvZtM4I1I5ZtBDRw/wCam/HB7XZKiinJtISMf2dQRcFSbnSnTs2gDzJ+4CrrB4wXEVgIngR+Z8aoNm7CJGe4OyBOQSSdJG75Vo7bDKpiByOkaHQ8quwhnd3pT0H3WnAnEuq6Y66D7rtqRlHIRWWxfSC4bkoYQHQcxzNS36UdgQvb4z8I/GpDHw1IJ0UhtPDkmp09eiub+IW2Jc5R4n2FGGxa3BKNI8PzFY7GY1rpBczG4cBTAOkAkVkdtOjrC3qsDtsgP7re76rdsZkESOI3+1Rsbs1btsJ8MQVj6pGm6soMfc07bdndru/Gn8Ptq4pJnNOpDfcRuqR2hC/uuBoVZ/ysEnde00Km4vZLojuSrECAVWDqYY6d01Be3bYWktSGI7Z1858IJq4w3SZD8YK+49R+FSruBt3kLJALiM4GsTu9orphjlH9og8t/wCuCDBFOKwOBtpv1rbgTp0VbhL1t2DnsJZhbZn4ucg+unOrtraXk4Mp3EfMHgaz+KwyWryrcB6oLCnWCeJMd8n0pccxsHJYY9uWKxJXTSD4T36VJkpjDs4FN/GvThuHmpxzGFru0AIBoeNemlNw5BW4xDWdHOa3wfiv78bx+1686sFaah7L1spmJJI1zb9eBHtTRBw+o1s8R/hd4/Z5jhW1rsoB3eyYtcWtDv8AE+n6+aaWdFco06jdXVXrSiiiihCKKKSaEJnGYkIpY8Nw4knQAd5NMYHDES763G3/ALI4KO4e5ri1+tulvqWyQve+5m8tw86a2nj3V1t2gGdgTrwA8x+RWdzwO+7Tcsr5AP7jtBYcz8sFG2hjrty41uzpk1Jka92vDWoWEtdbDWQLd1PiXcrCYn/au0HXXTBazfjtDWGA394q72bs8WVyjVjqTxJ/CsbGOmfmOnylN4I3pfHG/ESFxPdv+qbwRvXdnBIhzBFDHkPWKcvWcykHcRu4f706BSTPh86ZBoAom4aAKALPYXoyTJuNHILAkemlVGPydYerEKNN8zHGtNtvanVLA1dgY7humsjSHGiOP+2wX3rzG0RDFSKMX1J38ktFFOWLDOwVRJNLQCTQJQ1pcaBJZtFmVRvYgetbV8AjIFKggRE926qbZXR86NckMrAgAjhz/wCa0PCn+Aw5jYS8ar1GzMK6NjjINfZNpbEVWYi8l5XWSgQySNNO0DI5SCIq2UaeVY7bONFy4cqwBI72M7z7+tXYuURMvv3cVpx87YY6m9bU4qI7jKFCiRMtxaTpp4VxSvbKmGBB3wdDBpK804mt1495JNxRFFFFRUEUUUUIUnAYRbhIL5W+qIkE+PCtJsi5A6plKsg38GHMH7qyNbPZ18lFDfHlUt3gzB8dNac7NIJ0oR6r0GyC0k0FCPX8FS2SdGAPjVJtXB9Qj3EJLOYLHeoO+OXL0q/Gopt0kQdQefyNNZYg8c9x4J5NCJG037jwWVQi3ctmwxuOR2hOhnh8/CKv7u1rYdbZ1ZtCBqF8aqdrYM2BNvshzDNOqz9UchXGBti1iUW2wuBgc50MbzvHrS5j3wuyDiOl+A1PNKYnyQP7OlKkV4CvAamu8q2tHqHC/wD4mML+wx+r4Hh6cqsgai33tvNpiCSNVnWOdcbPvHW25l0jX7Sn4W/HvBpk05TlGnyybMIa7KNN3Ll+FOoooq1XoqFtK+VWF+NyFXxPHyEnyqbVd8V8nhaWB++2p9Fj+aq5Dag3qqUmlBvsnLDKim2hBZF+Gdd2k8p++s5atq7t1jNavlpBO7uHd/xTmLvqS3W2ntO0dtSTu8YHLdyFOYG2brqrMl5BqSZDqPPU6+IpbJIJXBo3bvlwRxSeaQTPawDQ6fqzgQN4qrrZ9t1SbuUuJGYcRw1qUjjnQBJ8K6amjW5RROmtygALh7o5/wDFZfa30lYOwSuc3WHC0MwH8UhfQmsF096dtiXazZYjDqYJGnXQd5I+pyHHeeQxVL5sbQ0Yva7N+mu0YJMUSK7hr4/heibY+k61eZSLNwAAjUpO/kD99N4XplYcwSyE/aGnqCaxK7JvFc4s3Cu/MLblY8YiosUrlHaOzO1KuxH0ZsnFEltQ7iHV9DUL1xGmI1mIjWZ3RG+tdsfBLatgmM5EseOuseVYj6L1i0j3cwBZ1skjskaDRp55hur0hzpTDAYcNq86r5tFssYHEysLg4tcWjpx8UI4jfSXLgg605XL7vMfOmqYJGugDeKxQxCrcZ1E6kpO4E7iRxjhWj6RYgrZIH1iF8t59hWSFJdozUc1o1F157a2ILXtY3UXVphr6XVIvtDD4HO/XUjl686j7Qw1sGbbhlgaT2p46Ru/GolApeZs7crmgnjvSp2IzsyuaCeO9FFBEb6cs4dnnKC0b41PpVAaSaBZQxxOUC6bopSI36UlcXCurSqWAYwpOp5d9a3DlsiBmUtPxCe0gO+eBIishW02QpFm2DvCj5SPam2zLlwT3Y93OapKuBxrouOdKwoUyKeL0iZu2luKVYZh+fes7i7ZtMVQCym7PJLMO7efIetadx7VV7awGcB1VWYado6Bd8xMHzrLiY8zajUe3usWLhzMzDUefTj5KrwV8yGtJIXRrtw/VnXWYGniaucc0Bb665d8azbPxeMfF5VR3biqR1tzrZ0KIeyo+WnIRV9sx1e0AqFU1ADcRz75rPhjWrK3+cPySsuEdmrHW+vQ7rC3qSpytNdVA2U0KUO+2xTy3qf5YqfTFrswqmzHZmgrlmqnW8Vw1y6Pics/hJgeix6VY4+7ltO3JWPtRh8OOqVCNMgB79Iqt4LjQcCqZGl5oDSx9d6jbKM2ELHNIJJOvE6Hw3VE6PEMHfKoIJEqIEaGI/PCkfouNy3GCnhE/f8AOrTDYNbVsIu73JJ1NURtkLm5hSg41qs8TJS5udtA0ca1KkWxpWY+kna5w+AuZTDXSLS92acx/kDVqK86+mhj1GHHDrG/o0+Zq+d2WMkL0Oyomy4yNjtK+115NXq30adDEFpcVeUM9z+6DAEIswGg/WO+eAiN9eU19IbJshcPYVdy27YHgEH4UuwTA5xJ3L2X1RinxQNjYaZia9BuUt7YIg6g6EVjNt9DFJz9WtwcyoLDx4tW2rl+H54Gt88DZh3l82liz3a4tO4g0Pos8uIC7PdyqkWbdwqoECLSkqIG74RurzHYnT3GfpVsveZ1e4ishjLDMFMCOzE6RW56cWsi3oMBrVxiAeORlJjvH315FsxovWjyuWz/AN4pa+ZzXBv/AK2PNep+l4op8Nie2YC5tqm5Niar6VFUHTnbD4XBXbtuM4yqpIBylmC5oO+Jnxqz2dtJbyyNCPiHI1nfpT/+Nufv2v61po94MZc07kl2dknxEQ1aXDyqvOthdLMTdvrbu3WuqxOjQYOUkEHeN0Ru1NVg6VYgXMxcxPwaZY+zHtO+k6J2S+Msqu8sY/lY110t2U1jEsCpUP21BBG/f/3T7UgcC45jde1fgcAdrOgkhac8QItaxcD4kEc7L0CxdDqGXcwBHgRIqHt7aPUWGcfFuX947vTf5VW9C8fnsFDvtGP4W1HvI9KrOnOOl0tDcgzN4tu9B/VWUM79F8wwH0+Xbd/oHirWuJPNouP+1h4rnYHSDE3cVbRna7nIUqY3RvG6Ij2pjpF0guNeZUdlRDlAViMxGhJynXWY7qZ2GOqt3sQd6L1dv999J8h8646K7E/S8Xas65WJLkcEUEk+0edamtzOtqvqMeAwLcfLjOzAETctgKZtXGnECgrzIV10P29cuXOpuMXJHYLElpH1ZOp01HKK9Gx/R7JbzBpKglhwMb4/PCvF8PdfCYkGO3YuajgSjQR4GCPOvoPB4gXrVt40uKDz0ZdPY1qw+HjkzB2q8l9TbEw7MR/UMbaQVtoHDU+NQfNeJ7X6V31vXFtvkVWKwFQzBgklgd5FMjp7j/8A9l/RP/Gq/b1rLir6/Zu3B6MRXpXRbYuFu4ewrWLTO1lWJKrLNJJBaJmI8pqqFprlBovUyf8AH7HwULnwg5gBoK1pXxWY2T9KeLtsOtIvpOoZVVo7mUCD4g169sTayYmyt22ZRxIneOBU8iCCK8U+kDY1rDYw27OilEYpJPVsZlZOu4Bv4q3H0OOxwt0H4ReOXzRCfet+HkeJDG41WTbODwz8GzGwNy1pbSx5cV6DUDaN+2qZbphWlePjwqeKZu2FbRlDDvAPzrc8EggLxUgJaQ3Xnos3iepP6qxbzsY7WunmdfkK0mFUhFzRmgTG6Y4VAv8ARy024FT3H7jpU3BYTq0CyTE6nfrrWaCN7HkuA8NPJY8NDJG8l4FOWnlRMr2cR/mJPmhj5N7VPqBjdLlk/tlf5kb8Kn1oZqRzWuOxcOfvdQtrf3Fz90/KpdvcPAUzjbWa2681YeoNGBvZraHmqn2o/wA/BH/k8Pv+1IiuLg+Y+dR8dtBLSyx8BxPgK6w+JFy2HAOokTvrudubLW6l2jS7JW6eyDlWH+l3Z+bBK4H91cUnwYFD7la3QqHtjZy37L2n+G4pU90iAR3gwfKuSMzsLVtwc/8ATzsl4EHw3r5tr3foDtZcTgrJ3tbHVOOOZFgHzWD514rtnZFzDXns3RDId/BhwYcwR+dKkdH+kt7B3C9lon4lOqsOEju5jWk8EvYv7y+jbWwA2nhmmIiouOB/2vofqxyrlkGn54GvLV+mi5GuGSY39YwE+GU/OqTaf0n426RlcWQOFtR7lpJpg7GRBePj+nMc80c0N6kfaq1/S2YxWbglyPDIY9oryvZ/99a/zLf9QrdWdu3MXgb1y7BdFuW2YCM/6sspIGgMEgxyFYPB3AtxCdAHQnwDAmkzh33czXzWz6XwcmEbjoH/AMg7rWrSQvXcJizacOOG8cxxFd/SHjku7LuMv27Ug7wc4qgPSrDf4o/lf/xqRt/GWrux7zWrivNy1mg6r21gEbxprU8I94DmbqFeI+ncLjsPjYmzROazMP5NIvUbyFj+gP8A8jhv3z/S1eh/S3sXrMKt5R2rDa/uPAPocp9a886A/wDyOG/fP9DV7ttDCLdttbcSrqyt4MpBphhmZ4XN+bl7/b2JOG2jFMNzR5VNfReA9GNpCzfBYwjAq3dxB9QPWoGOxZu3HuHe7E+HIekCl2lgWsXrlp/itsynvgxPnv8AOpvRnA9ZiFLfBb7bcoXd7x5TStwyk1T+dmGwpl2rS5YPEC48TYeAT/SBOptWMPuIXrH/AH33emvkRWh+izEYay129fvWrbGLaB3VTl+JjBO4kKPI1itp403br3D9YkjuUaKPIAVPXohjCJGFvQdfgNXQktdmAqszcE0bPGHxEmRz+842qXE5netuimfSD1LY17li4lxLoVyUYMA/wsDG4yM38VegfRXtgXcJ1R+Kw2X+BgWT7x/DXl2L6NYq0he5h7qIu9mQgCTAk+Jq4+jPbHUY5FJ7F8dUfE6of5hH8RrRDIWzVIpVQ2jg2TbN7ON2YxioOunTkqfpP/73E/517+tqbsbbxFsAJeuKFHZAYiB3cqc6Tf8AvcT/AJ17+tq2O0Ohn6RszDYiyv663ZGZRvuoJ9WHDmJHKqezL3Opuv6rZNPh4oYBiGgh1BcVoaWN1jcDsjEYpmdVZ9e3cYkgE/aY8fevcOiexreHwtq3bOYaszRBZj8RI4a6RwAFeH7A24+Fu517SmBcQ/DcWZg8jxB4Hzn3Lovj7N6wr2CSjFjB3oSRKHvH+/GtODHeryXmfqf+sEjWmnYbqa5ufhorjqxyoC6+VdVwu8+Q+/76aLyKcpKjY3aCWhLtE7hqSfIUuGx6XPgYHSY4xu3HXfXM7a5a3Ue0Zmy1vwTO0vis/wCavyap9QMZrdsryZm9FI+bVPqLf5FRZ/J3zckK1V4Qstu6ijtWy4Udx7aexjyq1quxHYvK31bgyN+8JKH5jzFcktQ/LrkopR3h5/uizty3dUm7dTN++RE9yg6+FX2xcbcuKS6gL9UgETz47u+qzbuDuZzcZlyA9mTPlljnXGyMU73VD3WHELGjd2+PalcTjDNlvryvzP2SWFxgxGQ1ud9L8yfZahOXKlZZrlxxpQvf8qcJ+qPpN0Ss462BcBV1nJcX4l5jvHcfavLtq/RdjLRORBeXgyMAfNGII8p8a9rKkcd/hXWTvqiXDskudU3wO2MVghljNW8DcfpfPX/pDGTH6Lf/AOk/zirXZv0Y426Rmti0vO4w/pWT8q9uCQYn2FdZO/2FUDAsGpKZyfVOKcKNa0ev3Wb2Z0LtWsC+FBJ6xWzuRqXZcuaOEaQOQryXFdCcSjsuVWykiQ6wY04wa98VTun5VjNq/wB9c/eNUbQAYxpaOS83J9R4zZgMsVCXm+YV3HgQvNLPQvFMwVbYJOg7afjWt2T9GmIGDxK3Cq3Loti2maR+rfP2iJAncImNa1PRvClrubgoOvedPxrUOpjf7CjBQh7M7vgW6D6px+NgBkDRcEUHChGpO9eV9BugGKtYy3evoLaWix1ZSWMFQAFJ01mTyr1ZuH54GgIefyrlk1GvsORpjHE2NtGqnHY6XGydpLTSluHqvLPpO6K3HxQvWlDdYozLIBlezOuh0j0qP0e6Nsll0MC5eleYWQVUSN+pJMc633SqwYttyLD1gj5VD6P7PZ7gfcqazzPAUlxEbnYjsxvKUYzbmOmDdnf4Ag6XoKECtdAeW5YDY/0dX/0xLd5VCKwZyGDZlGuka67tY317Qo19Kb/Qlz9Z9aMs91OIvf7Cm0EPZVHNNsZtHE45wdPS2lLW/PFRtsbMXEWLlltBcRlnfEjQ+R18q8o2R9GeMTFW8yqLdu4jG4HUghGDaL8UmOI417Cwgb/YUKh5+wqckLZCCdytwe058Ix8cdKO1r7heP8AS36PsUcVeuW0VrVxy4bOqhcxkhsxkQTwmfatThcW1rDWsOh0t21RmEjOQNSJ1Ame+r/pNey2gu/MR5Aa1nHw7KAWUgNuJETSbFuMTy2PeLpDt7buLxMbcL/iwXIF+Fz091jekXRRmfrLCg5tWWQIPMTpB+dbr6MOjt3DWHa6Y65lZUBnKACJPDMZ4cFFR7NhnYKokn861tcHhsltVn4QBVmzQ5zi4iwWjAbexuLwn9JNQsbShpc00Fa7lImKRRArmNd+6mdpY3qrZeJjQDmToKcucGgkqTnBjS52gVNt7W4CmV2CspSQWE8cvnTmwcK2fOVKKECCd7cSfzzqttWbeq3g1u4SWD6xrrqPHj8q0VqbNkl2zlQTPE8h38qWQjtJDKdNenXQpPh29rMZnWAv0POoBHHglsHNfduCKEHie23+mp9RNm2CiDN8Rlm/eYyfw8ql0xjHdqd6bxghtTqboqPjMOHQqeO48jvB8jUikipkVFCpkAihVJirLYizGnWW27QP2gCPQgyKq8TjrnXKzgZ0+FF1174nxj5Vf41CjdaonSLg5r9rxX5U1iQttTdtW87uRqJO/j4eHOl80JN60I15gaGm8pVPAXXzUIpXfUDQ03lLhdvWzbzOQp3Ea74nTnVijehrH2mY3GdrfWsurD6o9N/531eYXby3HRVUnMJbkv4/713D4rNZ56c1LC43PaQ30HE7unkrcikBjT0pAY8PlS76YJohloVqQHnQRxoQh+dZnpNg8rC4NzaHx4eo+VagGoO1MJntMg3xK+I1ArNiou1iLVjxsHbQlu/UdV1szDhLaqOQPiSNT61LYaVD2a7dUmYEMBlIPd2fwqbVsdMopwV8VMgpwSIdKH3jx+40lvd60OdR4/camrEl6yGEMAQeB1FJYtBdFAAGgA3U5XNv8aKCtUUFapXOlCjSkO/3/P54UrGurqQ7/Cu65UUjGdPWhCQLPhw/Goe2cOr2iGMaiDBMGYGgqcTSBag9ocC071W9ge0tO9QsBgEsJvH7THSfwFds5uhShgZgSSCJA108T660/ctBtCAdZ1EiR99dSAPea4GBoyiwXGxhgyts0ILBRroBWY2tiHv5igBt2zvGp3b/AApzbm2c/wCrt6g7z9rjAowOHDEPhmyMIzoxJEfePzpS6eUTO7Jptv4npxoleJnGId2LDbfTU9NxpqU/sN3uaPle2u4mCysIga93/NTrn626FHwWyC3e+9R5b/SusTcFsZLagO5OUAaTxYxwFSMHhhbUKNeZ4knUk+JrXHGQAwmtNfwtkMRa0Rk1pqfYJ8CloorUtqKKKKELkiq0/qG/+lj/ANNj/pPt4VaVw6ToRIqDm1uNVW9ma41WexGy7qMwsnsXSZ3dnxPgd4qS2TB2t2Z2072P3AU/rY5tZ9Tb/Ffl4UxtywW6u6gzhDMDWRIMjnurE6MRtc5v8h4040HqlzohE1z2DvDdrlrqR7pr+2b1uGu2wEPEbx71bWcQrzkaYMGOdVGO22HtQqnO5ygEbt2vfy8fCoOHuW1KgllW2QSymc7mJEchGh5A86iMR2bsubMOfzxUG4rs35Q7MOdj5+v+1qvEmjIRxMVzYxCuJVgw7jNOZeVMAQdE2BBuFzl4gn1oKTxNI88tfbzrPYu7iwe7XVAD7b/UVVLKIxWhPRUTziEVLSeivb15VHbbKO8xXGDxyXJytMb9484NY7E32dpcktu109q5tXSpBUkEcRSw7To/+NvVJztmkn8e76rcO4WSzQOZMCoV3bdka55jgJ18NPesxi8a9w9tiY3cvQUxXJNpmtGDzUJdsmv9ttua02H6RoxIbMnIkyPPlVg2OtKJNxY/eFYmiqmbSkA7wr6KqPbErRRwBPktzavqy5g8jnOmlIMSkZs4g6A5hWHJp+1gXb4UY98QPU6Vc3aT3WDKrQ3a73WbHXx/S19zH2wwU3ACeE/mKfy8iazOH6NO3xEKPU/cK0mGslVCliYETxPiaYQSSPqXtpwTTDSzSVMjMo3LvLHE0BDzNdaCq7HbbVCFQdYzCQFPDXiJq572sFXFaZJGRirip928qCSQAKz+N2mbzi0hCowIzHc8jvGmunjUbE49L15GuSLcQRrodeXlUexYVrmQE5GY9W0agj8gelLJsUZO6zStNbnTyB0SbEYwynIzStNbnTyB0T7YdmRbPUkOG+OOHEzx9au7dtcOgMZrjQNB2rjcB+fE09dxXVqq6u5EACJYjj3DmaMLgzOe5q5EdyD7K/jxrTHAGHu3OnQfla4sOI3d01NKV4D7n5olwOEIl31uNv5KOCjuHvUyKAKWtjWgCgTBrQ0UCKKKKkpIooooQiiiihC5YVXthGtkta1B1a2dAe9T9U92491WVIai5ocoOYHKpuWbd+SOzdCldfiSea+Z179KgjY2RxnH6m0pYnTttvOn50Aq7xWBV9dQw3MNGHn9x0qOb9y3pcXrE+0o1j9pOPiPSskkLSavHj+Vilw7XGrx4jTxHv01VAgZbbX1Y287Qirx1+Q19KsLHSUwCbZKjKHYcCe6pr4S1fyMGkJMBYjwI4VVXtm30RragMhaZG/h6bhWUslhuw2puvU9N1ViMc8F4zVtN16nXTcCeCsb/SFAqle0WMRuIEkT7VakA1mcXgh1qW4kW7RLRvaATv8AGPWoVi/cy5gbkrAWNUAHAjhVgxb2OIeK9OWqsGOfG4iQV6cgK+6113Bow7Sg+NRW2FZP1APCR8qi9IL5/R1nQsVkeUmq3BYoW7ilHc28s3JGg8vGIqcs0YkyOaDp6/Lq2fERCUMewHTWm/keG9Wx6NWu8eZ/Guf/AExb5t60tnpECRmRkVvhY7jS2OkaMfhZVgkMRoY37qKYR24IAwLtw8kg6M2u8+Z/GnU6P2R9WfEk/M03a6RKSAVZVbRWI0NR7vSVoZltEoDAYkjXv00orhWitB5IzYJgrQeVfsre1gUX4VA8AB8qa2hjVsqGIJEgaVVNtq6zMEVQEGczqSsA/fwpkYW5esm412QZOSNJG4d2orrsSKERC9+QsuuxYILYGmt+Qt1WjTEqTAYTExImPCqHbDHrwr3GW0wkRpuGvv8AMVCS0q2bd9JzK8Pqeen3Dzq721gDetjLGYGVnTQ7x+eVQdI6eM2uKHqFW+R+IiIpcUNOI4e6o1ztauZWYpbaQTOoMg+0GKm28C0WruHAMLDKeO+d/eTV9ZsAIFgARqANO+ov6Vbtfq7a5iNyJrHidy+ZrowobQuO7xrW1F1uCDKF7t3iDWop7KLgdkGLhuhc1zWIBC7yPc1FweDOeVYXHXTNEW7fDSPiPcKs/wBEe5rdML/hqTH8Tb28BA8an2rYUQAABuA0irRh2mltPNXtwrTS1APM/PlExhMCEk6s5+JjvP4DuFSRS0VrAAsFta0NFAiiiiuqSKKKKEIooooQiiiihCKKKKEIpDS0UIUO/s1GOaMrfaU5T6jf502UvJxW6O/sN6jsn0FWFFQMY1FlUYhqLHl8oq/+1FH94Gtn9oafzCR70wuxLDtmXnPZbT/araKiXNl2zrkAPNeyfVYqt8Zd/IA9fhVb4i7+QDuvw+ya2rs03QgBjKwJ03ioF/YT5rgQgW7gmDOjTI05T7GrH+zyPhu3B4kMP+4GgWLw3XEPjbPzVqrfC15q5pqqpIGPOZzDXkeVFSWdj3ARNlOzxzmGjdoD91GG2TdJYZTbVlObtSs8IEzvq7Bv/ZtHzcfcaXrb3+Hb/wCof/CqRhYxx8vwFnGDiFP5eX4CoLWx7kqptbjqxcxE8ADyqQ2x74VrSlerJJBJ15gd26rYveP1LY/jY/6KIv8A/wBQ/nP4UDCxgWr7IbgogKDN7W4blG2fsYpczFgQUCkRxAUenZpV6O2w+btQDIWdAfnUg4a6d90D91AP6iaP7KB+J7jeLkD0WBV3YtpTJzv8K0CBlAAzQ1v8KQPZsjLKrJmJkk+G+j9OZv7u2T+0/YX37R9KkYfBonwqo8APnUiKuDXaadPn2WgMdSlaDl8+yr/0F3/vXJH2UlV8z8R9alWMMqCFUAcgIp6KKk1gF1NsbW33ooooqamiiiihCKKKKEIooooQiiiihCKKKKEIooooQiiiihCKKKKEIoiiihCIoiiihCKKKKEIooooQiKKKKEIiiiihCKKKKEIooooQiiiihCKKKKEIooooQv/2Q=="/>
          <p:cNvSpPr>
            <a:spLocks noChangeAspect="1" noChangeArrowheads="1"/>
          </p:cNvSpPr>
          <p:nvPr/>
        </p:nvSpPr>
        <p:spPr bwMode="auto">
          <a:xfrm>
            <a:off x="155575" y="-898525"/>
            <a:ext cx="2419350" cy="1885950"/>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6154" name="AutoShape 10" descr="data:image/jpeg;base64,/9j/4AAQSkZJRgABAQAAAQABAAD/2wCEAAkGBhQSERQUExQWFRQUFxQXFRcYFRQXGBUXGBcWFBcYGhcXHCYgFx0jGhgcHy8gIycpLiwsFx4xNTAqNSYrLCkBCQoKDgwOGg8PGi8kHyQqMCwsNi8vNSksLSwvLCovLCwtLCwsLCkqLCwvMDAsLDQyLy8vNCwqLCwtLCwsLCwsLP/AABEIAMYA/gMBIgACEQEDEQH/xAAcAAABBQEBAQAAAAAAAAAAAAAAAQMEBQYCBwj/xABHEAACAQIDBAgCBgcHAwQDAAABAhEAAwQSIQUxQVEGEyJhcYGRoTKxB0JSwdHwFCNicoKSshUzU3PC4fGTotIWNDVjQ1SD/8QAGwEAAgMBAQEAAAAAAAAAAAAAAAUCAwQBBgf/xAA2EQABAwIDBQcEAQQCAwAAAAABAAIDESEEEjEFQVFhcRMigZGhsfAGwdHhMhQjQvEVkkNScv/aAAwDAQACEQMRAD8A9xooooQiiiihCKKKKEIooooQiig0xfxaIJdgvifzNcJA1XCQBUp+ioH9plvgtu3fGUerR7Cj9e3+Gn8zn/SKh2gOl/nkq+1B0v8AOOin0VWph2YkG+xI3hQix46Eimr9m0jKtx7hLmFm5c+48zXDIQK08z/tRMpArSnU/wC1a0TWffE4YLmyuRnyalzrEzq1TEwuHLsgXtKJI7X41Bs2bSnn+lBs+awp5/pWopagf2Tb5MPB7g+TUHZY4PcH/wDRj85qyr+Hr+lbmfwHn+lPoqtW00wmIJI4EW2+QBpyb6/4b/zIf9Qrnacvv7Lgl5H39lOoqB/aRX47br3gBx6rr7U9h8cj/CwPdOvpvFSEjTZSEjTav2UmikBpamrEUUUUIRRRRQhFFFFCEUUUUIRRRRQhFFFFCEUUlNYnFKgljA+Z5AcT3VwkC5XCQBUp0mol/aKqcol3+yupHjwXzpk9Zd1abVvludh3n6g7hr4Ut66lmyWtqpA103HWJJG+qXPNK6D5u+dFQ6Q0JFh80Hzol6m6/wATdWv2U1bzcjTyHnTtjZ6JqF7X2jLMf4jrUK9twhbWVMz3FDZZ3fkz6VWYzady5baSVZG7QEiVPZ3dx08xWd88TL6n4emiyvxMMd/5GlfSvTTgrqxjWN5kYKFiUMiW3cJ8fCKiX+kyKTCs0GJ0APnULFYVbQsXEkroDzIbX7zSLgb6o1kW5Bac+kcPwqp00ug/Oug+cFQ/ETjut16ZtRUDdzHgl6y4MRcFmJuBW15QG++KS9tZmFssAGt3IYwPad247qlLsG4cjdZkdUCmJO7Qa6aRpUi30dXq8rMSSwYtuJIkfIn1qLYZzUC2p5cR6qDYMQagVANTrbiOYNdVStfKLeykiLo3fx/gKlYXBE4l1zsCBmmdTMaHu19qtn2JaOaQe2QT2uIndy3mn1wlsOXHxEAEzwEfgPSptwjqjNoD+f0rGYF+YZjYHj/9fkLO2cddYJYBYOHYFpMwO/19BV9tXGC3bMyS3ZEbySKi7IwJFy5duQGYmACNBO/z09Km7R2et5QpJEGQRvBqyJkgjcd50rw3K2COYQuNe8bCvAWH5Wb2YoS4ueLfVSWJkM07h7itU94BS06AEz3RNU93o8WYM1zMQROZZ0HDfU7a9pmssqCSYEabp1391GHa+FjqjpxPkuYVkkEbwW6XHE+VlU2ds3wgusFZC0ciPD8mrp8PbugEqDMEHiOI1Goqnu7AVLeZ3aFXMy6RMaxy1qHYtm3aF8scxfsqDCnfv5jQ1S2SSPuyiopW5r1P6VDJZYe7MKilbmtOJ/Wq0H6HcT+7uE/sv2h/N8Q96Vdp5TF1Tb796H+Lh5xUDZm23a4qPkOYEgrwPIirI4+0Q3bU5QSwkHQb9K1skY4VYadVujlY9uaN1Ovz2UpXndurqqjDWgVFzDtkDT2CDkMGD2fq+K+9SsPtCWyOMj8jubvVvrfOrWyA6/pXtlBpXf5HxU2ikFLVquRRRRQhFFFFCEUUUUIRSE0TUXHYvLCqMztoq/MnkBxNRcQBUqLnBoqUYzHZIUDM7fCo4955DvrjDYDXPcOZ/ZO5Rw8d5rmzherVm+O4RJO7MQNFHJe6qq7txrtp1VSGCSSDu1AMcd1ZpJWsNX+A+b1jlmbGaya0qB0+6vyVYESDwIms7j8A9gPklrTggj7M8f8Af1qFg7mRldB2pACAkluZbkO6tjGmtVNIxTSdCOCpaW41h3EaEc/LxCz2EwLXLNq5bID28w13EZj+Puak4TYhLNcvNJYEMo3EGOPl7CusZt23aGW2AxHACFHp91UGL2lcufExj7I0Hpx86zSSQQ0B7xHlWlFjllw0FAe84U00qBSq2FlERAF+EDTiI8TSJi1YlQRKxIGp13VinvMwALEgCAJ0jwpVxDB84JzSDNA2m0UAbZH/ADLQQA2y3JHeflVVtLaptERaJUHtMZA8BPzqgxe0XuEEmCu6NI76l7TxLvZtM4I1I5ZtBDRw/wCam/HB7XZKiinJtISMf2dQRcFSbnSnTs2gDzJ+4CrrB4wXEVgIngR+Z8aoNm7CJGe4OyBOQSSdJG75Vo7bDKpiByOkaHQ8quwhnd3pT0H3WnAnEuq6Y66D7rtqRlHIRWWxfSC4bkoYQHQcxzNS36UdgQvb4z8I/GpDHw1IJ0UhtPDkmp09eiub+IW2Jc5R4n2FGGxa3BKNI8PzFY7GY1rpBczG4cBTAOkAkVkdtOjrC3qsDtsgP7re76rdsZkESOI3+1Rsbs1btsJ8MQVj6pGm6soMfc07bdndru/Gn8Ptq4pJnNOpDfcRuqR2hC/uuBoVZ/ysEnde00Km4vZLojuSrECAVWDqYY6d01Be3bYWktSGI7Z1858IJq4w3SZD8YK+49R+FSruBt3kLJALiM4GsTu9orphjlH9og8t/wCuCDBFOKwOBtpv1rbgTp0VbhL1t2DnsJZhbZn4ucg+unOrtraXk4Mp3EfMHgaz+KwyWryrcB6oLCnWCeJMd8n0pccxsHJYY9uWKxJXTSD4T36VJkpjDs4FN/GvThuHmpxzGFru0AIBoeNemlNw5BW4xDWdHOa3wfiv78bx+1686sFaah7L1spmJJI1zb9eBHtTRBw+o1s8R/hd4/Z5jhW1rsoB3eyYtcWtDv8AE+n6+aaWdFco06jdXVXrSiiiihCKKKSaEJnGYkIpY8Nw4knQAd5NMYHDES763G3/ALI4KO4e5ri1+tulvqWyQve+5m8tw86a2nj3V1t2gGdgTrwA8x+RWdzwO+7Tcsr5AP7jtBYcz8sFG2hjrty41uzpk1Jka92vDWoWEtdbDWQLd1PiXcrCYn/au0HXXTBazfjtDWGA394q72bs8WVyjVjqTxJ/CsbGOmfmOnylN4I3pfHG/ESFxPdv+qbwRvXdnBIhzBFDHkPWKcvWcykHcRu4f706BSTPh86ZBoAom4aAKALPYXoyTJuNHILAkemlVGPydYerEKNN8zHGtNtvanVLA1dgY7humsjSHGiOP+2wX3rzG0RDFSKMX1J38ktFFOWLDOwVRJNLQCTQJQ1pcaBJZtFmVRvYgetbV8AjIFKggRE926qbZXR86NckMrAgAjhz/wCa0PCn+Aw5jYS8ar1GzMK6NjjINfZNpbEVWYi8l5XWSgQySNNO0DI5SCIq2UaeVY7bONFy4cqwBI72M7z7+tXYuURMvv3cVpx87YY6m9bU4qI7jKFCiRMtxaTpp4VxSvbKmGBB3wdDBpK804mt1495JNxRFFFFRUEUUUUIUnAYRbhIL5W+qIkE+PCtJsi5A6plKsg38GHMH7qyNbPZ18lFDfHlUt3gzB8dNac7NIJ0oR6r0GyC0k0FCPX8FS2SdGAPjVJtXB9Qj3EJLOYLHeoO+OXL0q/Gopt0kQdQefyNNZYg8c9x4J5NCJG037jwWVQi3ctmwxuOR2hOhnh8/CKv7u1rYdbZ1ZtCBqF8aqdrYM2BNvshzDNOqz9UchXGBti1iUW2wuBgc50MbzvHrS5j3wuyDiOl+A1PNKYnyQP7OlKkV4CvAamu8q2tHqHC/wD4mML+wx+r4Hh6cqsgai33tvNpiCSNVnWOdcbPvHW25l0jX7Sn4W/HvBpk05TlGnyybMIa7KNN3Ll+FOoooq1XoqFtK+VWF+NyFXxPHyEnyqbVd8V8nhaWB++2p9Fj+aq5Dag3qqUmlBvsnLDKim2hBZF+Gdd2k8p++s5atq7t1jNavlpBO7uHd/xTmLvqS3W2ntO0dtSTu8YHLdyFOYG2brqrMl5BqSZDqPPU6+IpbJIJXBo3bvlwRxSeaQTPawDQ6fqzgQN4qrrZ9t1SbuUuJGYcRw1qUjjnQBJ8K6amjW5RROmtygALh7o5/wDFZfa30lYOwSuc3WHC0MwH8UhfQmsF096dtiXazZYjDqYJGnXQd5I+pyHHeeQxVL5sbQ0Yva7N+mu0YJMUSK7hr4/heibY+k61eZSLNwAAjUpO/kD99N4XplYcwSyE/aGnqCaxK7JvFc4s3Cu/MLblY8YiosUrlHaOzO1KuxH0ZsnFEltQ7iHV9DUL1xGmI1mIjWZ3RG+tdsfBLatgmM5EseOuseVYj6L1i0j3cwBZ1skjskaDRp55hur0hzpTDAYcNq86r5tFssYHEysLg4tcWjpx8UI4jfSXLgg605XL7vMfOmqYJGugDeKxQxCrcZ1E6kpO4E7iRxjhWj6RYgrZIH1iF8t59hWSFJdozUc1o1F157a2ILXtY3UXVphr6XVIvtDD4HO/XUjl686j7Qw1sGbbhlgaT2p46Ru/GolApeZs7crmgnjvSp2IzsyuaCeO9FFBEb6cs4dnnKC0b41PpVAaSaBZQxxOUC6bopSI36UlcXCurSqWAYwpOp5d9a3DlsiBmUtPxCe0gO+eBIishW02QpFm2DvCj5SPam2zLlwT3Y93OapKuBxrouOdKwoUyKeL0iZu2luKVYZh+fes7i7ZtMVQCym7PJLMO7efIetadx7VV7awGcB1VWYado6Bd8xMHzrLiY8zajUe3usWLhzMzDUefTj5KrwV8yGtJIXRrtw/VnXWYGniaucc0Bb665d8azbPxeMfF5VR3biqR1tzrZ0KIeyo+WnIRV9sx1e0AqFU1ADcRz75rPhjWrK3+cPySsuEdmrHW+vQ7rC3qSpytNdVA2U0KUO+2xTy3qf5YqfTFrswqmzHZmgrlmqnW8Vw1y6Pics/hJgeix6VY4+7ltO3JWPtRh8OOqVCNMgB79Iqt4LjQcCqZGl5oDSx9d6jbKM2ELHNIJJOvE6Hw3VE6PEMHfKoIJEqIEaGI/PCkfouNy3GCnhE/f8AOrTDYNbVsIu73JJ1NURtkLm5hSg41qs8TJS5udtA0ca1KkWxpWY+kna5w+AuZTDXSLS92acx/kDVqK86+mhj1GHHDrG/o0+Zq+d2WMkL0Oyomy4yNjtK+115NXq30adDEFpcVeUM9z+6DAEIswGg/WO+eAiN9eU19IbJshcPYVdy27YHgEH4UuwTA5xJ3L2X1RinxQNjYaZia9BuUt7YIg6g6EVjNt9DFJz9WtwcyoLDx4tW2rl+H54Gt88DZh3l82liz3a4tO4g0Pos8uIC7PdyqkWbdwqoECLSkqIG74RurzHYnT3GfpVsveZ1e4ishjLDMFMCOzE6RW56cWsi3oMBrVxiAeORlJjvH315FsxovWjyuWz/AN4pa+ZzXBv/AK2PNep+l4op8Nie2YC5tqm5Niar6VFUHTnbD4XBXbtuM4yqpIBylmC5oO+Jnxqz2dtJbyyNCPiHI1nfpT/+Nufv2v61po94MZc07kl2dknxEQ1aXDyqvOthdLMTdvrbu3WuqxOjQYOUkEHeN0Ru1NVg6VYgXMxcxPwaZY+zHtO+k6J2S+Msqu8sY/lY110t2U1jEsCpUP21BBG/f/3T7UgcC45jde1fgcAdrOgkhac8QItaxcD4kEc7L0CxdDqGXcwBHgRIqHt7aPUWGcfFuX947vTf5VW9C8fnsFDvtGP4W1HvI9KrOnOOl0tDcgzN4tu9B/VWUM79F8wwH0+Xbd/oHirWuJPNouP+1h4rnYHSDE3cVbRna7nIUqY3RvG6Ij2pjpF0guNeZUdlRDlAViMxGhJynXWY7qZ2GOqt3sQd6L1dv999J8h8646K7E/S8Xas65WJLkcEUEk+0edamtzOtqvqMeAwLcfLjOzAETctgKZtXGnECgrzIV10P29cuXOpuMXJHYLElpH1ZOp01HKK9Gx/R7JbzBpKglhwMb4/PCvF8PdfCYkGO3YuajgSjQR4GCPOvoPB4gXrVt40uKDz0ZdPY1qw+HjkzB2q8l9TbEw7MR/UMbaQVtoHDU+NQfNeJ7X6V31vXFtvkVWKwFQzBgklgd5FMjp7j/8A9l/RP/Gq/b1rLir6/Zu3B6MRXpXRbYuFu4ewrWLTO1lWJKrLNJJBaJmI8pqqFprlBovUyf8AH7HwULnwg5gBoK1pXxWY2T9KeLtsOtIvpOoZVVo7mUCD4g169sTayYmyt22ZRxIneOBU8iCCK8U+kDY1rDYw27OilEYpJPVsZlZOu4Bv4q3H0OOxwt0H4ReOXzRCfet+HkeJDG41WTbODwz8GzGwNy1pbSx5cV6DUDaN+2qZbphWlePjwqeKZu2FbRlDDvAPzrc8EggLxUgJaQ3Xnos3iepP6qxbzsY7WunmdfkK0mFUhFzRmgTG6Y4VAv8ARy024FT3H7jpU3BYTq0CyTE6nfrrWaCN7HkuA8NPJY8NDJG8l4FOWnlRMr2cR/mJPmhj5N7VPqBjdLlk/tlf5kb8Kn1oZqRzWuOxcOfvdQtrf3Fz90/KpdvcPAUzjbWa2681YeoNGBvZraHmqn2o/wA/BH/k8Pv+1IiuLg+Y+dR8dtBLSyx8BxPgK6w+JFy2HAOokTvrudubLW6l2jS7JW6eyDlWH+l3Z+bBK4H91cUnwYFD7la3QqHtjZy37L2n+G4pU90iAR3gwfKuSMzsLVtwc/8ATzsl4EHw3r5tr3foDtZcTgrJ3tbHVOOOZFgHzWD514rtnZFzDXns3RDId/BhwYcwR+dKkdH+kt7B3C9lon4lOqsOEju5jWk8EvYv7y+jbWwA2nhmmIiouOB/2vofqxyrlkGn54GvLV+mi5GuGSY39YwE+GU/OqTaf0n426RlcWQOFtR7lpJpg7GRBePj+nMc80c0N6kfaq1/S2YxWbglyPDIY9oryvZ/99a/zLf9QrdWdu3MXgb1y7BdFuW2YCM/6sspIGgMEgxyFYPB3AtxCdAHQnwDAmkzh33czXzWz6XwcmEbjoH/AMg7rWrSQvXcJizacOOG8cxxFd/SHjku7LuMv27Ug7wc4qgPSrDf4o/lf/xqRt/GWrux7zWrivNy1mg6r21gEbxprU8I94DmbqFeI+ncLjsPjYmzROazMP5NIvUbyFj+gP8A8jhv3z/S1eh/S3sXrMKt5R2rDa/uPAPocp9a886A/wDyOG/fP9DV7ttDCLdttbcSrqyt4MpBphhmZ4XN+bl7/b2JOG2jFMNzR5VNfReA9GNpCzfBYwjAq3dxB9QPWoGOxZu3HuHe7E+HIekCl2lgWsXrlp/itsynvgxPnv8AOpvRnA9ZiFLfBb7bcoXd7x5TStwyk1T+dmGwpl2rS5YPEC48TYeAT/SBOptWMPuIXrH/AH33emvkRWh+izEYay129fvWrbGLaB3VTl+JjBO4kKPI1itp403br3D9YkjuUaKPIAVPXohjCJGFvQdfgNXQktdmAqszcE0bPGHxEmRz+842qXE5netuimfSD1LY17li4lxLoVyUYMA/wsDG4yM38VegfRXtgXcJ1R+Kw2X+BgWT7x/DXl2L6NYq0he5h7qIu9mQgCTAk+Jq4+jPbHUY5FJ7F8dUfE6of5hH8RrRDIWzVIpVQ2jg2TbN7ON2YxioOunTkqfpP/73E/517+tqbsbbxFsAJeuKFHZAYiB3cqc6Tf8AvcT/AJ17+tq2O0Ohn6RszDYiyv663ZGZRvuoJ9WHDmJHKqezL3Opuv6rZNPh4oYBiGgh1BcVoaWN1jcDsjEYpmdVZ9e3cYkgE/aY8fevcOiexreHwtq3bOYaszRBZj8RI4a6RwAFeH7A24+Fu517SmBcQ/DcWZg8jxB4Hzn3Lovj7N6wr2CSjFjB3oSRKHvH+/GtODHeryXmfqf+sEjWmnYbqa5ufhorjqxyoC6+VdVwu8+Q+/76aLyKcpKjY3aCWhLtE7hqSfIUuGx6XPgYHSY4xu3HXfXM7a5a3Ue0Zmy1vwTO0vis/wCavyap9QMZrdsryZm9FI+bVPqLf5FRZ/J3zckK1V4Qstu6ijtWy4Udx7aexjyq1quxHYvK31bgyN+8JKH5jzFcktQ/LrkopR3h5/uizty3dUm7dTN++RE9yg6+FX2xcbcuKS6gL9UgETz47u+qzbuDuZzcZlyA9mTPlljnXGyMU73VD3WHELGjd2+PalcTjDNlvryvzP2SWFxgxGQ1ud9L8yfZahOXKlZZrlxxpQvf8qcJ+qPpN0Ss462BcBV1nJcX4l5jvHcfavLtq/RdjLRORBeXgyMAfNGII8p8a9rKkcd/hXWTvqiXDskudU3wO2MVghljNW8DcfpfPX/pDGTH6Lf/AOk/zirXZv0Y426Rmti0vO4w/pWT8q9uCQYn2FdZO/2FUDAsGpKZyfVOKcKNa0ev3Wb2Z0LtWsC+FBJ6xWzuRqXZcuaOEaQOQryXFdCcSjsuVWykiQ6wY04wa98VTun5VjNq/wB9c/eNUbQAYxpaOS83J9R4zZgMsVCXm+YV3HgQvNLPQvFMwVbYJOg7afjWt2T9GmIGDxK3Cq3Loti2maR+rfP2iJAncImNa1PRvClrubgoOvedPxrUOpjf7CjBQh7M7vgW6D6px+NgBkDRcEUHChGpO9eV9BugGKtYy3evoLaWix1ZSWMFQAFJ01mTyr1ZuH54GgIefyrlk1GvsORpjHE2NtGqnHY6XGydpLTSluHqvLPpO6K3HxQvWlDdYozLIBlezOuh0j0qP0e6Nsll0MC5eleYWQVUSN+pJMc633SqwYttyLD1gj5VD6P7PZ7gfcqazzPAUlxEbnYjsxvKUYzbmOmDdnf4Ag6XoKECtdAeW5YDY/0dX/0xLd5VCKwZyGDZlGuka67tY317Qo19Kb/Qlz9Z9aMs91OIvf7Cm0EPZVHNNsZtHE45wdPS2lLW/PFRtsbMXEWLlltBcRlnfEjQ+R18q8o2R9GeMTFW8yqLdu4jG4HUghGDaL8UmOI417Cwgb/YUKh5+wqckLZCCdytwe058Ix8cdKO1r7heP8AS36PsUcVeuW0VrVxy4bOqhcxkhsxkQTwmfatThcW1rDWsOh0t21RmEjOQNSJ1Ame+r/pNey2gu/MR5Aa1nHw7KAWUgNuJETSbFuMTy2PeLpDt7buLxMbcL/iwXIF+Fz091jekXRRmfrLCg5tWWQIPMTpB+dbr6MOjt3DWHa6Y65lZUBnKACJPDMZ4cFFR7NhnYKokn861tcHhsltVn4QBVmzQ5zi4iwWjAbexuLwn9JNQsbShpc00Fa7lImKRRArmNd+6mdpY3qrZeJjQDmToKcucGgkqTnBjS52gVNt7W4CmV2CspSQWE8cvnTmwcK2fOVKKECCd7cSfzzqttWbeq3g1u4SWD6xrrqPHj8q0VqbNkl2zlQTPE8h38qWQjtJDKdNenXQpPh29rMZnWAv0POoBHHglsHNfduCKEHie23+mp9RNm2CiDN8Rlm/eYyfw8ql0xjHdqd6bxghtTqboqPjMOHQqeO48jvB8jUikipkVFCpkAihVJirLYizGnWW27QP2gCPQgyKq8TjrnXKzgZ0+FF1174nxj5Vf41CjdaonSLg5r9rxX5U1iQttTdtW87uRqJO/j4eHOl80JN60I15gaGm8pVPAXXzUIpXfUDQ03lLhdvWzbzOQp3Ea74nTnVijehrH2mY3GdrfWsurD6o9N/531eYXby3HRVUnMJbkv4/713D4rNZ56c1LC43PaQ30HE7unkrcikBjT0pAY8PlS76YJohloVqQHnQRxoQh+dZnpNg8rC4NzaHx4eo+VagGoO1MJntMg3xK+I1ArNiou1iLVjxsHbQlu/UdV1szDhLaqOQPiSNT61LYaVD2a7dUmYEMBlIPd2fwqbVsdMopwV8VMgpwSIdKH3jx+40lvd60OdR4/camrEl6yGEMAQeB1FJYtBdFAAGgA3U5XNv8aKCtUUFapXOlCjSkO/3/P54UrGurqQ7/Cu65UUjGdPWhCQLPhw/Goe2cOr2iGMaiDBMGYGgqcTSBag9ocC071W9ge0tO9QsBgEsJvH7THSfwFds5uhShgZgSSCJA108T660/ctBtCAdZ1EiR99dSAPea4GBoyiwXGxhgyts0ILBRroBWY2tiHv5igBt2zvGp3b/AApzbm2c/wCrt6g7z9rjAowOHDEPhmyMIzoxJEfePzpS6eUTO7Jptv4npxoleJnGId2LDbfTU9NxpqU/sN3uaPle2u4mCysIga93/NTrn626FHwWyC3e+9R5b/SusTcFsZLagO5OUAaTxYxwFSMHhhbUKNeZ4knUk+JrXHGQAwmtNfwtkMRa0Rk1pqfYJ8CloorUtqKKKKELkiq0/qG/+lj/ANNj/pPt4VaVw6ToRIqDm1uNVW9ma41WexGy7qMwsnsXSZ3dnxPgd4qS2TB2t2Z2072P3AU/rY5tZ9Tb/Ffl4UxtywW6u6gzhDMDWRIMjnurE6MRtc5v8h4040HqlzohE1z2DvDdrlrqR7pr+2b1uGu2wEPEbx71bWcQrzkaYMGOdVGO22HtQqnO5ygEbt2vfy8fCoOHuW1KgllW2QSymc7mJEchGh5A86iMR2bsubMOfzxUG4rs35Q7MOdj5+v+1qvEmjIRxMVzYxCuJVgw7jNOZeVMAQdE2BBuFzl4gn1oKTxNI88tfbzrPYu7iwe7XVAD7b/UVVLKIxWhPRUTziEVLSeivb15VHbbKO8xXGDxyXJytMb9484NY7E32dpcktu109q5tXSpBUkEcRSw7To/+NvVJztmkn8e76rcO4WSzQOZMCoV3bdka55jgJ18NPesxi8a9w9tiY3cvQUxXJNpmtGDzUJdsmv9ttua02H6RoxIbMnIkyPPlVg2OtKJNxY/eFYmiqmbSkA7wr6KqPbErRRwBPktzavqy5g8jnOmlIMSkZs4g6A5hWHJp+1gXb4UY98QPU6Vc3aT3WDKrQ3a73WbHXx/S19zH2wwU3ACeE/mKfy8iazOH6NO3xEKPU/cK0mGslVCliYETxPiaYQSSPqXtpwTTDSzSVMjMo3LvLHE0BDzNdaCq7HbbVCFQdYzCQFPDXiJq572sFXFaZJGRirip928qCSQAKz+N2mbzi0hCowIzHc8jvGmunjUbE49L15GuSLcQRrodeXlUexYVrmQE5GY9W0agj8gelLJsUZO6zStNbnTyB0SbEYwynIzStNbnTyB0T7YdmRbPUkOG+OOHEzx9au7dtcOgMZrjQNB2rjcB+fE09dxXVqq6u5EACJYjj3DmaMLgzOe5q5EdyD7K/jxrTHAGHu3OnQfla4sOI3d01NKV4D7n5olwOEIl31uNv5KOCjuHvUyKAKWtjWgCgTBrQ0UCKKKKkpIooooQiiiihC5YVXthGtkta1B1a2dAe9T9U92491WVIai5ocoOYHKpuWbd+SOzdCldfiSea+Z179KgjY2RxnH6m0pYnTttvOn50Aq7xWBV9dQw3MNGHn9x0qOb9y3pcXrE+0o1j9pOPiPSskkLSavHj+Vilw7XGrx4jTxHv01VAgZbbX1Y287Qirx1+Q19KsLHSUwCbZKjKHYcCe6pr4S1fyMGkJMBYjwI4VVXtm30RragMhaZG/h6bhWUslhuw2puvU9N1ViMc8F4zVtN16nXTcCeCsb/SFAqle0WMRuIEkT7VakA1mcXgh1qW4kW7RLRvaATv8AGPWoVi/cy5gbkrAWNUAHAjhVgxb2OIeK9OWqsGOfG4iQV6cgK+6113Bow7Sg+NRW2FZP1APCR8qi9IL5/R1nQsVkeUmq3BYoW7ilHc28s3JGg8vGIqcs0YkyOaDp6/Lq2fERCUMewHTWm/keG9Wx6NWu8eZ/Guf/AExb5t60tnpECRmRkVvhY7jS2OkaMfhZVgkMRoY37qKYR24IAwLtw8kg6M2u8+Z/GnU6P2R9WfEk/M03a6RKSAVZVbRWI0NR7vSVoZltEoDAYkjXv00orhWitB5IzYJgrQeVfsre1gUX4VA8AB8qa2hjVsqGIJEgaVVNtq6zMEVQEGczqSsA/fwpkYW5esm412QZOSNJG4d2orrsSKERC9+QsuuxYILYGmt+Qt1WjTEqTAYTExImPCqHbDHrwr3GW0wkRpuGvv8AMVCS0q2bd9JzK8Pqeen3Dzq721gDetjLGYGVnTQ7x+eVQdI6eM2uKHqFW+R+IiIpcUNOI4e6o1ztauZWYpbaQTOoMg+0GKm28C0WruHAMLDKeO+d/eTV9ZsAIFgARqANO+ov6Vbtfq7a5iNyJrHidy+ZrowobQuO7xrW1F1uCDKF7t3iDWop7KLgdkGLhuhc1zWIBC7yPc1FweDOeVYXHXTNEW7fDSPiPcKs/wBEe5rdML/hqTH8Tb28BA8an2rYUQAABuA0irRh2mltPNXtwrTS1APM/PlExhMCEk6s5+JjvP4DuFSRS0VrAAsFta0NFAiiiiuqSKKKKEIooooQiiiihCKKKKEIpDS0UIUO/s1GOaMrfaU5T6jf502UvJxW6O/sN6jsn0FWFFQMY1FlUYhqLHl8oq/+1FH94Gtn9oafzCR70wuxLDtmXnPZbT/araKiXNl2zrkAPNeyfVYqt8Zd/IA9fhVb4i7+QDuvw+ya2rs03QgBjKwJ03ioF/YT5rgQgW7gmDOjTI05T7GrH+zyPhu3B4kMP+4GgWLw3XEPjbPzVqrfC15q5pqqpIGPOZzDXkeVFSWdj3ARNlOzxzmGjdoD91GG2TdJYZTbVlObtSs8IEzvq7Bv/ZtHzcfcaXrb3+Hb/wCof/CqRhYxx8vwFnGDiFP5eX4CoLWx7kqptbjqxcxE8ADyqQ2x74VrSlerJJBJ15gd26rYveP1LY/jY/6KIv8A/wBQ/nP4UDCxgWr7IbgogKDN7W4blG2fsYpczFgQUCkRxAUenZpV6O2w+btQDIWdAfnUg4a6d90D91AP6iaP7KB+J7jeLkD0WBV3YtpTJzv8K0CBlAAzQ1v8KQPZsjLKrJmJkk+G+j9OZv7u2T+0/YX37R9KkYfBonwqo8APnUiKuDXaadPn2WgMdSlaDl8+yr/0F3/vXJH2UlV8z8R9alWMMqCFUAcgIp6KKk1gF1NsbW33ooooqamiiiihCKKKKEIooooQiiiihCKKKKEIooooQiiiihCKKKKEIoiiihCIoiiihCKKKKEIooooQiKKKKEIiiiihCKKKKEIooooQiiiihCKKKKEIooooQv/2Q=="/>
          <p:cNvSpPr>
            <a:spLocks noChangeAspect="1" noChangeArrowheads="1"/>
          </p:cNvSpPr>
          <p:nvPr/>
        </p:nvSpPr>
        <p:spPr bwMode="auto">
          <a:xfrm>
            <a:off x="155575" y="-898525"/>
            <a:ext cx="2419350" cy="1885950"/>
          </a:xfrm>
          <a:prstGeom prst="rect">
            <a:avLst/>
          </a:prstGeom>
          <a:noFill/>
        </p:spPr>
        <p:txBody>
          <a:bodyPr vert="horz" wrap="square" lIns="91440" tIns="45720" rIns="91440" bIns="45720" numCol="1" anchor="t" anchorCtr="0" compatLnSpc="1">
            <a:prstTxWarp prst="textNoShape">
              <a:avLst/>
            </a:prstTxWarp>
          </a:bodyPr>
          <a:lstStyle/>
          <a:p>
            <a:endParaRPr lang="es-CL"/>
          </a:p>
        </p:txBody>
      </p:sp>
      <p:grpSp>
        <p:nvGrpSpPr>
          <p:cNvPr id="50" name="49 Grupo"/>
          <p:cNvGrpSpPr/>
          <p:nvPr/>
        </p:nvGrpSpPr>
        <p:grpSpPr>
          <a:xfrm>
            <a:off x="107504" y="1628775"/>
            <a:ext cx="2592288" cy="2016249"/>
            <a:chOff x="107504" y="1628775"/>
            <a:chExt cx="3096344" cy="2224824"/>
          </a:xfrm>
        </p:grpSpPr>
        <p:pic>
          <p:nvPicPr>
            <p:cNvPr id="6146" name="Picture 2" descr="https://encrypted-tbn0.google.com/images?q=tbn:ANd9GcS1GLz6fpFSr0PH_hrsmohiqRjg1DfPk58xsvr-zf3YWty71GaVzQ"/>
            <p:cNvPicPr>
              <a:picLocks noChangeAspect="1" noChangeArrowheads="1"/>
            </p:cNvPicPr>
            <p:nvPr/>
          </p:nvPicPr>
          <p:blipFill>
            <a:blip r:embed="rId12" cstate="print"/>
            <a:srcRect/>
            <a:stretch>
              <a:fillRect/>
            </a:stretch>
          </p:blipFill>
          <p:spPr bwMode="auto">
            <a:xfrm>
              <a:off x="179512" y="1628775"/>
              <a:ext cx="564527" cy="792088"/>
            </a:xfrm>
            <a:prstGeom prst="rect">
              <a:avLst/>
            </a:prstGeom>
            <a:noFill/>
          </p:spPr>
        </p:pic>
        <p:pic>
          <p:nvPicPr>
            <p:cNvPr id="6148" name="Picture 4" descr="PAGES - Past Global Changes"/>
            <p:cNvPicPr>
              <a:picLocks noChangeAspect="1" noChangeArrowheads="1"/>
            </p:cNvPicPr>
            <p:nvPr/>
          </p:nvPicPr>
          <p:blipFill>
            <a:blip r:embed="rId13" cstate="print"/>
            <a:srcRect/>
            <a:stretch>
              <a:fillRect/>
            </a:stretch>
          </p:blipFill>
          <p:spPr bwMode="auto">
            <a:xfrm>
              <a:off x="107504" y="2420888"/>
              <a:ext cx="668423" cy="245980"/>
            </a:xfrm>
            <a:prstGeom prst="rect">
              <a:avLst/>
            </a:prstGeom>
            <a:noFill/>
          </p:spPr>
        </p:pic>
        <p:pic>
          <p:nvPicPr>
            <p:cNvPr id="30" name="29 Imagen" descr="clivar.jpg"/>
            <p:cNvPicPr>
              <a:picLocks noChangeAspect="1"/>
            </p:cNvPicPr>
            <p:nvPr/>
          </p:nvPicPr>
          <p:blipFill>
            <a:blip r:embed="rId14" cstate="print"/>
            <a:stretch>
              <a:fillRect/>
            </a:stretch>
          </p:blipFill>
          <p:spPr>
            <a:xfrm>
              <a:off x="899592" y="1628775"/>
              <a:ext cx="738991" cy="576064"/>
            </a:xfrm>
            <a:prstGeom prst="rect">
              <a:avLst/>
            </a:prstGeom>
          </p:spPr>
        </p:pic>
        <p:pic>
          <p:nvPicPr>
            <p:cNvPr id="6156" name="Picture 12" descr="http://cacgp.chemistry.uoc.gr/teliko_sima_copy2.png"/>
            <p:cNvPicPr>
              <a:picLocks noChangeAspect="1" noChangeArrowheads="1"/>
            </p:cNvPicPr>
            <p:nvPr/>
          </p:nvPicPr>
          <p:blipFill>
            <a:blip r:embed="rId15" cstate="print"/>
            <a:srcRect/>
            <a:stretch>
              <a:fillRect/>
            </a:stretch>
          </p:blipFill>
          <p:spPr bwMode="auto">
            <a:xfrm>
              <a:off x="107504" y="2661744"/>
              <a:ext cx="696141" cy="581031"/>
            </a:xfrm>
            <a:prstGeom prst="rect">
              <a:avLst/>
            </a:prstGeom>
            <a:noFill/>
          </p:spPr>
        </p:pic>
        <p:pic>
          <p:nvPicPr>
            <p:cNvPr id="45" name="44 Imagen" descr="igac.png"/>
            <p:cNvPicPr>
              <a:picLocks noChangeAspect="1"/>
            </p:cNvPicPr>
            <p:nvPr/>
          </p:nvPicPr>
          <p:blipFill>
            <a:blip r:embed="rId16" cstate="print"/>
            <a:stretch>
              <a:fillRect/>
            </a:stretch>
          </p:blipFill>
          <p:spPr>
            <a:xfrm>
              <a:off x="179512" y="3284984"/>
              <a:ext cx="648072" cy="568615"/>
            </a:xfrm>
            <a:prstGeom prst="rect">
              <a:avLst/>
            </a:prstGeom>
          </p:spPr>
        </p:pic>
        <p:pic>
          <p:nvPicPr>
            <p:cNvPr id="49" name="48 Imagen" descr="Start - IHDP - Mozilla Firefox_2012-09-02_22-44-14.png"/>
            <p:cNvPicPr>
              <a:picLocks noChangeAspect="1"/>
            </p:cNvPicPr>
            <p:nvPr/>
          </p:nvPicPr>
          <p:blipFill>
            <a:blip r:embed="rId17" cstate="print"/>
            <a:stretch>
              <a:fillRect/>
            </a:stretch>
          </p:blipFill>
          <p:spPr>
            <a:xfrm>
              <a:off x="1763688" y="1664913"/>
              <a:ext cx="1440160" cy="395935"/>
            </a:xfrm>
            <a:prstGeom prst="rect">
              <a:avLst/>
            </a:prstGeom>
          </p:spPr>
        </p:pic>
      </p:grpSp>
      <p:sp>
        <p:nvSpPr>
          <p:cNvPr id="46" name="45 CuadroTexto"/>
          <p:cNvSpPr txBox="1"/>
          <p:nvPr/>
        </p:nvSpPr>
        <p:spPr bwMode="auto">
          <a:xfrm>
            <a:off x="1763688" y="2852936"/>
            <a:ext cx="935000" cy="276999"/>
          </a:xfrm>
          <a:prstGeom prst="rect">
            <a:avLst/>
          </a:prstGeom>
          <a:noFill/>
          <a:ln w="9525">
            <a:noFill/>
            <a:miter lim="800000"/>
            <a:headEnd/>
            <a:tailEnd/>
          </a:ln>
          <a:effectLst/>
        </p:spPr>
        <p:txBody>
          <a:bodyPr wrap="none" rtlCol="0">
            <a:spAutoFit/>
          </a:bodyPr>
          <a:lstStyle/>
          <a:p>
            <a:pPr>
              <a:spcBef>
                <a:spcPts val="600"/>
              </a:spcBef>
            </a:pPr>
            <a:r>
              <a:rPr lang="es-CL" sz="1200" b="1" dirty="0" smtClean="0">
                <a:solidFill>
                  <a:srgbClr val="0070C0"/>
                </a:solidFill>
                <a:latin typeface="+mn-lt"/>
              </a:rPr>
              <a:t>M. </a:t>
            </a:r>
            <a:r>
              <a:rPr lang="es-CL" sz="1200" b="1" dirty="0" err="1" smtClean="0">
                <a:solidFill>
                  <a:srgbClr val="0070C0"/>
                </a:solidFill>
                <a:latin typeface="+mn-lt"/>
              </a:rPr>
              <a:t>Howden</a:t>
            </a:r>
            <a:endParaRPr lang="es-CL" sz="1200" b="1" dirty="0" smtClean="0">
              <a:solidFill>
                <a:srgbClr val="0070C0"/>
              </a:solidFill>
              <a:latin typeface="+mn-lt"/>
            </a:endParaRPr>
          </a:p>
        </p:txBody>
      </p:sp>
      <p:grpSp>
        <p:nvGrpSpPr>
          <p:cNvPr id="55" name="54 Grupo"/>
          <p:cNvGrpSpPr/>
          <p:nvPr/>
        </p:nvGrpSpPr>
        <p:grpSpPr>
          <a:xfrm>
            <a:off x="58139" y="5876528"/>
            <a:ext cx="7826229" cy="981472"/>
            <a:chOff x="58139" y="5876528"/>
            <a:chExt cx="7826229" cy="981472"/>
          </a:xfrm>
        </p:grpSpPr>
        <p:grpSp>
          <p:nvGrpSpPr>
            <p:cNvPr id="53" name="52 Grupo"/>
            <p:cNvGrpSpPr/>
            <p:nvPr/>
          </p:nvGrpSpPr>
          <p:grpSpPr>
            <a:xfrm>
              <a:off x="58139" y="5876528"/>
              <a:ext cx="7826229" cy="981472"/>
              <a:chOff x="58139" y="5876528"/>
              <a:chExt cx="7826229" cy="981472"/>
            </a:xfrm>
          </p:grpSpPr>
          <p:pic>
            <p:nvPicPr>
              <p:cNvPr id="11" name="Picture 4"/>
              <p:cNvPicPr>
                <a:picLocks noChangeAspect="1" noChangeArrowheads="1"/>
              </p:cNvPicPr>
              <p:nvPr/>
            </p:nvPicPr>
            <p:blipFill>
              <a:blip r:embed="rId18" cstate="print"/>
              <a:srcRect t="4000" r="85721" b="20000"/>
              <a:stretch>
                <a:fillRect/>
              </a:stretch>
            </p:blipFill>
            <p:spPr bwMode="auto">
              <a:xfrm>
                <a:off x="4067944" y="5939461"/>
                <a:ext cx="576064" cy="497510"/>
              </a:xfrm>
              <a:prstGeom prst="rect">
                <a:avLst/>
              </a:prstGeom>
              <a:noFill/>
              <a:ln w="9525">
                <a:noFill/>
                <a:miter lim="800000"/>
                <a:headEnd/>
                <a:tailEnd/>
              </a:ln>
            </p:spPr>
          </p:pic>
          <p:pic>
            <p:nvPicPr>
              <p:cNvPr id="7" name="Picture 3"/>
              <p:cNvPicPr>
                <a:picLocks noChangeAspect="1" noChangeArrowheads="1"/>
              </p:cNvPicPr>
              <p:nvPr/>
            </p:nvPicPr>
            <p:blipFill>
              <a:blip r:embed="rId19" cstate="print"/>
              <a:srcRect t="20756" b="16977"/>
              <a:stretch>
                <a:fillRect/>
              </a:stretch>
            </p:blipFill>
            <p:spPr bwMode="auto">
              <a:xfrm>
                <a:off x="827584" y="6428936"/>
                <a:ext cx="1080120" cy="384440"/>
              </a:xfrm>
              <a:prstGeom prst="rect">
                <a:avLst/>
              </a:prstGeom>
              <a:noFill/>
              <a:ln w="9525">
                <a:noFill/>
                <a:miter lim="800000"/>
                <a:headEnd/>
                <a:tailEnd/>
              </a:ln>
            </p:spPr>
          </p:pic>
          <p:pic>
            <p:nvPicPr>
              <p:cNvPr id="8" name="Picture 2" descr="http://wiki.mendoza-conicet.gob.ar/images/thumb/f/f4/Ianigla.png/120px-Ianigla.png"/>
              <p:cNvPicPr>
                <a:picLocks noChangeAspect="1" noChangeArrowheads="1"/>
              </p:cNvPicPr>
              <p:nvPr/>
            </p:nvPicPr>
            <p:blipFill>
              <a:blip r:embed="rId20" cstate="print"/>
              <a:srcRect b="49409"/>
              <a:stretch>
                <a:fillRect/>
              </a:stretch>
            </p:blipFill>
            <p:spPr bwMode="auto">
              <a:xfrm>
                <a:off x="899592" y="5887813"/>
                <a:ext cx="864096" cy="493515"/>
              </a:xfrm>
              <a:prstGeom prst="rect">
                <a:avLst/>
              </a:prstGeom>
              <a:noFill/>
            </p:spPr>
          </p:pic>
          <p:pic>
            <p:nvPicPr>
              <p:cNvPr id="10" name="Picture 2"/>
              <p:cNvPicPr>
                <a:picLocks noChangeAspect="1" noChangeArrowheads="1"/>
              </p:cNvPicPr>
              <p:nvPr/>
            </p:nvPicPr>
            <p:blipFill>
              <a:blip r:embed="rId21" cstate="print"/>
              <a:srcRect l="7191" t="18500" r="56376" b="34250"/>
              <a:stretch>
                <a:fillRect/>
              </a:stretch>
            </p:blipFill>
            <p:spPr bwMode="auto">
              <a:xfrm>
                <a:off x="1933024" y="6490815"/>
                <a:ext cx="2855000" cy="367185"/>
              </a:xfrm>
              <a:prstGeom prst="rect">
                <a:avLst/>
              </a:prstGeom>
              <a:noFill/>
              <a:ln w="9525">
                <a:noFill/>
                <a:miter lim="800000"/>
                <a:headEnd/>
                <a:tailEnd/>
              </a:ln>
            </p:spPr>
          </p:pic>
          <p:pic>
            <p:nvPicPr>
              <p:cNvPr id="16" name="Picture 10" descr="Idlo Blue Icon Big"/>
              <p:cNvPicPr>
                <a:picLocks noChangeAspect="1" noChangeArrowheads="1"/>
              </p:cNvPicPr>
              <p:nvPr/>
            </p:nvPicPr>
            <p:blipFill>
              <a:blip r:embed="rId22" cstate="print"/>
              <a:srcRect r="62821"/>
              <a:stretch>
                <a:fillRect/>
              </a:stretch>
            </p:blipFill>
            <p:spPr bwMode="auto">
              <a:xfrm>
                <a:off x="5292080" y="6418421"/>
                <a:ext cx="760317" cy="439579"/>
              </a:xfrm>
              <a:prstGeom prst="rect">
                <a:avLst/>
              </a:prstGeom>
              <a:solidFill>
                <a:schemeClr val="accent5">
                  <a:lumMod val="60000"/>
                  <a:lumOff val="40000"/>
                </a:schemeClr>
              </a:solidFill>
            </p:spPr>
          </p:pic>
          <p:pic>
            <p:nvPicPr>
              <p:cNvPr id="17" name="Picture 14" descr="http://www.cisdl.org/public/images/logo.png"/>
              <p:cNvPicPr>
                <a:picLocks noChangeAspect="1" noChangeArrowheads="1"/>
              </p:cNvPicPr>
              <p:nvPr/>
            </p:nvPicPr>
            <p:blipFill>
              <a:blip r:embed="rId23" cstate="print"/>
              <a:srcRect l="32631" r="48274" b="25204"/>
              <a:stretch>
                <a:fillRect/>
              </a:stretch>
            </p:blipFill>
            <p:spPr bwMode="auto">
              <a:xfrm>
                <a:off x="6156176" y="6397149"/>
                <a:ext cx="864096" cy="460851"/>
              </a:xfrm>
              <a:prstGeom prst="rect">
                <a:avLst/>
              </a:prstGeom>
              <a:noFill/>
            </p:spPr>
          </p:pic>
          <p:pic>
            <p:nvPicPr>
              <p:cNvPr id="19" name="Picture 18" descr="Hadley Centre for Climate Prediction and Research"/>
              <p:cNvPicPr>
                <a:picLocks noChangeAspect="1" noChangeArrowheads="1"/>
              </p:cNvPicPr>
              <p:nvPr/>
            </p:nvPicPr>
            <p:blipFill>
              <a:blip r:embed="rId24" cstate="print"/>
              <a:srcRect/>
              <a:stretch>
                <a:fillRect/>
              </a:stretch>
            </p:blipFill>
            <p:spPr bwMode="auto">
              <a:xfrm>
                <a:off x="58139" y="5876528"/>
                <a:ext cx="697437" cy="936848"/>
              </a:xfrm>
              <a:prstGeom prst="rect">
                <a:avLst/>
              </a:prstGeom>
              <a:solidFill>
                <a:schemeClr val="accent5">
                  <a:lumMod val="60000"/>
                  <a:lumOff val="40000"/>
                </a:schemeClr>
              </a:solidFill>
            </p:spPr>
          </p:pic>
          <p:grpSp>
            <p:nvGrpSpPr>
              <p:cNvPr id="29" name="28 Grupo"/>
              <p:cNvGrpSpPr/>
              <p:nvPr/>
            </p:nvGrpSpPr>
            <p:grpSpPr>
              <a:xfrm>
                <a:off x="2627784" y="5949280"/>
                <a:ext cx="1331640" cy="476672"/>
                <a:chOff x="7468849" y="4204007"/>
                <a:chExt cx="1675151" cy="520393"/>
              </a:xfrm>
            </p:grpSpPr>
            <p:pic>
              <p:nvPicPr>
                <p:cNvPr id="18" name="Picture 16" descr="Emory University"/>
                <p:cNvPicPr>
                  <a:picLocks noChangeAspect="1" noChangeArrowheads="1"/>
                </p:cNvPicPr>
                <p:nvPr/>
              </p:nvPicPr>
              <p:blipFill>
                <a:blip r:embed="rId25" cstate="print"/>
                <a:srcRect/>
                <a:stretch>
                  <a:fillRect/>
                </a:stretch>
              </p:blipFill>
              <p:spPr bwMode="auto">
                <a:xfrm>
                  <a:off x="7468849" y="4204007"/>
                  <a:ext cx="1675151" cy="520393"/>
                </a:xfrm>
                <a:prstGeom prst="rect">
                  <a:avLst/>
                </a:prstGeom>
                <a:noFill/>
              </p:spPr>
            </p:pic>
            <p:pic>
              <p:nvPicPr>
                <p:cNvPr id="9" name="8 Imagen" descr="sph_banner_rsph.gif"/>
                <p:cNvPicPr>
                  <a:picLocks noChangeAspect="1"/>
                </p:cNvPicPr>
                <p:nvPr/>
              </p:nvPicPr>
              <p:blipFill>
                <a:blip r:embed="rId26" cstate="print"/>
                <a:srcRect r="67065"/>
                <a:stretch>
                  <a:fillRect/>
                </a:stretch>
              </p:blipFill>
              <p:spPr>
                <a:xfrm>
                  <a:off x="8265400" y="4420031"/>
                  <a:ext cx="679105" cy="289045"/>
                </a:xfrm>
                <a:prstGeom prst="rect">
                  <a:avLst/>
                </a:prstGeom>
              </p:spPr>
            </p:pic>
          </p:grpSp>
          <p:pic>
            <p:nvPicPr>
              <p:cNvPr id="33" name="32 Imagen" descr="Department of Meteorology at Stockholm University (MISU) - Mozilla Firefox_2012-08-28_13-32-44.png"/>
              <p:cNvPicPr>
                <a:picLocks noChangeAspect="1"/>
              </p:cNvPicPr>
              <p:nvPr/>
            </p:nvPicPr>
            <p:blipFill>
              <a:blip r:embed="rId27" cstate="print"/>
              <a:srcRect l="68346"/>
              <a:stretch>
                <a:fillRect/>
              </a:stretch>
            </p:blipFill>
            <p:spPr>
              <a:xfrm>
                <a:off x="1907704" y="5951432"/>
                <a:ext cx="648072" cy="485539"/>
              </a:xfrm>
              <a:prstGeom prst="rect">
                <a:avLst/>
              </a:prstGeom>
            </p:spPr>
          </p:pic>
          <p:pic>
            <p:nvPicPr>
              <p:cNvPr id="51" name="Picture 1" descr="Env_HIRLAM_animated_logo"/>
              <p:cNvPicPr>
                <a:picLocks noChangeAspect="1" noChangeArrowheads="1" noCrop="1"/>
              </p:cNvPicPr>
              <p:nvPr/>
            </p:nvPicPr>
            <p:blipFill>
              <a:blip r:embed="rId28" cstate="print"/>
              <a:srcRect/>
              <a:stretch>
                <a:fillRect/>
              </a:stretch>
            </p:blipFill>
            <p:spPr bwMode="auto">
              <a:xfrm>
                <a:off x="7092280" y="6344888"/>
                <a:ext cx="792088" cy="513111"/>
              </a:xfrm>
              <a:prstGeom prst="rect">
                <a:avLst/>
              </a:prstGeom>
              <a:noFill/>
            </p:spPr>
          </p:pic>
          <p:pic>
            <p:nvPicPr>
              <p:cNvPr id="52" name="Picture 3"/>
              <p:cNvPicPr>
                <a:picLocks noChangeAspect="1" noChangeArrowheads="1"/>
              </p:cNvPicPr>
              <p:nvPr/>
            </p:nvPicPr>
            <p:blipFill>
              <a:blip r:embed="rId29" cstate="print"/>
              <a:srcRect/>
              <a:stretch>
                <a:fillRect/>
              </a:stretch>
            </p:blipFill>
            <p:spPr bwMode="auto">
              <a:xfrm>
                <a:off x="4860032" y="5910808"/>
                <a:ext cx="323197" cy="947192"/>
              </a:xfrm>
              <a:prstGeom prst="rect">
                <a:avLst/>
              </a:prstGeom>
              <a:noFill/>
              <a:ln w="9525">
                <a:noFill/>
                <a:miter lim="800000"/>
                <a:headEnd/>
                <a:tailEnd/>
              </a:ln>
            </p:spPr>
          </p:pic>
        </p:grpSp>
        <p:pic>
          <p:nvPicPr>
            <p:cNvPr id="54" name="53 Imagen" descr="Centre d'Etudes et de Recherches Internationales et Communautaires Accueil - Mo_2012-09-03_13-19-01.png"/>
            <p:cNvPicPr>
              <a:picLocks noChangeAspect="1"/>
            </p:cNvPicPr>
            <p:nvPr/>
          </p:nvPicPr>
          <p:blipFill>
            <a:blip r:embed="rId30" cstate="print"/>
            <a:stretch>
              <a:fillRect/>
            </a:stretch>
          </p:blipFill>
          <p:spPr>
            <a:xfrm>
              <a:off x="5364088" y="5877272"/>
              <a:ext cx="504056" cy="475622"/>
            </a:xfrm>
            <a:prstGeom prst="rect">
              <a:avLst/>
            </a:prstGeom>
          </p:spPr>
        </p:pic>
      </p:grpSp>
      <p:sp>
        <p:nvSpPr>
          <p:cNvPr id="56" name="55 CuadroTexto"/>
          <p:cNvSpPr txBox="1"/>
          <p:nvPr/>
        </p:nvSpPr>
        <p:spPr bwMode="auto">
          <a:xfrm>
            <a:off x="5436096" y="5157192"/>
            <a:ext cx="831831" cy="276999"/>
          </a:xfrm>
          <a:prstGeom prst="rect">
            <a:avLst/>
          </a:prstGeom>
          <a:noFill/>
          <a:ln w="9525">
            <a:noFill/>
            <a:miter lim="800000"/>
            <a:headEnd/>
            <a:tailEnd/>
          </a:ln>
          <a:effectLst/>
        </p:spPr>
        <p:txBody>
          <a:bodyPr wrap="none" rtlCol="0">
            <a:spAutoFit/>
          </a:bodyPr>
          <a:lstStyle/>
          <a:p>
            <a:pPr>
              <a:spcBef>
                <a:spcPts val="600"/>
              </a:spcBef>
            </a:pPr>
            <a:r>
              <a:rPr lang="es-CL" sz="1200" b="1" dirty="0" smtClean="0">
                <a:solidFill>
                  <a:srgbClr val="0070C0"/>
                </a:solidFill>
                <a:latin typeface="+mn-lt"/>
              </a:rPr>
              <a:t>K. O’Brien</a:t>
            </a:r>
          </a:p>
        </p:txBody>
      </p:sp>
      <p:sp>
        <p:nvSpPr>
          <p:cNvPr id="57" name="56 CuadroTexto"/>
          <p:cNvSpPr txBox="1"/>
          <p:nvPr/>
        </p:nvSpPr>
        <p:spPr bwMode="auto">
          <a:xfrm>
            <a:off x="2123728" y="5229200"/>
            <a:ext cx="566181" cy="276999"/>
          </a:xfrm>
          <a:prstGeom prst="rect">
            <a:avLst/>
          </a:prstGeom>
          <a:noFill/>
          <a:ln w="9525">
            <a:noFill/>
            <a:miter lim="800000"/>
            <a:headEnd/>
            <a:tailEnd/>
          </a:ln>
          <a:effectLst/>
        </p:spPr>
        <p:txBody>
          <a:bodyPr wrap="none" rtlCol="0">
            <a:spAutoFit/>
          </a:bodyPr>
          <a:lstStyle/>
          <a:p>
            <a:pPr>
              <a:spcBef>
                <a:spcPts val="600"/>
              </a:spcBef>
            </a:pPr>
            <a:r>
              <a:rPr lang="es-CL" sz="1200" b="1" dirty="0" smtClean="0">
                <a:solidFill>
                  <a:srgbClr val="0070C0"/>
                </a:solidFill>
                <a:latin typeface="+mn-lt"/>
              </a:rPr>
              <a:t>T. </a:t>
            </a:r>
            <a:r>
              <a:rPr lang="es-CL" sz="1200" b="1" dirty="0" err="1" smtClean="0">
                <a:solidFill>
                  <a:srgbClr val="0070C0"/>
                </a:solidFill>
                <a:latin typeface="+mn-lt"/>
              </a:rPr>
              <a:t>Zhu</a:t>
            </a:r>
            <a:endParaRPr lang="es-CL" sz="1200" b="1" dirty="0" smtClean="0">
              <a:solidFill>
                <a:srgbClr val="0070C0"/>
              </a:solidFill>
              <a:latin typeface="+mn-lt"/>
            </a:endParaRPr>
          </a:p>
        </p:txBody>
      </p:sp>
      <p:sp>
        <p:nvSpPr>
          <p:cNvPr id="58" name="57 CuadroTexto"/>
          <p:cNvSpPr txBox="1"/>
          <p:nvPr/>
        </p:nvSpPr>
        <p:spPr bwMode="auto">
          <a:xfrm>
            <a:off x="7236296" y="2780928"/>
            <a:ext cx="1011687" cy="276999"/>
          </a:xfrm>
          <a:prstGeom prst="rect">
            <a:avLst/>
          </a:prstGeom>
          <a:noFill/>
          <a:ln w="9525">
            <a:noFill/>
            <a:miter lim="800000"/>
            <a:headEnd/>
            <a:tailEnd/>
          </a:ln>
          <a:effectLst/>
        </p:spPr>
        <p:txBody>
          <a:bodyPr wrap="none" rtlCol="0">
            <a:spAutoFit/>
          </a:bodyPr>
          <a:lstStyle/>
          <a:p>
            <a:pPr>
              <a:spcBef>
                <a:spcPts val="600"/>
              </a:spcBef>
            </a:pPr>
            <a:r>
              <a:rPr lang="es-CL" sz="1200" b="1" dirty="0" smtClean="0">
                <a:solidFill>
                  <a:srgbClr val="0070C0"/>
                </a:solidFill>
                <a:latin typeface="+mn-lt"/>
              </a:rPr>
              <a:t>Carlos </a:t>
            </a:r>
            <a:r>
              <a:rPr lang="es-CL" sz="1200" b="1" dirty="0" err="1" smtClean="0">
                <a:solidFill>
                  <a:srgbClr val="0070C0"/>
                </a:solidFill>
                <a:latin typeface="+mn-lt"/>
              </a:rPr>
              <a:t>Nobre</a:t>
            </a:r>
            <a:endParaRPr lang="es-CL" sz="1200" b="1" dirty="0" smtClean="0">
              <a:solidFill>
                <a:srgbClr val="0070C0"/>
              </a:solidFill>
              <a:latin typeface="+mn-lt"/>
            </a:endParaRPr>
          </a:p>
        </p:txBody>
      </p:sp>
      <p:sp>
        <p:nvSpPr>
          <p:cNvPr id="59" name="58 CuadroTexto"/>
          <p:cNvSpPr txBox="1"/>
          <p:nvPr/>
        </p:nvSpPr>
        <p:spPr bwMode="auto">
          <a:xfrm>
            <a:off x="4932040" y="2780928"/>
            <a:ext cx="875561" cy="276999"/>
          </a:xfrm>
          <a:prstGeom prst="rect">
            <a:avLst/>
          </a:prstGeom>
          <a:noFill/>
          <a:ln w="9525">
            <a:noFill/>
            <a:miter lim="800000"/>
            <a:headEnd/>
            <a:tailEnd/>
          </a:ln>
          <a:effectLst/>
        </p:spPr>
        <p:txBody>
          <a:bodyPr wrap="none" rtlCol="0">
            <a:spAutoFit/>
          </a:bodyPr>
          <a:lstStyle/>
          <a:p>
            <a:pPr>
              <a:spcBef>
                <a:spcPts val="600"/>
              </a:spcBef>
            </a:pPr>
            <a:r>
              <a:rPr lang="es-CL" sz="1200" b="1" dirty="0" smtClean="0">
                <a:solidFill>
                  <a:srgbClr val="0070C0"/>
                </a:solidFill>
                <a:latin typeface="+mn-lt"/>
              </a:rPr>
              <a:t>M. </a:t>
            </a:r>
            <a:r>
              <a:rPr lang="es-CL" sz="1200" b="1" dirty="0" err="1" smtClean="0">
                <a:solidFill>
                  <a:srgbClr val="0070C0"/>
                </a:solidFill>
                <a:latin typeface="+mn-lt"/>
              </a:rPr>
              <a:t>Scholes</a:t>
            </a:r>
            <a:endParaRPr lang="es-CL" sz="1200" b="1" dirty="0" smtClean="0">
              <a:solidFill>
                <a:srgbClr val="0070C0"/>
              </a:solidFill>
              <a:latin typeface="+mn-lt"/>
            </a:endParaRPr>
          </a:p>
        </p:txBody>
      </p:sp>
      <p:sp>
        <p:nvSpPr>
          <p:cNvPr id="60" name="59 CuadroTexto"/>
          <p:cNvSpPr txBox="1"/>
          <p:nvPr/>
        </p:nvSpPr>
        <p:spPr bwMode="auto">
          <a:xfrm>
            <a:off x="8172400" y="4869160"/>
            <a:ext cx="809517" cy="276999"/>
          </a:xfrm>
          <a:prstGeom prst="rect">
            <a:avLst/>
          </a:prstGeom>
          <a:noFill/>
          <a:ln w="9525">
            <a:noFill/>
            <a:miter lim="800000"/>
            <a:headEnd/>
            <a:tailEnd/>
          </a:ln>
          <a:effectLst/>
        </p:spPr>
        <p:txBody>
          <a:bodyPr wrap="none" rtlCol="0">
            <a:spAutoFit/>
          </a:bodyPr>
          <a:lstStyle/>
          <a:p>
            <a:pPr>
              <a:spcBef>
                <a:spcPts val="600"/>
              </a:spcBef>
            </a:pPr>
            <a:r>
              <a:rPr lang="es-CL" sz="1200" b="1" dirty="0" smtClean="0">
                <a:solidFill>
                  <a:srgbClr val="0070C0"/>
                </a:solidFill>
                <a:latin typeface="+mn-lt"/>
              </a:rPr>
              <a:t>D. </a:t>
            </a:r>
            <a:r>
              <a:rPr lang="es-CL" sz="1200" b="1" dirty="0" err="1" smtClean="0">
                <a:solidFill>
                  <a:srgbClr val="0070C0"/>
                </a:solidFill>
                <a:latin typeface="+mn-lt"/>
              </a:rPr>
              <a:t>Battisti</a:t>
            </a:r>
            <a:endParaRPr lang="es-CL" sz="1200" b="1" dirty="0" smtClean="0">
              <a:solidFill>
                <a:srgbClr val="0070C0"/>
              </a:solidFill>
              <a:latin typeface="+mn-lt"/>
            </a:endParaRPr>
          </a:p>
        </p:txBody>
      </p:sp>
      <p:pic>
        <p:nvPicPr>
          <p:cNvPr id="61" name="60 Imagen" descr="CR2jpg.jpg"/>
          <p:cNvPicPr>
            <a:picLocks noChangeAspect="1"/>
          </p:cNvPicPr>
          <p:nvPr/>
        </p:nvPicPr>
        <p:blipFill>
          <a:blip r:embed="rId31" cstate="print"/>
          <a:stretch>
            <a:fillRect/>
          </a:stretch>
        </p:blipFill>
        <p:spPr>
          <a:xfrm>
            <a:off x="7935196" y="5949280"/>
            <a:ext cx="1132023" cy="836712"/>
          </a:xfrm>
          <a:prstGeom prst="rect">
            <a:avLst/>
          </a:prstGeom>
        </p:spPr>
      </p:pic>
      <p:sp>
        <p:nvSpPr>
          <p:cNvPr id="62" name="61 CuadroTexto"/>
          <p:cNvSpPr txBox="1"/>
          <p:nvPr/>
        </p:nvSpPr>
        <p:spPr bwMode="auto">
          <a:xfrm>
            <a:off x="5292080" y="4365104"/>
            <a:ext cx="909031" cy="276999"/>
          </a:xfrm>
          <a:prstGeom prst="rect">
            <a:avLst/>
          </a:prstGeom>
          <a:noFill/>
          <a:ln w="9525">
            <a:noFill/>
            <a:miter lim="800000"/>
            <a:headEnd/>
            <a:tailEnd/>
          </a:ln>
          <a:effectLst/>
        </p:spPr>
        <p:txBody>
          <a:bodyPr wrap="none" rtlCol="0">
            <a:spAutoFit/>
          </a:bodyPr>
          <a:lstStyle/>
          <a:p>
            <a:pPr>
              <a:spcBef>
                <a:spcPts val="600"/>
              </a:spcBef>
            </a:pPr>
            <a:r>
              <a:rPr lang="es-CL" sz="1200" b="1" dirty="0" smtClean="0">
                <a:solidFill>
                  <a:srgbClr val="0070C0"/>
                </a:solidFill>
                <a:latin typeface="+mn-lt"/>
              </a:rPr>
              <a:t>G. </a:t>
            </a:r>
            <a:r>
              <a:rPr lang="es-CL" sz="1200" b="1" dirty="0" err="1" smtClean="0">
                <a:solidFill>
                  <a:srgbClr val="0070C0"/>
                </a:solidFill>
                <a:latin typeface="+mn-lt"/>
              </a:rPr>
              <a:t>Brasseur</a:t>
            </a:r>
            <a:endParaRPr lang="es-CL" sz="1200" b="1" dirty="0" smtClean="0">
              <a:solidFill>
                <a:srgbClr val="0070C0"/>
              </a:solidFill>
              <a:latin typeface="+mn-lt"/>
            </a:endParaRPr>
          </a:p>
        </p:txBody>
      </p:sp>
      <p:sp>
        <p:nvSpPr>
          <p:cNvPr id="2" name="1 Marcador de fecha"/>
          <p:cNvSpPr>
            <a:spLocks noGrp="1"/>
          </p:cNvSpPr>
          <p:nvPr>
            <p:ph type="dt" sz="half" idx="10"/>
          </p:nvPr>
        </p:nvSpPr>
        <p:spPr/>
        <p:txBody>
          <a:bodyPr/>
          <a:lstStyle/>
          <a:p>
            <a:pPr>
              <a:defRPr/>
            </a:pPr>
            <a:r>
              <a:rPr lang="en-US" smtClean="0"/>
              <a:t>LGK 29 Sept 2014</a:t>
            </a:r>
            <a:endParaRPr lang="es-CL"/>
          </a:p>
        </p:txBody>
      </p:sp>
      <p:sp>
        <p:nvSpPr>
          <p:cNvPr id="3" name="2 Marcador de número de diapositiva"/>
          <p:cNvSpPr>
            <a:spLocks noGrp="1"/>
          </p:cNvSpPr>
          <p:nvPr>
            <p:ph type="sldNum" sz="quarter" idx="12"/>
          </p:nvPr>
        </p:nvSpPr>
        <p:spPr/>
        <p:txBody>
          <a:bodyPr/>
          <a:lstStyle/>
          <a:p>
            <a:pPr>
              <a:defRPr/>
            </a:pPr>
            <a:fld id="{9D40E501-9D11-456A-854C-BE4F74A3A009}" type="slidenum">
              <a:rPr lang="es-CL" smtClean="0"/>
              <a:pPr>
                <a:defRPr/>
              </a:pPr>
              <a:t>2</a:t>
            </a:fld>
            <a:endParaRPr lang="es-CL"/>
          </a:p>
        </p:txBody>
      </p:sp>
    </p:spTree>
    <p:extLst>
      <p:ext uri="{BB962C8B-B14F-4D97-AF65-F5344CB8AC3E}">
        <p14:creationId xmlns:p14="http://schemas.microsoft.com/office/powerpoint/2010/main" val="236020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checkerboard(across)">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r>
              <a:rPr lang="en-US" smtClean="0"/>
              <a:t>LGK 29 Sept 2014</a:t>
            </a:r>
            <a:endParaRPr lang="es-CL"/>
          </a:p>
        </p:txBody>
      </p:sp>
      <p:sp>
        <p:nvSpPr>
          <p:cNvPr id="3" name="2 Marcador de número de diapositiva"/>
          <p:cNvSpPr>
            <a:spLocks noGrp="1"/>
          </p:cNvSpPr>
          <p:nvPr>
            <p:ph type="sldNum" sz="quarter" idx="12"/>
          </p:nvPr>
        </p:nvSpPr>
        <p:spPr/>
        <p:txBody>
          <a:bodyPr/>
          <a:lstStyle/>
          <a:p>
            <a:pPr>
              <a:defRPr/>
            </a:pPr>
            <a:fld id="{9D40E501-9D11-456A-854C-BE4F74A3A009}" type="slidenum">
              <a:rPr lang="es-CL" smtClean="0"/>
              <a:pPr>
                <a:defRPr/>
              </a:pPr>
              <a:t>3</a:t>
            </a:fld>
            <a:endParaRPr lang="es-CL"/>
          </a:p>
        </p:txBody>
      </p:sp>
      <p:pic>
        <p:nvPicPr>
          <p:cNvPr id="5" name="4 Imagen" descr="CR2_conceptandphilosophy.jpg"/>
          <p:cNvPicPr>
            <a:picLocks noChangeAspect="1"/>
          </p:cNvPicPr>
          <p:nvPr/>
        </p:nvPicPr>
        <p:blipFill>
          <a:blip r:embed="rId3" cstate="print"/>
          <a:srcRect r="7875" b="7601"/>
          <a:stretch>
            <a:fillRect/>
          </a:stretch>
        </p:blipFill>
        <p:spPr>
          <a:xfrm>
            <a:off x="323208" y="2093854"/>
            <a:ext cx="4499139" cy="3384376"/>
          </a:xfrm>
          <a:prstGeom prst="rect">
            <a:avLst/>
          </a:prstGeom>
        </p:spPr>
      </p:pic>
      <p:pic>
        <p:nvPicPr>
          <p:cNvPr id="13" name="12 Imagen"/>
          <p:cNvPicPr>
            <a:picLocks noChangeAspect="1"/>
          </p:cNvPicPr>
          <p:nvPr/>
        </p:nvPicPr>
        <p:blipFill rotWithShape="1">
          <a:blip r:embed="rId4" cstate="print">
            <a:extLst>
              <a:ext uri="{28A0092B-C50C-407E-A947-70E740481C1C}">
                <a14:useLocalDpi xmlns:a14="http://schemas.microsoft.com/office/drawing/2010/main" val="0"/>
              </a:ext>
            </a:extLst>
          </a:blip>
          <a:srcRect l="10204" r="60361" b="27937"/>
          <a:stretch/>
        </p:blipFill>
        <p:spPr>
          <a:xfrm>
            <a:off x="2913665" y="2517732"/>
            <a:ext cx="1051519" cy="861708"/>
          </a:xfrm>
          <a:prstGeom prst="rect">
            <a:avLst/>
          </a:prstGeom>
        </p:spPr>
      </p:pic>
      <p:grpSp>
        <p:nvGrpSpPr>
          <p:cNvPr id="34" name="33 Grupo"/>
          <p:cNvGrpSpPr/>
          <p:nvPr/>
        </p:nvGrpSpPr>
        <p:grpSpPr>
          <a:xfrm>
            <a:off x="3124440" y="4136301"/>
            <a:ext cx="430141" cy="478554"/>
            <a:chOff x="2968307" y="4037567"/>
            <a:chExt cx="430141" cy="478554"/>
          </a:xfrm>
        </p:grpSpPr>
        <p:pic>
          <p:nvPicPr>
            <p:cNvPr id="26" name="25 Imagen" descr="people.png"/>
            <p:cNvPicPr>
              <a:picLocks noChangeAspect="1"/>
            </p:cNvPicPr>
            <p:nvPr/>
          </p:nvPicPr>
          <p:blipFill rotWithShape="1">
            <a:blip r:embed="rId5" cstate="print"/>
            <a:srcRect r="76695"/>
            <a:stretch/>
          </p:blipFill>
          <p:spPr>
            <a:xfrm>
              <a:off x="3178947" y="4037567"/>
              <a:ext cx="219501" cy="367041"/>
            </a:xfrm>
            <a:prstGeom prst="rect">
              <a:avLst/>
            </a:prstGeom>
          </p:spPr>
        </p:pic>
        <p:pic>
          <p:nvPicPr>
            <p:cNvPr id="27" name="26 Imagen" descr="people.png"/>
            <p:cNvPicPr>
              <a:picLocks noChangeAspect="1"/>
            </p:cNvPicPr>
            <p:nvPr/>
          </p:nvPicPr>
          <p:blipFill rotWithShape="1">
            <a:blip r:embed="rId5" cstate="print"/>
            <a:srcRect r="76695"/>
            <a:stretch/>
          </p:blipFill>
          <p:spPr>
            <a:xfrm>
              <a:off x="2968307" y="4149080"/>
              <a:ext cx="219501" cy="367041"/>
            </a:xfrm>
            <a:prstGeom prst="rect">
              <a:avLst/>
            </a:prstGeom>
          </p:spPr>
        </p:pic>
      </p:grpSp>
      <p:grpSp>
        <p:nvGrpSpPr>
          <p:cNvPr id="33" name="32 Grupo"/>
          <p:cNvGrpSpPr/>
          <p:nvPr/>
        </p:nvGrpSpPr>
        <p:grpSpPr>
          <a:xfrm>
            <a:off x="1340940" y="2093854"/>
            <a:ext cx="329252" cy="688866"/>
            <a:chOff x="1340940" y="2093854"/>
            <a:chExt cx="329252" cy="688866"/>
          </a:xfrm>
        </p:grpSpPr>
        <p:pic>
          <p:nvPicPr>
            <p:cNvPr id="28" name="27 Imagen" descr="people.png"/>
            <p:cNvPicPr>
              <a:picLocks noChangeAspect="1"/>
            </p:cNvPicPr>
            <p:nvPr/>
          </p:nvPicPr>
          <p:blipFill rotWithShape="1">
            <a:blip r:embed="rId5" cstate="print"/>
            <a:srcRect r="76695"/>
            <a:stretch/>
          </p:blipFill>
          <p:spPr>
            <a:xfrm>
              <a:off x="1450691" y="2093854"/>
              <a:ext cx="219501" cy="367041"/>
            </a:xfrm>
            <a:prstGeom prst="rect">
              <a:avLst/>
            </a:prstGeom>
          </p:spPr>
        </p:pic>
        <p:pic>
          <p:nvPicPr>
            <p:cNvPr id="29" name="28 Imagen" descr="people.png"/>
            <p:cNvPicPr>
              <a:picLocks noChangeAspect="1"/>
            </p:cNvPicPr>
            <p:nvPr/>
          </p:nvPicPr>
          <p:blipFill rotWithShape="1">
            <a:blip r:embed="rId5" cstate="print"/>
            <a:srcRect r="76695"/>
            <a:stretch/>
          </p:blipFill>
          <p:spPr>
            <a:xfrm>
              <a:off x="1340940" y="2415679"/>
              <a:ext cx="219501" cy="367041"/>
            </a:xfrm>
            <a:prstGeom prst="rect">
              <a:avLst/>
            </a:prstGeom>
          </p:spPr>
        </p:pic>
      </p:grpSp>
      <p:grpSp>
        <p:nvGrpSpPr>
          <p:cNvPr id="32" name="31 Grupo"/>
          <p:cNvGrpSpPr/>
          <p:nvPr/>
        </p:nvGrpSpPr>
        <p:grpSpPr>
          <a:xfrm>
            <a:off x="2705918" y="2207744"/>
            <a:ext cx="1369017" cy="1363386"/>
            <a:chOff x="2705918" y="2207744"/>
            <a:chExt cx="1369017" cy="1363386"/>
          </a:xfrm>
        </p:grpSpPr>
        <p:pic>
          <p:nvPicPr>
            <p:cNvPr id="19" name="18 Imagen" descr="people.png"/>
            <p:cNvPicPr>
              <a:picLocks noChangeAspect="1"/>
            </p:cNvPicPr>
            <p:nvPr/>
          </p:nvPicPr>
          <p:blipFill rotWithShape="1">
            <a:blip r:embed="rId5" cstate="print"/>
            <a:srcRect r="76695"/>
            <a:stretch/>
          </p:blipFill>
          <p:spPr>
            <a:xfrm>
              <a:off x="3564439" y="2207744"/>
              <a:ext cx="219501" cy="367041"/>
            </a:xfrm>
            <a:prstGeom prst="rect">
              <a:avLst/>
            </a:prstGeom>
          </p:spPr>
        </p:pic>
        <p:pic>
          <p:nvPicPr>
            <p:cNvPr id="20" name="19 Imagen" descr="people.png"/>
            <p:cNvPicPr>
              <a:picLocks noChangeAspect="1"/>
            </p:cNvPicPr>
            <p:nvPr/>
          </p:nvPicPr>
          <p:blipFill rotWithShape="1">
            <a:blip r:embed="rId5" cstate="print"/>
            <a:srcRect r="76695"/>
            <a:stretch/>
          </p:blipFill>
          <p:spPr>
            <a:xfrm>
              <a:off x="3764063" y="3107395"/>
              <a:ext cx="219501" cy="367041"/>
            </a:xfrm>
            <a:prstGeom prst="rect">
              <a:avLst/>
            </a:prstGeom>
          </p:spPr>
        </p:pic>
        <p:pic>
          <p:nvPicPr>
            <p:cNvPr id="21" name="20 Imagen" descr="people.png"/>
            <p:cNvPicPr>
              <a:picLocks noChangeAspect="1"/>
            </p:cNvPicPr>
            <p:nvPr/>
          </p:nvPicPr>
          <p:blipFill rotWithShape="1">
            <a:blip r:embed="rId5" cstate="print"/>
            <a:srcRect r="76695"/>
            <a:stretch/>
          </p:blipFill>
          <p:spPr>
            <a:xfrm>
              <a:off x="3321548" y="2373313"/>
              <a:ext cx="219501" cy="367041"/>
            </a:xfrm>
            <a:prstGeom prst="rect">
              <a:avLst/>
            </a:prstGeom>
          </p:spPr>
        </p:pic>
        <p:pic>
          <p:nvPicPr>
            <p:cNvPr id="22" name="21 Imagen" descr="people.png"/>
            <p:cNvPicPr>
              <a:picLocks noChangeAspect="1"/>
            </p:cNvPicPr>
            <p:nvPr/>
          </p:nvPicPr>
          <p:blipFill rotWithShape="1">
            <a:blip r:embed="rId5" cstate="print"/>
            <a:srcRect r="76695"/>
            <a:stretch/>
          </p:blipFill>
          <p:spPr>
            <a:xfrm>
              <a:off x="3274748" y="3204089"/>
              <a:ext cx="219501" cy="367041"/>
            </a:xfrm>
            <a:prstGeom prst="rect">
              <a:avLst/>
            </a:prstGeom>
          </p:spPr>
        </p:pic>
        <p:pic>
          <p:nvPicPr>
            <p:cNvPr id="23" name="22 Imagen" descr="people.png"/>
            <p:cNvPicPr>
              <a:picLocks noChangeAspect="1"/>
            </p:cNvPicPr>
            <p:nvPr/>
          </p:nvPicPr>
          <p:blipFill rotWithShape="1">
            <a:blip r:embed="rId5" cstate="print"/>
            <a:srcRect r="76695"/>
            <a:stretch/>
          </p:blipFill>
          <p:spPr>
            <a:xfrm>
              <a:off x="2928730" y="3115325"/>
              <a:ext cx="219501" cy="367041"/>
            </a:xfrm>
            <a:prstGeom prst="rect">
              <a:avLst/>
            </a:prstGeom>
          </p:spPr>
        </p:pic>
        <p:pic>
          <p:nvPicPr>
            <p:cNvPr id="24" name="23 Imagen" descr="people.png"/>
            <p:cNvPicPr>
              <a:picLocks noChangeAspect="1"/>
            </p:cNvPicPr>
            <p:nvPr/>
          </p:nvPicPr>
          <p:blipFill rotWithShape="1">
            <a:blip r:embed="rId5" cstate="print"/>
            <a:srcRect r="76695"/>
            <a:stretch/>
          </p:blipFill>
          <p:spPr>
            <a:xfrm>
              <a:off x="2705918" y="2740354"/>
              <a:ext cx="219501" cy="367041"/>
            </a:xfrm>
            <a:prstGeom prst="rect">
              <a:avLst/>
            </a:prstGeom>
          </p:spPr>
        </p:pic>
        <p:pic>
          <p:nvPicPr>
            <p:cNvPr id="25" name="24 Imagen" descr="people.png"/>
            <p:cNvPicPr>
              <a:picLocks noChangeAspect="1"/>
            </p:cNvPicPr>
            <p:nvPr/>
          </p:nvPicPr>
          <p:blipFill rotWithShape="1">
            <a:blip r:embed="rId5" cstate="print"/>
            <a:srcRect r="76695"/>
            <a:stretch/>
          </p:blipFill>
          <p:spPr>
            <a:xfrm>
              <a:off x="3014690" y="2342381"/>
              <a:ext cx="219501" cy="367041"/>
            </a:xfrm>
            <a:prstGeom prst="rect">
              <a:avLst/>
            </a:prstGeom>
          </p:spPr>
        </p:pic>
        <p:pic>
          <p:nvPicPr>
            <p:cNvPr id="30" name="29 Imagen" descr="people.png"/>
            <p:cNvPicPr>
              <a:picLocks noChangeAspect="1"/>
            </p:cNvPicPr>
            <p:nvPr/>
          </p:nvPicPr>
          <p:blipFill rotWithShape="1">
            <a:blip r:embed="rId5" cstate="print"/>
            <a:srcRect r="76695"/>
            <a:stretch/>
          </p:blipFill>
          <p:spPr>
            <a:xfrm>
              <a:off x="3855434" y="2312950"/>
              <a:ext cx="219501" cy="367041"/>
            </a:xfrm>
            <a:prstGeom prst="rect">
              <a:avLst/>
            </a:prstGeom>
          </p:spPr>
        </p:pic>
        <p:pic>
          <p:nvPicPr>
            <p:cNvPr id="31" name="30 Imagen" descr="people.png"/>
            <p:cNvPicPr>
              <a:picLocks noChangeAspect="1"/>
            </p:cNvPicPr>
            <p:nvPr/>
          </p:nvPicPr>
          <p:blipFill rotWithShape="1">
            <a:blip r:embed="rId5" cstate="print"/>
            <a:srcRect r="76695"/>
            <a:stretch/>
          </p:blipFill>
          <p:spPr>
            <a:xfrm>
              <a:off x="2716933" y="2318427"/>
              <a:ext cx="219501" cy="367041"/>
            </a:xfrm>
            <a:prstGeom prst="rect">
              <a:avLst/>
            </a:prstGeom>
          </p:spPr>
        </p:pic>
      </p:grpSp>
      <p:sp>
        <p:nvSpPr>
          <p:cNvPr id="11" name="10 Título"/>
          <p:cNvSpPr>
            <a:spLocks noGrp="1"/>
          </p:cNvSpPr>
          <p:nvPr>
            <p:ph type="title"/>
          </p:nvPr>
        </p:nvSpPr>
        <p:spPr/>
        <p:txBody>
          <a:bodyPr/>
          <a:lstStyle/>
          <a:p>
            <a:r>
              <a:rPr lang="es-CL" dirty="0" smtClean="0">
                <a:solidFill>
                  <a:schemeClr val="tx2"/>
                </a:solidFill>
              </a:rPr>
              <a:t>Desde dónde nos vemos</a:t>
            </a:r>
            <a:endParaRPr lang="en-US" dirty="0">
              <a:solidFill>
                <a:schemeClr val="tx2"/>
              </a:solidFill>
            </a:endParaRPr>
          </a:p>
        </p:txBody>
      </p:sp>
      <p:sp>
        <p:nvSpPr>
          <p:cNvPr id="12" name="11 Marcador de contenido"/>
          <p:cNvSpPr>
            <a:spLocks noGrp="1"/>
          </p:cNvSpPr>
          <p:nvPr>
            <p:ph idx="1"/>
          </p:nvPr>
        </p:nvSpPr>
        <p:spPr>
          <a:xfrm>
            <a:off x="4572000" y="1600200"/>
            <a:ext cx="4114800" cy="4637112"/>
          </a:xfrm>
        </p:spPr>
        <p:txBody>
          <a:bodyPr/>
          <a:lstStyle/>
          <a:p>
            <a:r>
              <a:rPr lang="es-CL" sz="2800" dirty="0" smtClean="0">
                <a:solidFill>
                  <a:schemeClr val="tx2"/>
                </a:solidFill>
              </a:rPr>
              <a:t>Buscamos nuevo conocimiento y que éste sea usable/aplicable</a:t>
            </a:r>
          </a:p>
          <a:p>
            <a:r>
              <a:rPr lang="es-CL" sz="2800" dirty="0" smtClean="0">
                <a:solidFill>
                  <a:schemeClr val="tx2"/>
                </a:solidFill>
              </a:rPr>
              <a:t>Hay que disponerse a las </a:t>
            </a:r>
            <a:r>
              <a:rPr lang="es-CL" sz="2800" dirty="0" err="1" smtClean="0">
                <a:solidFill>
                  <a:schemeClr val="tx2"/>
                </a:solidFill>
              </a:rPr>
              <a:t>interfases</a:t>
            </a:r>
            <a:endParaRPr lang="es-CL" sz="2800" dirty="0" smtClean="0">
              <a:solidFill>
                <a:schemeClr val="tx2"/>
              </a:solidFill>
            </a:endParaRPr>
          </a:p>
          <a:p>
            <a:r>
              <a:rPr lang="es-CL" sz="2800" dirty="0" smtClean="0">
                <a:solidFill>
                  <a:schemeClr val="tx2"/>
                </a:solidFill>
              </a:rPr>
              <a:t>Si se está en el </a:t>
            </a:r>
            <a:r>
              <a:rPr lang="es-CL" sz="2800" b="1" dirty="0" smtClean="0">
                <a:solidFill>
                  <a:schemeClr val="tx2"/>
                </a:solidFill>
              </a:rPr>
              <a:t>cuadrante de Pasteur</a:t>
            </a:r>
            <a:r>
              <a:rPr lang="es-CL" sz="2800" dirty="0" smtClean="0">
                <a:solidFill>
                  <a:schemeClr val="tx2"/>
                </a:solidFill>
              </a:rPr>
              <a:t>, entonces requerimos comunicación y visibilidad</a:t>
            </a:r>
            <a:endParaRPr lang="en-US" sz="2800" dirty="0">
              <a:solidFill>
                <a:schemeClr val="tx2"/>
              </a:solidFill>
            </a:endParaRPr>
          </a:p>
        </p:txBody>
      </p:sp>
    </p:spTree>
    <p:extLst>
      <p:ext uri="{BB962C8B-B14F-4D97-AF65-F5344CB8AC3E}">
        <p14:creationId xmlns:p14="http://schemas.microsoft.com/office/powerpoint/2010/main" val="211515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smtClean="0">
                <a:solidFill>
                  <a:schemeClr val="tx2"/>
                </a:solidFill>
              </a:rPr>
              <a:t>Visibilidad (inter)nacional</a:t>
            </a:r>
            <a:endParaRPr lang="en-US" dirty="0">
              <a:solidFill>
                <a:schemeClr val="tx2"/>
              </a:solidFill>
            </a:endParaRPr>
          </a:p>
        </p:txBody>
      </p:sp>
      <p:sp>
        <p:nvSpPr>
          <p:cNvPr id="5" name="4 Marcador de contenido"/>
          <p:cNvSpPr>
            <a:spLocks noGrp="1"/>
          </p:cNvSpPr>
          <p:nvPr>
            <p:ph sz="half" idx="1"/>
          </p:nvPr>
        </p:nvSpPr>
        <p:spPr>
          <a:xfrm>
            <a:off x="457200" y="1600201"/>
            <a:ext cx="5338936" cy="1972816"/>
          </a:xfrm>
        </p:spPr>
        <p:txBody>
          <a:bodyPr/>
          <a:lstStyle/>
          <a:p>
            <a:r>
              <a:rPr lang="es-CL" dirty="0" smtClean="0">
                <a:solidFill>
                  <a:schemeClr val="tx2"/>
                </a:solidFill>
              </a:rPr>
              <a:t>Plantear preguntas y problemas de relevancia (inter)nacional</a:t>
            </a:r>
          </a:p>
          <a:p>
            <a:r>
              <a:rPr lang="es-CL" dirty="0" smtClean="0">
                <a:solidFill>
                  <a:schemeClr val="tx2"/>
                </a:solidFill>
              </a:rPr>
              <a:t>Encontrar nichos de especialidad</a:t>
            </a:r>
          </a:p>
          <a:p>
            <a:r>
              <a:rPr lang="es-CL" dirty="0" smtClean="0">
                <a:solidFill>
                  <a:schemeClr val="tx2"/>
                </a:solidFill>
              </a:rPr>
              <a:t>Hacerse presentes y </a:t>
            </a:r>
            <a:r>
              <a:rPr lang="es-CL" b="1" dirty="0" smtClean="0">
                <a:solidFill>
                  <a:schemeClr val="tx2"/>
                </a:solidFill>
              </a:rPr>
              <a:t>comunicar </a:t>
            </a:r>
          </a:p>
          <a:p>
            <a:endParaRPr lang="en-US" dirty="0">
              <a:solidFill>
                <a:schemeClr val="tx2"/>
              </a:solidFill>
            </a:endParaRPr>
          </a:p>
        </p:txBody>
      </p:sp>
      <p:sp>
        <p:nvSpPr>
          <p:cNvPr id="2" name="1 Marcador de fecha"/>
          <p:cNvSpPr>
            <a:spLocks noGrp="1"/>
          </p:cNvSpPr>
          <p:nvPr>
            <p:ph type="dt" sz="half" idx="10"/>
          </p:nvPr>
        </p:nvSpPr>
        <p:spPr/>
        <p:txBody>
          <a:bodyPr/>
          <a:lstStyle/>
          <a:p>
            <a:pPr>
              <a:defRPr/>
            </a:pPr>
            <a:r>
              <a:rPr lang="en-US" smtClean="0">
                <a:solidFill>
                  <a:schemeClr val="tx2"/>
                </a:solidFill>
              </a:rPr>
              <a:t>LGK 29 Sept 2014</a:t>
            </a:r>
            <a:endParaRPr lang="es-CL">
              <a:solidFill>
                <a:schemeClr val="tx2"/>
              </a:solidFill>
            </a:endParaRPr>
          </a:p>
        </p:txBody>
      </p:sp>
      <p:sp>
        <p:nvSpPr>
          <p:cNvPr id="3" name="2 Marcador de número de diapositiva"/>
          <p:cNvSpPr>
            <a:spLocks noGrp="1"/>
          </p:cNvSpPr>
          <p:nvPr>
            <p:ph type="sldNum" sz="quarter" idx="12"/>
          </p:nvPr>
        </p:nvSpPr>
        <p:spPr/>
        <p:txBody>
          <a:bodyPr/>
          <a:lstStyle/>
          <a:p>
            <a:pPr>
              <a:defRPr/>
            </a:pPr>
            <a:fld id="{9D40E501-9D11-456A-854C-BE4F74A3A009}" type="slidenum">
              <a:rPr lang="es-CL" smtClean="0">
                <a:solidFill>
                  <a:schemeClr val="tx2"/>
                </a:solidFill>
              </a:rPr>
              <a:pPr>
                <a:defRPr/>
              </a:pPr>
              <a:t>4</a:t>
            </a:fld>
            <a:endParaRPr lang="es-CL">
              <a:solidFill>
                <a:schemeClr val="tx2"/>
              </a:solidFill>
            </a:endParaRPr>
          </a:p>
        </p:txBody>
      </p:sp>
      <p:grpSp>
        <p:nvGrpSpPr>
          <p:cNvPr id="6" name="5 Grupo"/>
          <p:cNvGrpSpPr/>
          <p:nvPr/>
        </p:nvGrpSpPr>
        <p:grpSpPr>
          <a:xfrm>
            <a:off x="6372201" y="1268760"/>
            <a:ext cx="2016224" cy="5277232"/>
            <a:chOff x="6732240" y="1162433"/>
            <a:chExt cx="2090057" cy="5355770"/>
          </a:xfrm>
        </p:grpSpPr>
        <p:pic>
          <p:nvPicPr>
            <p:cNvPr id="8" name="7 Imagen"/>
            <p:cNvPicPr>
              <a:picLocks noChangeAspect="1"/>
            </p:cNvPicPr>
            <p:nvPr/>
          </p:nvPicPr>
          <p:blipFill rotWithShape="1">
            <a:blip r:embed="rId2">
              <a:extLst>
                <a:ext uri="{28A0092B-C50C-407E-A947-70E740481C1C}">
                  <a14:useLocalDpi xmlns:a14="http://schemas.microsoft.com/office/drawing/2010/main" val="0"/>
                </a:ext>
              </a:extLst>
            </a:blip>
            <a:srcRect l="931" t="5851" r="4861" b="7243"/>
            <a:stretch/>
          </p:blipFill>
          <p:spPr>
            <a:xfrm>
              <a:off x="6732240" y="1162433"/>
              <a:ext cx="2090057" cy="5355770"/>
            </a:xfrm>
            <a:prstGeom prst="rect">
              <a:avLst/>
            </a:prstGeom>
          </p:spPr>
        </p:pic>
        <p:pic>
          <p:nvPicPr>
            <p:cNvPr id="7" name="Picture 4" descr="pisac web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301104" y="3248096"/>
              <a:ext cx="2952328" cy="1009880"/>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descr="F:\DCIM\104_PANA\P10408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59" y="4437112"/>
            <a:ext cx="2631051" cy="197328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DCIM\104_PANA\P10408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2611" y="3501008"/>
            <a:ext cx="2109899" cy="158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CACGP / IGAC"/>
          <p:cNvPicPr>
            <a:picLocks noChangeAspect="1" noChangeArrowheads="1"/>
          </p:cNvPicPr>
          <p:nvPr/>
        </p:nvPicPr>
        <p:blipFill rotWithShape="1">
          <a:blip r:embed="rId6">
            <a:extLst>
              <a:ext uri="{28A0092B-C50C-407E-A947-70E740481C1C}">
                <a14:useLocalDpi xmlns:a14="http://schemas.microsoft.com/office/drawing/2010/main" val="0"/>
              </a:ext>
            </a:extLst>
          </a:blip>
          <a:srcRect l="3503" r="62659"/>
          <a:stretch/>
        </p:blipFill>
        <p:spPr bwMode="auto">
          <a:xfrm>
            <a:off x="3346567" y="5100301"/>
            <a:ext cx="1901985" cy="96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36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sz="4000" dirty="0" smtClean="0">
                <a:solidFill>
                  <a:schemeClr val="tx2"/>
                </a:solidFill>
              </a:rPr>
              <a:t>La visibilidad </a:t>
            </a:r>
            <a:r>
              <a:rPr lang="es-CL" sz="4000" b="1" dirty="0" smtClean="0">
                <a:solidFill>
                  <a:schemeClr val="tx2"/>
                </a:solidFill>
              </a:rPr>
              <a:t>internacional</a:t>
            </a:r>
            <a:r>
              <a:rPr lang="es-CL" sz="4000" dirty="0" smtClean="0">
                <a:solidFill>
                  <a:schemeClr val="tx2"/>
                </a:solidFill>
              </a:rPr>
              <a:t> se construye a lo largo del tiempo</a:t>
            </a:r>
            <a:endParaRPr lang="en-US" sz="4000" dirty="0">
              <a:solidFill>
                <a:schemeClr val="tx2"/>
              </a:solidFill>
            </a:endParaRPr>
          </a:p>
        </p:txBody>
      </p:sp>
      <p:sp>
        <p:nvSpPr>
          <p:cNvPr id="5" name="4 Marcador de contenido"/>
          <p:cNvSpPr>
            <a:spLocks noGrp="1"/>
          </p:cNvSpPr>
          <p:nvPr>
            <p:ph sz="half" idx="1"/>
          </p:nvPr>
        </p:nvSpPr>
        <p:spPr/>
        <p:txBody>
          <a:bodyPr/>
          <a:lstStyle/>
          <a:p>
            <a:r>
              <a:rPr lang="en-US" sz="2000" dirty="0" smtClean="0">
                <a:solidFill>
                  <a:schemeClr val="tx2"/>
                </a:solidFill>
              </a:rPr>
              <a:t>La </a:t>
            </a:r>
            <a:r>
              <a:rPr lang="en-US" sz="2000" dirty="0" err="1" smtClean="0">
                <a:solidFill>
                  <a:schemeClr val="tx2"/>
                </a:solidFill>
              </a:rPr>
              <a:t>mayoría</a:t>
            </a:r>
            <a:r>
              <a:rPr lang="en-US" sz="2000" dirty="0" smtClean="0">
                <a:solidFill>
                  <a:schemeClr val="tx2"/>
                </a:solidFill>
              </a:rPr>
              <a:t> de </a:t>
            </a:r>
            <a:r>
              <a:rPr lang="en-US" sz="2000" dirty="0" err="1" smtClean="0">
                <a:solidFill>
                  <a:schemeClr val="tx2"/>
                </a:solidFill>
              </a:rPr>
              <a:t>nuestr@s</a:t>
            </a:r>
            <a:r>
              <a:rPr lang="en-US" sz="2000" dirty="0" smtClean="0">
                <a:solidFill>
                  <a:schemeClr val="tx2"/>
                </a:solidFill>
              </a:rPr>
              <a:t> </a:t>
            </a:r>
            <a:r>
              <a:rPr lang="en-US" sz="2000" dirty="0" err="1" smtClean="0">
                <a:solidFill>
                  <a:schemeClr val="tx2"/>
                </a:solidFill>
              </a:rPr>
              <a:t>investigador@s</a:t>
            </a:r>
            <a:r>
              <a:rPr lang="en-US" sz="2000" dirty="0" smtClean="0">
                <a:solidFill>
                  <a:schemeClr val="tx2"/>
                </a:solidFill>
              </a:rPr>
              <a:t> </a:t>
            </a:r>
            <a:r>
              <a:rPr lang="en-US" sz="2000" dirty="0" err="1" smtClean="0">
                <a:solidFill>
                  <a:schemeClr val="tx2"/>
                </a:solidFill>
              </a:rPr>
              <a:t>hicieron</a:t>
            </a:r>
            <a:r>
              <a:rPr lang="en-US" sz="2000" dirty="0" smtClean="0">
                <a:solidFill>
                  <a:schemeClr val="tx2"/>
                </a:solidFill>
              </a:rPr>
              <a:t> </a:t>
            </a:r>
            <a:r>
              <a:rPr lang="en-US" sz="2000" dirty="0" err="1" smtClean="0">
                <a:solidFill>
                  <a:schemeClr val="tx2"/>
                </a:solidFill>
              </a:rPr>
              <a:t>sus</a:t>
            </a:r>
            <a:r>
              <a:rPr lang="en-US" sz="2000" dirty="0" smtClean="0">
                <a:solidFill>
                  <a:schemeClr val="tx2"/>
                </a:solidFill>
              </a:rPr>
              <a:t> PhD en </a:t>
            </a:r>
            <a:r>
              <a:rPr lang="en-US" sz="2000" dirty="0" err="1" smtClean="0">
                <a:solidFill>
                  <a:schemeClr val="tx2"/>
                </a:solidFill>
              </a:rPr>
              <a:t>ultramar</a:t>
            </a:r>
            <a:r>
              <a:rPr lang="en-US" sz="2000" dirty="0" smtClean="0">
                <a:solidFill>
                  <a:schemeClr val="tx2"/>
                </a:solidFill>
              </a:rPr>
              <a:t> (EEUU, Europa, </a:t>
            </a:r>
            <a:r>
              <a:rPr lang="en-US" sz="2000" dirty="0" err="1" smtClean="0">
                <a:solidFill>
                  <a:schemeClr val="tx2"/>
                </a:solidFill>
              </a:rPr>
              <a:t>Oceanía</a:t>
            </a:r>
            <a:r>
              <a:rPr lang="en-US" sz="2000" dirty="0" smtClean="0">
                <a:solidFill>
                  <a:schemeClr val="tx2"/>
                </a:solidFill>
              </a:rPr>
              <a:t>…)…</a:t>
            </a:r>
            <a:r>
              <a:rPr lang="en-US" sz="2000" dirty="0" err="1" smtClean="0">
                <a:solidFill>
                  <a:schemeClr val="tx2"/>
                </a:solidFill>
              </a:rPr>
              <a:t>también</a:t>
            </a:r>
            <a:r>
              <a:rPr lang="en-US" sz="2000" dirty="0" smtClean="0">
                <a:solidFill>
                  <a:schemeClr val="tx2"/>
                </a:solidFill>
              </a:rPr>
              <a:t> hay </a:t>
            </a:r>
            <a:r>
              <a:rPr lang="en-US" sz="2000" dirty="0" err="1" smtClean="0">
                <a:solidFill>
                  <a:schemeClr val="tx2"/>
                </a:solidFill>
              </a:rPr>
              <a:t>estudiantes</a:t>
            </a:r>
            <a:r>
              <a:rPr lang="en-US" sz="2000" dirty="0" smtClean="0">
                <a:solidFill>
                  <a:schemeClr val="tx2"/>
                </a:solidFill>
              </a:rPr>
              <a:t> </a:t>
            </a:r>
            <a:r>
              <a:rPr lang="en-US" sz="2000" dirty="0" err="1" smtClean="0">
                <a:solidFill>
                  <a:schemeClr val="tx2"/>
                </a:solidFill>
              </a:rPr>
              <a:t>allá</a:t>
            </a:r>
            <a:endParaRPr lang="en-US" sz="2000" dirty="0" smtClean="0">
              <a:solidFill>
                <a:schemeClr val="tx2"/>
              </a:solidFill>
            </a:endParaRPr>
          </a:p>
          <a:p>
            <a:r>
              <a:rPr lang="es-CL" sz="2000" dirty="0" err="1" smtClean="0">
                <a:solidFill>
                  <a:schemeClr val="tx2"/>
                </a:solidFill>
              </a:rPr>
              <a:t>Much@s</a:t>
            </a:r>
            <a:r>
              <a:rPr lang="es-CL" sz="2000" dirty="0" smtClean="0">
                <a:solidFill>
                  <a:schemeClr val="tx2"/>
                </a:solidFill>
              </a:rPr>
              <a:t> hablamos dos y más idiomas</a:t>
            </a:r>
            <a:endParaRPr lang="en-US" sz="2000" dirty="0" smtClean="0">
              <a:solidFill>
                <a:schemeClr val="tx2"/>
              </a:solidFill>
            </a:endParaRPr>
          </a:p>
          <a:p>
            <a:r>
              <a:rPr lang="es-CL" sz="2000" dirty="0" err="1" smtClean="0">
                <a:solidFill>
                  <a:schemeClr val="tx2"/>
                </a:solidFill>
              </a:rPr>
              <a:t>Vari@s</a:t>
            </a:r>
            <a:r>
              <a:rPr lang="es-CL" sz="2000" dirty="0" smtClean="0">
                <a:solidFill>
                  <a:schemeClr val="tx2"/>
                </a:solidFill>
              </a:rPr>
              <a:t> hemos participado en diversos comités internacionales</a:t>
            </a:r>
          </a:p>
          <a:p>
            <a:r>
              <a:rPr lang="es-CL" sz="2000" dirty="0" smtClean="0">
                <a:solidFill>
                  <a:schemeClr val="tx2"/>
                </a:solidFill>
              </a:rPr>
              <a:t>Y en general, mostramos publicaciones conjuntas con autores de otros países…y asistimos y organizamos conferencias internacionales</a:t>
            </a:r>
            <a:endParaRPr lang="en-US" sz="2000" dirty="0">
              <a:solidFill>
                <a:schemeClr val="tx2"/>
              </a:solidFill>
            </a:endParaRPr>
          </a:p>
        </p:txBody>
      </p:sp>
      <p:sp>
        <p:nvSpPr>
          <p:cNvPr id="2" name="1 Marcador de fecha"/>
          <p:cNvSpPr>
            <a:spLocks noGrp="1"/>
          </p:cNvSpPr>
          <p:nvPr>
            <p:ph type="dt" sz="half" idx="10"/>
          </p:nvPr>
        </p:nvSpPr>
        <p:spPr/>
        <p:txBody>
          <a:bodyPr/>
          <a:lstStyle/>
          <a:p>
            <a:pPr>
              <a:defRPr/>
            </a:pPr>
            <a:r>
              <a:rPr lang="en-US" smtClean="0">
                <a:solidFill>
                  <a:schemeClr val="tx2"/>
                </a:solidFill>
              </a:rPr>
              <a:t>LGK 29 Sept 2014</a:t>
            </a:r>
            <a:endParaRPr lang="es-CL">
              <a:solidFill>
                <a:schemeClr val="tx2"/>
              </a:solidFill>
            </a:endParaRPr>
          </a:p>
        </p:txBody>
      </p:sp>
      <p:sp>
        <p:nvSpPr>
          <p:cNvPr id="3" name="2 Marcador de número de diapositiva"/>
          <p:cNvSpPr>
            <a:spLocks noGrp="1"/>
          </p:cNvSpPr>
          <p:nvPr>
            <p:ph type="sldNum" sz="quarter" idx="12"/>
          </p:nvPr>
        </p:nvSpPr>
        <p:spPr/>
        <p:txBody>
          <a:bodyPr/>
          <a:lstStyle/>
          <a:p>
            <a:pPr>
              <a:defRPr/>
            </a:pPr>
            <a:fld id="{9D40E501-9D11-456A-854C-BE4F74A3A009}" type="slidenum">
              <a:rPr lang="es-CL" smtClean="0">
                <a:solidFill>
                  <a:schemeClr val="tx2"/>
                </a:solidFill>
              </a:rPr>
              <a:pPr>
                <a:defRPr/>
              </a:pPr>
              <a:t>5</a:t>
            </a:fld>
            <a:endParaRPr lang="es-CL">
              <a:solidFill>
                <a:schemeClr val="tx2"/>
              </a:solidFill>
            </a:endParaRPr>
          </a:p>
        </p:txBody>
      </p:sp>
      <p:pic>
        <p:nvPicPr>
          <p:cNvPr id="7" name="Picture 2" descr="https://encrypted-tbn0.google.com/images?q=tbn:ANd9GcS1GLz6fpFSr0PH_hrsmohiqRjg1DfPk58xsvr-zf3YWty71GaVzQ"/>
          <p:cNvPicPr>
            <a:picLocks noGrp="1" noChangeAspect="1" noChangeArrowheads="1"/>
          </p:cNvPicPr>
          <p:nvPr>
            <p:ph sz="half" idx="2"/>
          </p:nvPr>
        </p:nvPicPr>
        <p:blipFill>
          <a:blip r:embed="rId2" cstate="print"/>
          <a:srcRect/>
          <a:stretch>
            <a:fillRect/>
          </a:stretch>
        </p:blipFill>
        <p:spPr bwMode="auto">
          <a:xfrm>
            <a:off x="5004048" y="1484784"/>
            <a:ext cx="1228725" cy="1724025"/>
          </a:xfrm>
          <a:prstGeom prst="rect">
            <a:avLst/>
          </a:prstGeom>
          <a:noFill/>
        </p:spPr>
      </p:pic>
      <p:pic>
        <p:nvPicPr>
          <p:cNvPr id="8" name="7 Imagen" descr="clivar.jpg"/>
          <p:cNvPicPr>
            <a:picLocks noChangeAspect="1"/>
          </p:cNvPicPr>
          <p:nvPr/>
        </p:nvPicPr>
        <p:blipFill>
          <a:blip r:embed="rId3" cstate="print"/>
          <a:stretch>
            <a:fillRect/>
          </a:stretch>
        </p:blipFill>
        <p:spPr>
          <a:xfrm>
            <a:off x="6660232" y="2306125"/>
            <a:ext cx="618690" cy="522059"/>
          </a:xfrm>
          <a:prstGeom prst="rect">
            <a:avLst/>
          </a:prstGeom>
        </p:spPr>
      </p:pic>
      <p:pic>
        <p:nvPicPr>
          <p:cNvPr id="9" name="Picture 12" descr="http://cacgp.chemistry.uoc.gr/teliko_sima_copy2.png"/>
          <p:cNvPicPr>
            <a:picLocks noChangeAspect="1" noChangeArrowheads="1"/>
          </p:cNvPicPr>
          <p:nvPr/>
        </p:nvPicPr>
        <p:blipFill>
          <a:blip r:embed="rId4" cstate="print"/>
          <a:srcRect/>
          <a:stretch>
            <a:fillRect/>
          </a:stretch>
        </p:blipFill>
        <p:spPr bwMode="auto">
          <a:xfrm>
            <a:off x="6618273" y="1628800"/>
            <a:ext cx="582816" cy="526560"/>
          </a:xfrm>
          <a:prstGeom prst="rect">
            <a:avLst/>
          </a:prstGeom>
          <a:noFill/>
        </p:spPr>
      </p:pic>
      <p:pic>
        <p:nvPicPr>
          <p:cNvPr id="10" name="9 Imagen" descr="igac.png"/>
          <p:cNvPicPr>
            <a:picLocks noChangeAspect="1"/>
          </p:cNvPicPr>
          <p:nvPr/>
        </p:nvPicPr>
        <p:blipFill>
          <a:blip r:embed="rId5" cstate="print"/>
          <a:stretch>
            <a:fillRect/>
          </a:stretch>
        </p:blipFill>
        <p:spPr>
          <a:xfrm>
            <a:off x="7524328" y="1701548"/>
            <a:ext cx="542572" cy="515308"/>
          </a:xfrm>
          <a:prstGeom prst="rect">
            <a:avLst/>
          </a:prstGeom>
        </p:spPr>
      </p:pic>
      <p:pic>
        <p:nvPicPr>
          <p:cNvPr id="11" name="10 Imagen" descr="Start - IHDP - Mozilla Firefox_2012-09-02_22-44-14.png"/>
          <p:cNvPicPr>
            <a:picLocks noChangeAspect="1"/>
          </p:cNvPicPr>
          <p:nvPr/>
        </p:nvPicPr>
        <p:blipFill>
          <a:blip r:embed="rId6" cstate="print"/>
          <a:stretch>
            <a:fillRect/>
          </a:stretch>
        </p:blipFill>
        <p:spPr>
          <a:xfrm>
            <a:off x="7383662" y="2338875"/>
            <a:ext cx="1205715" cy="358816"/>
          </a:xfrm>
          <a:prstGeom prst="rect">
            <a:avLst/>
          </a:prstGeom>
        </p:spPr>
      </p:pic>
      <p:pic>
        <p:nvPicPr>
          <p:cNvPr id="12" name="Picture 4" descr="PAGES - Past Global Changes"/>
          <p:cNvPicPr>
            <a:picLocks noChangeAspect="1" noChangeArrowheads="1"/>
          </p:cNvPicPr>
          <p:nvPr/>
        </p:nvPicPr>
        <p:blipFill>
          <a:blip r:embed="rId7" cstate="print"/>
          <a:srcRect/>
          <a:stretch>
            <a:fillRect/>
          </a:stretch>
        </p:blipFill>
        <p:spPr bwMode="auto">
          <a:xfrm>
            <a:off x="6719312" y="2852388"/>
            <a:ext cx="559610" cy="222920"/>
          </a:xfrm>
          <a:prstGeom prst="rect">
            <a:avLst/>
          </a:prstGeom>
          <a:noFill/>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858775" y="3284984"/>
            <a:ext cx="3602914" cy="175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descr="http://www.eol.ucar.edu/projects/vocals/logos/vocalsrex50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6865" y="4722364"/>
            <a:ext cx="1363820" cy="8640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Untitled3"/>
          <p:cNvPicPr>
            <a:picLocks noChangeAspect="1" noChangeArrowheads="1"/>
          </p:cNvPicPr>
          <p:nvPr/>
        </p:nvPicPr>
        <p:blipFill>
          <a:blip r:embed="rId10" cstate="print"/>
          <a:srcRect/>
          <a:stretch>
            <a:fillRect/>
          </a:stretch>
        </p:blipFill>
        <p:spPr bwMode="auto">
          <a:xfrm>
            <a:off x="5938867" y="4968596"/>
            <a:ext cx="2555776" cy="599007"/>
          </a:xfrm>
          <a:prstGeom prst="rect">
            <a:avLst/>
          </a:prstGeom>
          <a:noFill/>
        </p:spPr>
      </p:pic>
      <p:pic>
        <p:nvPicPr>
          <p:cNvPr id="16" name="Picture 2" descr="iCACGP / IGAC"/>
          <p:cNvPicPr>
            <a:picLocks noChangeAspect="1" noChangeArrowheads="1"/>
          </p:cNvPicPr>
          <p:nvPr/>
        </p:nvPicPr>
        <p:blipFill rotWithShape="1">
          <a:blip r:embed="rId11">
            <a:extLst>
              <a:ext uri="{28A0092B-C50C-407E-A947-70E740481C1C}">
                <a14:useLocalDpi xmlns:a14="http://schemas.microsoft.com/office/drawing/2010/main" val="0"/>
              </a:ext>
            </a:extLst>
          </a:blip>
          <a:srcRect l="3503" r="62659"/>
          <a:stretch/>
        </p:blipFill>
        <p:spPr bwMode="auto">
          <a:xfrm>
            <a:off x="5102515" y="5268099"/>
            <a:ext cx="1901985" cy="96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947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19256" cy="1143000"/>
          </a:xfrm>
        </p:spPr>
        <p:txBody>
          <a:bodyPr/>
          <a:lstStyle/>
          <a:p>
            <a:pPr algn="l"/>
            <a:r>
              <a:rPr lang="es-CL" dirty="0" smtClean="0">
                <a:solidFill>
                  <a:schemeClr val="tx2"/>
                </a:solidFill>
              </a:rPr>
              <a:t>La visibilidad nacional también se construye a lo largo del tiempo </a:t>
            </a:r>
            <a:endParaRPr lang="en-US" dirty="0">
              <a:solidFill>
                <a:schemeClr val="tx2"/>
              </a:solidFill>
            </a:endParaRPr>
          </a:p>
        </p:txBody>
      </p:sp>
      <p:sp>
        <p:nvSpPr>
          <p:cNvPr id="5" name="4 Marcador de fecha"/>
          <p:cNvSpPr>
            <a:spLocks noGrp="1"/>
          </p:cNvSpPr>
          <p:nvPr>
            <p:ph type="dt" sz="half" idx="10"/>
          </p:nvPr>
        </p:nvSpPr>
        <p:spPr>
          <a:xfrm>
            <a:off x="266990" y="6356350"/>
            <a:ext cx="2323810" cy="365125"/>
          </a:xfrm>
        </p:spPr>
        <p:txBody>
          <a:bodyPr/>
          <a:lstStyle/>
          <a:p>
            <a:pPr>
              <a:defRPr/>
            </a:pPr>
            <a:r>
              <a:rPr lang="en-US" smtClean="0">
                <a:solidFill>
                  <a:schemeClr val="tx2"/>
                </a:solidFill>
              </a:rPr>
              <a:t>LGK 29 Sept 2014</a:t>
            </a:r>
            <a:endParaRPr lang="es-CL">
              <a:solidFill>
                <a:schemeClr val="tx2"/>
              </a:solidFill>
            </a:endParaRPr>
          </a:p>
        </p:txBody>
      </p:sp>
      <p:sp>
        <p:nvSpPr>
          <p:cNvPr id="6" name="5 Marcador de número de diapositiva"/>
          <p:cNvSpPr>
            <a:spLocks noGrp="1"/>
          </p:cNvSpPr>
          <p:nvPr>
            <p:ph type="sldNum" sz="quarter" idx="12"/>
          </p:nvPr>
        </p:nvSpPr>
        <p:spPr>
          <a:xfrm>
            <a:off x="6362990" y="6356350"/>
            <a:ext cx="2323810" cy="365125"/>
          </a:xfrm>
        </p:spPr>
        <p:txBody>
          <a:bodyPr/>
          <a:lstStyle/>
          <a:p>
            <a:pPr>
              <a:defRPr/>
            </a:pPr>
            <a:fld id="{E479C80B-71AA-400C-B291-A08CF2531A4E}" type="slidenum">
              <a:rPr lang="es-CL" smtClean="0">
                <a:solidFill>
                  <a:schemeClr val="tx2"/>
                </a:solidFill>
              </a:rPr>
              <a:pPr>
                <a:defRPr/>
              </a:pPr>
              <a:t>6</a:t>
            </a:fld>
            <a:endParaRPr lang="es-CL">
              <a:solidFill>
                <a:schemeClr val="tx2"/>
              </a:solidFill>
            </a:endParaRPr>
          </a:p>
        </p:txBody>
      </p:sp>
      <p:pic>
        <p:nvPicPr>
          <p:cNvPr id="8"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828" y="1844824"/>
            <a:ext cx="2361516" cy="1293455"/>
          </a:xfrm>
          <a:prstGeom prst="rect">
            <a:avLst/>
          </a:prstGeom>
        </p:spPr>
      </p:pic>
      <p:cxnSp>
        <p:nvCxnSpPr>
          <p:cNvPr id="9" name="8 Conector recto"/>
          <p:cNvCxnSpPr/>
          <p:nvPr/>
        </p:nvCxnSpPr>
        <p:spPr>
          <a:xfrm>
            <a:off x="1620537" y="2420888"/>
            <a:ext cx="0" cy="607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4 Marcador de contenido"/>
          <p:cNvSpPr>
            <a:spLocks noGrp="1"/>
          </p:cNvSpPr>
          <p:nvPr>
            <p:ph sz="half" idx="1"/>
          </p:nvPr>
        </p:nvSpPr>
        <p:spPr>
          <a:xfrm>
            <a:off x="4139952" y="1700808"/>
            <a:ext cx="4398640" cy="4525963"/>
          </a:xfrm>
        </p:spPr>
        <p:txBody>
          <a:bodyPr/>
          <a:lstStyle/>
          <a:p>
            <a:r>
              <a:rPr lang="es-CL" sz="2000" dirty="0" smtClean="0">
                <a:solidFill>
                  <a:schemeClr val="tx2"/>
                </a:solidFill>
              </a:rPr>
              <a:t>Hay  que sobrepasar barreras: escalas de tiempo, incertidumbres, etc.</a:t>
            </a:r>
            <a:endParaRPr lang="en-US" sz="2000" dirty="0" smtClean="0">
              <a:solidFill>
                <a:schemeClr val="tx2"/>
              </a:solidFill>
            </a:endParaRPr>
          </a:p>
          <a:p>
            <a:r>
              <a:rPr lang="en-US" sz="2000" dirty="0" err="1" smtClean="0">
                <a:solidFill>
                  <a:schemeClr val="tx2"/>
                </a:solidFill>
              </a:rPr>
              <a:t>Algun@s</a:t>
            </a:r>
            <a:r>
              <a:rPr lang="en-US" sz="2000" dirty="0" smtClean="0">
                <a:solidFill>
                  <a:schemeClr val="tx2"/>
                </a:solidFill>
              </a:rPr>
              <a:t> de </a:t>
            </a:r>
            <a:r>
              <a:rPr lang="en-US" sz="2000" dirty="0" err="1" smtClean="0">
                <a:solidFill>
                  <a:schemeClr val="tx2"/>
                </a:solidFill>
              </a:rPr>
              <a:t>nuestr@s</a:t>
            </a:r>
            <a:r>
              <a:rPr lang="en-US" sz="2000" dirty="0" smtClean="0">
                <a:solidFill>
                  <a:schemeClr val="tx2"/>
                </a:solidFill>
              </a:rPr>
              <a:t> </a:t>
            </a:r>
            <a:r>
              <a:rPr lang="en-US" sz="2000" dirty="0" err="1" smtClean="0">
                <a:solidFill>
                  <a:schemeClr val="tx2"/>
                </a:solidFill>
              </a:rPr>
              <a:t>investigadores</a:t>
            </a:r>
            <a:r>
              <a:rPr lang="en-US" sz="2000" dirty="0" smtClean="0">
                <a:solidFill>
                  <a:schemeClr val="tx2"/>
                </a:solidFill>
              </a:rPr>
              <a:t> </a:t>
            </a:r>
            <a:r>
              <a:rPr lang="en-US" sz="2000" dirty="0" err="1" smtClean="0">
                <a:solidFill>
                  <a:schemeClr val="tx2"/>
                </a:solidFill>
              </a:rPr>
              <a:t>han</a:t>
            </a:r>
            <a:r>
              <a:rPr lang="en-US" sz="2000" dirty="0" smtClean="0">
                <a:solidFill>
                  <a:schemeClr val="tx2"/>
                </a:solidFill>
              </a:rPr>
              <a:t> </a:t>
            </a:r>
            <a:r>
              <a:rPr lang="en-US" sz="2000" dirty="0" err="1" smtClean="0">
                <a:solidFill>
                  <a:schemeClr val="tx2"/>
                </a:solidFill>
              </a:rPr>
              <a:t>trabajado</a:t>
            </a:r>
            <a:r>
              <a:rPr lang="en-US" sz="2000" dirty="0" smtClean="0">
                <a:solidFill>
                  <a:schemeClr val="tx2"/>
                </a:solidFill>
              </a:rPr>
              <a:t> en </a:t>
            </a:r>
            <a:r>
              <a:rPr lang="en-US" sz="2000" dirty="0" err="1" smtClean="0">
                <a:solidFill>
                  <a:schemeClr val="tx2"/>
                </a:solidFill>
              </a:rPr>
              <a:t>oficinas</a:t>
            </a:r>
            <a:r>
              <a:rPr lang="en-US" sz="2000" dirty="0" smtClean="0">
                <a:solidFill>
                  <a:schemeClr val="tx2"/>
                </a:solidFill>
              </a:rPr>
              <a:t> y </a:t>
            </a:r>
            <a:r>
              <a:rPr lang="en-US" sz="2000" dirty="0" err="1" smtClean="0">
                <a:solidFill>
                  <a:schemeClr val="tx2"/>
                </a:solidFill>
              </a:rPr>
              <a:t>agencias</a:t>
            </a:r>
            <a:r>
              <a:rPr lang="en-US" sz="2000" dirty="0" smtClean="0">
                <a:solidFill>
                  <a:schemeClr val="tx2"/>
                </a:solidFill>
              </a:rPr>
              <a:t>…o en </a:t>
            </a:r>
            <a:r>
              <a:rPr lang="en-US" sz="2000" dirty="0" err="1" smtClean="0">
                <a:solidFill>
                  <a:schemeClr val="tx2"/>
                </a:solidFill>
              </a:rPr>
              <a:t>colaboración</a:t>
            </a:r>
            <a:r>
              <a:rPr lang="en-US" sz="2000" dirty="0" smtClean="0">
                <a:solidFill>
                  <a:schemeClr val="tx2"/>
                </a:solidFill>
              </a:rPr>
              <a:t> con </a:t>
            </a:r>
            <a:r>
              <a:rPr lang="en-US" sz="2000" dirty="0" err="1" smtClean="0">
                <a:solidFill>
                  <a:schemeClr val="tx2"/>
                </a:solidFill>
              </a:rPr>
              <a:t>ellas</a:t>
            </a:r>
            <a:endParaRPr lang="en-US" sz="2000" dirty="0" smtClean="0">
              <a:solidFill>
                <a:schemeClr val="tx2"/>
              </a:solidFill>
            </a:endParaRPr>
          </a:p>
          <a:p>
            <a:r>
              <a:rPr lang="es-CL" sz="2000" dirty="0" err="1" smtClean="0">
                <a:solidFill>
                  <a:schemeClr val="tx2"/>
                </a:solidFill>
              </a:rPr>
              <a:t>Algun@s</a:t>
            </a:r>
            <a:r>
              <a:rPr lang="es-CL" sz="2000" dirty="0" smtClean="0">
                <a:solidFill>
                  <a:schemeClr val="tx2"/>
                </a:solidFill>
              </a:rPr>
              <a:t> hablamos ambos idiomas…</a:t>
            </a:r>
            <a:endParaRPr lang="en-US" sz="2000" dirty="0" smtClean="0">
              <a:solidFill>
                <a:schemeClr val="tx2"/>
              </a:solidFill>
            </a:endParaRPr>
          </a:p>
          <a:p>
            <a:r>
              <a:rPr lang="es-CL" sz="2000" dirty="0" smtClean="0">
                <a:solidFill>
                  <a:schemeClr val="tx2"/>
                </a:solidFill>
              </a:rPr>
              <a:t>Co-laboramos sobre una base de entendimiento y respeto mutuo</a:t>
            </a:r>
          </a:p>
          <a:p>
            <a:r>
              <a:rPr lang="es-CL" sz="2000" dirty="0" smtClean="0">
                <a:solidFill>
                  <a:schemeClr val="tx2"/>
                </a:solidFill>
              </a:rPr>
              <a:t>Somos tomadores de decisión y tenemos intereses («</a:t>
            </a:r>
            <a:r>
              <a:rPr lang="es-CL" sz="2000" dirty="0" err="1" smtClean="0">
                <a:solidFill>
                  <a:schemeClr val="tx2"/>
                </a:solidFill>
              </a:rPr>
              <a:t>stakeholders</a:t>
            </a:r>
            <a:r>
              <a:rPr lang="es-CL" sz="2000" dirty="0" smtClean="0">
                <a:solidFill>
                  <a:schemeClr val="tx2"/>
                </a:solidFill>
              </a:rPr>
              <a:t>»)</a:t>
            </a:r>
          </a:p>
          <a:p>
            <a:r>
              <a:rPr lang="es-CL" sz="2000" dirty="0" smtClean="0">
                <a:solidFill>
                  <a:schemeClr val="tx2"/>
                </a:solidFill>
              </a:rPr>
              <a:t>Y hay que tener </a:t>
            </a:r>
            <a:r>
              <a:rPr lang="es-CL" sz="2000" b="1" dirty="0" smtClean="0">
                <a:solidFill>
                  <a:schemeClr val="tx2"/>
                </a:solidFill>
              </a:rPr>
              <a:t>«paz-ciencia»</a:t>
            </a:r>
            <a:endParaRPr lang="en-US" sz="2000" b="1" dirty="0">
              <a:solidFill>
                <a:schemeClr val="tx2"/>
              </a:solidFill>
            </a:endParaRPr>
          </a:p>
        </p:txBody>
      </p:sp>
      <p:pic>
        <p:nvPicPr>
          <p:cNvPr id="15" name="Picture 2" descr="Interdisciplinary Crosstal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356992"/>
            <a:ext cx="1054552" cy="88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www.stoughtonlifeteen.com/images/fillingTheG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493" y="4437112"/>
            <a:ext cx="2290830" cy="152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12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chemeClr val="tx2"/>
                </a:solidFill>
              </a:rPr>
              <a:t>Dedicación y profesionalización</a:t>
            </a:r>
            <a:endParaRPr lang="en-US" dirty="0">
              <a:solidFill>
                <a:schemeClr val="tx2"/>
              </a:solidFill>
            </a:endParaRPr>
          </a:p>
        </p:txBody>
      </p:sp>
      <p:sp>
        <p:nvSpPr>
          <p:cNvPr id="3" name="2 Marcador de contenido"/>
          <p:cNvSpPr>
            <a:spLocks noGrp="1"/>
          </p:cNvSpPr>
          <p:nvPr>
            <p:ph sz="half" idx="1"/>
          </p:nvPr>
        </p:nvSpPr>
        <p:spPr>
          <a:xfrm>
            <a:off x="3347864" y="1412776"/>
            <a:ext cx="5184576" cy="4525963"/>
          </a:xfrm>
        </p:spPr>
        <p:txBody>
          <a:bodyPr/>
          <a:lstStyle/>
          <a:p>
            <a:r>
              <a:rPr lang="es-CL" dirty="0" smtClean="0">
                <a:solidFill>
                  <a:schemeClr val="tx2"/>
                </a:solidFill>
              </a:rPr>
              <a:t>Hay que dedicar recursos humanos </a:t>
            </a:r>
            <a:r>
              <a:rPr lang="es-CL" dirty="0" smtClean="0">
                <a:solidFill>
                  <a:schemeClr val="tx2"/>
                </a:solidFill>
              </a:rPr>
              <a:t>especializados</a:t>
            </a:r>
          </a:p>
          <a:p>
            <a:pPr lvl="1"/>
            <a:r>
              <a:rPr lang="es-CL" dirty="0" smtClean="0">
                <a:solidFill>
                  <a:schemeClr val="tx2"/>
                </a:solidFill>
              </a:rPr>
              <a:t>Luz María Fariña, periodista</a:t>
            </a:r>
          </a:p>
          <a:p>
            <a:pPr lvl="1"/>
            <a:r>
              <a:rPr lang="es-CL" dirty="0" smtClean="0">
                <a:solidFill>
                  <a:schemeClr val="tx2"/>
                </a:solidFill>
              </a:rPr>
              <a:t>María Isabel Guerra, ing</a:t>
            </a:r>
            <a:r>
              <a:rPr lang="es-CL" dirty="0" smtClean="0">
                <a:solidFill>
                  <a:schemeClr val="tx2"/>
                </a:solidFill>
              </a:rPr>
              <a:t>. Civil industrial</a:t>
            </a:r>
          </a:p>
          <a:p>
            <a:pPr lvl="1"/>
            <a:r>
              <a:rPr lang="es-CL" dirty="0" smtClean="0">
                <a:solidFill>
                  <a:schemeClr val="tx2"/>
                </a:solidFill>
              </a:rPr>
              <a:t>NN…facilitadores</a:t>
            </a:r>
            <a:endParaRPr lang="en-US" dirty="0">
              <a:solidFill>
                <a:schemeClr val="tx2"/>
              </a:solidFill>
            </a:endParaRPr>
          </a:p>
        </p:txBody>
      </p:sp>
      <p:sp>
        <p:nvSpPr>
          <p:cNvPr id="5" name="4 Marcador de fecha"/>
          <p:cNvSpPr>
            <a:spLocks noGrp="1"/>
          </p:cNvSpPr>
          <p:nvPr>
            <p:ph type="dt" sz="half" idx="10"/>
          </p:nvPr>
        </p:nvSpPr>
        <p:spPr/>
        <p:txBody>
          <a:bodyPr/>
          <a:lstStyle/>
          <a:p>
            <a:pPr>
              <a:defRPr/>
            </a:pPr>
            <a:r>
              <a:rPr lang="en-US" smtClean="0">
                <a:solidFill>
                  <a:schemeClr val="tx2"/>
                </a:solidFill>
              </a:rPr>
              <a:t>LGK 29 Sept 2014</a:t>
            </a:r>
            <a:endParaRPr lang="es-CL">
              <a:solidFill>
                <a:schemeClr val="tx2"/>
              </a:solidFill>
            </a:endParaRPr>
          </a:p>
        </p:txBody>
      </p:sp>
      <p:sp>
        <p:nvSpPr>
          <p:cNvPr id="6" name="5 Marcador de número de diapositiva"/>
          <p:cNvSpPr>
            <a:spLocks noGrp="1"/>
          </p:cNvSpPr>
          <p:nvPr>
            <p:ph type="sldNum" sz="quarter" idx="12"/>
          </p:nvPr>
        </p:nvSpPr>
        <p:spPr/>
        <p:txBody>
          <a:bodyPr/>
          <a:lstStyle/>
          <a:p>
            <a:pPr>
              <a:defRPr/>
            </a:pPr>
            <a:fld id="{E479C80B-71AA-400C-B291-A08CF2531A4E}" type="slidenum">
              <a:rPr lang="es-CL" smtClean="0">
                <a:solidFill>
                  <a:schemeClr val="tx2"/>
                </a:solidFill>
              </a:rPr>
              <a:pPr>
                <a:defRPr/>
              </a:pPr>
              <a:t>7</a:t>
            </a:fld>
            <a:endParaRPr lang="es-CL">
              <a:solidFill>
                <a:schemeClr val="tx2"/>
              </a:solidFill>
            </a:endParaRPr>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124" y="1844824"/>
            <a:ext cx="2168220" cy="1293455"/>
          </a:xfrm>
          <a:prstGeom prst="rect">
            <a:avLst/>
          </a:prstGeom>
        </p:spPr>
      </p:pic>
      <p:cxnSp>
        <p:nvCxnSpPr>
          <p:cNvPr id="8" name="7 Conector recto"/>
          <p:cNvCxnSpPr/>
          <p:nvPr/>
        </p:nvCxnSpPr>
        <p:spPr>
          <a:xfrm rot="5400000" flipH="1" flipV="1">
            <a:off x="1145513" y="2523485"/>
            <a:ext cx="1213652" cy="7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730" y="3309234"/>
            <a:ext cx="1995162" cy="29758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4009087"/>
            <a:ext cx="3401541" cy="226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19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chemeClr val="tx2"/>
                </a:solidFill>
              </a:rPr>
              <a:t>Algunos logros</a:t>
            </a:r>
            <a:endParaRPr lang="en-US" dirty="0">
              <a:solidFill>
                <a:schemeClr val="tx2"/>
              </a:solidFill>
            </a:endParaRPr>
          </a:p>
        </p:txBody>
      </p:sp>
      <p:sp>
        <p:nvSpPr>
          <p:cNvPr id="5" name="4 Marcador de fecha"/>
          <p:cNvSpPr>
            <a:spLocks noGrp="1"/>
          </p:cNvSpPr>
          <p:nvPr>
            <p:ph type="dt" sz="half" idx="10"/>
          </p:nvPr>
        </p:nvSpPr>
        <p:spPr/>
        <p:txBody>
          <a:bodyPr/>
          <a:lstStyle/>
          <a:p>
            <a:pPr>
              <a:defRPr/>
            </a:pPr>
            <a:r>
              <a:rPr lang="en-US" smtClean="0">
                <a:solidFill>
                  <a:schemeClr val="tx2"/>
                </a:solidFill>
              </a:rPr>
              <a:t>LGK 29 Sept 2014</a:t>
            </a:r>
            <a:endParaRPr lang="es-CL">
              <a:solidFill>
                <a:schemeClr val="tx2"/>
              </a:solidFill>
            </a:endParaRPr>
          </a:p>
        </p:txBody>
      </p:sp>
      <p:sp>
        <p:nvSpPr>
          <p:cNvPr id="6" name="5 Marcador de número de diapositiva"/>
          <p:cNvSpPr>
            <a:spLocks noGrp="1"/>
          </p:cNvSpPr>
          <p:nvPr>
            <p:ph type="sldNum" sz="quarter" idx="12"/>
          </p:nvPr>
        </p:nvSpPr>
        <p:spPr/>
        <p:txBody>
          <a:bodyPr/>
          <a:lstStyle/>
          <a:p>
            <a:pPr>
              <a:defRPr/>
            </a:pPr>
            <a:fld id="{E479C80B-71AA-400C-B291-A08CF2531A4E}" type="slidenum">
              <a:rPr lang="es-CL" smtClean="0">
                <a:solidFill>
                  <a:schemeClr val="tx2"/>
                </a:solidFill>
              </a:rPr>
              <a:pPr>
                <a:defRPr/>
              </a:pPr>
              <a:t>8</a:t>
            </a:fld>
            <a:endParaRPr lang="es-CL">
              <a:solidFill>
                <a:schemeClr val="tx2"/>
              </a:solidFill>
            </a:endParaRPr>
          </a:p>
        </p:txBody>
      </p:sp>
      <p:grpSp>
        <p:nvGrpSpPr>
          <p:cNvPr id="7" name="6 Grupo"/>
          <p:cNvGrpSpPr/>
          <p:nvPr/>
        </p:nvGrpSpPr>
        <p:grpSpPr>
          <a:xfrm>
            <a:off x="554348" y="1461755"/>
            <a:ext cx="3493264" cy="2044802"/>
            <a:chOff x="599394" y="1848467"/>
            <a:chExt cx="3493264" cy="2044802"/>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21185" flipV="1">
              <a:off x="754804" y="2705025"/>
              <a:ext cx="2400118"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599394" y="1848467"/>
              <a:ext cx="3493264" cy="369332"/>
            </a:xfrm>
            <a:prstGeom prst="rect">
              <a:avLst/>
            </a:prstGeom>
            <a:noFill/>
          </p:spPr>
          <p:txBody>
            <a:bodyPr wrap="none" rtlCol="0">
              <a:spAutoFit/>
            </a:bodyPr>
            <a:lstStyle/>
            <a:p>
              <a:r>
                <a:rPr lang="es-CL" dirty="0" err="1" smtClean="0">
                  <a:solidFill>
                    <a:schemeClr val="tx2"/>
                  </a:solidFill>
                </a:rPr>
                <a:t>Megasequía</a:t>
              </a:r>
              <a:r>
                <a:rPr lang="es-CL" dirty="0" smtClean="0">
                  <a:solidFill>
                    <a:schemeClr val="tx2"/>
                  </a:solidFill>
                </a:rPr>
                <a:t>: causas e impactos</a:t>
              </a:r>
              <a:endParaRPr lang="en-US" dirty="0">
                <a:solidFill>
                  <a:schemeClr val="tx2"/>
                </a:solidFill>
              </a:endParaRPr>
            </a:p>
          </p:txBody>
        </p:sp>
        <p:sp>
          <p:nvSpPr>
            <p:cNvPr id="10" name="9 Elipse"/>
            <p:cNvSpPr/>
            <p:nvPr/>
          </p:nvSpPr>
          <p:spPr>
            <a:xfrm>
              <a:off x="2195736" y="2420888"/>
              <a:ext cx="936104" cy="825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989" y="4966964"/>
            <a:ext cx="408622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11 Grupo"/>
          <p:cNvGrpSpPr/>
          <p:nvPr/>
        </p:nvGrpSpPr>
        <p:grpSpPr>
          <a:xfrm>
            <a:off x="364060" y="4447117"/>
            <a:ext cx="3069672" cy="1928239"/>
            <a:chOff x="342345" y="1031108"/>
            <a:chExt cx="4109079" cy="2557055"/>
          </a:xfrm>
        </p:grpSpPr>
        <p:sp>
          <p:nvSpPr>
            <p:cNvPr id="13" name="12 CuadroTexto"/>
            <p:cNvSpPr txBox="1"/>
            <p:nvPr/>
          </p:nvSpPr>
          <p:spPr>
            <a:xfrm rot="16200000">
              <a:off x="-480798" y="2090119"/>
              <a:ext cx="1984839" cy="338554"/>
            </a:xfrm>
            <a:prstGeom prst="rect">
              <a:avLst/>
            </a:prstGeom>
            <a:noFill/>
          </p:spPr>
          <p:txBody>
            <a:bodyPr wrap="none" rtlCol="0">
              <a:spAutoFit/>
            </a:bodyPr>
            <a:lstStyle/>
            <a:p>
              <a:r>
                <a:rPr lang="es-CL" sz="1600" b="1" dirty="0" smtClean="0">
                  <a:solidFill>
                    <a:schemeClr val="accent1"/>
                  </a:solidFill>
                </a:rPr>
                <a:t>Post doctorandos </a:t>
              </a:r>
              <a:endParaRPr lang="es-CL" sz="1600" b="1" dirty="0">
                <a:solidFill>
                  <a:schemeClr val="accent1"/>
                </a:solidFill>
              </a:endParaRPr>
            </a:p>
          </p:txBody>
        </p:sp>
        <p:grpSp>
          <p:nvGrpSpPr>
            <p:cNvPr id="14" name="13 Grupo"/>
            <p:cNvGrpSpPr/>
            <p:nvPr/>
          </p:nvGrpSpPr>
          <p:grpSpPr>
            <a:xfrm>
              <a:off x="657364" y="1031108"/>
              <a:ext cx="3794060" cy="2557055"/>
              <a:chOff x="705932" y="1116222"/>
              <a:chExt cx="3794060" cy="2557055"/>
            </a:xfrm>
          </p:grpSpPr>
          <p:grpSp>
            <p:nvGrpSpPr>
              <p:cNvPr id="15" name="14 Grupo"/>
              <p:cNvGrpSpPr/>
              <p:nvPr/>
            </p:nvGrpSpPr>
            <p:grpSpPr>
              <a:xfrm>
                <a:off x="834575" y="1269670"/>
                <a:ext cx="3665417" cy="2325440"/>
                <a:chOff x="612775" y="1241034"/>
                <a:chExt cx="4334043" cy="2785214"/>
              </a:xfrm>
            </p:grpSpPr>
            <p:pic>
              <p:nvPicPr>
                <p:cNvPr id="19" name="Picture 4" descr="http://heron.directrouter.co.uk/%7Eitfnvazy/reading-lsp/images/People/Catherine_van_den_Hoo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5" y="1268760"/>
                  <a:ext cx="1398112" cy="1697708"/>
                </a:xfrm>
                <a:prstGeom prst="rect">
                  <a:avLst/>
                </a:prstGeom>
                <a:noFill/>
                <a:ln w="50800">
                  <a:solidFill>
                    <a:schemeClr val="accent5"/>
                  </a:solidFill>
                </a:ln>
                <a:extLst>
                  <a:ext uri="{909E8E84-426E-40DD-AFC4-6F175D3DCCD1}">
                    <a14:hiddenFill xmlns:a14="http://schemas.microsoft.com/office/drawing/2010/main">
                      <a:solidFill>
                        <a:srgbClr val="FFFFFF"/>
                      </a:solidFill>
                    </a14:hiddenFill>
                  </a:ext>
                </a:extLst>
              </p:spPr>
            </p:pic>
            <p:pic>
              <p:nvPicPr>
                <p:cNvPr id="20" name="Picture 8" descr="http://www.forestal.uach.cl/images/stories/christian%20little%20-%20encargado%20modelamiento%20hidrlgico%20innova%20cuencas%20ap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1268760"/>
                  <a:ext cx="1366065" cy="1512168"/>
                </a:xfrm>
                <a:prstGeom prst="rect">
                  <a:avLst/>
                </a:prstGeom>
                <a:noFill/>
                <a:ln w="50800">
                  <a:solidFill>
                    <a:srgbClr val="92D050"/>
                  </a:solidFill>
                </a:ln>
                <a:extLst>
                  <a:ext uri="{909E8E84-426E-40DD-AFC4-6F175D3DCCD1}">
                    <a14:hiddenFill xmlns:a14="http://schemas.microsoft.com/office/drawing/2010/main">
                      <a:solidFill>
                        <a:srgbClr val="FFFFFF"/>
                      </a:solidFill>
                    </a14:hiddenFill>
                  </a:ext>
                </a:extLst>
              </p:spPr>
            </p:pic>
            <p:pic>
              <p:nvPicPr>
                <p:cNvPr id="21" name="Picture 10" descr="http://photos2.meetupstatic.com/photos/member/7/4/1/0/member_74249712.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148" t="-570" r="27992" b="50570"/>
                <a:stretch/>
              </p:blipFill>
              <p:spPr bwMode="auto">
                <a:xfrm>
                  <a:off x="3558078" y="1241034"/>
                  <a:ext cx="1388740" cy="1689755"/>
                </a:xfrm>
                <a:prstGeom prst="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22" name="2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6831" y="2706922"/>
                  <a:ext cx="1008112" cy="1319326"/>
                </a:xfrm>
                <a:prstGeom prst="rect">
                  <a:avLst/>
                </a:prstGeom>
                <a:ln w="50800">
                  <a:solidFill>
                    <a:srgbClr val="7030A0"/>
                  </a:solidFill>
                </a:ln>
              </p:spPr>
            </p:pic>
            <p:pic>
              <p:nvPicPr>
                <p:cNvPr id="23" name="Picture 12" descr="http://climate.itu.edu.tr/E-CRG/denis_files/deniz_bozkur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2272" r="41731" b="18685"/>
                <a:stretch/>
              </p:blipFill>
              <p:spPr bwMode="auto">
                <a:xfrm>
                  <a:off x="2956304" y="2706922"/>
                  <a:ext cx="1296144" cy="1275469"/>
                </a:xfrm>
                <a:prstGeom prst="rect">
                  <a:avLst/>
                </a:prstGeom>
                <a:noFill/>
                <a:ln w="50800">
                  <a:solidFill>
                    <a:srgbClr val="7030A0"/>
                  </a:solidFill>
                </a:ln>
                <a:extLst>
                  <a:ext uri="{909E8E84-426E-40DD-AFC4-6F175D3DCCD1}">
                    <a14:hiddenFill xmlns:a14="http://schemas.microsoft.com/office/drawing/2010/main">
                      <a:solidFill>
                        <a:srgbClr val="FFFFFF"/>
                      </a:solidFill>
                    </a14:hiddenFill>
                  </a:ext>
                </a:extLst>
              </p:spPr>
            </p:pic>
          </p:grpSp>
          <p:pic>
            <p:nvPicPr>
              <p:cNvPr id="16" name="1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7366" y="3226605"/>
                <a:ext cx="446672" cy="446672"/>
              </a:xfrm>
              <a:prstGeom prst="rect">
                <a:avLst/>
              </a:prstGeom>
            </p:spPr>
          </p:pic>
          <p:pic>
            <p:nvPicPr>
              <p:cNvPr id="17" name="1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24324" y="3266200"/>
                <a:ext cx="552226" cy="367481"/>
              </a:xfrm>
              <a:prstGeom prst="rect">
                <a:avLst/>
              </a:prstGeom>
            </p:spPr>
          </p:pic>
          <p:pic>
            <p:nvPicPr>
              <p:cNvPr id="18" name="17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5932" y="1116222"/>
                <a:ext cx="419908" cy="353194"/>
              </a:xfrm>
              <a:prstGeom prst="rect">
                <a:avLst/>
              </a:prstGeom>
            </p:spPr>
          </p:pic>
        </p:grpSp>
      </p:grpSp>
      <p:pic>
        <p:nvPicPr>
          <p:cNvPr id="27" name="Picture 4" descr="http://ucsdnews.ucsd.edu/news_uploads/kristina-piston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79914" y="3806971"/>
            <a:ext cx="720080" cy="818011"/>
          </a:xfrm>
          <a:prstGeom prst="rect">
            <a:avLst/>
          </a:prstGeom>
          <a:noFill/>
          <a:ln w="22225">
            <a:solidFill>
              <a:srgbClr val="7030A0"/>
            </a:solidFill>
          </a:ln>
          <a:extLst>
            <a:ext uri="{909E8E84-426E-40DD-AFC4-6F175D3DCCD1}">
              <a14:hiddenFill xmlns:a14="http://schemas.microsoft.com/office/drawing/2010/main">
                <a:solidFill>
                  <a:srgbClr val="FFFFFF"/>
                </a:solidFill>
              </a14:hiddenFill>
            </a:ext>
          </a:extLst>
        </p:spPr>
      </p:pic>
      <p:pic>
        <p:nvPicPr>
          <p:cNvPr id="28" name="Picture 2" descr="https://encrypted-tbn0.google.com/images?q=tbn:ANd9GcS1GLz6fpFSr0PH_hrsmohiqRjg1DfPk58xsvr-zf3YWty71GaVzQ"/>
          <p:cNvPicPr>
            <a:picLocks noGrp="1" noChangeAspect="1" noChangeArrowheads="1"/>
          </p:cNvPicPr>
          <p:nvPr>
            <p:ph sz="half" idx="2"/>
          </p:nvPr>
        </p:nvPicPr>
        <p:blipFill>
          <a:blip r:embed="rId13" cstate="print"/>
          <a:srcRect/>
          <a:stretch>
            <a:fillRect/>
          </a:stretch>
        </p:blipFill>
        <p:spPr bwMode="auto">
          <a:xfrm>
            <a:off x="3995936" y="2420888"/>
            <a:ext cx="1228725" cy="1724025"/>
          </a:xfrm>
          <a:prstGeom prst="rect">
            <a:avLst/>
          </a:prstGeom>
          <a:noFill/>
        </p:spPr>
      </p:pic>
      <p:pic>
        <p:nvPicPr>
          <p:cNvPr id="24" name="Picture 4" descr="Dirección Meteorológica de Chi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080" y="3689537"/>
            <a:ext cx="7715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25" name="24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63605" y="3581226"/>
            <a:ext cx="2376184" cy="978621"/>
          </a:xfrm>
          <a:prstGeom prst="rect">
            <a:avLst/>
          </a:prstGeom>
        </p:spPr>
      </p:pic>
      <p:pic>
        <p:nvPicPr>
          <p:cNvPr id="3" name="Picture 2" descr="Ministerio de Relaciones Exteriores de Chil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68292" y="2101097"/>
            <a:ext cx="11906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inrel.gob.cl/minrel/site/artic/20140924/imag/foto_0000000720140924205326.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59631" y="4727010"/>
            <a:ext cx="1628583" cy="8053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onu.org.pe/wp-content/uploads/2014/03/logo-cop-20-01-617x35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76256" y="1563062"/>
            <a:ext cx="1844914" cy="104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145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chemeClr val="tx2"/>
                </a:solidFill>
              </a:rPr>
              <a:t>¿Qué falta?</a:t>
            </a:r>
            <a:endParaRPr lang="en-US" dirty="0">
              <a:solidFill>
                <a:schemeClr val="tx2"/>
              </a:solidFill>
            </a:endParaRPr>
          </a:p>
        </p:txBody>
      </p:sp>
      <p:sp>
        <p:nvSpPr>
          <p:cNvPr id="3" name="2 Marcador de contenido"/>
          <p:cNvSpPr>
            <a:spLocks noGrp="1"/>
          </p:cNvSpPr>
          <p:nvPr>
            <p:ph sz="half" idx="1"/>
          </p:nvPr>
        </p:nvSpPr>
        <p:spPr>
          <a:xfrm>
            <a:off x="392760" y="1427371"/>
            <a:ext cx="4038600" cy="4525963"/>
          </a:xfrm>
        </p:spPr>
        <p:txBody>
          <a:bodyPr/>
          <a:lstStyle/>
          <a:p>
            <a:r>
              <a:rPr lang="es-CL" b="1" dirty="0" smtClean="0">
                <a:solidFill>
                  <a:schemeClr val="tx2"/>
                </a:solidFill>
              </a:rPr>
              <a:t>Instancias formales </a:t>
            </a:r>
            <a:r>
              <a:rPr lang="es-CL" dirty="0" smtClean="0">
                <a:solidFill>
                  <a:schemeClr val="tx2"/>
                </a:solidFill>
              </a:rPr>
              <a:t>de intercambio y comunicación…</a:t>
            </a:r>
          </a:p>
          <a:p>
            <a:r>
              <a:rPr lang="es-CL" b="1" dirty="0" smtClean="0">
                <a:solidFill>
                  <a:schemeClr val="tx2"/>
                </a:solidFill>
              </a:rPr>
              <a:t>mediadas </a:t>
            </a:r>
            <a:r>
              <a:rPr lang="es-CL" dirty="0" smtClean="0">
                <a:solidFill>
                  <a:schemeClr val="tx2"/>
                </a:solidFill>
              </a:rPr>
              <a:t>profesionalmente…</a:t>
            </a:r>
          </a:p>
          <a:p>
            <a:r>
              <a:rPr lang="es-CL" dirty="0" smtClean="0">
                <a:solidFill>
                  <a:schemeClr val="tx2"/>
                </a:solidFill>
              </a:rPr>
              <a:t>El aparato del Estado requiere  </a:t>
            </a:r>
            <a:r>
              <a:rPr lang="es-CL" b="1" dirty="0" smtClean="0">
                <a:solidFill>
                  <a:schemeClr val="tx2"/>
                </a:solidFill>
              </a:rPr>
              <a:t>coordinarse y reconocer </a:t>
            </a:r>
            <a:r>
              <a:rPr lang="es-CL" dirty="0" smtClean="0">
                <a:solidFill>
                  <a:schemeClr val="tx2"/>
                </a:solidFill>
              </a:rPr>
              <a:t>sus </a:t>
            </a:r>
            <a:r>
              <a:rPr lang="es-CL" dirty="0" smtClean="0">
                <a:solidFill>
                  <a:schemeClr val="tx2"/>
                </a:solidFill>
              </a:rPr>
              <a:t>centros</a:t>
            </a:r>
          </a:p>
          <a:p>
            <a:r>
              <a:rPr lang="es-CL" dirty="0" smtClean="0">
                <a:solidFill>
                  <a:schemeClr val="tx2"/>
                </a:solidFill>
              </a:rPr>
              <a:t>Recursos centralizados de comunicación de ciencia</a:t>
            </a:r>
            <a:endParaRPr lang="es-CL" dirty="0" smtClean="0">
              <a:solidFill>
                <a:schemeClr val="tx2"/>
              </a:solidFill>
            </a:endParaRPr>
          </a:p>
          <a:p>
            <a:pPr marL="0" indent="0">
              <a:buNone/>
            </a:pPr>
            <a:r>
              <a:rPr lang="es-CL" dirty="0" smtClean="0">
                <a:solidFill>
                  <a:schemeClr val="tx2"/>
                </a:solidFill>
              </a:rPr>
              <a:t> </a:t>
            </a:r>
            <a:endParaRPr lang="en-US" dirty="0">
              <a:solidFill>
                <a:schemeClr val="tx2"/>
              </a:solidFill>
            </a:endParaRPr>
          </a:p>
        </p:txBody>
      </p:sp>
      <p:sp>
        <p:nvSpPr>
          <p:cNvPr id="5" name="4 Marcador de fecha"/>
          <p:cNvSpPr>
            <a:spLocks noGrp="1"/>
          </p:cNvSpPr>
          <p:nvPr>
            <p:ph type="dt" sz="half" idx="10"/>
          </p:nvPr>
        </p:nvSpPr>
        <p:spPr/>
        <p:txBody>
          <a:bodyPr/>
          <a:lstStyle/>
          <a:p>
            <a:pPr>
              <a:defRPr/>
            </a:pPr>
            <a:r>
              <a:rPr lang="en-US" smtClean="0">
                <a:solidFill>
                  <a:schemeClr val="tx2"/>
                </a:solidFill>
              </a:rPr>
              <a:t>LGK 29 Sept 2014</a:t>
            </a:r>
            <a:endParaRPr lang="es-CL">
              <a:solidFill>
                <a:schemeClr val="tx2"/>
              </a:solidFill>
            </a:endParaRPr>
          </a:p>
        </p:txBody>
      </p:sp>
      <p:sp>
        <p:nvSpPr>
          <p:cNvPr id="6" name="5 Marcador de número de diapositiva"/>
          <p:cNvSpPr>
            <a:spLocks noGrp="1"/>
          </p:cNvSpPr>
          <p:nvPr>
            <p:ph type="sldNum" sz="quarter" idx="12"/>
          </p:nvPr>
        </p:nvSpPr>
        <p:spPr/>
        <p:txBody>
          <a:bodyPr/>
          <a:lstStyle/>
          <a:p>
            <a:pPr>
              <a:defRPr/>
            </a:pPr>
            <a:fld id="{E479C80B-71AA-400C-B291-A08CF2531A4E}" type="slidenum">
              <a:rPr lang="es-CL" smtClean="0">
                <a:solidFill>
                  <a:schemeClr val="tx2"/>
                </a:solidFill>
              </a:rPr>
              <a:pPr>
                <a:defRPr/>
              </a:pPr>
              <a:t>9</a:t>
            </a:fld>
            <a:endParaRPr lang="es-CL">
              <a:solidFill>
                <a:schemeClr val="tx2"/>
              </a:solidFill>
            </a:endParaRPr>
          </a:p>
        </p:txBody>
      </p:sp>
      <p:pic>
        <p:nvPicPr>
          <p:cNvPr id="1026" name="Picture 2" descr="http://www.scidev.net/objects_store/thumbnail/3DBF7713828371632B0F7F249587FD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360" y="1484784"/>
            <a:ext cx="4322507" cy="2879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SzyCci4OqBnNlVe_k8DP9Dby7gbsBHwk8jZ8oWAmJXJmUc2l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364013"/>
            <a:ext cx="2448272" cy="183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96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4446</TotalTime>
  <Words>1150</Words>
  <Application>Microsoft Office PowerPoint</Application>
  <PresentationFormat>Presentación en pantalla (4:3)</PresentationFormat>
  <Paragraphs>99</Paragraphs>
  <Slides>10</Slides>
  <Notes>2</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Desde dónde nos vemos</vt:lpstr>
      <vt:lpstr>Visibilidad (inter)nacional</vt:lpstr>
      <vt:lpstr>La visibilidad internacional se construye a lo largo del tiempo</vt:lpstr>
      <vt:lpstr>La visibilidad nacional también se construye a lo largo del tiempo </vt:lpstr>
      <vt:lpstr>Dedicación y profesionalización</vt:lpstr>
      <vt:lpstr>Algunos logros</vt:lpstr>
      <vt:lpstr>¿Qué falta?</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Giselle</dc:creator>
  <cp:lastModifiedBy>Laura Gallardo</cp:lastModifiedBy>
  <cp:revision>365</cp:revision>
  <dcterms:created xsi:type="dcterms:W3CDTF">2013-03-21T13:34:59Z</dcterms:created>
  <dcterms:modified xsi:type="dcterms:W3CDTF">2014-09-29T01:45:19Z</dcterms:modified>
</cp:coreProperties>
</file>