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6" r:id="rId3"/>
    <p:sldId id="260" r:id="rId4"/>
    <p:sldId id="261" r:id="rId5"/>
    <p:sldId id="258" r:id="rId6"/>
    <p:sldId id="262" r:id="rId7"/>
    <p:sldId id="266" r:id="rId8"/>
    <p:sldId id="282" r:id="rId9"/>
    <p:sldId id="267" r:id="rId10"/>
    <p:sldId id="269" r:id="rId11"/>
    <p:sldId id="270" r:id="rId12"/>
    <p:sldId id="271" r:id="rId13"/>
    <p:sldId id="272" r:id="rId14"/>
    <p:sldId id="273" r:id="rId15"/>
    <p:sldId id="274" r:id="rId16"/>
    <p:sldId id="277" r:id="rId17"/>
    <p:sldId id="278" r:id="rId18"/>
    <p:sldId id="279" r:id="rId19"/>
    <p:sldId id="280" r:id="rId20"/>
    <p:sldId id="281" r:id="rId21"/>
    <p:sldId id="276" r:id="rId22"/>
    <p:sldId id="283" r:id="rId23"/>
    <p:sldId id="284" r:id="rId2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2C00"/>
    <a:srgbClr val="CC0000"/>
    <a:srgbClr val="FA3000"/>
    <a:srgbClr val="2962A7"/>
    <a:srgbClr val="FF3300"/>
    <a:srgbClr val="F66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p:cViewPr varScale="1">
        <p:scale>
          <a:sx n="69" d="100"/>
          <a:sy n="69" d="100"/>
        </p:scale>
        <p:origin x="-13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781A08-77B7-4D81-8BA8-D8A4627FF8F5}" type="datetimeFigureOut">
              <a:rPr lang="es-CL" smtClean="0"/>
              <a:t>23-10-2013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40D38A-912E-4488-BC19-3F0F8333F7B5}" type="slidenum">
              <a:rPr lang="es-CL" smtClean="0"/>
              <a:t>‹Nº›</a:t>
            </a:fld>
            <a:endParaRPr lang="es-CL"/>
          </a:p>
        </p:txBody>
      </p:sp>
    </p:spTree>
    <p:extLst>
      <p:ext uri="{BB962C8B-B14F-4D97-AF65-F5344CB8AC3E}">
        <p14:creationId xmlns:p14="http://schemas.microsoft.com/office/powerpoint/2010/main" val="4039269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540D38A-912E-4488-BC19-3F0F8333F7B5}" type="slidenum">
              <a:rPr lang="es-CL" smtClean="0"/>
              <a:t>6</a:t>
            </a:fld>
            <a:endParaRPr lang="es-CL"/>
          </a:p>
        </p:txBody>
      </p:sp>
    </p:spTree>
    <p:extLst>
      <p:ext uri="{BB962C8B-B14F-4D97-AF65-F5344CB8AC3E}">
        <p14:creationId xmlns:p14="http://schemas.microsoft.com/office/powerpoint/2010/main" val="36924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CC0AE8B1-7DEA-4D81-BA1D-9DE0F93F4F7B}" type="datetimeFigureOut">
              <a:rPr lang="es-CL" smtClean="0"/>
              <a:t>23-10-2013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3372F01-FBAC-4EC9-A784-E239EE1E4C7D}" type="slidenum">
              <a:rPr lang="es-CL" smtClean="0"/>
              <a:t>‹Nº›</a:t>
            </a:fld>
            <a:endParaRPr lang="es-CL"/>
          </a:p>
        </p:txBody>
      </p:sp>
    </p:spTree>
    <p:extLst>
      <p:ext uri="{BB962C8B-B14F-4D97-AF65-F5344CB8AC3E}">
        <p14:creationId xmlns:p14="http://schemas.microsoft.com/office/powerpoint/2010/main" val="40634322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C0AE8B1-7DEA-4D81-BA1D-9DE0F93F4F7B}" type="datetimeFigureOut">
              <a:rPr lang="es-CL" smtClean="0"/>
              <a:t>23-10-2013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3372F01-FBAC-4EC9-A784-E239EE1E4C7D}" type="slidenum">
              <a:rPr lang="es-CL" smtClean="0"/>
              <a:t>‹Nº›</a:t>
            </a:fld>
            <a:endParaRPr lang="es-CL"/>
          </a:p>
        </p:txBody>
      </p:sp>
      <p:pic>
        <p:nvPicPr>
          <p:cNvPr id="7" name="Picture 3"/>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1084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C0AE8B1-7DEA-4D81-BA1D-9DE0F93F4F7B}" type="datetimeFigureOut">
              <a:rPr lang="es-CL" smtClean="0"/>
              <a:t>23-10-2013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3372F01-FBAC-4EC9-A784-E239EE1E4C7D}" type="slidenum">
              <a:rPr lang="es-CL" smtClean="0"/>
              <a:t>‹Nº›</a:t>
            </a:fld>
            <a:endParaRPr lang="es-CL"/>
          </a:p>
        </p:txBody>
      </p:sp>
      <p:pic>
        <p:nvPicPr>
          <p:cNvPr id="7" name="Picture 3"/>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4968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C0AE8B1-7DEA-4D81-BA1D-9DE0F93F4F7B}" type="datetimeFigureOut">
              <a:rPr lang="es-CL" smtClean="0"/>
              <a:t>23-10-2013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3372F01-FBAC-4EC9-A784-E239EE1E4C7D}" type="slidenum">
              <a:rPr lang="es-CL" smtClean="0"/>
              <a:t>‹Nº›</a:t>
            </a:fld>
            <a:endParaRPr lang="es-CL"/>
          </a:p>
        </p:txBody>
      </p:sp>
    </p:spTree>
    <p:extLst>
      <p:ext uri="{BB962C8B-B14F-4D97-AF65-F5344CB8AC3E}">
        <p14:creationId xmlns:p14="http://schemas.microsoft.com/office/powerpoint/2010/main" val="35000011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C0AE8B1-7DEA-4D81-BA1D-9DE0F93F4F7B}" type="datetimeFigureOut">
              <a:rPr lang="es-CL" smtClean="0"/>
              <a:t>23-10-2013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3372F01-FBAC-4EC9-A784-E239EE1E4C7D}" type="slidenum">
              <a:rPr lang="es-CL" smtClean="0"/>
              <a:t>‹Nº›</a:t>
            </a:fld>
            <a:endParaRPr lang="es-CL"/>
          </a:p>
        </p:txBody>
      </p:sp>
    </p:spTree>
    <p:extLst>
      <p:ext uri="{BB962C8B-B14F-4D97-AF65-F5344CB8AC3E}">
        <p14:creationId xmlns:p14="http://schemas.microsoft.com/office/powerpoint/2010/main" val="42856370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CC0AE8B1-7DEA-4D81-BA1D-9DE0F93F4F7B}" type="datetimeFigureOut">
              <a:rPr lang="es-CL" smtClean="0"/>
              <a:t>23-10-2013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3372F01-FBAC-4EC9-A784-E239EE1E4C7D}" type="slidenum">
              <a:rPr lang="es-CL" smtClean="0"/>
              <a:t>‹Nº›</a:t>
            </a:fld>
            <a:endParaRPr lang="es-CL"/>
          </a:p>
        </p:txBody>
      </p:sp>
    </p:spTree>
    <p:extLst>
      <p:ext uri="{BB962C8B-B14F-4D97-AF65-F5344CB8AC3E}">
        <p14:creationId xmlns:p14="http://schemas.microsoft.com/office/powerpoint/2010/main" val="40411124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CC0AE8B1-7DEA-4D81-BA1D-9DE0F93F4F7B}" type="datetimeFigureOut">
              <a:rPr lang="es-CL" smtClean="0"/>
              <a:t>23-10-2013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03372F01-FBAC-4EC9-A784-E239EE1E4C7D}" type="slidenum">
              <a:rPr lang="es-CL" smtClean="0"/>
              <a:t>‹Nº›</a:t>
            </a:fld>
            <a:endParaRPr lang="es-CL"/>
          </a:p>
        </p:txBody>
      </p:sp>
      <p:pic>
        <p:nvPicPr>
          <p:cNvPr id="10" name="Picture 3"/>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094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CC0AE8B1-7DEA-4D81-BA1D-9DE0F93F4F7B}" type="datetimeFigureOut">
              <a:rPr lang="es-CL" smtClean="0"/>
              <a:t>23-10-2013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03372F01-FBAC-4EC9-A784-E239EE1E4C7D}" type="slidenum">
              <a:rPr lang="es-CL" smtClean="0"/>
              <a:t>‹Nº›</a:t>
            </a:fld>
            <a:endParaRPr lang="es-CL"/>
          </a:p>
        </p:txBody>
      </p:sp>
      <p:pic>
        <p:nvPicPr>
          <p:cNvPr id="6" name="Picture 3"/>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7041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C0AE8B1-7DEA-4D81-BA1D-9DE0F93F4F7B}" type="datetimeFigureOut">
              <a:rPr lang="es-CL" smtClean="0"/>
              <a:t>23-10-2013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03372F01-FBAC-4EC9-A784-E239EE1E4C7D}" type="slidenum">
              <a:rPr lang="es-CL" smtClean="0"/>
              <a:t>‹Nº›</a:t>
            </a:fld>
            <a:endParaRPr lang="es-CL"/>
          </a:p>
        </p:txBody>
      </p:sp>
      <p:pic>
        <p:nvPicPr>
          <p:cNvPr id="5" name="Picture 3"/>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7840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0AE8B1-7DEA-4D81-BA1D-9DE0F93F4F7B}" type="datetimeFigureOut">
              <a:rPr lang="es-CL" smtClean="0"/>
              <a:t>23-10-2013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3372F01-FBAC-4EC9-A784-E239EE1E4C7D}" type="slidenum">
              <a:rPr lang="es-CL" smtClean="0"/>
              <a:t>‹Nº›</a:t>
            </a:fld>
            <a:endParaRPr lang="es-CL"/>
          </a:p>
        </p:txBody>
      </p:sp>
      <p:pic>
        <p:nvPicPr>
          <p:cNvPr id="8" name="Picture 3"/>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8094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0AE8B1-7DEA-4D81-BA1D-9DE0F93F4F7B}" type="datetimeFigureOut">
              <a:rPr lang="es-CL" smtClean="0"/>
              <a:t>23-10-2013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3372F01-FBAC-4EC9-A784-E239EE1E4C7D}" type="slidenum">
              <a:rPr lang="es-CL" smtClean="0"/>
              <a:t>‹Nº›</a:t>
            </a:fld>
            <a:endParaRPr lang="es-CL"/>
          </a:p>
        </p:txBody>
      </p:sp>
      <p:pic>
        <p:nvPicPr>
          <p:cNvPr id="8" name="Picture 3"/>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8504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AE8B1-7DEA-4D81-BA1D-9DE0F93F4F7B}" type="datetimeFigureOut">
              <a:rPr lang="es-CL" smtClean="0"/>
              <a:t>23-10-2013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72F01-FBAC-4EC9-A784-E239EE1E4C7D}" type="slidenum">
              <a:rPr lang="es-CL" smtClean="0"/>
              <a:t>‹Nº›</a:t>
            </a:fld>
            <a:endParaRPr lang="es-CL"/>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08026" y="260649"/>
            <a:ext cx="3099878" cy="129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45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explora.cl/" TargetMode="External"/><Relationship Id="rId2" Type="http://schemas.openxmlformats.org/officeDocument/2006/relationships/hyperlink" Target="http://www.conicyt.cl/oirs" TargetMode="External"/><Relationship Id="rId1" Type="http://schemas.openxmlformats.org/officeDocument/2006/relationships/slideLayout" Target="../slideLayouts/slideLayout7.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pl.conicyt.cl/" TargetMode="External"/><Relationship Id="rId2" Type="http://schemas.openxmlformats.org/officeDocument/2006/relationships/hyperlink" Target="http://www.explora.c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71600" y="1988840"/>
            <a:ext cx="7010014" cy="1815882"/>
          </a:xfrm>
          <a:prstGeom prst="rect">
            <a:avLst/>
          </a:prstGeom>
          <a:noFill/>
        </p:spPr>
        <p:txBody>
          <a:bodyPr wrap="square" rtlCol="0">
            <a:spAutoFit/>
          </a:bodyPr>
          <a:lstStyle/>
          <a:p>
            <a:pPr algn="just"/>
            <a:r>
              <a:rPr lang="es-CL" dirty="0" smtClean="0">
                <a:solidFill>
                  <a:schemeClr val="tx1">
                    <a:lumMod val="50000"/>
                    <a:lumOff val="50000"/>
                  </a:schemeClr>
                </a:solidFill>
              </a:rPr>
              <a:t>La Comisión Nacional de Investigación Científica y Tecnológica CONICYT, a través  del </a:t>
            </a:r>
            <a:r>
              <a:rPr lang="es-CL" sz="2000" dirty="0">
                <a:solidFill>
                  <a:schemeClr val="tx1">
                    <a:lumMod val="50000"/>
                    <a:lumOff val="50000"/>
                  </a:schemeClr>
                </a:solidFill>
              </a:rPr>
              <a:t>programa de educación no formal en Ciencia y Tecnología, EXPLORA</a:t>
            </a:r>
            <a:r>
              <a:rPr lang="es-CL" sz="2000" dirty="0" smtClean="0">
                <a:solidFill>
                  <a:schemeClr val="tx1">
                    <a:lumMod val="50000"/>
                    <a:lumOff val="50000"/>
                  </a:schemeClr>
                </a:solidFill>
              </a:rPr>
              <a:t>, </a:t>
            </a:r>
            <a:r>
              <a:rPr lang="es-CL" dirty="0" smtClean="0">
                <a:solidFill>
                  <a:schemeClr val="tx1">
                    <a:lumMod val="50000"/>
                    <a:lumOff val="50000"/>
                  </a:schemeClr>
                </a:solidFill>
              </a:rPr>
              <a:t>busca contribuir a la creación de una cultura científica y tecnológica en la comunidad, particularmente en quienes se encuentran en edad escolar.</a:t>
            </a:r>
          </a:p>
          <a:p>
            <a:pPr algn="just"/>
            <a:r>
              <a:rPr lang="es-CL" dirty="0" smtClean="0"/>
              <a:t>.</a:t>
            </a:r>
            <a:endParaRPr lang="es-CL" dirty="0"/>
          </a:p>
        </p:txBody>
      </p:sp>
      <p:pic>
        <p:nvPicPr>
          <p:cNvPr id="3075" name="Picture 3" descr="M:\FOTOS ACTIVIDADES\FOTOS ARTICULO BOLETIN\Día de la Ciencia en mi Colegio LEBU.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16216" y="4285353"/>
            <a:ext cx="2218569" cy="16639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FOTOS ACTIVIDADES\EXPLORINES\FOTOS EXPLORINES 2011\m mayorrrrrr 25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4261" y="4285353"/>
            <a:ext cx="2218569" cy="1663927"/>
          </a:xfrm>
          <a:prstGeom prst="rect">
            <a:avLst/>
          </a:prstGeom>
          <a:noFill/>
          <a:extLst>
            <a:ext uri="{909E8E84-426E-40DD-AFC4-6F175D3DCCD1}">
              <a14:hiddenFill xmlns:a14="http://schemas.microsoft.com/office/drawing/2010/main">
                <a:solidFill>
                  <a:srgbClr val="FFFFFF"/>
                </a:solidFill>
              </a14:hiddenFill>
            </a:ext>
          </a:extLst>
        </p:spPr>
      </p:pic>
      <p:pic>
        <p:nvPicPr>
          <p:cNvPr id="11" name="7 Imagen" descr="WEB-picapiedras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2830" y="4285353"/>
            <a:ext cx="2503386" cy="166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230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64285" y="1667193"/>
            <a:ext cx="4572000" cy="1846659"/>
          </a:xfrm>
          <a:prstGeom prst="rect">
            <a:avLst/>
          </a:prstGeom>
        </p:spPr>
        <p:txBody>
          <a:bodyPr>
            <a:spAutoFit/>
          </a:bodyPr>
          <a:lstStyle/>
          <a:p>
            <a:pPr lvl="0"/>
            <a:endParaRPr lang="es-CL" b="1" dirty="0" smtClean="0">
              <a:solidFill>
                <a:schemeClr val="accent1">
                  <a:lumMod val="75000"/>
                </a:schemeClr>
              </a:solidFill>
            </a:endParaRPr>
          </a:p>
          <a:p>
            <a:pPr marL="285750" lvl="0" indent="-285750" algn="just">
              <a:buFont typeface="Arial" charset="0"/>
              <a:buChar char="•"/>
            </a:pPr>
            <a:r>
              <a:rPr lang="es-CL" sz="1600" b="1" dirty="0" smtClean="0">
                <a:solidFill>
                  <a:schemeClr val="accent1">
                    <a:lumMod val="75000"/>
                  </a:schemeClr>
                </a:solidFill>
              </a:rPr>
              <a:t>Director General del Proyecto</a:t>
            </a:r>
            <a:r>
              <a:rPr lang="es-CL" sz="1600" dirty="0" smtClean="0">
                <a:solidFill>
                  <a:prstClr val="black"/>
                </a:solidFill>
              </a:rPr>
              <a:t>: </a:t>
            </a:r>
            <a:r>
              <a:rPr lang="es-CL" sz="1600" dirty="0" smtClean="0">
                <a:solidFill>
                  <a:schemeClr val="tx1">
                    <a:lumMod val="50000"/>
                    <a:lumOff val="50000"/>
                  </a:schemeClr>
                </a:solidFill>
              </a:rPr>
              <a:t>Responsable del proyecto frente a CONICYT, debe velar por el cumplimiento del trabajo y es el responsable de entregar los informes técnicos y financieros. No puede ocupar otras funciones dentro del proyecto.</a:t>
            </a:r>
          </a:p>
        </p:txBody>
      </p:sp>
      <p:sp>
        <p:nvSpPr>
          <p:cNvPr id="5" name="4 Rectángulo"/>
          <p:cNvSpPr/>
          <p:nvPr/>
        </p:nvSpPr>
        <p:spPr>
          <a:xfrm>
            <a:off x="3611613" y="3483819"/>
            <a:ext cx="4572000" cy="1077218"/>
          </a:xfrm>
          <a:prstGeom prst="rect">
            <a:avLst/>
          </a:prstGeom>
        </p:spPr>
        <p:txBody>
          <a:bodyPr>
            <a:spAutoFit/>
          </a:bodyPr>
          <a:lstStyle/>
          <a:p>
            <a:pPr marL="285750" lvl="0" indent="-285750" algn="just">
              <a:buFont typeface="Arial" charset="0"/>
              <a:buChar char="•"/>
            </a:pPr>
            <a:r>
              <a:rPr lang="es-CL" sz="1600" b="1" dirty="0">
                <a:solidFill>
                  <a:srgbClr val="4F81BD">
                    <a:lumMod val="75000"/>
                  </a:srgbClr>
                </a:solidFill>
              </a:rPr>
              <a:t>Director Alterno</a:t>
            </a:r>
            <a:r>
              <a:rPr lang="es-CL" sz="1600" dirty="0">
                <a:solidFill>
                  <a:prstClr val="black"/>
                </a:solidFill>
              </a:rPr>
              <a:t>: </a:t>
            </a:r>
            <a:r>
              <a:rPr lang="es-CL" sz="1600" dirty="0">
                <a:solidFill>
                  <a:schemeClr val="tx1">
                    <a:lumMod val="50000"/>
                    <a:lumOff val="50000"/>
                  </a:schemeClr>
                </a:solidFill>
              </a:rPr>
              <a:t>Apoya el trabajo del Director del Proyecto y asume la dirección de la propuesta en el caso que el titular no pueda asumirla por razones de fuerza mayor.</a:t>
            </a:r>
          </a:p>
        </p:txBody>
      </p:sp>
      <p:sp>
        <p:nvSpPr>
          <p:cNvPr id="6" name="5 Rectángulo"/>
          <p:cNvSpPr/>
          <p:nvPr/>
        </p:nvSpPr>
        <p:spPr>
          <a:xfrm>
            <a:off x="3618153" y="4795947"/>
            <a:ext cx="4572000" cy="830997"/>
          </a:xfrm>
          <a:prstGeom prst="rect">
            <a:avLst/>
          </a:prstGeom>
        </p:spPr>
        <p:txBody>
          <a:bodyPr>
            <a:spAutoFit/>
          </a:bodyPr>
          <a:lstStyle/>
          <a:p>
            <a:pPr marL="285750" lvl="0" indent="-285750" algn="just">
              <a:buFont typeface="Arial" charset="0"/>
              <a:buChar char="•"/>
            </a:pPr>
            <a:r>
              <a:rPr lang="es-CL" sz="1600" b="1" dirty="0">
                <a:solidFill>
                  <a:srgbClr val="4F81BD">
                    <a:lumMod val="75000"/>
                  </a:srgbClr>
                </a:solidFill>
              </a:rPr>
              <a:t>Profesor/a</a:t>
            </a:r>
            <a:r>
              <a:rPr lang="es-CL" sz="1600" dirty="0">
                <a:solidFill>
                  <a:prstClr val="black"/>
                </a:solidFill>
              </a:rPr>
              <a:t>: </a:t>
            </a:r>
            <a:r>
              <a:rPr lang="es-CL" sz="1600" dirty="0">
                <a:solidFill>
                  <a:schemeClr val="tx1">
                    <a:lumMod val="50000"/>
                    <a:lumOff val="50000"/>
                  </a:schemeClr>
                </a:solidFill>
              </a:rPr>
              <a:t>u otro profesional con formación en educación que pueda aportar en la metodología, resultados y otros aspectos de la propuesta.</a:t>
            </a:r>
          </a:p>
        </p:txBody>
      </p:sp>
      <p:sp>
        <p:nvSpPr>
          <p:cNvPr id="7" name="6 Rectángulo"/>
          <p:cNvSpPr/>
          <p:nvPr/>
        </p:nvSpPr>
        <p:spPr>
          <a:xfrm>
            <a:off x="5292080" y="1205848"/>
            <a:ext cx="1900392" cy="369332"/>
          </a:xfrm>
          <a:prstGeom prst="rect">
            <a:avLst/>
          </a:prstGeom>
        </p:spPr>
        <p:txBody>
          <a:bodyPr wrap="none">
            <a:spAutoFit/>
          </a:bodyPr>
          <a:lstStyle/>
          <a:p>
            <a:pPr lvl="0" algn="just"/>
            <a:r>
              <a:rPr lang="es-CL" b="1" dirty="0">
                <a:solidFill>
                  <a:srgbClr val="4F81BD">
                    <a:lumMod val="75000"/>
                  </a:srgbClr>
                </a:solidFill>
              </a:rPr>
              <a:t>Equipo de Trabajo</a:t>
            </a:r>
          </a:p>
        </p:txBody>
      </p:sp>
      <p:pic>
        <p:nvPicPr>
          <p:cNvPr id="11266" name="Picture 2" descr="C:\Users\fmeza\AppData\Local\Microsoft\Windows\Temporary Internet Files\Content.Outlook\YGMMB9LY\Torres-del-Paine-051-300 (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2505" y="3678089"/>
            <a:ext cx="2354528" cy="176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980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99487" y="1876025"/>
            <a:ext cx="4572000" cy="1877437"/>
          </a:xfrm>
          <a:prstGeom prst="rect">
            <a:avLst/>
          </a:prstGeom>
        </p:spPr>
        <p:txBody>
          <a:bodyPr>
            <a:spAutoFit/>
          </a:bodyPr>
          <a:lstStyle/>
          <a:p>
            <a:pPr lvl="0" algn="just"/>
            <a:r>
              <a:rPr lang="es-CL" b="1" dirty="0" smtClean="0">
                <a:solidFill>
                  <a:schemeClr val="accent1">
                    <a:lumMod val="75000"/>
                  </a:schemeClr>
                </a:solidFill>
              </a:rPr>
              <a:t>Presentación de Trabajos a los Congresos Regionales</a:t>
            </a:r>
          </a:p>
          <a:p>
            <a:pPr lvl="0" algn="just"/>
            <a:r>
              <a:rPr lang="es-CL" sz="1600" dirty="0" smtClean="0">
                <a:solidFill>
                  <a:schemeClr val="tx1">
                    <a:lumMod val="50000"/>
                    <a:lumOff val="50000"/>
                  </a:schemeClr>
                </a:solidFill>
              </a:rPr>
              <a:t>En el caso de las propuestas que trabajen directamente con escolares de entre 5° básico y 3° medio, tendrán el compromiso de desarrollar y presentar al menos 3 trabajos al Congreso Regional respectivo.</a:t>
            </a:r>
            <a:endParaRPr lang="es-CL" sz="1600" dirty="0">
              <a:solidFill>
                <a:schemeClr val="tx1">
                  <a:lumMod val="50000"/>
                  <a:lumOff val="50000"/>
                </a:schemeClr>
              </a:solidFill>
            </a:endParaRPr>
          </a:p>
        </p:txBody>
      </p:sp>
      <p:sp>
        <p:nvSpPr>
          <p:cNvPr id="5" name="4 Rectángulo"/>
          <p:cNvSpPr/>
          <p:nvPr/>
        </p:nvSpPr>
        <p:spPr>
          <a:xfrm>
            <a:off x="971600" y="4005064"/>
            <a:ext cx="4572000" cy="1354217"/>
          </a:xfrm>
          <a:prstGeom prst="rect">
            <a:avLst/>
          </a:prstGeom>
        </p:spPr>
        <p:txBody>
          <a:bodyPr>
            <a:spAutoFit/>
          </a:bodyPr>
          <a:lstStyle/>
          <a:p>
            <a:pPr lvl="0" algn="just"/>
            <a:r>
              <a:rPr lang="es-CL" b="1" dirty="0">
                <a:solidFill>
                  <a:schemeClr val="accent1">
                    <a:lumMod val="75000"/>
                  </a:schemeClr>
                </a:solidFill>
              </a:rPr>
              <a:t>A</a:t>
            </a:r>
            <a:r>
              <a:rPr lang="es-CL" b="1" dirty="0" smtClean="0">
                <a:solidFill>
                  <a:schemeClr val="accent1">
                    <a:lumMod val="75000"/>
                  </a:schemeClr>
                </a:solidFill>
              </a:rPr>
              <a:t>ctividades de Difusión</a:t>
            </a:r>
          </a:p>
          <a:p>
            <a:pPr lvl="0" algn="just"/>
            <a:r>
              <a:rPr lang="es-CL" sz="1600" dirty="0" smtClean="0">
                <a:solidFill>
                  <a:schemeClr val="tx1">
                    <a:lumMod val="50000"/>
                    <a:lumOff val="50000"/>
                  </a:schemeClr>
                </a:solidFill>
              </a:rPr>
              <a:t>Contemplar al menos una actividad masiva de difusión del proyecto, ya sea lanzamiento o cierre que requerirá ser acordado con el/la ejecutivo/ de EXPLORA.</a:t>
            </a:r>
            <a:endParaRPr lang="es-CL" sz="1600" dirty="0">
              <a:solidFill>
                <a:schemeClr val="tx1">
                  <a:lumMod val="50000"/>
                  <a:lumOff val="50000"/>
                </a:schemeClr>
              </a:solidFill>
            </a:endParaRPr>
          </a:p>
        </p:txBody>
      </p:sp>
      <p:pic>
        <p:nvPicPr>
          <p:cNvPr id="8194" name="Picture 2" descr="C:\Users\fmeza\AppData\Local\Microsoft\Windows\Temporary Internet Files\Content.Outlook\YGMMB9LY\diadelaciencia-valpo2-300 (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0152" y="3806155"/>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15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979712" y="1766699"/>
            <a:ext cx="6030416" cy="461665"/>
          </a:xfrm>
          <a:prstGeom prst="rect">
            <a:avLst/>
          </a:prstGeom>
        </p:spPr>
        <p:txBody>
          <a:bodyPr vert="horz" lIns="91440" tIns="45720" rIns="91440" bIns="45720" rtlCol="0" anchor="b">
            <a:normAutofit/>
          </a:bodyPr>
          <a:lstStyle/>
          <a:p>
            <a:pPr algn="ctr">
              <a:spcBef>
                <a:spcPct val="20000"/>
              </a:spcBef>
              <a:buFont typeface="Arial" pitchFamily="34" charset="0"/>
              <a:buNone/>
            </a:pPr>
            <a:r>
              <a:rPr lang="es-CL" sz="2400" b="1" dirty="0">
                <a:solidFill>
                  <a:srgbClr val="CC0000"/>
                </a:solidFill>
              </a:rPr>
              <a:t>Especificaciones Proyectos de Divulgación</a:t>
            </a:r>
          </a:p>
        </p:txBody>
      </p:sp>
      <p:sp>
        <p:nvSpPr>
          <p:cNvPr id="5" name="4 Rectángulo"/>
          <p:cNvSpPr/>
          <p:nvPr/>
        </p:nvSpPr>
        <p:spPr>
          <a:xfrm>
            <a:off x="971957" y="2478119"/>
            <a:ext cx="3672052" cy="3539430"/>
          </a:xfrm>
          <a:prstGeom prst="rect">
            <a:avLst/>
          </a:prstGeom>
        </p:spPr>
        <p:txBody>
          <a:bodyPr wrap="square">
            <a:spAutoFit/>
          </a:bodyPr>
          <a:lstStyle/>
          <a:p>
            <a:pPr lvl="0" algn="just"/>
            <a:r>
              <a:rPr lang="es-CL" sz="1600" dirty="0" smtClean="0">
                <a:solidFill>
                  <a:schemeClr val="tx1">
                    <a:lumMod val="50000"/>
                    <a:lumOff val="50000"/>
                  </a:schemeClr>
                </a:solidFill>
              </a:rPr>
              <a:t>Los</a:t>
            </a:r>
            <a:r>
              <a:rPr lang="es-CL" sz="1600" dirty="0" smtClean="0">
                <a:solidFill>
                  <a:prstClr val="black"/>
                </a:solidFill>
              </a:rPr>
              <a:t> </a:t>
            </a:r>
            <a:r>
              <a:rPr lang="es-CL" sz="1600" b="1" dirty="0">
                <a:solidFill>
                  <a:srgbClr val="CC0000"/>
                </a:solidFill>
              </a:rPr>
              <a:t>Productos de Divulgación Social de la Ciencia y la Tecnología </a:t>
            </a:r>
            <a:r>
              <a:rPr lang="es-CL" sz="1600" dirty="0" smtClean="0">
                <a:solidFill>
                  <a:schemeClr val="tx1">
                    <a:lumMod val="50000"/>
                    <a:lumOff val="50000"/>
                  </a:schemeClr>
                </a:solidFill>
              </a:rPr>
              <a:t>pueden ser cualquier producto comunicacional de interés para la comunidad, que exprese con claridad los alcances y beneficios de la ciencia y la tecnología de manera cercana y entretenida, utilizando soportes accesibles al público beneficiario en contextos extraescolares, tanto físicos como virtuales (impresos, digitales, volumétricos, multimedia etc.) cuyos contenidos puedan ser divulgados e integrados en la página web del Programa EXPLORA.</a:t>
            </a:r>
            <a:endParaRPr lang="es-CL" sz="1600" dirty="0">
              <a:solidFill>
                <a:schemeClr val="tx1">
                  <a:lumMod val="50000"/>
                  <a:lumOff val="50000"/>
                </a:schemeClr>
              </a:solidFill>
            </a:endParaRPr>
          </a:p>
        </p:txBody>
      </p:sp>
      <p:pic>
        <p:nvPicPr>
          <p:cNvPr id="7" name="Picture 2" descr="phot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32899" y="3526381"/>
            <a:ext cx="3611101" cy="2396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079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510207" y="1025586"/>
            <a:ext cx="4572000" cy="400110"/>
          </a:xfrm>
          <a:prstGeom prst="rect">
            <a:avLst/>
          </a:prstGeom>
        </p:spPr>
        <p:txBody>
          <a:bodyPr>
            <a:spAutoFit/>
          </a:bodyPr>
          <a:lstStyle/>
          <a:p>
            <a:pPr lvl="0" algn="ctr"/>
            <a:r>
              <a:rPr lang="es-CL" sz="2000" b="1" dirty="0" smtClean="0">
                <a:solidFill>
                  <a:srgbClr val="CC0000"/>
                </a:solidFill>
                <a:cs typeface="Arial" pitchFamily="34" charset="0"/>
              </a:rPr>
              <a:t>TIPOS DE PRODUCTOS</a:t>
            </a:r>
            <a:endParaRPr lang="es-CL" sz="2000" dirty="0">
              <a:solidFill>
                <a:srgbClr val="CC0000"/>
              </a:solidFill>
            </a:endParaRPr>
          </a:p>
        </p:txBody>
      </p:sp>
      <p:sp>
        <p:nvSpPr>
          <p:cNvPr id="5" name="4 Rectángulo"/>
          <p:cNvSpPr/>
          <p:nvPr/>
        </p:nvSpPr>
        <p:spPr>
          <a:xfrm>
            <a:off x="964285" y="1625751"/>
            <a:ext cx="4572000" cy="1354217"/>
          </a:xfrm>
          <a:prstGeom prst="rect">
            <a:avLst/>
          </a:prstGeom>
        </p:spPr>
        <p:txBody>
          <a:bodyPr>
            <a:spAutoFit/>
          </a:bodyPr>
          <a:lstStyle/>
          <a:p>
            <a:pPr lvl="0" algn="just"/>
            <a:r>
              <a:rPr lang="es-CL" b="1" dirty="0" smtClean="0">
                <a:solidFill>
                  <a:srgbClr val="CC0000"/>
                </a:solidFill>
              </a:rPr>
              <a:t>Interactivos</a:t>
            </a:r>
            <a:r>
              <a:rPr lang="es-CL" dirty="0" smtClean="0">
                <a:solidFill>
                  <a:prstClr val="black"/>
                </a:solidFill>
              </a:rPr>
              <a:t>: </a:t>
            </a:r>
            <a:r>
              <a:rPr lang="es-CL" sz="1600" dirty="0" smtClean="0">
                <a:solidFill>
                  <a:schemeClr val="tx1">
                    <a:lumMod val="50000"/>
                    <a:lumOff val="50000"/>
                  </a:schemeClr>
                </a:solidFill>
              </a:rPr>
              <a:t>Que permitan que el público interactúe activamente con los elementos disponibles, como video juegos, aplicaciones para dispositivos móviles, módulos itinerantes, plazas de ciencia, etc.</a:t>
            </a:r>
            <a:endParaRPr lang="es-CL" sz="1600" dirty="0">
              <a:solidFill>
                <a:schemeClr val="tx1">
                  <a:lumMod val="50000"/>
                  <a:lumOff val="50000"/>
                </a:schemeClr>
              </a:solidFill>
            </a:endParaRPr>
          </a:p>
        </p:txBody>
      </p:sp>
      <p:sp>
        <p:nvSpPr>
          <p:cNvPr id="6" name="5 Rectángulo"/>
          <p:cNvSpPr/>
          <p:nvPr/>
        </p:nvSpPr>
        <p:spPr>
          <a:xfrm>
            <a:off x="971600" y="2702969"/>
            <a:ext cx="4572000" cy="1631216"/>
          </a:xfrm>
          <a:prstGeom prst="rect">
            <a:avLst/>
          </a:prstGeom>
        </p:spPr>
        <p:txBody>
          <a:bodyPr>
            <a:spAutoFit/>
          </a:bodyPr>
          <a:lstStyle/>
          <a:p>
            <a:pPr lvl="0"/>
            <a:endParaRPr lang="es-CL" b="1" dirty="0" smtClean="0">
              <a:solidFill>
                <a:srgbClr val="FF0000"/>
              </a:solidFill>
            </a:endParaRPr>
          </a:p>
          <a:p>
            <a:pPr algn="just"/>
            <a:r>
              <a:rPr lang="es-CL" b="1" dirty="0" smtClean="0">
                <a:solidFill>
                  <a:srgbClr val="CC0000"/>
                </a:solidFill>
              </a:rPr>
              <a:t>Audiovisuales</a:t>
            </a:r>
            <a:r>
              <a:rPr lang="es-CL" sz="1600" b="1" dirty="0" smtClean="0">
                <a:solidFill>
                  <a:schemeClr val="accent1">
                    <a:lumMod val="75000"/>
                  </a:schemeClr>
                </a:solidFill>
              </a:rPr>
              <a:t>: </a:t>
            </a:r>
            <a:r>
              <a:rPr lang="es-CL" sz="1600" dirty="0">
                <a:solidFill>
                  <a:schemeClr val="tx1">
                    <a:lumMod val="50000"/>
                    <a:lumOff val="50000"/>
                  </a:schemeClr>
                </a:solidFill>
              </a:rPr>
              <a:t>Que incorporen medios visuales y auditivos, atractivos y claramente identificables, como capsulas animadas, micro-documentales, videos virales científicos, charlas en formato TED, programas de televisión, capsulas radiales, etc. </a:t>
            </a:r>
          </a:p>
        </p:txBody>
      </p:sp>
      <p:sp>
        <p:nvSpPr>
          <p:cNvPr id="7" name="6 Rectángulo"/>
          <p:cNvSpPr/>
          <p:nvPr/>
        </p:nvSpPr>
        <p:spPr>
          <a:xfrm>
            <a:off x="993241" y="4280733"/>
            <a:ext cx="4572000" cy="1107996"/>
          </a:xfrm>
          <a:prstGeom prst="rect">
            <a:avLst/>
          </a:prstGeom>
        </p:spPr>
        <p:txBody>
          <a:bodyPr>
            <a:spAutoFit/>
          </a:bodyPr>
          <a:lstStyle/>
          <a:p>
            <a:pPr lvl="0" algn="just"/>
            <a:r>
              <a:rPr lang="es-CL" b="1" dirty="0" smtClean="0">
                <a:solidFill>
                  <a:srgbClr val="CC0000"/>
                </a:solidFill>
              </a:rPr>
              <a:t>Visuales</a:t>
            </a:r>
            <a:r>
              <a:rPr lang="es-CL" dirty="0" smtClean="0">
                <a:solidFill>
                  <a:prstClr val="black"/>
                </a:solidFill>
              </a:rPr>
              <a:t>: </a:t>
            </a:r>
            <a:r>
              <a:rPr lang="es-CL" sz="1600" dirty="0">
                <a:solidFill>
                  <a:schemeClr val="tx1">
                    <a:lumMod val="50000"/>
                    <a:lumOff val="50000"/>
                  </a:schemeClr>
                </a:solidFill>
              </a:rPr>
              <a:t>Que permitan identificar claramente la temática presentada y la pertinencia con el público convocado, como libros ilustrados, impresos o digitalizados, e-</a:t>
            </a:r>
            <a:r>
              <a:rPr lang="es-CL" sz="1600" dirty="0" err="1">
                <a:solidFill>
                  <a:schemeClr val="tx1">
                    <a:lumMod val="50000"/>
                    <a:lumOff val="50000"/>
                  </a:schemeClr>
                </a:solidFill>
              </a:rPr>
              <a:t>books</a:t>
            </a:r>
            <a:r>
              <a:rPr lang="es-CL" sz="1600" dirty="0">
                <a:solidFill>
                  <a:schemeClr val="tx1">
                    <a:lumMod val="50000"/>
                    <a:lumOff val="50000"/>
                  </a:schemeClr>
                </a:solidFill>
              </a:rPr>
              <a:t>, exposiciones gráficas, etc.</a:t>
            </a:r>
          </a:p>
        </p:txBody>
      </p:sp>
      <p:sp>
        <p:nvSpPr>
          <p:cNvPr id="8" name="7 Rectángulo"/>
          <p:cNvSpPr/>
          <p:nvPr/>
        </p:nvSpPr>
        <p:spPr>
          <a:xfrm>
            <a:off x="971600" y="5388729"/>
            <a:ext cx="7519714" cy="861774"/>
          </a:xfrm>
          <a:prstGeom prst="rect">
            <a:avLst/>
          </a:prstGeom>
        </p:spPr>
        <p:txBody>
          <a:bodyPr wrap="square">
            <a:spAutoFit/>
          </a:bodyPr>
          <a:lstStyle/>
          <a:p>
            <a:pPr algn="just"/>
            <a:r>
              <a:rPr lang="es-CL" b="1" dirty="0" smtClean="0">
                <a:solidFill>
                  <a:srgbClr val="CC0000"/>
                </a:solidFill>
              </a:rPr>
              <a:t>No se aceptará como producto la creación de páginas web</a:t>
            </a:r>
            <a:r>
              <a:rPr lang="es-CL" sz="1600" dirty="0" smtClean="0">
                <a:solidFill>
                  <a:srgbClr val="CC0000"/>
                </a:solidFill>
              </a:rPr>
              <a:t>. </a:t>
            </a:r>
          </a:p>
          <a:p>
            <a:pPr algn="just"/>
            <a:r>
              <a:rPr lang="es-CL" sz="1600" dirty="0">
                <a:solidFill>
                  <a:schemeClr val="tx1">
                    <a:lumMod val="50000"/>
                    <a:lumOff val="50000"/>
                  </a:schemeClr>
                </a:solidFill>
              </a:rPr>
              <a:t>Estas sólo podrán ser usadas como medios de difusión y su creación sólo podrá ser complementaria al producto propuesto, para dar soporte al mismo. </a:t>
            </a:r>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7809" y="1745779"/>
            <a:ext cx="2060910" cy="308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487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221614" y="1153483"/>
            <a:ext cx="1685206" cy="523220"/>
          </a:xfrm>
          <a:prstGeom prst="rect">
            <a:avLst/>
          </a:prstGeom>
        </p:spPr>
        <p:txBody>
          <a:bodyPr wrap="none">
            <a:spAutoFit/>
          </a:bodyPr>
          <a:lstStyle/>
          <a:p>
            <a:pPr lvl="0" algn="ctr"/>
            <a:r>
              <a:rPr lang="es-CL" sz="2800" b="1" dirty="0" smtClean="0">
                <a:solidFill>
                  <a:srgbClr val="CC0000"/>
                </a:solidFill>
                <a:cs typeface="Arial" pitchFamily="34" charset="0"/>
              </a:rPr>
              <a:t>Cobertura</a:t>
            </a:r>
            <a:endParaRPr lang="es-CL" sz="2800" dirty="0">
              <a:solidFill>
                <a:srgbClr val="CC0000"/>
              </a:solidFill>
            </a:endParaRPr>
          </a:p>
        </p:txBody>
      </p:sp>
      <p:sp>
        <p:nvSpPr>
          <p:cNvPr id="6" name="5 Rectángulo redondeado"/>
          <p:cNvSpPr/>
          <p:nvPr/>
        </p:nvSpPr>
        <p:spPr>
          <a:xfrm>
            <a:off x="1259632" y="2174354"/>
            <a:ext cx="2952328" cy="14706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sz="1600" b="1" dirty="0" smtClean="0">
                <a:solidFill>
                  <a:schemeClr val="accent1">
                    <a:lumMod val="75000"/>
                  </a:schemeClr>
                </a:solidFill>
              </a:rPr>
              <a:t>Formato pequeño</a:t>
            </a:r>
          </a:p>
          <a:p>
            <a:pPr algn="ctr"/>
            <a:r>
              <a:rPr lang="es-CL" sz="1400" dirty="0"/>
              <a:t>l</a:t>
            </a:r>
            <a:r>
              <a:rPr lang="es-CL" sz="1400" dirty="0" smtClean="0"/>
              <a:t>ibros impresos,</a:t>
            </a:r>
          </a:p>
          <a:p>
            <a:pPr algn="ctr"/>
            <a:r>
              <a:rPr lang="es-CL" sz="1400" dirty="0" smtClean="0"/>
              <a:t> </a:t>
            </a:r>
            <a:r>
              <a:rPr lang="es-CL" sz="1400" dirty="0" err="1" smtClean="0"/>
              <a:t>CDs</a:t>
            </a:r>
            <a:r>
              <a:rPr lang="es-CL" sz="1400" dirty="0" smtClean="0"/>
              <a:t>, </a:t>
            </a:r>
            <a:r>
              <a:rPr lang="es-CL" sz="1400" dirty="0" err="1" smtClean="0"/>
              <a:t>DVDs</a:t>
            </a:r>
            <a:r>
              <a:rPr lang="es-CL" sz="1400" dirty="0" smtClean="0"/>
              <a:t>, etc.</a:t>
            </a:r>
          </a:p>
          <a:p>
            <a:pPr algn="ctr"/>
            <a:r>
              <a:rPr lang="es-CL" sz="1400" dirty="0" smtClean="0"/>
              <a:t>500 ejemplares  </a:t>
            </a:r>
          </a:p>
          <a:p>
            <a:pPr algn="ctr"/>
            <a:r>
              <a:rPr lang="es-CL" sz="1400" dirty="0" smtClean="0"/>
              <a:t>a distribuir</a:t>
            </a:r>
            <a:endParaRPr lang="es-CL" sz="1400" dirty="0"/>
          </a:p>
        </p:txBody>
      </p:sp>
      <p:sp>
        <p:nvSpPr>
          <p:cNvPr id="7" name="6 Rectángulo redondeado"/>
          <p:cNvSpPr/>
          <p:nvPr/>
        </p:nvSpPr>
        <p:spPr>
          <a:xfrm>
            <a:off x="4932040" y="2145889"/>
            <a:ext cx="2952328" cy="14991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sz="1600" b="1" dirty="0" smtClean="0">
                <a:solidFill>
                  <a:schemeClr val="accent1">
                    <a:lumMod val="75000"/>
                  </a:schemeClr>
                </a:solidFill>
              </a:rPr>
              <a:t>Formato grande</a:t>
            </a:r>
          </a:p>
          <a:p>
            <a:pPr algn="ctr"/>
            <a:r>
              <a:rPr lang="es-CL" sz="1400" dirty="0" smtClean="0"/>
              <a:t>Módulos interactivos, exposiciones itinerantes, kits de materiales etc.</a:t>
            </a:r>
          </a:p>
          <a:p>
            <a:pPr algn="ctr"/>
            <a:r>
              <a:rPr lang="es-CL" sz="1400" dirty="0" smtClean="0"/>
              <a:t>500 personas hacen uso del producto  o visitan los lugares donde se expone el producto</a:t>
            </a:r>
            <a:endParaRPr lang="es-CL" sz="1400" dirty="0"/>
          </a:p>
        </p:txBody>
      </p:sp>
      <p:sp>
        <p:nvSpPr>
          <p:cNvPr id="8" name="7 Rectángulo"/>
          <p:cNvSpPr/>
          <p:nvPr/>
        </p:nvSpPr>
        <p:spPr>
          <a:xfrm>
            <a:off x="1223450" y="1776557"/>
            <a:ext cx="2137060" cy="369332"/>
          </a:xfrm>
          <a:prstGeom prst="rect">
            <a:avLst/>
          </a:prstGeom>
        </p:spPr>
        <p:txBody>
          <a:bodyPr wrap="none">
            <a:spAutoFit/>
          </a:bodyPr>
          <a:lstStyle/>
          <a:p>
            <a:r>
              <a:rPr lang="es-CL" b="1" dirty="0" smtClean="0">
                <a:solidFill>
                  <a:srgbClr val="CC0000"/>
                </a:solidFill>
              </a:rPr>
              <a:t>Productos Tangibles</a:t>
            </a:r>
            <a:r>
              <a:rPr lang="es-CL" dirty="0" smtClean="0">
                <a:solidFill>
                  <a:srgbClr val="CC0000"/>
                </a:solidFill>
              </a:rPr>
              <a:t> </a:t>
            </a:r>
            <a:endParaRPr lang="es-CL" dirty="0">
              <a:solidFill>
                <a:srgbClr val="CC0000"/>
              </a:solidFill>
            </a:endParaRPr>
          </a:p>
        </p:txBody>
      </p:sp>
      <p:sp>
        <p:nvSpPr>
          <p:cNvPr id="9" name="8 Rectángulo redondeado"/>
          <p:cNvSpPr/>
          <p:nvPr/>
        </p:nvSpPr>
        <p:spPr>
          <a:xfrm>
            <a:off x="1259632" y="4390397"/>
            <a:ext cx="2952328" cy="14616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1600" b="1" dirty="0" smtClean="0">
                <a:solidFill>
                  <a:schemeClr val="accent1">
                    <a:lumMod val="75000"/>
                  </a:schemeClr>
                </a:solidFill>
              </a:rPr>
              <a:t>Para descarga</a:t>
            </a:r>
          </a:p>
          <a:p>
            <a:pPr algn="ctr"/>
            <a:r>
              <a:rPr lang="es-CL" sz="1400" dirty="0" smtClean="0"/>
              <a:t>Videojuegos, aplicaciones  para dispositivos móviles, etc.</a:t>
            </a:r>
          </a:p>
          <a:p>
            <a:pPr algn="ctr"/>
            <a:r>
              <a:rPr lang="es-CL" sz="1400" dirty="0" smtClean="0"/>
              <a:t>1000 descargas</a:t>
            </a:r>
          </a:p>
        </p:txBody>
      </p:sp>
      <p:sp>
        <p:nvSpPr>
          <p:cNvPr id="10" name="9 Rectángulo redondeado"/>
          <p:cNvSpPr/>
          <p:nvPr/>
        </p:nvSpPr>
        <p:spPr>
          <a:xfrm>
            <a:off x="4932040" y="4394022"/>
            <a:ext cx="2952328" cy="145806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1600" b="1" dirty="0" smtClean="0">
                <a:solidFill>
                  <a:schemeClr val="accent1">
                    <a:lumMod val="75000"/>
                  </a:schemeClr>
                </a:solidFill>
              </a:rPr>
              <a:t>Para transmisión</a:t>
            </a:r>
          </a:p>
          <a:p>
            <a:pPr algn="ctr"/>
            <a:r>
              <a:rPr lang="es-CL" sz="1400" dirty="0" smtClean="0"/>
              <a:t>Programas de TV, cápsulas de radio, miniseries, videos virales, etc.</a:t>
            </a:r>
          </a:p>
          <a:p>
            <a:pPr algn="ctr"/>
            <a:r>
              <a:rPr lang="es-CL" sz="1400" dirty="0" smtClean="0"/>
              <a:t>1000 visitas o auditores verificables</a:t>
            </a:r>
          </a:p>
        </p:txBody>
      </p:sp>
      <p:sp>
        <p:nvSpPr>
          <p:cNvPr id="11" name="10 Rectángulo"/>
          <p:cNvSpPr/>
          <p:nvPr/>
        </p:nvSpPr>
        <p:spPr>
          <a:xfrm>
            <a:off x="1223450" y="3861048"/>
            <a:ext cx="2300823" cy="369332"/>
          </a:xfrm>
          <a:prstGeom prst="rect">
            <a:avLst/>
          </a:prstGeom>
        </p:spPr>
        <p:txBody>
          <a:bodyPr wrap="none">
            <a:spAutoFit/>
          </a:bodyPr>
          <a:lstStyle/>
          <a:p>
            <a:pPr lvl="0"/>
            <a:r>
              <a:rPr lang="es-CL" b="1" dirty="0">
                <a:solidFill>
                  <a:srgbClr val="CC0000"/>
                </a:solidFill>
              </a:rPr>
              <a:t>Productos </a:t>
            </a:r>
            <a:r>
              <a:rPr lang="es-CL" b="1" dirty="0" smtClean="0">
                <a:solidFill>
                  <a:srgbClr val="CC0000"/>
                </a:solidFill>
              </a:rPr>
              <a:t>Intangibles</a:t>
            </a:r>
            <a:r>
              <a:rPr lang="es-CL" dirty="0" smtClean="0">
                <a:solidFill>
                  <a:srgbClr val="CC0000"/>
                </a:solidFill>
              </a:rPr>
              <a:t> </a:t>
            </a:r>
            <a:endParaRPr lang="es-CL" dirty="0">
              <a:solidFill>
                <a:srgbClr val="CC0000"/>
              </a:solidFill>
            </a:endParaRPr>
          </a:p>
        </p:txBody>
      </p:sp>
    </p:spTree>
    <p:extLst>
      <p:ext uri="{BB962C8B-B14F-4D97-AF65-F5344CB8AC3E}">
        <p14:creationId xmlns:p14="http://schemas.microsoft.com/office/powerpoint/2010/main" val="2092871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80162" y="1745779"/>
            <a:ext cx="7344816" cy="2154436"/>
          </a:xfrm>
          <a:prstGeom prst="rect">
            <a:avLst/>
          </a:prstGeom>
        </p:spPr>
        <p:txBody>
          <a:bodyPr wrap="square">
            <a:spAutoFit/>
          </a:bodyPr>
          <a:lstStyle/>
          <a:p>
            <a:pPr marL="285750" lvl="0" indent="-285750" algn="just">
              <a:buFont typeface="Arial" charset="0"/>
              <a:buChar char="•"/>
            </a:pPr>
            <a:r>
              <a:rPr lang="es-CL" b="1" dirty="0" smtClean="0">
                <a:solidFill>
                  <a:srgbClr val="CC0000"/>
                </a:solidFill>
              </a:rPr>
              <a:t>Personas </a:t>
            </a:r>
            <a:r>
              <a:rPr lang="es-CL" b="1" dirty="0">
                <a:solidFill>
                  <a:srgbClr val="CC0000"/>
                </a:solidFill>
              </a:rPr>
              <a:t>Naturales</a:t>
            </a:r>
            <a:r>
              <a:rPr lang="es-CL" sz="1600" dirty="0">
                <a:solidFill>
                  <a:prstClr val="black"/>
                </a:solidFill>
              </a:rPr>
              <a:t>: </a:t>
            </a:r>
            <a:r>
              <a:rPr lang="es-CL" sz="1400" dirty="0" smtClean="0">
                <a:solidFill>
                  <a:schemeClr val="tx1">
                    <a:lumMod val="50000"/>
                    <a:lumOff val="50000"/>
                  </a:schemeClr>
                </a:solidFill>
              </a:rPr>
              <a:t>Profesionales que cuenten con el apoyo de una Institución Patrocinadora que tenga en su misión la promoción y/o desarrollo de la ciencia, la tecnología, la educación, la comunicación, la cultura o las artes.</a:t>
            </a:r>
          </a:p>
          <a:p>
            <a:pPr marL="285750" lvl="0" indent="-285750" algn="just">
              <a:buFont typeface="Arial" charset="0"/>
              <a:buChar char="•"/>
            </a:pPr>
            <a:r>
              <a:rPr lang="es-CL" b="1" dirty="0" smtClean="0">
                <a:solidFill>
                  <a:srgbClr val="CC0000"/>
                </a:solidFill>
              </a:rPr>
              <a:t>Personas </a:t>
            </a:r>
            <a:r>
              <a:rPr lang="es-CL" b="1" dirty="0">
                <a:solidFill>
                  <a:srgbClr val="CC0000"/>
                </a:solidFill>
              </a:rPr>
              <a:t>Jurídicas</a:t>
            </a:r>
            <a:r>
              <a:rPr lang="es-CL" dirty="0">
                <a:solidFill>
                  <a:schemeClr val="tx1">
                    <a:lumMod val="50000"/>
                    <a:lumOff val="50000"/>
                  </a:schemeClr>
                </a:solidFill>
              </a:rPr>
              <a:t>: </a:t>
            </a:r>
            <a:r>
              <a:rPr lang="es-CL" sz="1400" dirty="0" smtClean="0">
                <a:solidFill>
                  <a:schemeClr val="tx1">
                    <a:lumMod val="50000"/>
                    <a:lumOff val="50000"/>
                  </a:schemeClr>
                </a:solidFill>
              </a:rPr>
              <a:t>Instituciones públicas o privadas que tengan en su misión la promoción y/o desarrollo de la ciencia, la tecnología, la educación, la cultura, las artes o las comunicaciones. Podrán participar universidades, centros de estudios, fundaciones, </a:t>
            </a:r>
            <a:r>
              <a:rPr lang="es-CL" sz="1400" dirty="0" err="1" smtClean="0">
                <a:solidFill>
                  <a:schemeClr val="tx1">
                    <a:lumMod val="50000"/>
                    <a:lumOff val="50000"/>
                  </a:schemeClr>
                </a:solidFill>
              </a:rPr>
              <a:t>ONGs</a:t>
            </a:r>
            <a:r>
              <a:rPr lang="es-CL" sz="1400" dirty="0" smtClean="0">
                <a:solidFill>
                  <a:schemeClr val="tx1">
                    <a:lumMod val="50000"/>
                    <a:lumOff val="50000"/>
                  </a:schemeClr>
                </a:solidFill>
              </a:rPr>
              <a:t>, editoriales, agencias de comunicaciones, compañías de teatro, productoras de eventos, agencias audiovisuales, entre otras.  Los establecimientos educacionales  no podrán participar como persona jurídica.</a:t>
            </a:r>
            <a:endParaRPr lang="es-CL" sz="1400" dirty="0">
              <a:solidFill>
                <a:schemeClr val="tx1">
                  <a:lumMod val="50000"/>
                  <a:lumOff val="50000"/>
                </a:schemeClr>
              </a:solidFill>
            </a:endParaRPr>
          </a:p>
        </p:txBody>
      </p:sp>
      <p:sp>
        <p:nvSpPr>
          <p:cNvPr id="5" name="4 Rectángulo"/>
          <p:cNvSpPr/>
          <p:nvPr/>
        </p:nvSpPr>
        <p:spPr>
          <a:xfrm>
            <a:off x="1125047" y="3900649"/>
            <a:ext cx="5695791" cy="2585323"/>
          </a:xfrm>
          <a:prstGeom prst="rect">
            <a:avLst/>
          </a:prstGeom>
        </p:spPr>
        <p:txBody>
          <a:bodyPr wrap="square">
            <a:spAutoFit/>
          </a:bodyPr>
          <a:lstStyle/>
          <a:p>
            <a:pPr lvl="0" algn="just"/>
            <a:r>
              <a:rPr lang="es-CL" b="1" dirty="0">
                <a:solidFill>
                  <a:srgbClr val="CC0000"/>
                </a:solidFill>
              </a:rPr>
              <a:t>Instituciones Patrocinadoras</a:t>
            </a:r>
            <a:endParaRPr lang="es-CL" b="1" baseline="-25000" dirty="0">
              <a:solidFill>
                <a:srgbClr val="CC0000"/>
              </a:solidFill>
            </a:endParaRPr>
          </a:p>
          <a:p>
            <a:pPr marL="285750" lvl="0" indent="-285750" algn="just">
              <a:buFont typeface="Arial" charset="0"/>
              <a:buChar char="•"/>
            </a:pPr>
            <a:r>
              <a:rPr lang="es-CL" sz="1400" dirty="0">
                <a:solidFill>
                  <a:schemeClr val="tx1">
                    <a:lumMod val="50000"/>
                    <a:lumOff val="50000"/>
                  </a:schemeClr>
                </a:solidFill>
              </a:rPr>
              <a:t>Institución con o sin fines de lucro relacionadas con la promoción y/o desarrollo de actividades científicas, tecnológicas, educativas, de la cultura, las artes, las comunicaciones y/o los nuevos medios. Los establecimientos educacionales no podrán  como institución patrocinadoras.</a:t>
            </a:r>
          </a:p>
          <a:p>
            <a:pPr lvl="0" algn="just"/>
            <a:r>
              <a:rPr lang="es-CL" b="1" dirty="0">
                <a:solidFill>
                  <a:srgbClr val="CC0000"/>
                </a:solidFill>
              </a:rPr>
              <a:t>Instituciones Terceras</a:t>
            </a:r>
          </a:p>
          <a:p>
            <a:pPr marL="285750" lvl="0" indent="-285750" algn="just">
              <a:buFont typeface="Arial" charset="0"/>
              <a:buChar char="•"/>
            </a:pPr>
            <a:r>
              <a:rPr lang="es-CL" sz="1400" dirty="0">
                <a:solidFill>
                  <a:schemeClr val="tx1">
                    <a:lumMod val="50000"/>
                    <a:lumOff val="50000"/>
                  </a:schemeClr>
                </a:solidFill>
              </a:rPr>
              <a:t>Entidades públicas o privadas, como empresas, fundaciones, museos, centros culturales, corporaciones, municipios, centros de investigación u otros, que aportan recursos pecuniarios o no pecuniarios. No reciben fondos de EXPLORA. Su inclusión en la propuesta es optativa</a:t>
            </a:r>
            <a:r>
              <a:rPr lang="es-CL" sz="1400" dirty="0">
                <a:solidFill>
                  <a:prstClr val="black"/>
                </a:solidFill>
              </a:rPr>
              <a:t>.</a:t>
            </a:r>
          </a:p>
        </p:txBody>
      </p:sp>
      <p:sp>
        <p:nvSpPr>
          <p:cNvPr id="6" name="5 Rectángulo"/>
          <p:cNvSpPr/>
          <p:nvPr/>
        </p:nvSpPr>
        <p:spPr>
          <a:xfrm>
            <a:off x="3491880" y="764704"/>
            <a:ext cx="4572000" cy="646331"/>
          </a:xfrm>
          <a:prstGeom prst="rect">
            <a:avLst/>
          </a:prstGeom>
        </p:spPr>
        <p:txBody>
          <a:bodyPr>
            <a:spAutoFit/>
          </a:bodyPr>
          <a:lstStyle/>
          <a:p>
            <a:pPr lvl="0" algn="ctr"/>
            <a:r>
              <a:rPr lang="es-CL" b="1" dirty="0">
                <a:solidFill>
                  <a:srgbClr val="CC0000"/>
                </a:solidFill>
              </a:rPr>
              <a:t>POSTULANTES  Proyectos de </a:t>
            </a:r>
            <a:endParaRPr lang="es-CL" b="1" dirty="0" smtClean="0">
              <a:solidFill>
                <a:srgbClr val="CC0000"/>
              </a:solidFill>
            </a:endParaRPr>
          </a:p>
          <a:p>
            <a:pPr lvl="0" algn="ctr"/>
            <a:r>
              <a:rPr lang="es-CL" b="1" dirty="0" smtClean="0">
                <a:solidFill>
                  <a:srgbClr val="CC0000"/>
                </a:solidFill>
              </a:rPr>
              <a:t>Productos </a:t>
            </a:r>
            <a:r>
              <a:rPr lang="es-CL" b="1" dirty="0">
                <a:solidFill>
                  <a:srgbClr val="CC0000"/>
                </a:solidFill>
              </a:rPr>
              <a:t>de Divulgación</a:t>
            </a:r>
          </a:p>
        </p:txBody>
      </p:sp>
    </p:spTree>
    <p:extLst>
      <p:ext uri="{BB962C8B-B14F-4D97-AF65-F5344CB8AC3E}">
        <p14:creationId xmlns:p14="http://schemas.microsoft.com/office/powerpoint/2010/main" val="1348539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779911" y="1014420"/>
            <a:ext cx="2477217" cy="461665"/>
          </a:xfrm>
          <a:prstGeom prst="rect">
            <a:avLst/>
          </a:prstGeom>
        </p:spPr>
        <p:txBody>
          <a:bodyPr wrap="none">
            <a:spAutoFit/>
          </a:bodyPr>
          <a:lstStyle/>
          <a:p>
            <a:pPr lvl="0" algn="just"/>
            <a:r>
              <a:rPr lang="es-CL" sz="2400" b="1" dirty="0">
                <a:solidFill>
                  <a:srgbClr val="CC0000"/>
                </a:solidFill>
              </a:rPr>
              <a:t>Equipo de Trabajo</a:t>
            </a:r>
          </a:p>
        </p:txBody>
      </p:sp>
      <p:sp>
        <p:nvSpPr>
          <p:cNvPr id="5" name="4 Rectángulo"/>
          <p:cNvSpPr/>
          <p:nvPr/>
        </p:nvSpPr>
        <p:spPr>
          <a:xfrm>
            <a:off x="971600" y="2276872"/>
            <a:ext cx="4572000" cy="3877985"/>
          </a:xfrm>
          <a:prstGeom prst="rect">
            <a:avLst/>
          </a:prstGeom>
        </p:spPr>
        <p:txBody>
          <a:bodyPr>
            <a:spAutoFit/>
          </a:bodyPr>
          <a:lstStyle/>
          <a:p>
            <a:pPr marL="285750" lvl="0" indent="-285750" algn="just">
              <a:buFont typeface="Arial" charset="0"/>
              <a:buChar char="•"/>
            </a:pPr>
            <a:r>
              <a:rPr lang="es-CL" b="1" dirty="0" smtClean="0">
                <a:solidFill>
                  <a:srgbClr val="CC0000"/>
                </a:solidFill>
              </a:rPr>
              <a:t>Director/a General</a:t>
            </a:r>
            <a:r>
              <a:rPr lang="es-CL" dirty="0" smtClean="0">
                <a:solidFill>
                  <a:srgbClr val="CC0000"/>
                </a:solidFill>
              </a:rPr>
              <a:t>: </a:t>
            </a:r>
            <a:r>
              <a:rPr lang="es-CL" sz="1600" dirty="0" smtClean="0">
                <a:solidFill>
                  <a:schemeClr val="tx1">
                    <a:lumMod val="50000"/>
                    <a:lumOff val="50000"/>
                  </a:schemeClr>
                </a:solidFill>
              </a:rPr>
              <a:t>Profesional postulante, cuya labor esté vinculada a la promoción y/o desarrollo de la ciencia, la tecnología, la educación, la cultura, las artes, los nuevos medios y/o las comunicaciones, que gestiona la propuesta y los fondos que recibe. Es el responsable del desarrollo del producto y de responder frente a CONICYT por los fondos recibidos.</a:t>
            </a:r>
          </a:p>
          <a:p>
            <a:pPr marL="285750" lvl="0" indent="-285750" algn="just">
              <a:buFont typeface="Arial" charset="0"/>
              <a:buChar char="•"/>
            </a:pPr>
            <a:endParaRPr lang="es-CL" dirty="0" smtClean="0">
              <a:solidFill>
                <a:prstClr val="black"/>
              </a:solidFill>
            </a:endParaRPr>
          </a:p>
          <a:p>
            <a:pPr marL="285750" lvl="0" indent="-285750" algn="just">
              <a:buFont typeface="Arial" charset="0"/>
              <a:buChar char="•"/>
            </a:pPr>
            <a:r>
              <a:rPr lang="es-CL" b="1" dirty="0" smtClean="0">
                <a:solidFill>
                  <a:srgbClr val="CC0000"/>
                </a:solidFill>
              </a:rPr>
              <a:t>Director Alterno</a:t>
            </a:r>
            <a:r>
              <a:rPr lang="es-CL" dirty="0" smtClean="0">
                <a:solidFill>
                  <a:prstClr val="black"/>
                </a:solidFill>
              </a:rPr>
              <a:t>: </a:t>
            </a:r>
            <a:r>
              <a:rPr lang="es-CL" sz="1600" dirty="0" smtClean="0">
                <a:solidFill>
                  <a:schemeClr val="tx1">
                    <a:lumMod val="50000"/>
                    <a:lumOff val="50000"/>
                  </a:schemeClr>
                </a:solidFill>
              </a:rPr>
              <a:t>Profesional de la ciencia, la tecnología, la educación, la cultura, las artes, los nuevos medios y/o las comunicaciones, se hará cargo del proyecto en caso que el Directo General no pueda asumir por razones de fuerza mayor.</a:t>
            </a:r>
            <a:endParaRPr lang="es-CL" sz="1600" dirty="0">
              <a:solidFill>
                <a:schemeClr val="tx1">
                  <a:lumMod val="50000"/>
                  <a:lumOff val="50000"/>
                </a:schemeClr>
              </a:solidFill>
            </a:endParaRPr>
          </a:p>
        </p:txBody>
      </p:sp>
      <p:pic>
        <p:nvPicPr>
          <p:cNvPr id="7" name="Picture 2" descr="C:\Users\fmeza\AppData\Local\Microsoft\Windows\Temporary Internet Files\Content.Outlook\YGMMB9LY\fiestquimica15-200 (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9638" y="3501008"/>
            <a:ext cx="326436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175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41512" y="1704974"/>
            <a:ext cx="4925500" cy="3970318"/>
          </a:xfrm>
          <a:prstGeom prst="rect">
            <a:avLst/>
          </a:prstGeom>
        </p:spPr>
        <p:txBody>
          <a:bodyPr wrap="square">
            <a:spAutoFit/>
          </a:bodyPr>
          <a:lstStyle/>
          <a:p>
            <a:pPr marL="285750" lvl="0" indent="-285750">
              <a:buFont typeface="Arial" charset="0"/>
              <a:buChar char="•"/>
            </a:pPr>
            <a:r>
              <a:rPr lang="es-CL" sz="2000" b="1" dirty="0" smtClean="0">
                <a:solidFill>
                  <a:srgbClr val="CC0000"/>
                </a:solidFill>
              </a:rPr>
              <a:t>Asesor Técnico</a:t>
            </a:r>
            <a:r>
              <a:rPr lang="es-CL" sz="2000" dirty="0" smtClean="0">
                <a:solidFill>
                  <a:prstClr val="black"/>
                </a:solidFill>
              </a:rPr>
              <a:t>: </a:t>
            </a:r>
            <a:r>
              <a:rPr lang="es-CL" sz="1400" dirty="0" smtClean="0">
                <a:solidFill>
                  <a:schemeClr val="tx1">
                    <a:lumMod val="50000"/>
                    <a:lumOff val="50000"/>
                  </a:schemeClr>
                </a:solidFill>
              </a:rPr>
              <a:t>Profesional que posea estudios y competencias comprobables en alguna de las </a:t>
            </a:r>
            <a:r>
              <a:rPr lang="es-CL" sz="1400" dirty="0">
                <a:solidFill>
                  <a:schemeClr val="tx1">
                    <a:lumMod val="50000"/>
                    <a:lumOff val="50000"/>
                  </a:schemeClr>
                </a:solidFill>
              </a:rPr>
              <a:t>á</a:t>
            </a:r>
            <a:r>
              <a:rPr lang="es-CL" sz="1400" dirty="0" smtClean="0">
                <a:solidFill>
                  <a:schemeClr val="tx1">
                    <a:lumMod val="50000"/>
                    <a:lumOff val="50000"/>
                  </a:schemeClr>
                </a:solidFill>
              </a:rPr>
              <a:t>reas de experticia involucrada en el desarrollo del producto. Será el encargado/a de asesorar el desarrollo de la propuesta. Se exigirá que cada propuesta tenga al menos 1 asesor/a técnico/a. No podrá desarrollar las funciones de director general o alterno.</a:t>
            </a:r>
          </a:p>
          <a:p>
            <a:pPr marL="285750" lvl="0" indent="-285750">
              <a:buFont typeface="Arial" charset="0"/>
              <a:buChar char="•"/>
            </a:pPr>
            <a:endParaRPr lang="es-CL" dirty="0">
              <a:solidFill>
                <a:prstClr val="black"/>
              </a:solidFill>
            </a:endParaRPr>
          </a:p>
          <a:p>
            <a:pPr marL="285750" lvl="0" indent="-285750">
              <a:buFont typeface="Arial" charset="0"/>
              <a:buChar char="•"/>
            </a:pPr>
            <a:r>
              <a:rPr lang="es-CL" b="1" dirty="0" smtClean="0">
                <a:solidFill>
                  <a:srgbClr val="CC0000"/>
                </a:solidFill>
              </a:rPr>
              <a:t>Profesional de las Comunicaciones</a:t>
            </a:r>
            <a:r>
              <a:rPr lang="es-CL" dirty="0" smtClean="0">
                <a:solidFill>
                  <a:prstClr val="black"/>
                </a:solidFill>
              </a:rPr>
              <a:t>: </a:t>
            </a:r>
            <a:r>
              <a:rPr lang="es-CL" sz="1400" dirty="0" smtClean="0">
                <a:solidFill>
                  <a:schemeClr val="tx1">
                    <a:lumMod val="50000"/>
                    <a:lumOff val="50000"/>
                  </a:schemeClr>
                </a:solidFill>
              </a:rPr>
              <a:t>Periodista, comunicador/a social, </a:t>
            </a:r>
            <a:r>
              <a:rPr lang="es-CL" sz="1400" dirty="0" err="1" smtClean="0">
                <a:solidFill>
                  <a:schemeClr val="tx1">
                    <a:lumMod val="50000"/>
                    <a:lumOff val="50000"/>
                  </a:schemeClr>
                </a:solidFill>
              </a:rPr>
              <a:t>relacionador</a:t>
            </a:r>
            <a:r>
              <a:rPr lang="es-CL" sz="1400" dirty="0" smtClean="0">
                <a:solidFill>
                  <a:schemeClr val="tx1">
                    <a:lumMod val="50000"/>
                    <a:lumOff val="50000"/>
                  </a:schemeClr>
                </a:solidFill>
              </a:rPr>
              <a:t>/a público, profesor de leguaje y comunicación, director /a de TV, teatro, diseñador/a multimedia, </a:t>
            </a:r>
            <a:r>
              <a:rPr lang="es-CL" sz="1400" dirty="0" err="1" smtClean="0">
                <a:solidFill>
                  <a:schemeClr val="tx1">
                    <a:lumMod val="50000"/>
                    <a:lumOff val="50000"/>
                  </a:schemeClr>
                </a:solidFill>
              </a:rPr>
              <a:t>audiovisualista</a:t>
            </a:r>
            <a:r>
              <a:rPr lang="es-CL" sz="1400" dirty="0" smtClean="0">
                <a:solidFill>
                  <a:schemeClr val="tx1">
                    <a:lumMod val="50000"/>
                    <a:lumOff val="50000"/>
                  </a:schemeClr>
                </a:solidFill>
              </a:rPr>
              <a:t>, u otro profesional con experiencia en desarrollo de contenidos, comunicaciones y difusión. Será el encargado/a del diseño, implementación y posterior evaluación del cumplimiento de la estrategia de comunicación, difusión y distribución . Se exigirá como mínimo una persona a cargo de este rol.</a:t>
            </a:r>
            <a:endParaRPr lang="es-CL" sz="1400" dirty="0">
              <a:solidFill>
                <a:schemeClr val="tx1">
                  <a:lumMod val="50000"/>
                  <a:lumOff val="50000"/>
                </a:schemeClr>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66078" y="1769176"/>
            <a:ext cx="2493010" cy="165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wchaverri.files.wordpress.com/2011/06/science_insects.gif?w=1000&amp;h="/>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25" y="-762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M:\FOTOS ACTIVIDADES\CONGRESOS\VII  Congreso COQUIMBO 2006\Congreso_Coquimbo_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09177" y="3967131"/>
            <a:ext cx="2206812" cy="146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52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48467" y="885909"/>
            <a:ext cx="3109184" cy="369332"/>
          </a:xfrm>
          <a:prstGeom prst="rect">
            <a:avLst/>
          </a:prstGeom>
        </p:spPr>
        <p:txBody>
          <a:bodyPr wrap="none">
            <a:spAutoFit/>
          </a:bodyPr>
          <a:lstStyle/>
          <a:p>
            <a:pPr lvl="0" algn="just"/>
            <a:r>
              <a:rPr lang="es-CL" b="1" dirty="0" smtClean="0">
                <a:solidFill>
                  <a:srgbClr val="C00000"/>
                </a:solidFill>
              </a:rPr>
              <a:t>Plan de Difusión y Distribución</a:t>
            </a:r>
            <a:endParaRPr lang="es-CL" b="1" dirty="0">
              <a:solidFill>
                <a:srgbClr val="C00000"/>
              </a:solidFill>
            </a:endParaRPr>
          </a:p>
        </p:txBody>
      </p:sp>
      <p:pic>
        <p:nvPicPr>
          <p:cNvPr id="4" name="Picture 3"/>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839305" y="2103627"/>
            <a:ext cx="6880484" cy="830997"/>
          </a:xfrm>
          <a:prstGeom prst="rect">
            <a:avLst/>
          </a:prstGeom>
        </p:spPr>
        <p:txBody>
          <a:bodyPr wrap="square">
            <a:spAutoFit/>
          </a:bodyPr>
          <a:lstStyle/>
          <a:p>
            <a:pPr lvl="0" algn="just"/>
            <a:r>
              <a:rPr lang="es-CL" sz="1600" dirty="0" smtClean="0">
                <a:solidFill>
                  <a:schemeClr val="tx1">
                    <a:lumMod val="50000"/>
                    <a:lumOff val="50000"/>
                  </a:schemeClr>
                </a:solidFill>
              </a:rPr>
              <a:t>La propuesta deberá considerar el diseño, implementación y evaluación de un plan de difusión y distribución focalizado en el público objetivo declarado en la propuesta, que contemple los siguientes elementos.</a:t>
            </a:r>
            <a:endParaRPr lang="es-CL" dirty="0">
              <a:solidFill>
                <a:schemeClr val="tx1">
                  <a:lumMod val="50000"/>
                  <a:lumOff val="50000"/>
                </a:schemeClr>
              </a:solidFill>
            </a:endParaRPr>
          </a:p>
        </p:txBody>
      </p:sp>
      <p:sp>
        <p:nvSpPr>
          <p:cNvPr id="6" name="5 Rectángulo"/>
          <p:cNvSpPr/>
          <p:nvPr/>
        </p:nvSpPr>
        <p:spPr>
          <a:xfrm>
            <a:off x="971956" y="3121367"/>
            <a:ext cx="4572000" cy="3046988"/>
          </a:xfrm>
          <a:prstGeom prst="rect">
            <a:avLst/>
          </a:prstGeom>
        </p:spPr>
        <p:txBody>
          <a:bodyPr>
            <a:spAutoFit/>
          </a:bodyPr>
          <a:lstStyle/>
          <a:p>
            <a:pPr marL="285750" lvl="0" indent="-285750" algn="just">
              <a:buFont typeface="Arial" charset="0"/>
              <a:buChar char="•"/>
            </a:pPr>
            <a:r>
              <a:rPr lang="es-CL" sz="1600" b="1" dirty="0">
                <a:solidFill>
                  <a:srgbClr val="C00000"/>
                </a:solidFill>
              </a:rPr>
              <a:t>Utilización de redes sociales y medios digitales </a:t>
            </a:r>
            <a:r>
              <a:rPr lang="es-CL" sz="1600" dirty="0">
                <a:solidFill>
                  <a:schemeClr val="tx1">
                    <a:lumMod val="50000"/>
                    <a:lumOff val="50000"/>
                  </a:schemeClr>
                </a:solidFill>
              </a:rPr>
              <a:t>para la difusión: </a:t>
            </a:r>
            <a:r>
              <a:rPr lang="es-CL" sz="1600" dirty="0" err="1">
                <a:solidFill>
                  <a:schemeClr val="tx1">
                    <a:lumMod val="50000"/>
                    <a:lumOff val="50000"/>
                  </a:schemeClr>
                </a:solidFill>
              </a:rPr>
              <a:t>twitter</a:t>
            </a:r>
            <a:r>
              <a:rPr lang="es-CL" sz="1600" dirty="0">
                <a:solidFill>
                  <a:schemeClr val="tx1">
                    <a:lumMod val="50000"/>
                    <a:lumOff val="50000"/>
                  </a:schemeClr>
                </a:solidFill>
              </a:rPr>
              <a:t>, </a:t>
            </a:r>
            <a:r>
              <a:rPr lang="es-CL" sz="1600" dirty="0" err="1">
                <a:solidFill>
                  <a:schemeClr val="tx1">
                    <a:lumMod val="50000"/>
                    <a:lumOff val="50000"/>
                  </a:schemeClr>
                </a:solidFill>
              </a:rPr>
              <a:t>facebook</a:t>
            </a:r>
            <a:r>
              <a:rPr lang="es-CL" sz="1600" dirty="0">
                <a:solidFill>
                  <a:schemeClr val="tx1">
                    <a:lumMod val="50000"/>
                    <a:lumOff val="50000"/>
                  </a:schemeClr>
                </a:solidFill>
              </a:rPr>
              <a:t>, </a:t>
            </a:r>
            <a:r>
              <a:rPr lang="es-CL" sz="1600" dirty="0" err="1">
                <a:solidFill>
                  <a:schemeClr val="tx1">
                    <a:lumMod val="50000"/>
                    <a:lumOff val="50000"/>
                  </a:schemeClr>
                </a:solidFill>
              </a:rPr>
              <a:t>youtube</a:t>
            </a:r>
            <a:r>
              <a:rPr lang="es-CL" sz="1600" dirty="0">
                <a:solidFill>
                  <a:schemeClr val="tx1">
                    <a:lumMod val="50000"/>
                    <a:lumOff val="50000"/>
                  </a:schemeClr>
                </a:solidFill>
              </a:rPr>
              <a:t>, </a:t>
            </a:r>
            <a:r>
              <a:rPr lang="es-CL" sz="1600" dirty="0" err="1">
                <a:solidFill>
                  <a:schemeClr val="tx1">
                    <a:lumMod val="50000"/>
                    <a:lumOff val="50000"/>
                  </a:schemeClr>
                </a:solidFill>
              </a:rPr>
              <a:t>flick</a:t>
            </a:r>
            <a:r>
              <a:rPr lang="es-CL" sz="1600" dirty="0">
                <a:solidFill>
                  <a:schemeClr val="tx1">
                    <a:lumMod val="50000"/>
                    <a:lumOff val="50000"/>
                  </a:schemeClr>
                </a:solidFill>
              </a:rPr>
              <a:t>, sitios web (no EXPLORA), blogs, entre otros.</a:t>
            </a:r>
          </a:p>
          <a:p>
            <a:pPr marL="285750" lvl="0" indent="-285750" algn="just">
              <a:buFont typeface="Arial" charset="0"/>
              <a:buChar char="•"/>
            </a:pPr>
            <a:r>
              <a:rPr lang="es-CL" sz="1600" dirty="0">
                <a:solidFill>
                  <a:schemeClr val="tx1">
                    <a:lumMod val="50000"/>
                    <a:lumOff val="50000"/>
                  </a:schemeClr>
                </a:solidFill>
              </a:rPr>
              <a:t>Promoción de la iniciativa en medios de comunicación locales, regionales o nacionales </a:t>
            </a:r>
            <a:r>
              <a:rPr lang="es-CL" sz="1600" dirty="0">
                <a:solidFill>
                  <a:srgbClr val="C00000"/>
                </a:solidFill>
              </a:rPr>
              <a:t>(</a:t>
            </a:r>
            <a:r>
              <a:rPr lang="es-CL" sz="1600" b="1" dirty="0">
                <a:solidFill>
                  <a:srgbClr val="C00000"/>
                </a:solidFill>
              </a:rPr>
              <a:t>radio, diarios, TV</a:t>
            </a:r>
            <a:r>
              <a:rPr lang="es-CL" sz="1600" dirty="0">
                <a:solidFill>
                  <a:srgbClr val="C00000"/>
                </a:solidFill>
              </a:rPr>
              <a:t>). </a:t>
            </a:r>
            <a:r>
              <a:rPr lang="es-CL" sz="1600" dirty="0">
                <a:solidFill>
                  <a:schemeClr val="tx1">
                    <a:lumMod val="50000"/>
                    <a:lumOff val="50000"/>
                  </a:schemeClr>
                </a:solidFill>
              </a:rPr>
              <a:t>Esta promoción debe ser asegurada con cartas de compromiso de los medios comprometidos en la propuesta. No se considerará ni será evaluada la propuesta que mencione en forma general que tendrá cobertura de prensa sin mencionar ni comprometer a los medios.</a:t>
            </a:r>
          </a:p>
        </p:txBody>
      </p:sp>
      <p:pic>
        <p:nvPicPr>
          <p:cNvPr id="9" name="Picture 2" descr="C:\Users\fmeza\AppData\Local\Microsoft\Windows\Temporary Internet Files\Content.IE5\834UYMK0\IMG_427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52655" y="2921870"/>
            <a:ext cx="2198338" cy="288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824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79912" y="1659285"/>
            <a:ext cx="4572000" cy="3539430"/>
          </a:xfrm>
          <a:prstGeom prst="rect">
            <a:avLst/>
          </a:prstGeom>
        </p:spPr>
        <p:txBody>
          <a:bodyPr>
            <a:spAutoFit/>
          </a:bodyPr>
          <a:lstStyle/>
          <a:p>
            <a:pPr marL="285750" lvl="0" indent="-285750" algn="just">
              <a:buFont typeface="Arial" charset="0"/>
              <a:buChar char="•"/>
            </a:pPr>
            <a:r>
              <a:rPr lang="es-CL" sz="1600" dirty="0">
                <a:solidFill>
                  <a:schemeClr val="tx1">
                    <a:lumMod val="50000"/>
                    <a:lumOff val="50000"/>
                  </a:schemeClr>
                </a:solidFill>
              </a:rPr>
              <a:t>Se debe asegurar la aparición destacada del nombre de la propuesta, leyenda del proyecto y logo EXPLORA CONICYT. Todos los materiales de difusión deben ser enviados al Programa EXPLORA para su revisión y visado, previo a su elaboración.</a:t>
            </a:r>
          </a:p>
          <a:p>
            <a:pPr marL="285750" lvl="0" indent="-285750" algn="just">
              <a:buFont typeface="Arial" charset="0"/>
              <a:buChar char="•"/>
            </a:pPr>
            <a:r>
              <a:rPr lang="es-CL" sz="1600" dirty="0">
                <a:solidFill>
                  <a:schemeClr val="tx1">
                    <a:lumMod val="50000"/>
                    <a:lumOff val="50000"/>
                  </a:schemeClr>
                </a:solidFill>
              </a:rPr>
              <a:t>Distribución Masiva de los productos desarrollados. El ejecutor deberá proponer un plan de distribución y cobertura de acuerdo al producto a desarrollar, de acuerdo al punto 3 de las bases  del XVIII  Concurso de Proyectos EXPLORA.</a:t>
            </a:r>
          </a:p>
          <a:p>
            <a:pPr marL="285750" lvl="0" indent="-285750" algn="just">
              <a:buFont typeface="Arial" charset="0"/>
              <a:buChar char="•"/>
            </a:pPr>
            <a:r>
              <a:rPr lang="es-CL" sz="1600" dirty="0">
                <a:solidFill>
                  <a:schemeClr val="tx1">
                    <a:lumMod val="50000"/>
                    <a:lumOff val="50000"/>
                  </a:schemeClr>
                </a:solidFill>
              </a:rPr>
              <a:t>El plazo máximo total de la propuesta será de 12 meses.</a:t>
            </a:r>
          </a:p>
        </p:txBody>
      </p:sp>
      <p:pic>
        <p:nvPicPr>
          <p:cNvPr id="4" name="Picture 3"/>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63960" y="2276872"/>
            <a:ext cx="2615952" cy="174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996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43957" y="2204864"/>
            <a:ext cx="7189725" cy="1384995"/>
          </a:xfrm>
          <a:prstGeom prst="rect">
            <a:avLst/>
          </a:prstGeom>
          <a:noFill/>
        </p:spPr>
        <p:txBody>
          <a:bodyPr wrap="none" rtlCol="0">
            <a:spAutoFit/>
          </a:bodyPr>
          <a:lstStyle/>
          <a:p>
            <a:pPr algn="ctr"/>
            <a:r>
              <a:rPr lang="es-CL" sz="2800" b="1" dirty="0" smtClean="0">
                <a:solidFill>
                  <a:schemeClr val="accent1">
                    <a:lumMod val="75000"/>
                  </a:schemeClr>
                </a:solidFill>
                <a:cs typeface="Arial" pitchFamily="34" charset="0"/>
              </a:rPr>
              <a:t>XVIII Concurso de Proyectos EXPLORA CONICYT</a:t>
            </a:r>
          </a:p>
          <a:p>
            <a:pPr algn="ctr"/>
            <a:r>
              <a:rPr lang="es-CL" sz="2800" b="1" dirty="0" smtClean="0">
                <a:solidFill>
                  <a:schemeClr val="accent1">
                    <a:lumMod val="75000"/>
                  </a:schemeClr>
                </a:solidFill>
                <a:cs typeface="Arial" pitchFamily="34" charset="0"/>
              </a:rPr>
              <a:t>de Valoración y Divulgación</a:t>
            </a:r>
          </a:p>
          <a:p>
            <a:pPr algn="ctr"/>
            <a:r>
              <a:rPr lang="es-CL" sz="2800" b="1" dirty="0" smtClean="0">
                <a:solidFill>
                  <a:schemeClr val="accent1">
                    <a:lumMod val="75000"/>
                  </a:schemeClr>
                </a:solidFill>
                <a:cs typeface="Arial" pitchFamily="34" charset="0"/>
              </a:rPr>
              <a:t> en Ciencia, Tecnología e Innovación 2013</a:t>
            </a:r>
            <a:endParaRPr lang="es-CL" sz="2800" b="1" dirty="0">
              <a:solidFill>
                <a:schemeClr val="accent1">
                  <a:lumMod val="75000"/>
                </a:schemeClr>
              </a:solidFill>
              <a:cs typeface="Arial" pitchFamily="34" charset="0"/>
            </a:endParaRP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758369"/>
            <a:ext cx="3240360" cy="211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629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429855" y="1106616"/>
            <a:ext cx="3124510" cy="369332"/>
          </a:xfrm>
          <a:prstGeom prst="rect">
            <a:avLst/>
          </a:prstGeom>
        </p:spPr>
        <p:txBody>
          <a:bodyPr wrap="none">
            <a:spAutoFit/>
          </a:bodyPr>
          <a:lstStyle/>
          <a:p>
            <a:pPr lvl="0" algn="just"/>
            <a:r>
              <a:rPr lang="es-CL" b="1" dirty="0" smtClean="0">
                <a:solidFill>
                  <a:srgbClr val="C00000"/>
                </a:solidFill>
              </a:rPr>
              <a:t>Reproducción de los Productos</a:t>
            </a:r>
            <a:endParaRPr lang="es-CL" b="1" dirty="0">
              <a:solidFill>
                <a:srgbClr val="C00000"/>
              </a:solidFill>
            </a:endParaRPr>
          </a:p>
        </p:txBody>
      </p:sp>
      <p:sp>
        <p:nvSpPr>
          <p:cNvPr id="5" name="4 Rectángulo"/>
          <p:cNvSpPr/>
          <p:nvPr/>
        </p:nvSpPr>
        <p:spPr>
          <a:xfrm>
            <a:off x="480636" y="1662231"/>
            <a:ext cx="1926361" cy="338554"/>
          </a:xfrm>
          <a:prstGeom prst="rect">
            <a:avLst/>
          </a:prstGeom>
        </p:spPr>
        <p:txBody>
          <a:bodyPr wrap="none">
            <a:spAutoFit/>
          </a:bodyPr>
          <a:lstStyle/>
          <a:p>
            <a:r>
              <a:rPr lang="es-CL" sz="1600" b="1" dirty="0" smtClean="0">
                <a:solidFill>
                  <a:srgbClr val="C00000"/>
                </a:solidFill>
              </a:rPr>
              <a:t>Productos Tangibles</a:t>
            </a:r>
            <a:r>
              <a:rPr lang="es-CL" sz="1600" dirty="0" smtClean="0">
                <a:solidFill>
                  <a:srgbClr val="C00000"/>
                </a:solidFill>
              </a:rPr>
              <a:t> </a:t>
            </a:r>
            <a:endParaRPr lang="es-CL" dirty="0">
              <a:solidFill>
                <a:srgbClr val="C00000"/>
              </a:solidFill>
            </a:endParaRPr>
          </a:p>
        </p:txBody>
      </p:sp>
      <p:sp>
        <p:nvSpPr>
          <p:cNvPr id="6" name="5 Rectángulo"/>
          <p:cNvSpPr/>
          <p:nvPr/>
        </p:nvSpPr>
        <p:spPr>
          <a:xfrm>
            <a:off x="519066" y="3657753"/>
            <a:ext cx="2072619" cy="338554"/>
          </a:xfrm>
          <a:prstGeom prst="rect">
            <a:avLst/>
          </a:prstGeom>
        </p:spPr>
        <p:txBody>
          <a:bodyPr wrap="none">
            <a:spAutoFit/>
          </a:bodyPr>
          <a:lstStyle/>
          <a:p>
            <a:r>
              <a:rPr lang="es-CL" sz="1600" b="1" dirty="0" smtClean="0">
                <a:solidFill>
                  <a:srgbClr val="C00000"/>
                </a:solidFill>
              </a:rPr>
              <a:t>Productos Intangibles</a:t>
            </a:r>
            <a:r>
              <a:rPr lang="es-CL" sz="1600" dirty="0" smtClean="0">
                <a:solidFill>
                  <a:srgbClr val="C00000"/>
                </a:solidFill>
              </a:rPr>
              <a:t> </a:t>
            </a:r>
            <a:endParaRPr lang="es-CL" dirty="0">
              <a:solidFill>
                <a:srgbClr val="C00000"/>
              </a:solidFill>
            </a:endParaRPr>
          </a:p>
        </p:txBody>
      </p:sp>
      <p:sp>
        <p:nvSpPr>
          <p:cNvPr id="7" name="6 Rectángulo"/>
          <p:cNvSpPr/>
          <p:nvPr/>
        </p:nvSpPr>
        <p:spPr>
          <a:xfrm>
            <a:off x="2286000" y="3044280"/>
            <a:ext cx="4572000" cy="307777"/>
          </a:xfrm>
          <a:prstGeom prst="rect">
            <a:avLst/>
          </a:prstGeom>
        </p:spPr>
        <p:txBody>
          <a:bodyPr>
            <a:spAutoFit/>
          </a:bodyPr>
          <a:lstStyle/>
          <a:p>
            <a:pPr lvl="0" algn="ctr"/>
            <a:r>
              <a:rPr lang="es-CL" sz="1400" dirty="0" smtClean="0">
                <a:solidFill>
                  <a:prstClr val="white"/>
                </a:solidFill>
              </a:rPr>
              <a:t>gas</a:t>
            </a:r>
            <a:endParaRPr lang="es-CL" sz="1400" dirty="0">
              <a:solidFill>
                <a:prstClr val="white"/>
              </a:solidFill>
            </a:endParaRPr>
          </a:p>
        </p:txBody>
      </p:sp>
      <p:sp>
        <p:nvSpPr>
          <p:cNvPr id="8" name="7 Rectángulo redondeado"/>
          <p:cNvSpPr/>
          <p:nvPr/>
        </p:nvSpPr>
        <p:spPr>
          <a:xfrm>
            <a:off x="525125" y="4101835"/>
            <a:ext cx="3589548" cy="177543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1600" b="1" dirty="0" err="1" smtClean="0">
                <a:solidFill>
                  <a:srgbClr val="C00000"/>
                </a:solidFill>
              </a:rPr>
              <a:t>Softwares</a:t>
            </a:r>
            <a:endParaRPr lang="es-CL" sz="1600" b="1" dirty="0" smtClean="0">
              <a:solidFill>
                <a:srgbClr val="C00000"/>
              </a:solidFill>
            </a:endParaRPr>
          </a:p>
          <a:p>
            <a:pPr algn="ctr"/>
            <a:r>
              <a:rPr lang="es-CL" sz="1600" dirty="0" smtClean="0">
                <a:solidFill>
                  <a:schemeClr val="tx1">
                    <a:lumMod val="50000"/>
                    <a:lumOff val="50000"/>
                  </a:schemeClr>
                </a:solidFill>
              </a:rPr>
              <a:t>Videojuegos, aplicaciones para dispositivos móviles etc.</a:t>
            </a:r>
          </a:p>
          <a:p>
            <a:pPr algn="ctr"/>
            <a:r>
              <a:rPr lang="es-CL" sz="1600" dirty="0" smtClean="0">
                <a:solidFill>
                  <a:schemeClr val="tx1">
                    <a:lumMod val="50000"/>
                    <a:lumOff val="50000"/>
                  </a:schemeClr>
                </a:solidFill>
              </a:rPr>
              <a:t>Entrega de la aplicación y de los archivos con código abierto para su reproducción, actualización y adaptación </a:t>
            </a:r>
          </a:p>
        </p:txBody>
      </p:sp>
      <p:sp>
        <p:nvSpPr>
          <p:cNvPr id="9" name="8 Rectángulo redondeado"/>
          <p:cNvSpPr/>
          <p:nvPr/>
        </p:nvSpPr>
        <p:spPr>
          <a:xfrm>
            <a:off x="5004048" y="4068315"/>
            <a:ext cx="3672409" cy="18089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1600" b="1" dirty="0" smtClean="0">
                <a:solidFill>
                  <a:srgbClr val="C00000"/>
                </a:solidFill>
              </a:rPr>
              <a:t>Audiovisuales</a:t>
            </a:r>
          </a:p>
          <a:p>
            <a:pPr algn="ctr"/>
            <a:r>
              <a:rPr lang="es-CL" sz="1600" dirty="0" smtClean="0">
                <a:solidFill>
                  <a:schemeClr val="tx1">
                    <a:lumMod val="50000"/>
                    <a:lumOff val="50000"/>
                  </a:schemeClr>
                </a:solidFill>
              </a:rPr>
              <a:t>Programas de TV, cápsulas de radio, miniseries, videos virales, etc.</a:t>
            </a:r>
          </a:p>
          <a:p>
            <a:pPr algn="ctr"/>
            <a:r>
              <a:rPr lang="es-CL" sz="1600" dirty="0" smtClean="0">
                <a:solidFill>
                  <a:schemeClr val="tx1">
                    <a:lumMod val="50000"/>
                    <a:lumOff val="50000"/>
                  </a:schemeClr>
                </a:solidFill>
              </a:rPr>
              <a:t>Entrega del archivo que permita su reproducción y redistribución y una copia  para su publicación en web  del Programa EXPLORA CONICYT</a:t>
            </a:r>
          </a:p>
        </p:txBody>
      </p:sp>
      <p:sp>
        <p:nvSpPr>
          <p:cNvPr id="10" name="9 Rectángulo redondeado"/>
          <p:cNvSpPr/>
          <p:nvPr/>
        </p:nvSpPr>
        <p:spPr>
          <a:xfrm>
            <a:off x="467544" y="2045426"/>
            <a:ext cx="3589548" cy="14422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sz="1600" b="1" dirty="0" smtClean="0">
                <a:solidFill>
                  <a:srgbClr val="C00000"/>
                </a:solidFill>
              </a:rPr>
              <a:t>Impresos</a:t>
            </a:r>
          </a:p>
          <a:p>
            <a:pPr algn="ctr"/>
            <a:r>
              <a:rPr lang="es-CL" sz="1600" dirty="0" smtClean="0">
                <a:solidFill>
                  <a:schemeClr val="tx1">
                    <a:lumMod val="50000"/>
                    <a:lumOff val="50000"/>
                  </a:schemeClr>
                </a:solidFill>
              </a:rPr>
              <a:t>Libros, exposiciones  gráficas</a:t>
            </a:r>
          </a:p>
          <a:p>
            <a:pPr algn="ctr"/>
            <a:r>
              <a:rPr lang="es-CL" sz="1600" dirty="0" smtClean="0">
                <a:solidFill>
                  <a:schemeClr val="tx1">
                    <a:lumMod val="50000"/>
                    <a:lumOff val="50000"/>
                  </a:schemeClr>
                </a:solidFill>
              </a:rPr>
              <a:t>Entrega del archivo digital editable para permitir su reimpresión</a:t>
            </a:r>
          </a:p>
        </p:txBody>
      </p:sp>
      <p:sp>
        <p:nvSpPr>
          <p:cNvPr id="11" name="10 Rectángulo redondeado"/>
          <p:cNvSpPr/>
          <p:nvPr/>
        </p:nvSpPr>
        <p:spPr>
          <a:xfrm>
            <a:off x="5004048" y="2045427"/>
            <a:ext cx="3672409" cy="14422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sz="1600" b="1" dirty="0" smtClean="0">
                <a:solidFill>
                  <a:srgbClr val="C00000"/>
                </a:solidFill>
              </a:rPr>
              <a:t>Volumétricos</a:t>
            </a:r>
          </a:p>
          <a:p>
            <a:pPr algn="ctr"/>
            <a:r>
              <a:rPr lang="es-CL" sz="1600" dirty="0" smtClean="0">
                <a:solidFill>
                  <a:schemeClr val="tx1">
                    <a:lumMod val="50000"/>
                    <a:lumOff val="50000"/>
                  </a:schemeClr>
                </a:solidFill>
              </a:rPr>
              <a:t>Módulos interactivos, kits de materiales etc. Debe entregar manuales de armado, mantención y archivos editables de texto y gráfica</a:t>
            </a:r>
          </a:p>
        </p:txBody>
      </p:sp>
    </p:spTree>
    <p:extLst>
      <p:ext uri="{BB962C8B-B14F-4D97-AF65-F5344CB8AC3E}">
        <p14:creationId xmlns:p14="http://schemas.microsoft.com/office/powerpoint/2010/main" val="1759769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266989" y="1752845"/>
            <a:ext cx="4572000" cy="461665"/>
          </a:xfrm>
          <a:prstGeom prst="rect">
            <a:avLst/>
          </a:prstGeom>
        </p:spPr>
        <p:txBody>
          <a:bodyPr>
            <a:spAutoFit/>
          </a:bodyPr>
          <a:lstStyle/>
          <a:p>
            <a:pPr lvl="0" algn="ctr"/>
            <a:r>
              <a:rPr lang="es-CL" sz="2400" b="1" dirty="0" smtClean="0">
                <a:solidFill>
                  <a:srgbClr val="4F81BD">
                    <a:lumMod val="75000"/>
                  </a:srgbClr>
                </a:solidFill>
                <a:cs typeface="Arial" pitchFamily="34" charset="0"/>
              </a:rPr>
              <a:t>IMPORTANTE</a:t>
            </a:r>
            <a:endParaRPr lang="es-CL" sz="2400" dirty="0">
              <a:solidFill>
                <a:prstClr val="black"/>
              </a:solidFill>
            </a:endParaRPr>
          </a:p>
        </p:txBody>
      </p:sp>
      <p:sp>
        <p:nvSpPr>
          <p:cNvPr id="5" name="4 Rectángulo"/>
          <p:cNvSpPr/>
          <p:nvPr/>
        </p:nvSpPr>
        <p:spPr>
          <a:xfrm>
            <a:off x="1403648" y="2444940"/>
            <a:ext cx="6121435" cy="2062103"/>
          </a:xfrm>
          <a:prstGeom prst="rect">
            <a:avLst/>
          </a:prstGeom>
        </p:spPr>
        <p:txBody>
          <a:bodyPr wrap="square">
            <a:spAutoFit/>
          </a:bodyPr>
          <a:lstStyle/>
          <a:p>
            <a:pPr lvl="0" algn="just"/>
            <a:r>
              <a:rPr lang="es-CL" sz="1600" b="1" dirty="0" smtClean="0">
                <a:solidFill>
                  <a:schemeClr val="tx1">
                    <a:lumMod val="50000"/>
                    <a:lumOff val="50000"/>
                  </a:schemeClr>
                </a:solidFill>
              </a:rPr>
              <a:t>Todas las Instituciones </a:t>
            </a:r>
            <a:r>
              <a:rPr lang="es-CL" sz="1600" b="1" dirty="0">
                <a:solidFill>
                  <a:schemeClr val="tx1">
                    <a:lumMod val="50000"/>
                    <a:lumOff val="50000"/>
                  </a:schemeClr>
                </a:solidFill>
              </a:rPr>
              <a:t>P</a:t>
            </a:r>
            <a:r>
              <a:rPr lang="es-CL" sz="1600" b="1" dirty="0" smtClean="0">
                <a:solidFill>
                  <a:schemeClr val="tx1">
                    <a:lumMod val="50000"/>
                    <a:lumOff val="50000"/>
                  </a:schemeClr>
                </a:solidFill>
              </a:rPr>
              <a:t>articipantes en las propuestas  postulantes deberán presentar las cartas de compromiso correspondientes según los formatos que exige el programa.</a:t>
            </a:r>
          </a:p>
          <a:p>
            <a:pPr lvl="0" algn="just"/>
            <a:endParaRPr lang="es-CL" sz="1600" b="1" dirty="0" smtClean="0">
              <a:solidFill>
                <a:schemeClr val="tx1">
                  <a:lumMod val="50000"/>
                  <a:lumOff val="50000"/>
                </a:schemeClr>
              </a:solidFill>
            </a:endParaRPr>
          </a:p>
          <a:p>
            <a:pPr lvl="0" algn="just"/>
            <a:r>
              <a:rPr lang="es-CL" sz="1600" b="1" dirty="0" smtClean="0">
                <a:solidFill>
                  <a:schemeClr val="tx1">
                    <a:lumMod val="50000"/>
                    <a:lumOff val="50000"/>
                  </a:schemeClr>
                </a:solidFill>
              </a:rPr>
              <a:t>Además, tal como se señala en el punto 5 de las bases  del XVIII Concurso de Proyectos EXPLORA, las personas jurídicas que se presenten como Postulantes o Patrocinadoras deberán enviar copia de escritura pública de constitución y sus modificaciones</a:t>
            </a:r>
            <a:r>
              <a:rPr lang="es-CL" sz="1600" b="1" dirty="0" smtClean="0">
                <a:solidFill>
                  <a:prstClr val="black"/>
                </a:solidFill>
              </a:rPr>
              <a:t>.</a:t>
            </a:r>
            <a:endParaRPr lang="es-CL" sz="1600" b="1" dirty="0">
              <a:solidFill>
                <a:prstClr val="black"/>
              </a:solidFill>
            </a:endParaRPr>
          </a:p>
        </p:txBody>
      </p:sp>
    </p:spTree>
    <p:extLst>
      <p:ext uri="{BB962C8B-B14F-4D97-AF65-F5344CB8AC3E}">
        <p14:creationId xmlns:p14="http://schemas.microsoft.com/office/powerpoint/2010/main" val="804593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916832"/>
            <a:ext cx="4572000" cy="3323987"/>
          </a:xfrm>
          <a:prstGeom prst="rect">
            <a:avLst/>
          </a:prstGeom>
        </p:spPr>
        <p:txBody>
          <a:bodyPr>
            <a:spAutoFit/>
          </a:bodyPr>
          <a:lstStyle/>
          <a:p>
            <a:pPr marL="285750" lvl="0" indent="-285750" algn="just">
              <a:buFont typeface="Arial" charset="0"/>
              <a:buChar char="•"/>
            </a:pPr>
            <a:r>
              <a:rPr lang="es-CL" sz="1600" dirty="0" smtClean="0">
                <a:solidFill>
                  <a:schemeClr val="tx1">
                    <a:lumMod val="50000"/>
                    <a:lumOff val="50000"/>
                  </a:schemeClr>
                </a:solidFill>
              </a:rPr>
              <a:t>Deberán ser dirigidas a través de la OIRS en </a:t>
            </a:r>
            <a:r>
              <a:rPr lang="es-CL" sz="1600" dirty="0" smtClean="0">
                <a:solidFill>
                  <a:schemeClr val="tx1">
                    <a:lumMod val="50000"/>
                    <a:lumOff val="50000"/>
                  </a:schemeClr>
                </a:solidFill>
                <a:hlinkClick r:id="rId2"/>
              </a:rPr>
              <a:t>www.conicyt.cl/oirs</a:t>
            </a:r>
            <a:r>
              <a:rPr lang="es-CL" sz="1600" dirty="0" smtClean="0">
                <a:solidFill>
                  <a:schemeClr val="tx1">
                    <a:lumMod val="50000"/>
                    <a:lumOff val="50000"/>
                  </a:schemeClr>
                </a:solidFill>
              </a:rPr>
              <a:t> en la sección del Programa EXPLORA CONICYT, desde su publicación en </a:t>
            </a:r>
            <a:r>
              <a:rPr lang="es-CL" sz="1600" dirty="0" smtClean="0">
                <a:solidFill>
                  <a:schemeClr val="tx1">
                    <a:lumMod val="50000"/>
                    <a:lumOff val="50000"/>
                  </a:schemeClr>
                </a:solidFill>
                <a:hlinkClick r:id="rId3"/>
              </a:rPr>
              <a:t>www.explora.cl</a:t>
            </a:r>
            <a:r>
              <a:rPr lang="es-CL" sz="1600" dirty="0" smtClean="0">
                <a:solidFill>
                  <a:schemeClr val="tx1">
                    <a:lumMod val="50000"/>
                    <a:lumOff val="50000"/>
                  </a:schemeClr>
                </a:solidFill>
              </a:rPr>
              <a:t> y hasta cinco (5) días hábiles anteriores a la fecha de cierre del concurso. (06/11/2013).</a:t>
            </a:r>
          </a:p>
          <a:p>
            <a:pPr lvl="0" algn="just"/>
            <a:endParaRPr lang="es-CL" sz="1600" dirty="0" smtClean="0">
              <a:solidFill>
                <a:schemeClr val="tx1">
                  <a:lumMod val="50000"/>
                  <a:lumOff val="50000"/>
                </a:schemeClr>
              </a:solidFill>
            </a:endParaRPr>
          </a:p>
          <a:p>
            <a:pPr marL="285750" lvl="0" indent="-285750" algn="just">
              <a:buFont typeface="Arial" charset="0"/>
              <a:buChar char="•"/>
            </a:pPr>
            <a:r>
              <a:rPr lang="es-CL" b="1" dirty="0" smtClean="0">
                <a:solidFill>
                  <a:schemeClr val="tx1">
                    <a:lumMod val="50000"/>
                    <a:lumOff val="50000"/>
                  </a:schemeClr>
                </a:solidFill>
              </a:rPr>
              <a:t>Respuestas</a:t>
            </a:r>
            <a:r>
              <a:rPr lang="es-CL" sz="1600" b="1" dirty="0" smtClean="0">
                <a:solidFill>
                  <a:schemeClr val="tx1">
                    <a:lumMod val="50000"/>
                    <a:lumOff val="50000"/>
                  </a:schemeClr>
                </a:solidFill>
              </a:rPr>
              <a:t>: </a:t>
            </a:r>
            <a:r>
              <a:rPr lang="es-CL" sz="1600" dirty="0" smtClean="0">
                <a:solidFill>
                  <a:schemeClr val="tx1">
                    <a:lumMod val="50000"/>
                    <a:lumOff val="50000"/>
                  </a:schemeClr>
                </a:solidFill>
              </a:rPr>
              <a:t>Se emitirán a través de la OIRS en </a:t>
            </a:r>
            <a:r>
              <a:rPr lang="es-CL" sz="1600" dirty="0" smtClean="0">
                <a:solidFill>
                  <a:schemeClr val="tx1">
                    <a:lumMod val="50000"/>
                    <a:lumOff val="50000"/>
                  </a:schemeClr>
                </a:solidFill>
                <a:hlinkClick r:id="rId2"/>
              </a:rPr>
              <a:t>www.conicyt.cl/oirs</a:t>
            </a:r>
            <a:r>
              <a:rPr lang="es-CL" sz="1600" dirty="0" smtClean="0">
                <a:solidFill>
                  <a:schemeClr val="tx1">
                    <a:lumMod val="50000"/>
                    <a:lumOff val="50000"/>
                  </a:schemeClr>
                </a:solidFill>
              </a:rPr>
              <a:t> en la sección del Programa EXPLORA CONICYT, hasta tres (3) días hábiles después de la consulta.</a:t>
            </a:r>
          </a:p>
          <a:p>
            <a:pPr lvl="0" algn="just"/>
            <a:endParaRPr lang="es-CL" sz="1600" dirty="0" smtClean="0">
              <a:solidFill>
                <a:schemeClr val="tx1">
                  <a:lumMod val="50000"/>
                  <a:lumOff val="50000"/>
                </a:schemeClr>
              </a:solidFill>
            </a:endParaRPr>
          </a:p>
          <a:p>
            <a:pPr marL="285750" lvl="0" indent="-285750" algn="just">
              <a:buFont typeface="Arial" charset="0"/>
              <a:buChar char="•"/>
            </a:pPr>
            <a:r>
              <a:rPr lang="es-CL" sz="1600" dirty="0" smtClean="0">
                <a:solidFill>
                  <a:schemeClr val="tx1">
                    <a:lumMod val="50000"/>
                    <a:lumOff val="50000"/>
                  </a:schemeClr>
                </a:solidFill>
              </a:rPr>
              <a:t>Las propuestas no serán devueltas al postulante</a:t>
            </a:r>
            <a:r>
              <a:rPr lang="es-CL" sz="1600" dirty="0" smtClean="0">
                <a:solidFill>
                  <a:prstClr val="black"/>
                </a:solidFill>
              </a:rPr>
              <a:t>.</a:t>
            </a:r>
            <a:endParaRPr lang="es-CL" sz="1600" dirty="0">
              <a:solidFill>
                <a:prstClr val="black"/>
              </a:solidFill>
            </a:endParaRPr>
          </a:p>
        </p:txBody>
      </p:sp>
      <p:pic>
        <p:nvPicPr>
          <p:cNvPr id="4" name="Picture 3"/>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6948264" y="5949280"/>
            <a:ext cx="1543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fmeza\AppData\Local\Microsoft\Windows\Temporary Internet Files\Content.Outlook\YGMMB9LY\Niños08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09253" y="1536162"/>
            <a:ext cx="2478021" cy="3717032"/>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427984" y="754209"/>
            <a:ext cx="1272208" cy="400110"/>
          </a:xfrm>
          <a:prstGeom prst="rect">
            <a:avLst/>
          </a:prstGeom>
        </p:spPr>
        <p:txBody>
          <a:bodyPr wrap="none">
            <a:spAutoFit/>
          </a:bodyPr>
          <a:lstStyle/>
          <a:p>
            <a:pPr lvl="0"/>
            <a:r>
              <a:rPr lang="es-CL" sz="2000" b="1" dirty="0" smtClean="0">
                <a:solidFill>
                  <a:schemeClr val="accent1">
                    <a:lumMod val="75000"/>
                  </a:schemeClr>
                </a:solidFill>
              </a:rPr>
              <a:t>Consultas</a:t>
            </a:r>
            <a:r>
              <a:rPr lang="es-CL" sz="2000" dirty="0" smtClean="0">
                <a:solidFill>
                  <a:prstClr val="black"/>
                </a:solidFill>
              </a:rPr>
              <a:t> </a:t>
            </a:r>
            <a:endParaRPr lang="es-CL" sz="2000" dirty="0">
              <a:solidFill>
                <a:prstClr val="black"/>
              </a:solidFill>
            </a:endParaRPr>
          </a:p>
        </p:txBody>
      </p:sp>
    </p:spTree>
    <p:extLst>
      <p:ext uri="{BB962C8B-B14F-4D97-AF65-F5344CB8AC3E}">
        <p14:creationId xmlns:p14="http://schemas.microsoft.com/office/powerpoint/2010/main" val="690940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3"/>
          </p:nvPr>
        </p:nvSpPr>
        <p:spPr>
          <a:xfrm>
            <a:off x="4572000" y="941513"/>
            <a:ext cx="4041775" cy="399256"/>
          </a:xfrm>
        </p:spPr>
        <p:txBody>
          <a:bodyPr>
            <a:normAutofit fontScale="70000" lnSpcReduction="20000"/>
          </a:bodyPr>
          <a:lstStyle/>
          <a:p>
            <a:pPr algn="ctr"/>
            <a:r>
              <a:rPr lang="es-CL" sz="3300" dirty="0" smtClean="0"/>
              <a:t>Divulgación</a:t>
            </a:r>
            <a:endParaRPr lang="es-CL" sz="3300" dirty="0"/>
          </a:p>
        </p:txBody>
      </p:sp>
      <p:sp>
        <p:nvSpPr>
          <p:cNvPr id="6" name="5 Marcador de contenido"/>
          <p:cNvSpPr>
            <a:spLocks noGrp="1"/>
          </p:cNvSpPr>
          <p:nvPr>
            <p:ph sz="quarter" idx="4"/>
          </p:nvPr>
        </p:nvSpPr>
        <p:spPr>
          <a:xfrm>
            <a:off x="4645025" y="1412776"/>
            <a:ext cx="4041775" cy="5328592"/>
          </a:xfrm>
        </p:spPr>
        <p:txBody>
          <a:bodyPr>
            <a:normAutofit lnSpcReduction="10000"/>
          </a:bodyPr>
          <a:lstStyle/>
          <a:p>
            <a:pPr lvl="0"/>
            <a:r>
              <a:rPr lang="es-CL" sz="1200" b="1" dirty="0">
                <a:solidFill>
                  <a:prstClr val="black"/>
                </a:solidFill>
              </a:rPr>
              <a:t>Publico objetivo</a:t>
            </a:r>
          </a:p>
          <a:p>
            <a:pPr lvl="1"/>
            <a:r>
              <a:rPr lang="es-CL" sz="1200" dirty="0">
                <a:solidFill>
                  <a:prstClr val="black"/>
                </a:solidFill>
              </a:rPr>
              <a:t>Toda la comunidad (comunas socialmente vulnerables)</a:t>
            </a:r>
          </a:p>
          <a:p>
            <a:pPr lvl="0"/>
            <a:r>
              <a:rPr lang="es-CL" sz="1200" b="1" dirty="0">
                <a:solidFill>
                  <a:prstClr val="black"/>
                </a:solidFill>
              </a:rPr>
              <a:t>Postulantes </a:t>
            </a:r>
          </a:p>
          <a:p>
            <a:pPr lvl="1"/>
            <a:r>
              <a:rPr lang="es-CL" sz="1200" dirty="0">
                <a:solidFill>
                  <a:prstClr val="black"/>
                </a:solidFill>
              </a:rPr>
              <a:t>Personas naturales o jurídicas</a:t>
            </a:r>
          </a:p>
          <a:p>
            <a:pPr lvl="0"/>
            <a:r>
              <a:rPr lang="es-CL" sz="1200" b="1" dirty="0">
                <a:solidFill>
                  <a:prstClr val="black"/>
                </a:solidFill>
              </a:rPr>
              <a:t>Contrapartes</a:t>
            </a:r>
          </a:p>
          <a:p>
            <a:pPr lvl="2"/>
            <a:r>
              <a:rPr lang="es-CL" sz="1200" dirty="0">
                <a:solidFill>
                  <a:prstClr val="black"/>
                </a:solidFill>
              </a:rPr>
              <a:t>Institución </a:t>
            </a:r>
            <a:r>
              <a:rPr lang="es-CL" sz="1200" dirty="0" smtClean="0">
                <a:solidFill>
                  <a:prstClr val="black"/>
                </a:solidFill>
              </a:rPr>
              <a:t>Patrocinadora (con o sin fines de lucro)</a:t>
            </a:r>
            <a:endParaRPr lang="es-CL" sz="1200" dirty="0">
              <a:solidFill>
                <a:prstClr val="black"/>
              </a:solidFill>
            </a:endParaRPr>
          </a:p>
          <a:p>
            <a:pPr lvl="2"/>
            <a:r>
              <a:rPr lang="es-CL" sz="1200" dirty="0">
                <a:solidFill>
                  <a:prstClr val="black"/>
                </a:solidFill>
              </a:rPr>
              <a:t>Institución/es Tercera/s (optativo)</a:t>
            </a:r>
          </a:p>
          <a:p>
            <a:pPr lvl="0"/>
            <a:r>
              <a:rPr lang="es-CL" sz="1200" b="1" dirty="0">
                <a:solidFill>
                  <a:prstClr val="black"/>
                </a:solidFill>
              </a:rPr>
              <a:t>Duración</a:t>
            </a:r>
          </a:p>
          <a:p>
            <a:pPr lvl="1"/>
            <a:r>
              <a:rPr lang="es-CL" sz="1200" dirty="0">
                <a:solidFill>
                  <a:prstClr val="black"/>
                </a:solidFill>
              </a:rPr>
              <a:t>12 meses</a:t>
            </a:r>
          </a:p>
          <a:p>
            <a:pPr lvl="1"/>
            <a:r>
              <a:rPr lang="es-CL" sz="1200" dirty="0">
                <a:solidFill>
                  <a:prstClr val="black"/>
                </a:solidFill>
              </a:rPr>
              <a:t>4 meses estrategia de difusión y distribución</a:t>
            </a:r>
          </a:p>
          <a:p>
            <a:pPr lvl="0"/>
            <a:r>
              <a:rPr lang="es-CL" sz="1200" b="1" dirty="0">
                <a:solidFill>
                  <a:prstClr val="black"/>
                </a:solidFill>
              </a:rPr>
              <a:t>Equipo de trabajo</a:t>
            </a:r>
          </a:p>
          <a:p>
            <a:pPr lvl="1"/>
            <a:r>
              <a:rPr lang="es-CL" sz="1200" dirty="0">
                <a:solidFill>
                  <a:prstClr val="black"/>
                </a:solidFill>
              </a:rPr>
              <a:t>Director General</a:t>
            </a:r>
          </a:p>
          <a:p>
            <a:pPr lvl="1"/>
            <a:r>
              <a:rPr lang="es-CL" sz="1200" dirty="0">
                <a:solidFill>
                  <a:prstClr val="black"/>
                </a:solidFill>
              </a:rPr>
              <a:t>Director Alterno</a:t>
            </a:r>
          </a:p>
          <a:p>
            <a:pPr lvl="1"/>
            <a:r>
              <a:rPr lang="es-CL" sz="1200" dirty="0">
                <a:solidFill>
                  <a:prstClr val="black"/>
                </a:solidFill>
              </a:rPr>
              <a:t>Asesor/a Técnico/a</a:t>
            </a:r>
          </a:p>
          <a:p>
            <a:pPr lvl="1"/>
            <a:r>
              <a:rPr lang="es-CL" sz="1200" dirty="0">
                <a:solidFill>
                  <a:prstClr val="black"/>
                </a:solidFill>
              </a:rPr>
              <a:t>Profesional de las comunicaciones</a:t>
            </a:r>
          </a:p>
          <a:p>
            <a:pPr lvl="0"/>
            <a:r>
              <a:rPr lang="es-CL" sz="1200" b="1" dirty="0">
                <a:solidFill>
                  <a:prstClr val="black"/>
                </a:solidFill>
              </a:rPr>
              <a:t>Difusión y distribución</a:t>
            </a:r>
          </a:p>
          <a:p>
            <a:pPr lvl="1" algn="just"/>
            <a:r>
              <a:rPr lang="es-CL" sz="1200" dirty="0">
                <a:solidFill>
                  <a:prstClr val="black"/>
                </a:solidFill>
              </a:rPr>
              <a:t>Plan de difusión (actividad lanzamiento y cierre, redes sociales, medios de comunicación)</a:t>
            </a:r>
          </a:p>
          <a:p>
            <a:pPr lvl="1" algn="just"/>
            <a:r>
              <a:rPr lang="es-CL" sz="1200" dirty="0">
                <a:solidFill>
                  <a:prstClr val="black"/>
                </a:solidFill>
              </a:rPr>
              <a:t>Distribución (cobertura tangibles e intangibles según </a:t>
            </a:r>
            <a:r>
              <a:rPr lang="es-CL" sz="1200" dirty="0" err="1">
                <a:solidFill>
                  <a:prstClr val="black"/>
                </a:solidFill>
              </a:rPr>
              <a:t>Pto</a:t>
            </a:r>
            <a:r>
              <a:rPr lang="es-CL" sz="1200" dirty="0">
                <a:solidFill>
                  <a:prstClr val="black"/>
                </a:solidFill>
              </a:rPr>
              <a:t>. 3, anexo 2)</a:t>
            </a:r>
          </a:p>
          <a:p>
            <a:r>
              <a:rPr lang="es-CL" sz="1200" b="1" dirty="0"/>
              <a:t>Evaluación</a:t>
            </a:r>
          </a:p>
          <a:p>
            <a:pPr lvl="1"/>
            <a:r>
              <a:rPr lang="es-CL" sz="1200" dirty="0"/>
              <a:t>Calidad de la propuesta 75%</a:t>
            </a:r>
          </a:p>
          <a:p>
            <a:pPr lvl="1"/>
            <a:r>
              <a:rPr lang="es-CL" sz="1200" dirty="0"/>
              <a:t>Cobertura 15%</a:t>
            </a:r>
          </a:p>
          <a:p>
            <a:pPr lvl="1"/>
            <a:r>
              <a:rPr lang="es-CL" sz="1200" dirty="0"/>
              <a:t>Calidad equipo de trabajo 10%</a:t>
            </a:r>
          </a:p>
          <a:p>
            <a:endParaRPr lang="es-CL" sz="1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399" y="3375373"/>
            <a:ext cx="974725" cy="54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124" y="3386379"/>
            <a:ext cx="555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111" y="2563550"/>
            <a:ext cx="781115" cy="60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2959" y="2646612"/>
            <a:ext cx="226533" cy="51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611560" y="260648"/>
            <a:ext cx="2592288"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1 Título"/>
          <p:cNvSpPr>
            <a:spLocks noGrp="1"/>
          </p:cNvSpPr>
          <p:nvPr>
            <p:ph type="title"/>
          </p:nvPr>
        </p:nvSpPr>
        <p:spPr>
          <a:xfrm>
            <a:off x="457200" y="274638"/>
            <a:ext cx="8229600" cy="706090"/>
          </a:xfrm>
        </p:spPr>
        <p:txBody>
          <a:bodyPr>
            <a:normAutofit/>
          </a:bodyPr>
          <a:lstStyle/>
          <a:p>
            <a:r>
              <a:rPr lang="es-CL" sz="2400" b="1" dirty="0">
                <a:solidFill>
                  <a:srgbClr val="4F81BD">
                    <a:lumMod val="75000"/>
                  </a:srgbClr>
                </a:solidFill>
                <a:cs typeface="Arial" pitchFamily="34" charset="0"/>
              </a:rPr>
              <a:t>XVIII Concurso de Proyectos EXPLORA </a:t>
            </a:r>
            <a:r>
              <a:rPr lang="es-CL" sz="2400" b="1" dirty="0" smtClean="0">
                <a:solidFill>
                  <a:srgbClr val="4F81BD">
                    <a:lumMod val="75000"/>
                  </a:srgbClr>
                </a:solidFill>
                <a:cs typeface="Arial" pitchFamily="34" charset="0"/>
              </a:rPr>
              <a:t>CONICYT</a:t>
            </a:r>
            <a:endParaRPr lang="es-CL" dirty="0"/>
          </a:p>
        </p:txBody>
      </p:sp>
      <p:sp>
        <p:nvSpPr>
          <p:cNvPr id="3" name="2 Marcador de texto"/>
          <p:cNvSpPr>
            <a:spLocks noGrp="1"/>
          </p:cNvSpPr>
          <p:nvPr>
            <p:ph type="body" idx="1"/>
          </p:nvPr>
        </p:nvSpPr>
        <p:spPr>
          <a:xfrm>
            <a:off x="395536" y="911357"/>
            <a:ext cx="4040188" cy="381719"/>
          </a:xfrm>
        </p:spPr>
        <p:txBody>
          <a:bodyPr>
            <a:normAutofit fontScale="92500" lnSpcReduction="20000"/>
          </a:bodyPr>
          <a:lstStyle/>
          <a:p>
            <a:pPr algn="ctr"/>
            <a:r>
              <a:rPr lang="es-CL" dirty="0">
                <a:solidFill>
                  <a:prstClr val="black"/>
                </a:solidFill>
              </a:rPr>
              <a:t>Valoración</a:t>
            </a:r>
            <a:endParaRPr lang="es-CL" dirty="0"/>
          </a:p>
        </p:txBody>
      </p:sp>
      <p:sp>
        <p:nvSpPr>
          <p:cNvPr id="8" name="7 Rectángulo"/>
          <p:cNvSpPr/>
          <p:nvPr/>
        </p:nvSpPr>
        <p:spPr>
          <a:xfrm>
            <a:off x="6948264" y="5949280"/>
            <a:ext cx="165618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3 Marcador de contenido"/>
          <p:cNvSpPr>
            <a:spLocks noGrp="1"/>
          </p:cNvSpPr>
          <p:nvPr>
            <p:ph sz="half" idx="2"/>
          </p:nvPr>
        </p:nvSpPr>
        <p:spPr>
          <a:xfrm>
            <a:off x="457200" y="1412776"/>
            <a:ext cx="4040188" cy="5328592"/>
          </a:xfrm>
        </p:spPr>
        <p:txBody>
          <a:bodyPr>
            <a:normAutofit fontScale="92500" lnSpcReduction="10000"/>
          </a:bodyPr>
          <a:lstStyle/>
          <a:p>
            <a:pPr lvl="0"/>
            <a:r>
              <a:rPr lang="es-CL" sz="1200" b="1" dirty="0">
                <a:solidFill>
                  <a:prstClr val="black"/>
                </a:solidFill>
              </a:rPr>
              <a:t>Publico objetivo</a:t>
            </a:r>
          </a:p>
          <a:p>
            <a:pPr lvl="1"/>
            <a:r>
              <a:rPr lang="es-CL" sz="1200" dirty="0">
                <a:solidFill>
                  <a:prstClr val="black"/>
                </a:solidFill>
              </a:rPr>
              <a:t>Comunidad Escolar</a:t>
            </a:r>
          </a:p>
          <a:p>
            <a:pPr lvl="2">
              <a:buFont typeface="Wingdings" pitchFamily="2" charset="2"/>
              <a:buChar char="Ø"/>
            </a:pPr>
            <a:r>
              <a:rPr lang="es-CL" sz="1200" b="1" dirty="0">
                <a:solidFill>
                  <a:prstClr val="black"/>
                </a:solidFill>
              </a:rPr>
              <a:t>Estudiantes </a:t>
            </a:r>
            <a:r>
              <a:rPr lang="es-CL" sz="1200" dirty="0">
                <a:solidFill>
                  <a:prstClr val="black"/>
                </a:solidFill>
              </a:rPr>
              <a:t>( preferentemente vulnerabilidad superior 60%), equidad genero.</a:t>
            </a:r>
          </a:p>
          <a:p>
            <a:pPr lvl="2">
              <a:buFont typeface="Wingdings" pitchFamily="2" charset="2"/>
              <a:buChar char="Ø"/>
            </a:pPr>
            <a:r>
              <a:rPr lang="es-CL" sz="1200" b="1" dirty="0">
                <a:solidFill>
                  <a:prstClr val="black"/>
                </a:solidFill>
              </a:rPr>
              <a:t>Formadores</a:t>
            </a:r>
            <a:r>
              <a:rPr lang="es-CL" sz="1200" dirty="0">
                <a:solidFill>
                  <a:prstClr val="black"/>
                </a:solidFill>
              </a:rPr>
              <a:t> (trabajo posterior  con estudiantes vulnerabilidad  superior 60%) equidad de genero.</a:t>
            </a:r>
          </a:p>
          <a:p>
            <a:pPr lvl="0"/>
            <a:r>
              <a:rPr lang="es-CL" sz="1200" b="1" dirty="0">
                <a:solidFill>
                  <a:prstClr val="black"/>
                </a:solidFill>
              </a:rPr>
              <a:t>Postulantes </a:t>
            </a:r>
          </a:p>
          <a:p>
            <a:pPr lvl="1"/>
            <a:r>
              <a:rPr lang="es-CL" sz="1200" dirty="0">
                <a:solidFill>
                  <a:prstClr val="black"/>
                </a:solidFill>
              </a:rPr>
              <a:t>Personas naturales o jurídicas</a:t>
            </a:r>
          </a:p>
          <a:p>
            <a:pPr lvl="0"/>
            <a:r>
              <a:rPr lang="es-CL" sz="1200" b="1" dirty="0">
                <a:solidFill>
                  <a:prstClr val="black"/>
                </a:solidFill>
              </a:rPr>
              <a:t>Contrapartes</a:t>
            </a:r>
          </a:p>
          <a:p>
            <a:pPr lvl="1"/>
            <a:r>
              <a:rPr lang="es-CL" sz="1200" dirty="0" smtClean="0">
                <a:solidFill>
                  <a:prstClr val="black"/>
                </a:solidFill>
              </a:rPr>
              <a:t>12 meses máximo </a:t>
            </a:r>
          </a:p>
          <a:p>
            <a:pPr lvl="2"/>
            <a:r>
              <a:rPr lang="es-CL" sz="1200" dirty="0" smtClean="0">
                <a:solidFill>
                  <a:prstClr val="black"/>
                </a:solidFill>
              </a:rPr>
              <a:t>Institución Patrocinadora (sin fines de lucro)</a:t>
            </a:r>
            <a:endParaRPr lang="es-CL" sz="1200" dirty="0">
              <a:solidFill>
                <a:prstClr val="black"/>
              </a:solidFill>
            </a:endParaRPr>
          </a:p>
          <a:p>
            <a:pPr lvl="2"/>
            <a:r>
              <a:rPr lang="es-CL" sz="1200" dirty="0">
                <a:solidFill>
                  <a:prstClr val="black"/>
                </a:solidFill>
              </a:rPr>
              <a:t>Establecimientos Educacionales (5)</a:t>
            </a:r>
          </a:p>
          <a:p>
            <a:pPr lvl="2"/>
            <a:r>
              <a:rPr lang="es-CL" sz="1200" dirty="0">
                <a:solidFill>
                  <a:prstClr val="black"/>
                </a:solidFill>
              </a:rPr>
              <a:t>Institución/es Tercera/s (optativo)</a:t>
            </a:r>
          </a:p>
          <a:p>
            <a:pPr lvl="0"/>
            <a:r>
              <a:rPr lang="es-CL" sz="1200" b="1" dirty="0">
                <a:solidFill>
                  <a:prstClr val="black"/>
                </a:solidFill>
              </a:rPr>
              <a:t>Duración</a:t>
            </a:r>
          </a:p>
          <a:p>
            <a:pPr lvl="1"/>
            <a:r>
              <a:rPr lang="es-CL" sz="1200" dirty="0" smtClean="0">
                <a:solidFill>
                  <a:prstClr val="black"/>
                </a:solidFill>
              </a:rPr>
              <a:t>40 </a:t>
            </a:r>
            <a:r>
              <a:rPr lang="es-CL" sz="1200" dirty="0">
                <a:solidFill>
                  <a:prstClr val="black"/>
                </a:solidFill>
              </a:rPr>
              <a:t>horas trabajo directo con estudiantes</a:t>
            </a:r>
          </a:p>
          <a:p>
            <a:pPr lvl="0"/>
            <a:r>
              <a:rPr lang="es-CL" sz="1200" b="1" dirty="0">
                <a:solidFill>
                  <a:prstClr val="black"/>
                </a:solidFill>
              </a:rPr>
              <a:t>Equipo de trabajo</a:t>
            </a:r>
          </a:p>
          <a:p>
            <a:pPr lvl="1"/>
            <a:r>
              <a:rPr lang="es-CL" sz="1200" dirty="0">
                <a:solidFill>
                  <a:prstClr val="black"/>
                </a:solidFill>
              </a:rPr>
              <a:t>Director General</a:t>
            </a:r>
          </a:p>
          <a:p>
            <a:pPr lvl="1"/>
            <a:r>
              <a:rPr lang="es-CL" sz="1200" dirty="0">
                <a:solidFill>
                  <a:prstClr val="black"/>
                </a:solidFill>
              </a:rPr>
              <a:t>Director Alterno</a:t>
            </a:r>
          </a:p>
          <a:p>
            <a:pPr lvl="1"/>
            <a:r>
              <a:rPr lang="es-CL" sz="1200" dirty="0">
                <a:solidFill>
                  <a:prstClr val="black"/>
                </a:solidFill>
              </a:rPr>
              <a:t>Profesor/a</a:t>
            </a:r>
          </a:p>
          <a:p>
            <a:pPr lvl="0"/>
            <a:r>
              <a:rPr lang="es-CL" sz="1200" b="1" dirty="0">
                <a:solidFill>
                  <a:prstClr val="black"/>
                </a:solidFill>
              </a:rPr>
              <a:t>Difusión </a:t>
            </a:r>
          </a:p>
          <a:p>
            <a:pPr lvl="1"/>
            <a:r>
              <a:rPr lang="es-CL" sz="1200" dirty="0">
                <a:solidFill>
                  <a:prstClr val="black"/>
                </a:solidFill>
              </a:rPr>
              <a:t>Mínimo 1 actividad masiva (Lanzamiento o cierre)</a:t>
            </a:r>
          </a:p>
          <a:p>
            <a:pPr lvl="1"/>
            <a:r>
              <a:rPr lang="es-CL" sz="1200" dirty="0">
                <a:solidFill>
                  <a:prstClr val="black"/>
                </a:solidFill>
              </a:rPr>
              <a:t>3 trabajos a congreso Regional respectivo </a:t>
            </a:r>
          </a:p>
          <a:p>
            <a:pPr lvl="1"/>
            <a:endParaRPr lang="es-CL" sz="1100" dirty="0" smtClean="0">
              <a:solidFill>
                <a:prstClr val="black"/>
              </a:solidFill>
            </a:endParaRPr>
          </a:p>
          <a:p>
            <a:r>
              <a:rPr lang="es-CL" sz="1200" b="1" dirty="0" smtClean="0">
                <a:solidFill>
                  <a:prstClr val="black"/>
                </a:solidFill>
              </a:rPr>
              <a:t>Evaluación</a:t>
            </a:r>
          </a:p>
          <a:p>
            <a:pPr lvl="1"/>
            <a:r>
              <a:rPr lang="es-CL" sz="1100" b="1" dirty="0" smtClean="0">
                <a:solidFill>
                  <a:prstClr val="black"/>
                </a:solidFill>
              </a:rPr>
              <a:t>Calidad de la propuesta 75%</a:t>
            </a:r>
          </a:p>
          <a:p>
            <a:pPr lvl="1"/>
            <a:r>
              <a:rPr lang="es-CL" sz="1100" dirty="0" smtClean="0">
                <a:solidFill>
                  <a:prstClr val="black"/>
                </a:solidFill>
              </a:rPr>
              <a:t>Cobertura </a:t>
            </a:r>
            <a:r>
              <a:rPr lang="es-CL" sz="1100" b="1" dirty="0" smtClean="0">
                <a:solidFill>
                  <a:prstClr val="black"/>
                </a:solidFill>
              </a:rPr>
              <a:t>15%</a:t>
            </a:r>
          </a:p>
          <a:p>
            <a:pPr lvl="1"/>
            <a:r>
              <a:rPr lang="es-CL" sz="1100" dirty="0" smtClean="0">
                <a:solidFill>
                  <a:prstClr val="black"/>
                </a:solidFill>
              </a:rPr>
              <a:t>Calidad equipo de trabajo </a:t>
            </a:r>
            <a:r>
              <a:rPr lang="es-CL" sz="1100" b="1" dirty="0" smtClean="0">
                <a:solidFill>
                  <a:prstClr val="black"/>
                </a:solidFill>
              </a:rPr>
              <a:t>10%</a:t>
            </a:r>
          </a:p>
          <a:p>
            <a:endParaRPr lang="es-CL" dirty="0"/>
          </a:p>
        </p:txBody>
      </p:sp>
    </p:spTree>
    <p:extLst>
      <p:ext uri="{BB962C8B-B14F-4D97-AF65-F5344CB8AC3E}">
        <p14:creationId xmlns:p14="http://schemas.microsoft.com/office/powerpoint/2010/main" val="664248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8" y="2929320"/>
            <a:ext cx="4896544" cy="2923877"/>
          </a:xfrm>
          <a:prstGeom prst="rect">
            <a:avLst/>
          </a:prstGeom>
        </p:spPr>
        <p:txBody>
          <a:bodyPr wrap="square">
            <a:spAutoFit/>
          </a:bodyPr>
          <a:lstStyle/>
          <a:p>
            <a:pPr lvl="0" algn="ctr"/>
            <a:r>
              <a:rPr lang="es-CL" sz="2000" dirty="0">
                <a:solidFill>
                  <a:schemeClr val="tx1">
                    <a:lumMod val="50000"/>
                    <a:lumOff val="50000"/>
                  </a:schemeClr>
                </a:solidFill>
              </a:rPr>
              <a:t>El objetivo del presente concurso es cofinanciar propuestas que fomenten la valoración o la divulgación de la ciencia, la tecnología y la innovación</a:t>
            </a:r>
            <a:r>
              <a:rPr lang="es-CL" sz="2000" dirty="0" smtClean="0">
                <a:solidFill>
                  <a:schemeClr val="tx1">
                    <a:lumMod val="50000"/>
                    <a:lumOff val="50000"/>
                  </a:schemeClr>
                </a:solidFill>
              </a:rPr>
              <a:t>.</a:t>
            </a:r>
          </a:p>
          <a:p>
            <a:pPr lvl="0" algn="ctr"/>
            <a:endParaRPr lang="es-CL" sz="1600" dirty="0">
              <a:solidFill>
                <a:schemeClr val="tx1">
                  <a:lumMod val="50000"/>
                  <a:lumOff val="50000"/>
                </a:schemeClr>
              </a:solidFill>
            </a:endParaRPr>
          </a:p>
          <a:p>
            <a:pPr lvl="0" algn="ctr"/>
            <a:r>
              <a:rPr lang="es-CL" sz="1400" dirty="0">
                <a:solidFill>
                  <a:schemeClr val="tx1">
                    <a:lumMod val="50000"/>
                    <a:lumOff val="50000"/>
                  </a:schemeClr>
                </a:solidFill>
              </a:rPr>
              <a:t>El programa EXPLORA financiará el </a:t>
            </a:r>
            <a:r>
              <a:rPr lang="es-CL" sz="1400" b="1" dirty="0">
                <a:solidFill>
                  <a:schemeClr val="tx1">
                    <a:lumMod val="50000"/>
                    <a:lumOff val="50000"/>
                  </a:schemeClr>
                </a:solidFill>
              </a:rPr>
              <a:t>70% </a:t>
            </a:r>
            <a:r>
              <a:rPr lang="es-CL" sz="1400" dirty="0">
                <a:solidFill>
                  <a:schemeClr val="tx1">
                    <a:lumMod val="50000"/>
                    <a:lumOff val="50000"/>
                  </a:schemeClr>
                </a:solidFill>
              </a:rPr>
              <a:t>del costo total de la propuesta con un monto máximo de </a:t>
            </a:r>
            <a:r>
              <a:rPr lang="es-CL" sz="1400" b="1" dirty="0">
                <a:solidFill>
                  <a:schemeClr val="tx1">
                    <a:lumMod val="50000"/>
                    <a:lumOff val="50000"/>
                  </a:schemeClr>
                </a:solidFill>
              </a:rPr>
              <a:t>$20.000.000. </a:t>
            </a:r>
            <a:r>
              <a:rPr lang="es-CL" sz="1400" dirty="0">
                <a:solidFill>
                  <a:schemeClr val="tx1">
                    <a:lumMod val="50000"/>
                    <a:lumOff val="50000"/>
                  </a:schemeClr>
                </a:solidFill>
              </a:rPr>
              <a:t>El </a:t>
            </a:r>
            <a:r>
              <a:rPr lang="es-CL" sz="1400" b="1" dirty="0">
                <a:solidFill>
                  <a:schemeClr val="tx1">
                    <a:lumMod val="50000"/>
                    <a:lumOff val="50000"/>
                  </a:schemeClr>
                </a:solidFill>
              </a:rPr>
              <a:t>30%</a:t>
            </a:r>
            <a:r>
              <a:rPr lang="es-CL" sz="1400" dirty="0">
                <a:solidFill>
                  <a:schemeClr val="tx1">
                    <a:lumMod val="50000"/>
                    <a:lumOff val="50000"/>
                  </a:schemeClr>
                </a:solidFill>
              </a:rPr>
              <a:t> restante deberá ser aportado en recursos </a:t>
            </a:r>
            <a:r>
              <a:rPr lang="es-CL" sz="1400" b="1" dirty="0">
                <a:solidFill>
                  <a:schemeClr val="tx1">
                    <a:lumMod val="50000"/>
                    <a:lumOff val="50000"/>
                  </a:schemeClr>
                </a:solidFill>
              </a:rPr>
              <a:t>pecuniarios y/o no pecuniarios </a:t>
            </a:r>
            <a:r>
              <a:rPr lang="es-CL" sz="1400" dirty="0" smtClean="0">
                <a:solidFill>
                  <a:schemeClr val="tx1">
                    <a:lumMod val="50000"/>
                    <a:lumOff val="50000"/>
                  </a:schemeClr>
                </a:solidFill>
              </a:rPr>
              <a:t>por los postulantes y sus asociados y/o terceros</a:t>
            </a:r>
          </a:p>
          <a:p>
            <a:pPr marL="742950" lvl="1" indent="-285750" algn="ctr">
              <a:buFont typeface="Arial" pitchFamily="34" charset="0"/>
              <a:buChar char="•"/>
            </a:pPr>
            <a:endParaRPr lang="es-CL" sz="1600" dirty="0">
              <a:solidFill>
                <a:prstClr val="black"/>
              </a:solidFill>
            </a:endParaRPr>
          </a:p>
          <a:p>
            <a:pPr marL="742950" lvl="1" indent="-285750" algn="ctr">
              <a:buFont typeface="Arial" pitchFamily="34" charset="0"/>
              <a:buChar char="•"/>
            </a:pPr>
            <a:endParaRPr lang="es-CL" sz="1600" dirty="0">
              <a:solidFill>
                <a:prstClr val="black"/>
              </a:solidFill>
            </a:endParaRPr>
          </a:p>
        </p:txBody>
      </p:sp>
      <p:sp>
        <p:nvSpPr>
          <p:cNvPr id="6" name="5 Rectángulo"/>
          <p:cNvSpPr/>
          <p:nvPr/>
        </p:nvSpPr>
        <p:spPr>
          <a:xfrm>
            <a:off x="937507" y="2060848"/>
            <a:ext cx="4907113" cy="461665"/>
          </a:xfrm>
          <a:prstGeom prst="rect">
            <a:avLst/>
          </a:prstGeom>
        </p:spPr>
        <p:txBody>
          <a:bodyPr wrap="none">
            <a:spAutoFit/>
          </a:bodyPr>
          <a:lstStyle/>
          <a:p>
            <a:pPr lvl="0"/>
            <a:r>
              <a:rPr lang="es-CL" sz="2400" b="1" dirty="0" smtClean="0">
                <a:solidFill>
                  <a:schemeClr val="accent1">
                    <a:lumMod val="75000"/>
                  </a:schemeClr>
                </a:solidFill>
              </a:rPr>
              <a:t>Objetivo XVIII Concurso de Proyectos</a:t>
            </a:r>
            <a:endParaRPr lang="es-CL" sz="2400" b="1" dirty="0">
              <a:solidFill>
                <a:schemeClr val="accent1">
                  <a:lumMod val="75000"/>
                </a:schemeClr>
              </a:solidFill>
            </a:endParaRPr>
          </a:p>
        </p:txBody>
      </p:sp>
      <p:pic>
        <p:nvPicPr>
          <p:cNvPr id="9218" name="Picture 2" descr="C:\Users\fmeza\AppData\Local\Microsoft\Windows\Temporary Internet Files\Content.Outlook\YGMMB9LY\fiestquimica12-200 (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33923" y="3573016"/>
            <a:ext cx="3168352"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719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93204"/>
            <a:ext cx="8229600" cy="1143000"/>
          </a:xfrm>
        </p:spPr>
        <p:txBody>
          <a:bodyPr>
            <a:normAutofit/>
          </a:bodyPr>
          <a:lstStyle/>
          <a:p>
            <a:r>
              <a:rPr lang="es-CL" sz="800" dirty="0" smtClean="0"/>
              <a:t>.</a:t>
            </a:r>
            <a:endParaRPr lang="es-CL" sz="800" dirty="0"/>
          </a:p>
        </p:txBody>
      </p:sp>
      <p:sp>
        <p:nvSpPr>
          <p:cNvPr id="3" name="2 Marcador de texto"/>
          <p:cNvSpPr>
            <a:spLocks noGrp="1"/>
          </p:cNvSpPr>
          <p:nvPr>
            <p:ph type="body" idx="1"/>
          </p:nvPr>
        </p:nvSpPr>
        <p:spPr>
          <a:xfrm>
            <a:off x="271512" y="3629980"/>
            <a:ext cx="4040188" cy="639762"/>
          </a:xfrm>
        </p:spPr>
        <p:txBody>
          <a:bodyPr>
            <a:normAutofit/>
          </a:bodyPr>
          <a:lstStyle/>
          <a:p>
            <a:pPr algn="ctr"/>
            <a:r>
              <a:rPr lang="es-CL" dirty="0" smtClean="0">
                <a:solidFill>
                  <a:schemeClr val="accent1">
                    <a:lumMod val="75000"/>
                  </a:schemeClr>
                </a:solidFill>
                <a:cs typeface="Arial" pitchFamily="34" charset="0"/>
              </a:rPr>
              <a:t>Proyectos de Valoración</a:t>
            </a:r>
            <a:endParaRPr lang="es-CL" dirty="0"/>
          </a:p>
        </p:txBody>
      </p:sp>
      <p:sp>
        <p:nvSpPr>
          <p:cNvPr id="4" name="3 Marcador de contenido"/>
          <p:cNvSpPr>
            <a:spLocks noGrp="1"/>
          </p:cNvSpPr>
          <p:nvPr>
            <p:ph sz="half" idx="2"/>
          </p:nvPr>
        </p:nvSpPr>
        <p:spPr>
          <a:xfrm>
            <a:off x="395536" y="4221088"/>
            <a:ext cx="4040188" cy="2376264"/>
          </a:xfrm>
        </p:spPr>
        <p:txBody>
          <a:bodyPr>
            <a:normAutofit/>
          </a:bodyPr>
          <a:lstStyle/>
          <a:p>
            <a:pPr algn="just"/>
            <a:r>
              <a:rPr lang="es-CL" sz="1600" dirty="0" smtClean="0">
                <a:solidFill>
                  <a:schemeClr val="tx1">
                    <a:lumMod val="50000"/>
                    <a:lumOff val="50000"/>
                  </a:schemeClr>
                </a:solidFill>
              </a:rPr>
              <a:t>Acciones sistemáticas que buscan la incorporación y/o apropiación de actitudes, habilidades y conocimientos que faciliten el acceso a los beneficios de la ciencia y la tecnología por parte de la comunidad escolar. Se requiere el diseño y uso de metodologías y la utilización de instrumentos para medir su resultado.</a:t>
            </a:r>
            <a:endParaRPr lang="es-CL" sz="1600" dirty="0">
              <a:solidFill>
                <a:schemeClr val="tx1">
                  <a:lumMod val="50000"/>
                  <a:lumOff val="50000"/>
                </a:schemeClr>
              </a:solidFill>
            </a:endParaRPr>
          </a:p>
        </p:txBody>
      </p:sp>
      <p:sp>
        <p:nvSpPr>
          <p:cNvPr id="6" name="5 Marcador de contenido"/>
          <p:cNvSpPr>
            <a:spLocks noGrp="1"/>
          </p:cNvSpPr>
          <p:nvPr>
            <p:ph sz="quarter" idx="4"/>
          </p:nvPr>
        </p:nvSpPr>
        <p:spPr>
          <a:xfrm>
            <a:off x="4582963" y="2135907"/>
            <a:ext cx="4041775" cy="3951288"/>
          </a:xfrm>
        </p:spPr>
        <p:txBody>
          <a:bodyPr>
            <a:normAutofit/>
          </a:bodyPr>
          <a:lstStyle/>
          <a:p>
            <a:pPr algn="just"/>
            <a:r>
              <a:rPr lang="es-CL" sz="1600" dirty="0" smtClean="0">
                <a:solidFill>
                  <a:schemeClr val="tx1">
                    <a:lumMod val="50000"/>
                    <a:lumOff val="50000"/>
                  </a:schemeClr>
                </a:solidFill>
              </a:rPr>
              <a:t>Acciones públicas y masivas que buscan comunicar a la comunidad mensajes referidos a la ciencia y la tecnología , exponiendo los beneficios que de su uso deriva para la vida cotidiana. Las acciones de divulgación están orientadas al desarrollo de productos y su distribución</a:t>
            </a:r>
            <a:r>
              <a:rPr lang="es-CL" sz="1600" dirty="0" smtClean="0"/>
              <a:t>.</a:t>
            </a:r>
          </a:p>
        </p:txBody>
      </p:sp>
      <p:sp>
        <p:nvSpPr>
          <p:cNvPr id="8" name="7 Marcador de texto"/>
          <p:cNvSpPr>
            <a:spLocks noGrp="1"/>
          </p:cNvSpPr>
          <p:nvPr>
            <p:ph type="body" sz="quarter" idx="3"/>
          </p:nvPr>
        </p:nvSpPr>
        <p:spPr>
          <a:xfrm>
            <a:off x="4576780" y="1425898"/>
            <a:ext cx="4041775" cy="639762"/>
          </a:xfrm>
        </p:spPr>
        <p:txBody>
          <a:bodyPr>
            <a:normAutofit/>
          </a:bodyPr>
          <a:lstStyle/>
          <a:p>
            <a:pPr algn="ctr"/>
            <a:r>
              <a:rPr lang="es-CL" dirty="0" smtClean="0">
                <a:solidFill>
                  <a:srgbClr val="CC0000"/>
                </a:solidFill>
              </a:rPr>
              <a:t>Proyectos de Divulgación</a:t>
            </a:r>
            <a:endParaRPr lang="es-CL" dirty="0">
              <a:solidFill>
                <a:srgbClr val="CC0000"/>
              </a:solidFill>
            </a:endParaRPr>
          </a:p>
        </p:txBody>
      </p:sp>
      <p:pic>
        <p:nvPicPr>
          <p:cNvPr id="1026" name="Picture 2" descr="C:\Users\fmeza\AppData\Local\Microsoft\Windows\Temporary Internet Files\Content.IE5\XPOLJHS2\IMG_438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86805" y="4123992"/>
            <a:ext cx="2737933" cy="1825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fmeza\AppData\Local\Microsoft\Windows\Temporary Internet Files\Content.Outlook\YGMMB9LY\Araucania-011012-2-300 (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600" y="1890190"/>
            <a:ext cx="2357671" cy="176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481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00224" y="2492896"/>
            <a:ext cx="2929648" cy="400110"/>
          </a:xfrm>
          <a:prstGeom prst="rect">
            <a:avLst/>
          </a:prstGeom>
        </p:spPr>
        <p:txBody>
          <a:bodyPr wrap="none">
            <a:spAutoFit/>
          </a:bodyPr>
          <a:lstStyle/>
          <a:p>
            <a:r>
              <a:rPr lang="es-CL" sz="2000" b="1" dirty="0" smtClean="0">
                <a:solidFill>
                  <a:srgbClr val="4F81BD">
                    <a:lumMod val="75000"/>
                  </a:srgbClr>
                </a:solidFill>
                <a:cs typeface="Arial" pitchFamily="34" charset="0"/>
              </a:rPr>
              <a:t>FORMA DE POSTULACIÓN</a:t>
            </a:r>
            <a:endParaRPr lang="es-CL" sz="2000" dirty="0"/>
          </a:p>
        </p:txBody>
      </p:sp>
      <p:sp>
        <p:nvSpPr>
          <p:cNvPr id="3" name="2 Rectángulo"/>
          <p:cNvSpPr/>
          <p:nvPr/>
        </p:nvSpPr>
        <p:spPr>
          <a:xfrm>
            <a:off x="954314" y="3029351"/>
            <a:ext cx="7383466" cy="1077218"/>
          </a:xfrm>
          <a:prstGeom prst="rect">
            <a:avLst/>
          </a:prstGeom>
        </p:spPr>
        <p:txBody>
          <a:bodyPr wrap="square">
            <a:spAutoFit/>
          </a:bodyPr>
          <a:lstStyle/>
          <a:p>
            <a:pPr lvl="0" algn="ctr"/>
            <a:r>
              <a:rPr lang="es-CL" sz="1600" dirty="0" smtClean="0">
                <a:solidFill>
                  <a:schemeClr val="tx1">
                    <a:lumMod val="50000"/>
                    <a:lumOff val="50000"/>
                  </a:schemeClr>
                </a:solidFill>
              </a:rPr>
              <a:t>La propuesta debe presentarse en línea, vía Formulario de Postulación respectivo en </a:t>
            </a:r>
            <a:r>
              <a:rPr lang="es-CL" sz="1600" dirty="0" smtClean="0">
                <a:solidFill>
                  <a:schemeClr val="tx1">
                    <a:lumMod val="50000"/>
                    <a:lumOff val="50000"/>
                  </a:schemeClr>
                </a:solidFill>
                <a:hlinkClick r:id="rId2"/>
              </a:rPr>
              <a:t>www.explora.cl</a:t>
            </a:r>
            <a:r>
              <a:rPr lang="es-CL" sz="1600" dirty="0" smtClean="0">
                <a:solidFill>
                  <a:schemeClr val="tx1">
                    <a:lumMod val="50000"/>
                    <a:lumOff val="50000"/>
                  </a:schemeClr>
                </a:solidFill>
              </a:rPr>
              <a:t> </a:t>
            </a:r>
            <a:r>
              <a:rPr lang="es-CL" sz="1600" dirty="0">
                <a:solidFill>
                  <a:schemeClr val="tx1">
                    <a:lumMod val="50000"/>
                    <a:lumOff val="50000"/>
                  </a:schemeClr>
                </a:solidFill>
              </a:rPr>
              <a:t> </a:t>
            </a:r>
            <a:r>
              <a:rPr lang="es-CL" sz="1600" dirty="0" smtClean="0">
                <a:solidFill>
                  <a:schemeClr val="tx1">
                    <a:lumMod val="50000"/>
                    <a:lumOff val="50000"/>
                  </a:schemeClr>
                </a:solidFill>
              </a:rPr>
              <a:t>o entrando directamente en: </a:t>
            </a:r>
            <a:r>
              <a:rPr lang="es-CL" sz="1600" u="sng" dirty="0">
                <a:hlinkClick r:id="rId3"/>
              </a:rPr>
              <a:t>http://spl.conicyt.cl/</a:t>
            </a:r>
            <a:endParaRPr lang="es-CL" sz="1600" dirty="0" smtClean="0">
              <a:solidFill>
                <a:schemeClr val="tx1">
                  <a:lumMod val="50000"/>
                  <a:lumOff val="50000"/>
                </a:schemeClr>
              </a:solidFill>
            </a:endParaRPr>
          </a:p>
          <a:p>
            <a:pPr lvl="0" algn="ctr"/>
            <a:r>
              <a:rPr lang="es-CL" sz="1600" dirty="0" smtClean="0">
                <a:solidFill>
                  <a:schemeClr val="tx1">
                    <a:lumMod val="50000"/>
                    <a:lumOff val="50000"/>
                  </a:schemeClr>
                </a:solidFill>
              </a:rPr>
              <a:t>Cada una de las líneas de trabajo contará con su propio formulario.  Excepcionalmente se aceptarán postulaciones en papel</a:t>
            </a:r>
            <a:r>
              <a:rPr lang="es-CL" sz="1400" dirty="0" smtClean="0">
                <a:solidFill>
                  <a:schemeClr val="tx1">
                    <a:lumMod val="50000"/>
                    <a:lumOff val="50000"/>
                  </a:schemeClr>
                </a:solidFill>
              </a:rPr>
              <a:t>.</a:t>
            </a:r>
            <a:endParaRPr lang="es-CL" sz="1400" dirty="0">
              <a:solidFill>
                <a:schemeClr val="tx1">
                  <a:lumMod val="50000"/>
                  <a:lumOff val="50000"/>
                </a:schemeClr>
              </a:solidFill>
            </a:endParaRPr>
          </a:p>
        </p:txBody>
      </p:sp>
      <p:sp>
        <p:nvSpPr>
          <p:cNvPr id="4" name="3 Rectángulo"/>
          <p:cNvSpPr/>
          <p:nvPr/>
        </p:nvSpPr>
        <p:spPr>
          <a:xfrm>
            <a:off x="976818" y="4311179"/>
            <a:ext cx="2981842" cy="400110"/>
          </a:xfrm>
          <a:prstGeom prst="rect">
            <a:avLst/>
          </a:prstGeom>
        </p:spPr>
        <p:txBody>
          <a:bodyPr wrap="square">
            <a:spAutoFit/>
          </a:bodyPr>
          <a:lstStyle/>
          <a:p>
            <a:pPr lvl="0"/>
            <a:r>
              <a:rPr lang="es-CL" sz="2000" b="1" dirty="0" smtClean="0">
                <a:solidFill>
                  <a:srgbClr val="4F81BD">
                    <a:lumMod val="75000"/>
                  </a:srgbClr>
                </a:solidFill>
                <a:cs typeface="Arial" pitchFamily="34" charset="0"/>
              </a:rPr>
              <a:t>Proyectos de Valoración</a:t>
            </a:r>
            <a:endParaRPr lang="es-CL" sz="2000" dirty="0">
              <a:solidFill>
                <a:prstClr val="black"/>
              </a:solidFill>
            </a:endParaRPr>
          </a:p>
        </p:txBody>
      </p:sp>
      <p:sp>
        <p:nvSpPr>
          <p:cNvPr id="5" name="4 Rectángulo"/>
          <p:cNvSpPr/>
          <p:nvPr/>
        </p:nvSpPr>
        <p:spPr>
          <a:xfrm>
            <a:off x="954313" y="5244589"/>
            <a:ext cx="3004347" cy="400110"/>
          </a:xfrm>
          <a:prstGeom prst="rect">
            <a:avLst/>
          </a:prstGeom>
        </p:spPr>
        <p:txBody>
          <a:bodyPr wrap="square">
            <a:spAutoFit/>
          </a:bodyPr>
          <a:lstStyle/>
          <a:p>
            <a:pPr lvl="0"/>
            <a:r>
              <a:rPr lang="es-CL" sz="2000" b="1" dirty="0">
                <a:solidFill>
                  <a:srgbClr val="4F81BD">
                    <a:lumMod val="75000"/>
                  </a:srgbClr>
                </a:solidFill>
                <a:cs typeface="Arial" pitchFamily="34" charset="0"/>
              </a:rPr>
              <a:t>P</a:t>
            </a:r>
            <a:r>
              <a:rPr lang="es-CL" sz="2000" b="1" dirty="0" smtClean="0">
                <a:solidFill>
                  <a:srgbClr val="4F81BD">
                    <a:lumMod val="75000"/>
                  </a:srgbClr>
                </a:solidFill>
                <a:cs typeface="Arial" pitchFamily="34" charset="0"/>
              </a:rPr>
              <a:t>royectos de Divulgación</a:t>
            </a:r>
            <a:endParaRPr lang="es-CL" sz="2000" dirty="0">
              <a:solidFill>
                <a:prstClr val="black"/>
              </a:solidFill>
            </a:endParaRPr>
          </a:p>
        </p:txBody>
      </p:sp>
      <p:sp>
        <p:nvSpPr>
          <p:cNvPr id="6" name="5 Rectángulo redondeado"/>
          <p:cNvSpPr/>
          <p:nvPr/>
        </p:nvSpPr>
        <p:spPr>
          <a:xfrm>
            <a:off x="4774867" y="4129938"/>
            <a:ext cx="1813357" cy="76259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8 Rectángulo redondeado"/>
          <p:cNvSpPr/>
          <p:nvPr/>
        </p:nvSpPr>
        <p:spPr>
          <a:xfrm>
            <a:off x="4775301" y="5084604"/>
            <a:ext cx="1812923" cy="72008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9 Rectángulo"/>
          <p:cNvSpPr/>
          <p:nvPr/>
        </p:nvSpPr>
        <p:spPr>
          <a:xfrm>
            <a:off x="4774867" y="4282104"/>
            <a:ext cx="1738040" cy="400110"/>
          </a:xfrm>
          <a:prstGeom prst="rect">
            <a:avLst/>
          </a:prstGeom>
        </p:spPr>
        <p:txBody>
          <a:bodyPr wrap="none">
            <a:spAutoFit/>
          </a:bodyPr>
          <a:lstStyle/>
          <a:p>
            <a:pPr lvl="0"/>
            <a:r>
              <a:rPr lang="es-CL" sz="2000" b="1" dirty="0">
                <a:solidFill>
                  <a:srgbClr val="4F81BD">
                    <a:lumMod val="75000"/>
                  </a:srgbClr>
                </a:solidFill>
                <a:cs typeface="Arial" pitchFamily="34" charset="0"/>
              </a:rPr>
              <a:t>F</a:t>
            </a:r>
            <a:r>
              <a:rPr lang="es-CL" sz="2000" b="1" dirty="0" smtClean="0">
                <a:solidFill>
                  <a:srgbClr val="4F81BD">
                    <a:lumMod val="75000"/>
                  </a:srgbClr>
                </a:solidFill>
                <a:cs typeface="Arial" pitchFamily="34" charset="0"/>
              </a:rPr>
              <a:t>ormulario F-1</a:t>
            </a:r>
            <a:endParaRPr lang="es-CL" sz="2000" dirty="0">
              <a:solidFill>
                <a:prstClr val="black"/>
              </a:solidFill>
            </a:endParaRPr>
          </a:p>
        </p:txBody>
      </p:sp>
      <p:sp>
        <p:nvSpPr>
          <p:cNvPr id="11" name="10 Rectángulo"/>
          <p:cNvSpPr/>
          <p:nvPr/>
        </p:nvSpPr>
        <p:spPr>
          <a:xfrm>
            <a:off x="4841951" y="5214696"/>
            <a:ext cx="1738040" cy="400110"/>
          </a:xfrm>
          <a:prstGeom prst="rect">
            <a:avLst/>
          </a:prstGeom>
        </p:spPr>
        <p:txBody>
          <a:bodyPr wrap="none">
            <a:spAutoFit/>
          </a:bodyPr>
          <a:lstStyle/>
          <a:p>
            <a:pPr lvl="0"/>
            <a:r>
              <a:rPr lang="es-CL" sz="2000" b="1" dirty="0">
                <a:solidFill>
                  <a:srgbClr val="4F81BD">
                    <a:lumMod val="75000"/>
                  </a:srgbClr>
                </a:solidFill>
                <a:cs typeface="Arial" pitchFamily="34" charset="0"/>
              </a:rPr>
              <a:t>F</a:t>
            </a:r>
            <a:r>
              <a:rPr lang="es-CL" sz="2000" b="1" dirty="0" smtClean="0">
                <a:solidFill>
                  <a:srgbClr val="4F81BD">
                    <a:lumMod val="75000"/>
                  </a:srgbClr>
                </a:solidFill>
                <a:cs typeface="Arial" pitchFamily="34" charset="0"/>
              </a:rPr>
              <a:t>ormulario F-2</a:t>
            </a:r>
            <a:endParaRPr lang="es-CL" sz="2000" dirty="0">
              <a:solidFill>
                <a:prstClr val="black"/>
              </a:solidFill>
            </a:endParaRPr>
          </a:p>
        </p:txBody>
      </p:sp>
      <p:cxnSp>
        <p:nvCxnSpPr>
          <p:cNvPr id="28" name="27 Conector recto de flecha"/>
          <p:cNvCxnSpPr>
            <a:stCxn id="5" idx="3"/>
            <a:endCxn id="9" idx="1"/>
          </p:cNvCxnSpPr>
          <p:nvPr/>
        </p:nvCxnSpPr>
        <p:spPr>
          <a:xfrm>
            <a:off x="3958660" y="5444644"/>
            <a:ext cx="816641"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0" name="29 Conector recto de flecha"/>
          <p:cNvCxnSpPr>
            <a:stCxn id="4" idx="3"/>
            <a:endCxn id="6" idx="1"/>
          </p:cNvCxnSpPr>
          <p:nvPr/>
        </p:nvCxnSpPr>
        <p:spPr>
          <a:xfrm>
            <a:off x="3958660" y="4511234"/>
            <a:ext cx="816207"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7 Rectángulo"/>
          <p:cNvSpPr/>
          <p:nvPr/>
        </p:nvSpPr>
        <p:spPr>
          <a:xfrm>
            <a:off x="1911447" y="1753419"/>
            <a:ext cx="5645958" cy="677108"/>
          </a:xfrm>
          <a:prstGeom prst="rect">
            <a:avLst/>
          </a:prstGeom>
        </p:spPr>
        <p:txBody>
          <a:bodyPr wrap="square">
            <a:spAutoFit/>
          </a:bodyPr>
          <a:lstStyle/>
          <a:p>
            <a:pPr lvl="0" algn="ctr"/>
            <a:r>
              <a:rPr lang="es-CL" sz="2000" b="1" dirty="0" smtClean="0">
                <a:solidFill>
                  <a:schemeClr val="accent1">
                    <a:lumMod val="75000"/>
                  </a:schemeClr>
                </a:solidFill>
              </a:rPr>
              <a:t>PLAZO DE POSTULACION </a:t>
            </a:r>
          </a:p>
          <a:p>
            <a:pPr lvl="0" algn="ctr"/>
            <a:r>
              <a:rPr lang="es-CL" dirty="0" smtClean="0">
                <a:solidFill>
                  <a:schemeClr val="tx1">
                    <a:lumMod val="50000"/>
                    <a:lumOff val="50000"/>
                  </a:schemeClr>
                </a:solidFill>
              </a:rPr>
              <a:t>Entre </a:t>
            </a:r>
            <a:r>
              <a:rPr lang="es-CL" dirty="0">
                <a:solidFill>
                  <a:schemeClr val="tx1">
                    <a:lumMod val="50000"/>
                    <a:lumOff val="50000"/>
                  </a:schemeClr>
                </a:solidFill>
              </a:rPr>
              <a:t>el 7 de octubre y 12 de noviembre a las 17.00 horas.  </a:t>
            </a:r>
          </a:p>
        </p:txBody>
      </p:sp>
      <p:sp>
        <p:nvSpPr>
          <p:cNvPr id="12" name="11 Rectángulo"/>
          <p:cNvSpPr/>
          <p:nvPr/>
        </p:nvSpPr>
        <p:spPr>
          <a:xfrm>
            <a:off x="-74004" y="5842337"/>
            <a:ext cx="5433789" cy="1015663"/>
          </a:xfrm>
          <a:prstGeom prst="rect">
            <a:avLst/>
          </a:prstGeom>
        </p:spPr>
        <p:txBody>
          <a:bodyPr wrap="square">
            <a:spAutoFit/>
          </a:bodyPr>
          <a:lstStyle/>
          <a:p>
            <a:pPr marL="285750" lvl="0" indent="-285750">
              <a:buFont typeface="Arial" charset="0"/>
              <a:buChar char="•"/>
            </a:pPr>
            <a:endParaRPr lang="es-CL" sz="2400" b="1" dirty="0">
              <a:solidFill>
                <a:schemeClr val="accent1">
                  <a:lumMod val="75000"/>
                </a:schemeClr>
              </a:solidFill>
            </a:endParaRPr>
          </a:p>
          <a:p>
            <a:pPr marL="285750" indent="-285750">
              <a:buFont typeface="Arial" charset="0"/>
              <a:buChar char="•"/>
            </a:pPr>
            <a:r>
              <a:rPr lang="es-CL" sz="1200" b="1" dirty="0">
                <a:solidFill>
                  <a:schemeClr val="accent1">
                    <a:lumMod val="75000"/>
                  </a:schemeClr>
                </a:solidFill>
              </a:rPr>
              <a:t>Bases y formularios: </a:t>
            </a:r>
            <a:r>
              <a:rPr lang="es-CL" sz="1200" dirty="0">
                <a:solidFill>
                  <a:prstClr val="black"/>
                </a:solidFill>
              </a:rPr>
              <a:t>disponibles a partir del 7 de octubre en </a:t>
            </a:r>
            <a:r>
              <a:rPr lang="es-CL" sz="1200" dirty="0">
                <a:solidFill>
                  <a:prstClr val="black"/>
                </a:solidFill>
                <a:hlinkClick r:id="rId2"/>
              </a:rPr>
              <a:t>www.explora.cl</a:t>
            </a:r>
            <a:r>
              <a:rPr lang="es-CL" sz="1200" dirty="0">
                <a:solidFill>
                  <a:prstClr val="black"/>
                </a:solidFill>
              </a:rPr>
              <a:t> y en Oficina de Partes de CONICYT, Bernarda Morín 551, Providencia, Santiago. (lunes a jueves de 09:00 a 17:00 horas y viernes de 09:00 a 16:00 horas.</a:t>
            </a:r>
          </a:p>
        </p:txBody>
      </p:sp>
    </p:spTree>
    <p:extLst>
      <p:ext uri="{BB962C8B-B14F-4D97-AF65-F5344CB8AC3E}">
        <p14:creationId xmlns:p14="http://schemas.microsoft.com/office/powerpoint/2010/main" val="3496398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74003" y="1988840"/>
            <a:ext cx="4248472" cy="4308872"/>
          </a:xfrm>
          <a:prstGeom prst="rect">
            <a:avLst/>
          </a:prstGeom>
        </p:spPr>
        <p:txBody>
          <a:bodyPr wrap="square">
            <a:spAutoFit/>
          </a:bodyPr>
          <a:lstStyle/>
          <a:p>
            <a:pPr lvl="0"/>
            <a:r>
              <a:rPr lang="es-CL" sz="1600" dirty="0" smtClean="0">
                <a:solidFill>
                  <a:schemeClr val="tx1">
                    <a:lumMod val="50000"/>
                    <a:lumOff val="50000"/>
                  </a:schemeClr>
                </a:solidFill>
              </a:rPr>
              <a:t>Los recursos asignados por CONICYT para la implementación de la propuesta estarán destinados a financiar los siguientes tipos de gastos:</a:t>
            </a:r>
          </a:p>
          <a:p>
            <a:r>
              <a:rPr lang="es-CL" sz="1600" dirty="0">
                <a:solidFill>
                  <a:schemeClr val="tx1">
                    <a:lumMod val="50000"/>
                    <a:lumOff val="50000"/>
                  </a:schemeClr>
                </a:solidFill>
              </a:rPr>
              <a:t>El programa EXPLORA financiará el </a:t>
            </a:r>
            <a:r>
              <a:rPr lang="es-CL" sz="1600" b="1" dirty="0">
                <a:solidFill>
                  <a:schemeClr val="tx1">
                    <a:lumMod val="50000"/>
                    <a:lumOff val="50000"/>
                  </a:schemeClr>
                </a:solidFill>
              </a:rPr>
              <a:t>70% </a:t>
            </a:r>
            <a:r>
              <a:rPr lang="es-CL" sz="1600" dirty="0">
                <a:solidFill>
                  <a:schemeClr val="tx1">
                    <a:lumMod val="50000"/>
                    <a:lumOff val="50000"/>
                  </a:schemeClr>
                </a:solidFill>
              </a:rPr>
              <a:t>del costo total de la propuesta con un monto máximo de </a:t>
            </a:r>
            <a:r>
              <a:rPr lang="es-CL" sz="1600" b="1" dirty="0">
                <a:solidFill>
                  <a:schemeClr val="tx1">
                    <a:lumMod val="50000"/>
                    <a:lumOff val="50000"/>
                  </a:schemeClr>
                </a:solidFill>
              </a:rPr>
              <a:t>$20.000.000. </a:t>
            </a:r>
            <a:r>
              <a:rPr lang="es-CL" sz="1600" dirty="0">
                <a:solidFill>
                  <a:schemeClr val="tx1">
                    <a:lumMod val="50000"/>
                    <a:lumOff val="50000"/>
                  </a:schemeClr>
                </a:solidFill>
              </a:rPr>
              <a:t>El </a:t>
            </a:r>
            <a:r>
              <a:rPr lang="es-CL" sz="1600" b="1" dirty="0">
                <a:solidFill>
                  <a:schemeClr val="tx1">
                    <a:lumMod val="50000"/>
                    <a:lumOff val="50000"/>
                  </a:schemeClr>
                </a:solidFill>
              </a:rPr>
              <a:t>30%</a:t>
            </a:r>
            <a:r>
              <a:rPr lang="es-CL" sz="1600" dirty="0">
                <a:solidFill>
                  <a:schemeClr val="tx1">
                    <a:lumMod val="50000"/>
                    <a:lumOff val="50000"/>
                  </a:schemeClr>
                </a:solidFill>
              </a:rPr>
              <a:t> restante deberá ser aportado en recursos </a:t>
            </a:r>
            <a:r>
              <a:rPr lang="es-CL" sz="1600" b="1" dirty="0">
                <a:solidFill>
                  <a:schemeClr val="tx1">
                    <a:lumMod val="50000"/>
                    <a:lumOff val="50000"/>
                  </a:schemeClr>
                </a:solidFill>
              </a:rPr>
              <a:t>pecuniarios y/o no pecuniarios </a:t>
            </a:r>
            <a:r>
              <a:rPr lang="es-CL" sz="1600" dirty="0">
                <a:solidFill>
                  <a:schemeClr val="tx1">
                    <a:lumMod val="50000"/>
                    <a:lumOff val="50000"/>
                  </a:schemeClr>
                </a:solidFill>
              </a:rPr>
              <a:t>por los postulantes y sus asociados y/o terceros</a:t>
            </a:r>
          </a:p>
          <a:p>
            <a:pPr marL="285750" lvl="0" indent="-285750" algn="just">
              <a:buFont typeface="Arial" charset="0"/>
              <a:buChar char="•"/>
            </a:pPr>
            <a:r>
              <a:rPr lang="es-CL" sz="1600" dirty="0" smtClean="0">
                <a:solidFill>
                  <a:schemeClr val="tx1">
                    <a:lumMod val="50000"/>
                    <a:lumOff val="50000"/>
                  </a:schemeClr>
                </a:solidFill>
              </a:rPr>
              <a:t>Incentivos y honorarios</a:t>
            </a:r>
          </a:p>
          <a:p>
            <a:pPr marL="285750" lvl="0" indent="-285750" algn="just">
              <a:buFont typeface="Arial" charset="0"/>
              <a:buChar char="•"/>
            </a:pPr>
            <a:r>
              <a:rPr lang="es-CL" sz="1600" dirty="0" smtClean="0">
                <a:solidFill>
                  <a:schemeClr val="tx1">
                    <a:lumMod val="50000"/>
                    <a:lumOff val="50000"/>
                  </a:schemeClr>
                </a:solidFill>
              </a:rPr>
              <a:t>Pasajes y viáticos</a:t>
            </a:r>
          </a:p>
          <a:p>
            <a:pPr marL="285750" lvl="0" indent="-285750" algn="just">
              <a:buFont typeface="Arial" charset="0"/>
              <a:buChar char="•"/>
            </a:pPr>
            <a:r>
              <a:rPr lang="es-CL" sz="1600" dirty="0" smtClean="0">
                <a:solidFill>
                  <a:schemeClr val="tx1">
                    <a:lumMod val="50000"/>
                    <a:lumOff val="50000"/>
                  </a:schemeClr>
                </a:solidFill>
              </a:rPr>
              <a:t>Equipos</a:t>
            </a:r>
          </a:p>
          <a:p>
            <a:pPr marL="285750" lvl="0" indent="-285750" algn="just">
              <a:buFont typeface="Arial" charset="0"/>
              <a:buChar char="•"/>
            </a:pPr>
            <a:r>
              <a:rPr lang="es-CL" sz="1600" dirty="0" smtClean="0">
                <a:solidFill>
                  <a:schemeClr val="tx1">
                    <a:lumMod val="50000"/>
                    <a:lumOff val="50000"/>
                  </a:schemeClr>
                </a:solidFill>
              </a:rPr>
              <a:t>Material fungible</a:t>
            </a:r>
          </a:p>
          <a:p>
            <a:pPr marL="285750" lvl="0" indent="-285750" algn="just">
              <a:buFont typeface="Arial" charset="0"/>
              <a:buChar char="•"/>
            </a:pPr>
            <a:r>
              <a:rPr lang="es-CL" sz="1600" dirty="0" smtClean="0">
                <a:solidFill>
                  <a:schemeClr val="tx1">
                    <a:lumMod val="50000"/>
                    <a:lumOff val="50000"/>
                  </a:schemeClr>
                </a:solidFill>
              </a:rPr>
              <a:t>Difusión</a:t>
            </a:r>
          </a:p>
          <a:p>
            <a:pPr marL="285750" lvl="0" indent="-285750" algn="just">
              <a:buFont typeface="Arial" charset="0"/>
              <a:buChar char="•"/>
            </a:pPr>
            <a:r>
              <a:rPr lang="es-CL" sz="1600" dirty="0" smtClean="0">
                <a:solidFill>
                  <a:schemeClr val="tx1">
                    <a:lumMod val="50000"/>
                    <a:lumOff val="50000"/>
                  </a:schemeClr>
                </a:solidFill>
              </a:rPr>
              <a:t>Gastos de operación o costos de producción</a:t>
            </a:r>
          </a:p>
          <a:p>
            <a:pPr marL="285750" lvl="0" indent="-285750" algn="just">
              <a:buFont typeface="Arial" charset="0"/>
              <a:buChar char="•"/>
            </a:pPr>
            <a:endParaRPr lang="es-CL" dirty="0">
              <a:solidFill>
                <a:prstClr val="black"/>
              </a:solidFill>
            </a:endParaRPr>
          </a:p>
        </p:txBody>
      </p:sp>
      <p:sp>
        <p:nvSpPr>
          <p:cNvPr id="5" name="4 Rectángulo"/>
          <p:cNvSpPr/>
          <p:nvPr/>
        </p:nvSpPr>
        <p:spPr>
          <a:xfrm>
            <a:off x="5706246" y="1144114"/>
            <a:ext cx="2152064" cy="461665"/>
          </a:xfrm>
          <a:prstGeom prst="rect">
            <a:avLst/>
          </a:prstGeom>
        </p:spPr>
        <p:txBody>
          <a:bodyPr wrap="none">
            <a:spAutoFit/>
          </a:bodyPr>
          <a:lstStyle/>
          <a:p>
            <a:pPr lvl="0"/>
            <a:r>
              <a:rPr lang="es-CL" sz="2400" b="1" dirty="0" smtClean="0">
                <a:solidFill>
                  <a:schemeClr val="accent1">
                    <a:lumMod val="75000"/>
                  </a:schemeClr>
                </a:solidFill>
              </a:rPr>
              <a:t>Financiamiento</a:t>
            </a:r>
            <a:endParaRPr lang="es-CL" sz="2400" b="1" dirty="0">
              <a:solidFill>
                <a:schemeClr val="accent1">
                  <a:lumMod val="75000"/>
                </a:schemeClr>
              </a:solidFill>
            </a:endParaRP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8278" y="2924944"/>
            <a:ext cx="3048001" cy="203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842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1997927"/>
            <a:ext cx="4572000" cy="4462760"/>
          </a:xfrm>
          <a:prstGeom prst="rect">
            <a:avLst/>
          </a:prstGeom>
        </p:spPr>
        <p:txBody>
          <a:bodyPr>
            <a:spAutoFit/>
          </a:bodyPr>
          <a:lstStyle/>
          <a:p>
            <a:pPr lvl="0" algn="just"/>
            <a:r>
              <a:rPr lang="es-CL" b="1" dirty="0">
                <a:solidFill>
                  <a:schemeClr val="accent1">
                    <a:lumMod val="75000"/>
                  </a:schemeClr>
                </a:solidFill>
              </a:rPr>
              <a:t>P</a:t>
            </a:r>
            <a:r>
              <a:rPr lang="es-CL" b="1" dirty="0" smtClean="0">
                <a:solidFill>
                  <a:schemeClr val="accent1">
                    <a:lumMod val="75000"/>
                  </a:schemeClr>
                </a:solidFill>
              </a:rPr>
              <a:t>úblico Objetivo</a:t>
            </a:r>
          </a:p>
          <a:p>
            <a:pPr lvl="0" algn="just"/>
            <a:endParaRPr lang="es-CL" b="1" dirty="0" smtClean="0">
              <a:solidFill>
                <a:schemeClr val="accent1">
                  <a:lumMod val="75000"/>
                </a:schemeClr>
              </a:solidFill>
            </a:endParaRPr>
          </a:p>
          <a:p>
            <a:pPr marL="285750" lvl="0" indent="-285750" algn="just">
              <a:buFont typeface="Arial" charset="0"/>
              <a:buChar char="•"/>
            </a:pPr>
            <a:r>
              <a:rPr lang="es-CL" sz="1600" b="1" dirty="0" smtClean="0">
                <a:solidFill>
                  <a:schemeClr val="accent1">
                    <a:lumMod val="75000"/>
                  </a:schemeClr>
                </a:solidFill>
              </a:rPr>
              <a:t>Línea Estudiantes</a:t>
            </a:r>
            <a:r>
              <a:rPr lang="es-CL" sz="1600" dirty="0" smtClean="0">
                <a:solidFill>
                  <a:prstClr val="black"/>
                </a:solidFill>
              </a:rPr>
              <a:t>: </a:t>
            </a:r>
            <a:r>
              <a:rPr lang="es-CL" sz="1400" dirty="0" smtClean="0">
                <a:solidFill>
                  <a:schemeClr val="tx1">
                    <a:lumMod val="50000"/>
                    <a:lumOff val="50000"/>
                  </a:schemeClr>
                </a:solidFill>
              </a:rPr>
              <a:t>Dirigido a la comunidad escolar, contemplando preferentemente a establecimientos con índice de vulnerabilidad superior al 60% y cuidando la equidad de género. Se exigirá un número mínimo de beneficiarios según nivel de enseñanza.</a:t>
            </a:r>
          </a:p>
          <a:p>
            <a:pPr lvl="0" algn="just"/>
            <a:r>
              <a:rPr lang="es-CL" sz="1400" dirty="0">
                <a:solidFill>
                  <a:schemeClr val="tx1">
                    <a:lumMod val="50000"/>
                    <a:lumOff val="50000"/>
                  </a:schemeClr>
                </a:solidFill>
              </a:rPr>
              <a:t>	</a:t>
            </a:r>
            <a:r>
              <a:rPr lang="es-CL" sz="1400" dirty="0" smtClean="0">
                <a:solidFill>
                  <a:schemeClr val="tx1">
                    <a:lumMod val="50000"/>
                    <a:lumOff val="50000"/>
                  </a:schemeClr>
                </a:solidFill>
              </a:rPr>
              <a:t>Educación </a:t>
            </a:r>
            <a:r>
              <a:rPr lang="es-CL" sz="1400" dirty="0" err="1" smtClean="0">
                <a:solidFill>
                  <a:schemeClr val="tx1">
                    <a:lumMod val="50000"/>
                    <a:lumOff val="50000"/>
                  </a:schemeClr>
                </a:solidFill>
              </a:rPr>
              <a:t>Parvularia</a:t>
            </a:r>
            <a:r>
              <a:rPr lang="es-CL" sz="1400" dirty="0" smtClean="0">
                <a:solidFill>
                  <a:schemeClr val="tx1">
                    <a:lumMod val="50000"/>
                    <a:lumOff val="50000"/>
                  </a:schemeClr>
                </a:solidFill>
              </a:rPr>
              <a:t>: 100 párvulos</a:t>
            </a:r>
          </a:p>
          <a:p>
            <a:pPr lvl="0" algn="just"/>
            <a:r>
              <a:rPr lang="es-CL" sz="1400" dirty="0">
                <a:solidFill>
                  <a:schemeClr val="tx1">
                    <a:lumMod val="50000"/>
                    <a:lumOff val="50000"/>
                  </a:schemeClr>
                </a:solidFill>
              </a:rPr>
              <a:t>	</a:t>
            </a:r>
            <a:r>
              <a:rPr lang="es-CL" sz="1400" dirty="0" smtClean="0">
                <a:solidFill>
                  <a:schemeClr val="tx1">
                    <a:lumMod val="50000"/>
                    <a:lumOff val="50000"/>
                  </a:schemeClr>
                </a:solidFill>
              </a:rPr>
              <a:t>Educación Básica: 150 estudiantes</a:t>
            </a:r>
          </a:p>
          <a:p>
            <a:pPr lvl="0" algn="just"/>
            <a:r>
              <a:rPr lang="es-CL" sz="1400" dirty="0">
                <a:solidFill>
                  <a:schemeClr val="tx1">
                    <a:lumMod val="50000"/>
                    <a:lumOff val="50000"/>
                  </a:schemeClr>
                </a:solidFill>
              </a:rPr>
              <a:t>	</a:t>
            </a:r>
            <a:r>
              <a:rPr lang="es-CL" sz="1400" dirty="0" smtClean="0">
                <a:solidFill>
                  <a:schemeClr val="tx1">
                    <a:lumMod val="50000"/>
                    <a:lumOff val="50000"/>
                  </a:schemeClr>
                </a:solidFill>
              </a:rPr>
              <a:t>Educación Media: 200 estudiantes</a:t>
            </a:r>
          </a:p>
          <a:p>
            <a:pPr lvl="0" algn="just"/>
            <a:r>
              <a:rPr lang="es-CL" sz="1400" dirty="0">
                <a:solidFill>
                  <a:schemeClr val="tx1">
                    <a:lumMod val="50000"/>
                    <a:lumOff val="50000"/>
                  </a:schemeClr>
                </a:solidFill>
              </a:rPr>
              <a:t>	</a:t>
            </a:r>
            <a:r>
              <a:rPr lang="es-CL" sz="1400" dirty="0" smtClean="0">
                <a:solidFill>
                  <a:schemeClr val="tx1">
                    <a:lumMod val="50000"/>
                    <a:lumOff val="50000"/>
                  </a:schemeClr>
                </a:solidFill>
              </a:rPr>
              <a:t>Educación Diferencial: 100 estudiantes</a:t>
            </a:r>
          </a:p>
          <a:p>
            <a:pPr lvl="2" algn="just"/>
            <a:r>
              <a:rPr lang="es-CL" sz="1400" b="1" dirty="0" smtClean="0">
                <a:solidFill>
                  <a:schemeClr val="tx1">
                    <a:lumMod val="50000"/>
                    <a:lumOff val="50000"/>
                  </a:schemeClr>
                </a:solidFill>
              </a:rPr>
              <a:t>Niveles combinados : 200 estudiantes</a:t>
            </a:r>
          </a:p>
          <a:p>
            <a:pPr lvl="0"/>
            <a:endParaRPr lang="es-CL" sz="1400" dirty="0" smtClean="0">
              <a:solidFill>
                <a:prstClr val="black"/>
              </a:solidFill>
            </a:endParaRPr>
          </a:p>
          <a:p>
            <a:pPr marL="285750" lvl="0" indent="-285750" algn="just">
              <a:buFont typeface="Arial" charset="0"/>
              <a:buChar char="•"/>
            </a:pPr>
            <a:r>
              <a:rPr lang="es-CL" sz="1600" b="1" dirty="0" smtClean="0">
                <a:solidFill>
                  <a:schemeClr val="accent1">
                    <a:lumMod val="75000"/>
                  </a:schemeClr>
                </a:solidFill>
              </a:rPr>
              <a:t>Línea Formadores</a:t>
            </a:r>
            <a:r>
              <a:rPr lang="es-CL" sz="1600" dirty="0" smtClean="0">
                <a:solidFill>
                  <a:prstClr val="black"/>
                </a:solidFill>
              </a:rPr>
              <a:t>: </a:t>
            </a:r>
            <a:r>
              <a:rPr lang="es-CL" sz="1400" dirty="0" smtClean="0">
                <a:solidFill>
                  <a:schemeClr val="tx1">
                    <a:lumMod val="50000"/>
                    <a:lumOff val="50000"/>
                  </a:schemeClr>
                </a:solidFill>
              </a:rPr>
              <a:t>Cada propuesta debe trabajar al menos con 50 estudiantes de pedagogía o docentes y además garantizar trabajo posterior de cada uno de los docentes o estudiantes con al menos 10 estudiantes.</a:t>
            </a:r>
          </a:p>
          <a:p>
            <a:pPr lvl="0" algn="just"/>
            <a:endParaRPr lang="es-CL" sz="1600" dirty="0" smtClean="0">
              <a:solidFill>
                <a:prstClr val="black"/>
              </a:solidFill>
            </a:endParaRPr>
          </a:p>
          <a:p>
            <a:pPr lvl="0" algn="just"/>
            <a:endParaRPr lang="es-CL" dirty="0">
              <a:solidFill>
                <a:prstClr val="black"/>
              </a:solidFill>
            </a:endParaRPr>
          </a:p>
        </p:txBody>
      </p:sp>
      <p:sp>
        <p:nvSpPr>
          <p:cNvPr id="5" name="4 Rectángulo"/>
          <p:cNvSpPr/>
          <p:nvPr/>
        </p:nvSpPr>
        <p:spPr>
          <a:xfrm>
            <a:off x="1885563" y="1556792"/>
            <a:ext cx="5372881" cy="461665"/>
          </a:xfrm>
          <a:prstGeom prst="rect">
            <a:avLst/>
          </a:prstGeom>
        </p:spPr>
        <p:txBody>
          <a:bodyPr wrap="none">
            <a:spAutoFit/>
          </a:bodyPr>
          <a:lstStyle/>
          <a:p>
            <a:pPr lvl="0" algn="ctr"/>
            <a:r>
              <a:rPr lang="es-CL" sz="2400" b="1" u="sng" dirty="0" smtClean="0">
                <a:solidFill>
                  <a:srgbClr val="4F81BD">
                    <a:lumMod val="75000"/>
                  </a:srgbClr>
                </a:solidFill>
                <a:cs typeface="Arial" pitchFamily="34" charset="0"/>
              </a:rPr>
              <a:t>Especificaciones Proyectos de Valoración</a:t>
            </a:r>
            <a:endParaRPr lang="es-CL" sz="2400" u="sng" dirty="0">
              <a:solidFill>
                <a:prstClr val="black"/>
              </a:solidFill>
            </a:endParaRPr>
          </a:p>
        </p:txBody>
      </p:sp>
      <p:pic>
        <p:nvPicPr>
          <p:cNvPr id="3074" name="Picture 2" descr="C:\Users\fmeza\AppData\Local\Microsoft\Windows\Temporary Internet Files\Content.Outlook\YGMMB9LY\Niños08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45535" y="2536102"/>
            <a:ext cx="234850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658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1628800"/>
            <a:ext cx="4572000" cy="4985980"/>
          </a:xfrm>
          <a:prstGeom prst="rect">
            <a:avLst/>
          </a:prstGeom>
        </p:spPr>
        <p:txBody>
          <a:bodyPr>
            <a:spAutoFit/>
          </a:bodyPr>
          <a:lstStyle/>
          <a:p>
            <a:pPr marL="285750" lvl="0" indent="-285750">
              <a:buFont typeface="Arial" pitchFamily="34" charset="0"/>
              <a:buChar char="•"/>
            </a:pPr>
            <a:endParaRPr lang="es-CL" sz="1400" b="1" dirty="0">
              <a:solidFill>
                <a:srgbClr val="4F81BD">
                  <a:lumMod val="75000"/>
                </a:srgbClr>
              </a:solidFill>
            </a:endParaRPr>
          </a:p>
          <a:p>
            <a:pPr marL="285750" lvl="0" indent="-285750" algn="just">
              <a:buFont typeface="Arial" pitchFamily="34" charset="0"/>
              <a:buChar char="•"/>
            </a:pPr>
            <a:r>
              <a:rPr lang="es-CL" sz="1500" dirty="0" smtClean="0">
                <a:solidFill>
                  <a:schemeClr val="tx1">
                    <a:lumMod val="50000"/>
                    <a:lumOff val="50000"/>
                  </a:schemeClr>
                </a:solidFill>
              </a:rPr>
              <a:t>Dedicar </a:t>
            </a:r>
            <a:r>
              <a:rPr lang="es-CL" sz="1500" dirty="0">
                <a:solidFill>
                  <a:schemeClr val="tx1">
                    <a:lumMod val="50000"/>
                    <a:lumOff val="50000"/>
                  </a:schemeClr>
                </a:solidFill>
              </a:rPr>
              <a:t>al menos </a:t>
            </a:r>
            <a:r>
              <a:rPr lang="es-CL" sz="1500" b="1" dirty="0">
                <a:solidFill>
                  <a:schemeClr val="accent1"/>
                </a:solidFill>
              </a:rPr>
              <a:t>40 horas </a:t>
            </a:r>
            <a:r>
              <a:rPr lang="es-CL" sz="1500" dirty="0">
                <a:solidFill>
                  <a:schemeClr val="tx1">
                    <a:lumMod val="50000"/>
                    <a:lumOff val="50000"/>
                  </a:schemeClr>
                </a:solidFill>
              </a:rPr>
              <a:t>de manera directa en talleres y/o actividades con las y los estudiantes. Estas horas pueden ser distribuidas en el tiempo como el postulante considere, siempre y  cuando no exceda el límite de meses de ejecución de la propuesta</a:t>
            </a:r>
            <a:r>
              <a:rPr lang="es-CL" sz="1500" dirty="0" smtClean="0">
                <a:solidFill>
                  <a:schemeClr val="tx1">
                    <a:lumMod val="50000"/>
                    <a:lumOff val="50000"/>
                  </a:schemeClr>
                </a:solidFill>
              </a:rPr>
              <a:t>.</a:t>
            </a:r>
          </a:p>
          <a:p>
            <a:pPr marL="285750" lvl="0" indent="-285750" algn="just">
              <a:buFont typeface="Arial" pitchFamily="34" charset="0"/>
              <a:buChar char="•"/>
            </a:pPr>
            <a:endParaRPr lang="es-CL" sz="1500" dirty="0">
              <a:solidFill>
                <a:prstClr val="black"/>
              </a:solidFill>
            </a:endParaRPr>
          </a:p>
          <a:p>
            <a:pPr marL="285750" lvl="0" indent="-285750" algn="just">
              <a:buFont typeface="Arial" pitchFamily="34" charset="0"/>
              <a:buChar char="•"/>
            </a:pPr>
            <a:r>
              <a:rPr lang="es-CL" sz="1500" dirty="0">
                <a:solidFill>
                  <a:schemeClr val="tx1">
                    <a:lumMod val="50000"/>
                    <a:lumOff val="50000"/>
                  </a:schemeClr>
                </a:solidFill>
              </a:rPr>
              <a:t>En el caso de la </a:t>
            </a:r>
            <a:r>
              <a:rPr lang="es-CL" sz="1500" b="1" dirty="0">
                <a:solidFill>
                  <a:srgbClr val="4F81BD">
                    <a:lumMod val="75000"/>
                  </a:srgbClr>
                </a:solidFill>
              </a:rPr>
              <a:t>Línea Formadores</a:t>
            </a:r>
            <a:r>
              <a:rPr lang="es-CL" sz="1500" dirty="0">
                <a:solidFill>
                  <a:prstClr val="black"/>
                </a:solidFill>
              </a:rPr>
              <a:t>, </a:t>
            </a:r>
            <a:r>
              <a:rPr lang="es-CL" sz="1500" dirty="0">
                <a:solidFill>
                  <a:schemeClr val="tx1">
                    <a:lumMod val="50000"/>
                    <a:lumOff val="50000"/>
                  </a:schemeClr>
                </a:solidFill>
              </a:rPr>
              <a:t>se exige, además de las 40 horas directas con estudiantes de pedagogía y/o docentes, que éstos apliquen lo aprendido con talleres u otras actividades con </a:t>
            </a:r>
            <a:r>
              <a:rPr lang="es-CL" sz="1500" b="1" dirty="0">
                <a:solidFill>
                  <a:schemeClr val="accent1"/>
                </a:solidFill>
              </a:rPr>
              <a:t>al menos 10 estudiantes </a:t>
            </a:r>
            <a:r>
              <a:rPr lang="es-CL" sz="1500" dirty="0">
                <a:solidFill>
                  <a:schemeClr val="tx1">
                    <a:lumMod val="50000"/>
                    <a:lumOff val="50000"/>
                  </a:schemeClr>
                </a:solidFill>
              </a:rPr>
              <a:t>de cualquier nivel educativo</a:t>
            </a:r>
            <a:r>
              <a:rPr lang="es-CL" sz="1500" dirty="0" smtClean="0">
                <a:solidFill>
                  <a:schemeClr val="tx1">
                    <a:lumMod val="50000"/>
                    <a:lumOff val="50000"/>
                  </a:schemeClr>
                </a:solidFill>
              </a:rPr>
              <a:t>.</a:t>
            </a:r>
          </a:p>
          <a:p>
            <a:pPr marL="285750" lvl="0" indent="-285750" algn="just">
              <a:buFont typeface="Arial" pitchFamily="34" charset="0"/>
              <a:buChar char="•"/>
            </a:pPr>
            <a:endParaRPr lang="es-CL" sz="1500" dirty="0">
              <a:solidFill>
                <a:prstClr val="black"/>
              </a:solidFill>
            </a:endParaRPr>
          </a:p>
          <a:p>
            <a:pPr marL="285750" lvl="0" indent="-285750" algn="just">
              <a:buFont typeface="Arial" pitchFamily="34" charset="0"/>
              <a:buChar char="•"/>
            </a:pPr>
            <a:r>
              <a:rPr lang="es-CL" sz="1500" b="1" dirty="0">
                <a:solidFill>
                  <a:srgbClr val="4F81BD">
                    <a:lumMod val="75000"/>
                  </a:srgbClr>
                </a:solidFill>
              </a:rPr>
              <a:t>Desarrollo de </a:t>
            </a:r>
            <a:r>
              <a:rPr lang="es-CL" sz="1500" b="1" dirty="0" smtClean="0">
                <a:solidFill>
                  <a:srgbClr val="4F81BD">
                    <a:lumMod val="75000"/>
                  </a:srgbClr>
                </a:solidFill>
              </a:rPr>
              <a:t>Competencias .</a:t>
            </a:r>
            <a:r>
              <a:rPr lang="es-CL" sz="1500" dirty="0" smtClean="0">
                <a:solidFill>
                  <a:schemeClr val="tx1">
                    <a:lumMod val="50000"/>
                    <a:lumOff val="50000"/>
                  </a:schemeClr>
                </a:solidFill>
              </a:rPr>
              <a:t>Las </a:t>
            </a:r>
            <a:r>
              <a:rPr lang="es-CL" sz="1500" dirty="0">
                <a:solidFill>
                  <a:schemeClr val="tx1">
                    <a:lumMod val="50000"/>
                    <a:lumOff val="50000"/>
                  </a:schemeClr>
                </a:solidFill>
              </a:rPr>
              <a:t>propuestas de </a:t>
            </a:r>
            <a:r>
              <a:rPr lang="es-CL" sz="1500" b="1" dirty="0">
                <a:solidFill>
                  <a:schemeClr val="tx1">
                    <a:lumMod val="50000"/>
                    <a:lumOff val="50000"/>
                  </a:schemeClr>
                </a:solidFill>
              </a:rPr>
              <a:t>Valoración</a:t>
            </a:r>
            <a:r>
              <a:rPr lang="es-CL" sz="1500" dirty="0">
                <a:solidFill>
                  <a:schemeClr val="tx1">
                    <a:lumMod val="50000"/>
                    <a:lumOff val="50000"/>
                  </a:schemeClr>
                </a:solidFill>
              </a:rPr>
              <a:t> de la Línea de Estudiantes, como de la Línea Formadores tendrán que trabajar con metodologías innovadoras y participativas que ayuden a desarrollar las competencias técnicas y transversales definidas por el Programa EXPLORA</a:t>
            </a:r>
            <a:r>
              <a:rPr lang="es-CL" sz="1600" dirty="0">
                <a:solidFill>
                  <a:schemeClr val="tx1">
                    <a:lumMod val="50000"/>
                    <a:lumOff val="50000"/>
                  </a:schemeClr>
                </a:solidFill>
              </a:rPr>
              <a:t>.</a:t>
            </a:r>
          </a:p>
          <a:p>
            <a:pPr lvl="0" algn="just"/>
            <a:endParaRPr lang="es-CL"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54645" y="2550813"/>
            <a:ext cx="2266511" cy="3398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719291" y="874425"/>
            <a:ext cx="3926716" cy="400110"/>
          </a:xfrm>
          <a:prstGeom prst="rect">
            <a:avLst/>
          </a:prstGeom>
        </p:spPr>
        <p:txBody>
          <a:bodyPr wrap="none">
            <a:spAutoFit/>
          </a:bodyPr>
          <a:lstStyle/>
          <a:p>
            <a:pPr lvl="0" algn="just"/>
            <a:r>
              <a:rPr lang="es-CL" sz="2000" b="1" dirty="0">
                <a:solidFill>
                  <a:srgbClr val="4F81BD">
                    <a:lumMod val="75000"/>
                  </a:srgbClr>
                </a:solidFill>
              </a:rPr>
              <a:t>Requerimientos línea VALORACIÓN</a:t>
            </a:r>
          </a:p>
        </p:txBody>
      </p:sp>
    </p:spTree>
    <p:extLst>
      <p:ext uri="{BB962C8B-B14F-4D97-AF65-F5344CB8AC3E}">
        <p14:creationId xmlns:p14="http://schemas.microsoft.com/office/powerpoint/2010/main" val="118862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93482" y="1628800"/>
            <a:ext cx="7250926" cy="5170646"/>
          </a:xfrm>
          <a:prstGeom prst="rect">
            <a:avLst/>
          </a:prstGeom>
        </p:spPr>
        <p:txBody>
          <a:bodyPr wrap="square">
            <a:spAutoFit/>
          </a:bodyPr>
          <a:lstStyle/>
          <a:p>
            <a:pPr lvl="0" algn="just"/>
            <a:r>
              <a:rPr lang="es-CL" b="1" dirty="0" smtClean="0">
                <a:solidFill>
                  <a:schemeClr val="accent1">
                    <a:lumMod val="75000"/>
                  </a:schemeClr>
                </a:solidFill>
              </a:rPr>
              <a:t>POSTULANTES VALORACIÓN</a:t>
            </a:r>
          </a:p>
          <a:p>
            <a:pPr lvl="0" algn="just"/>
            <a:endParaRPr lang="es-CL" b="1" dirty="0" smtClean="0">
              <a:solidFill>
                <a:schemeClr val="accent1">
                  <a:lumMod val="75000"/>
                </a:schemeClr>
              </a:solidFill>
            </a:endParaRPr>
          </a:p>
          <a:p>
            <a:pPr marL="285750" lvl="0" indent="-285750" algn="just">
              <a:buFont typeface="Arial" charset="0"/>
              <a:buChar char="•"/>
            </a:pPr>
            <a:r>
              <a:rPr lang="es-CL" sz="1600" b="1" dirty="0" smtClean="0">
                <a:solidFill>
                  <a:schemeClr val="accent1">
                    <a:lumMod val="75000"/>
                  </a:schemeClr>
                </a:solidFill>
              </a:rPr>
              <a:t>Personas Naturales</a:t>
            </a:r>
            <a:r>
              <a:rPr lang="es-CL" sz="1600" dirty="0" smtClean="0">
                <a:solidFill>
                  <a:prstClr val="black"/>
                </a:solidFill>
              </a:rPr>
              <a:t>: </a:t>
            </a:r>
            <a:r>
              <a:rPr lang="es-CL" sz="1400" dirty="0" smtClean="0">
                <a:solidFill>
                  <a:schemeClr val="tx1">
                    <a:lumMod val="50000"/>
                    <a:lumOff val="50000"/>
                  </a:schemeClr>
                </a:solidFill>
              </a:rPr>
              <a:t>Deberán contar con el apoyo de una Institución Patrocinadora que tenga en su misión la promoción y/o el desarrollo de investigación científica –tecnológica, de la educación o de la cultura. </a:t>
            </a:r>
            <a:r>
              <a:rPr lang="es-CL" sz="1400" b="1" dirty="0">
                <a:solidFill>
                  <a:schemeClr val="tx1">
                    <a:lumMod val="50000"/>
                    <a:lumOff val="50000"/>
                  </a:schemeClr>
                </a:solidFill>
              </a:rPr>
              <a:t>E</a:t>
            </a:r>
            <a:r>
              <a:rPr lang="es-CL" sz="1400" b="1" dirty="0" smtClean="0">
                <a:solidFill>
                  <a:schemeClr val="tx1">
                    <a:lumMod val="50000"/>
                    <a:lumOff val="50000"/>
                  </a:schemeClr>
                </a:solidFill>
              </a:rPr>
              <a:t>xcluidos Establecimientos Educacionales.</a:t>
            </a:r>
          </a:p>
          <a:p>
            <a:pPr marL="285750" lvl="0" indent="-285750" algn="just">
              <a:buFont typeface="Arial" charset="0"/>
              <a:buChar char="•"/>
            </a:pPr>
            <a:endParaRPr lang="es-CL" sz="1400" b="1" dirty="0" smtClean="0">
              <a:solidFill>
                <a:prstClr val="black"/>
              </a:solidFill>
            </a:endParaRPr>
          </a:p>
          <a:p>
            <a:pPr marL="285750" indent="-285750" algn="just">
              <a:buFont typeface="Arial" charset="0"/>
              <a:buChar char="•"/>
            </a:pPr>
            <a:r>
              <a:rPr lang="es-CL" sz="1600" b="1" dirty="0" smtClean="0">
                <a:solidFill>
                  <a:schemeClr val="accent1">
                    <a:lumMod val="75000"/>
                  </a:schemeClr>
                </a:solidFill>
              </a:rPr>
              <a:t>Personas Jurídicas</a:t>
            </a:r>
            <a:r>
              <a:rPr lang="es-CL" sz="1600" dirty="0" smtClean="0">
                <a:solidFill>
                  <a:prstClr val="black"/>
                </a:solidFill>
              </a:rPr>
              <a:t>: </a:t>
            </a:r>
            <a:r>
              <a:rPr lang="es-CL" sz="1400" dirty="0">
                <a:solidFill>
                  <a:schemeClr val="tx1">
                    <a:lumMod val="50000"/>
                    <a:lumOff val="50000"/>
                  </a:schemeClr>
                </a:solidFill>
              </a:rPr>
              <a:t>Instituciones públicas o privadas sin fines de lucro que tengan en su misión la promoción y/o desarrollo de la ciencia, la tecnología, o la educación. Podrán participar universidades, centros de estudio, fundaciones u </a:t>
            </a:r>
            <a:r>
              <a:rPr lang="es-CL" sz="1400" dirty="0" err="1">
                <a:solidFill>
                  <a:schemeClr val="tx1">
                    <a:lumMod val="50000"/>
                    <a:lumOff val="50000"/>
                  </a:schemeClr>
                </a:solidFill>
              </a:rPr>
              <a:t>ONGs</a:t>
            </a:r>
            <a:r>
              <a:rPr lang="es-CL" sz="1400" dirty="0">
                <a:solidFill>
                  <a:schemeClr val="tx1">
                    <a:lumMod val="50000"/>
                    <a:lumOff val="50000"/>
                  </a:schemeClr>
                </a:solidFill>
              </a:rPr>
              <a:t>. Excluidos Establecimientos Educacionales</a:t>
            </a:r>
          </a:p>
          <a:p>
            <a:pPr marL="285750" lvl="0" indent="-285750" algn="just">
              <a:buFont typeface="Arial" charset="0"/>
              <a:buChar char="•"/>
            </a:pPr>
            <a:endParaRPr lang="es-CL" sz="1400" b="1" dirty="0" smtClean="0">
              <a:solidFill>
                <a:prstClr val="black"/>
              </a:solidFill>
            </a:endParaRPr>
          </a:p>
          <a:p>
            <a:pPr lvl="0" algn="just"/>
            <a:r>
              <a:rPr lang="es-CL" b="1" dirty="0" smtClean="0">
                <a:solidFill>
                  <a:schemeClr val="accent1">
                    <a:lumMod val="75000"/>
                  </a:schemeClr>
                </a:solidFill>
              </a:rPr>
              <a:t>Establecimientos Educacionales Asociados</a:t>
            </a:r>
            <a:endParaRPr lang="es-CL" b="1" baseline="-25000" dirty="0" smtClean="0">
              <a:solidFill>
                <a:schemeClr val="accent1">
                  <a:lumMod val="75000"/>
                </a:schemeClr>
              </a:solidFill>
            </a:endParaRPr>
          </a:p>
          <a:p>
            <a:pPr marL="285750" lvl="0" indent="-285750" algn="just">
              <a:buFont typeface="Arial" charset="0"/>
              <a:buChar char="•"/>
            </a:pPr>
            <a:r>
              <a:rPr lang="es-CL" sz="1400" dirty="0">
                <a:solidFill>
                  <a:schemeClr val="tx1">
                    <a:lumMod val="50000"/>
                    <a:lumOff val="50000"/>
                  </a:schemeClr>
                </a:solidFill>
              </a:rPr>
              <a:t>La propuesta deberá comprometer la participación de al menos 5 establecimientos educacionales asociados, de  </a:t>
            </a:r>
            <a:r>
              <a:rPr lang="es-CL" sz="1400" dirty="0" smtClean="0">
                <a:solidFill>
                  <a:schemeClr val="tx1">
                    <a:lumMod val="50000"/>
                    <a:lumOff val="50000"/>
                  </a:schemeClr>
                </a:solidFill>
              </a:rPr>
              <a:t>cualquier dependencia </a:t>
            </a:r>
            <a:r>
              <a:rPr lang="es-CL" sz="1400" dirty="0">
                <a:solidFill>
                  <a:schemeClr val="tx1">
                    <a:lumMod val="50000"/>
                    <a:lumOff val="50000"/>
                  </a:schemeClr>
                </a:solidFill>
              </a:rPr>
              <a:t>particular subvencionada, </a:t>
            </a:r>
            <a:r>
              <a:rPr lang="es-CL" sz="1400" dirty="0" err="1">
                <a:solidFill>
                  <a:schemeClr val="tx1">
                    <a:lumMod val="50000"/>
                    <a:lumOff val="50000"/>
                  </a:schemeClr>
                </a:solidFill>
              </a:rPr>
              <a:t>Junji</a:t>
            </a:r>
            <a:r>
              <a:rPr lang="es-CL" sz="1400" dirty="0">
                <a:solidFill>
                  <a:schemeClr val="tx1">
                    <a:lumMod val="50000"/>
                    <a:lumOff val="50000"/>
                  </a:schemeClr>
                </a:solidFill>
              </a:rPr>
              <a:t> y/o Integra. </a:t>
            </a:r>
            <a:r>
              <a:rPr lang="es-CL" sz="1400" dirty="0" smtClean="0">
                <a:solidFill>
                  <a:schemeClr val="tx1">
                    <a:lumMod val="50000"/>
                    <a:lumOff val="50000"/>
                  </a:schemeClr>
                </a:solidFill>
              </a:rPr>
              <a:t>Se valorara positivamente el trabajo  con establecimientos de alta vulnerabilidad verificable.</a:t>
            </a:r>
            <a:endParaRPr lang="es-CL" sz="1400" dirty="0">
              <a:solidFill>
                <a:schemeClr val="tx1">
                  <a:lumMod val="50000"/>
                  <a:lumOff val="50000"/>
                </a:schemeClr>
              </a:solidFill>
            </a:endParaRPr>
          </a:p>
          <a:p>
            <a:pPr marL="285750" lvl="0" indent="-285750" algn="just">
              <a:buFont typeface="Arial" charset="0"/>
              <a:buChar char="•"/>
            </a:pPr>
            <a:endParaRPr lang="es-CL" sz="1400" dirty="0">
              <a:solidFill>
                <a:schemeClr val="tx1">
                  <a:lumMod val="50000"/>
                  <a:lumOff val="50000"/>
                </a:schemeClr>
              </a:solidFill>
            </a:endParaRPr>
          </a:p>
          <a:p>
            <a:pPr lvl="0" algn="just"/>
            <a:r>
              <a:rPr lang="es-CL" b="1" dirty="0" smtClean="0">
                <a:solidFill>
                  <a:schemeClr val="accent1">
                    <a:lumMod val="75000"/>
                  </a:schemeClr>
                </a:solidFill>
              </a:rPr>
              <a:t>Instituciones Terceras</a:t>
            </a:r>
          </a:p>
          <a:p>
            <a:pPr marL="285750" indent="-285750" algn="just">
              <a:buFont typeface="Arial" charset="0"/>
              <a:buChar char="•"/>
            </a:pPr>
            <a:r>
              <a:rPr lang="es-CL" sz="1400" dirty="0">
                <a:solidFill>
                  <a:schemeClr val="tx1">
                    <a:lumMod val="50000"/>
                    <a:lumOff val="50000"/>
                  </a:schemeClr>
                </a:solidFill>
              </a:rPr>
              <a:t>La propuesta podrá contar con aquellas entidades públicas o privadas, ya sea empresas, fundaciones, corporaciones, municipios, centros de investigación u otros, </a:t>
            </a:r>
            <a:endParaRPr lang="es-CL" sz="1400" dirty="0" smtClean="0">
              <a:solidFill>
                <a:schemeClr val="tx1">
                  <a:lumMod val="50000"/>
                  <a:lumOff val="50000"/>
                </a:schemeClr>
              </a:solidFill>
            </a:endParaRPr>
          </a:p>
          <a:p>
            <a:pPr marL="265113" algn="just"/>
            <a:r>
              <a:rPr lang="es-CL" sz="1400" dirty="0" smtClean="0">
                <a:solidFill>
                  <a:schemeClr val="tx1">
                    <a:lumMod val="50000"/>
                    <a:lumOff val="50000"/>
                  </a:schemeClr>
                </a:solidFill>
              </a:rPr>
              <a:t>que </a:t>
            </a:r>
            <a:r>
              <a:rPr lang="es-CL" sz="1400" dirty="0">
                <a:solidFill>
                  <a:schemeClr val="tx1">
                    <a:lumMod val="50000"/>
                    <a:lumOff val="50000"/>
                  </a:schemeClr>
                </a:solidFill>
              </a:rPr>
              <a:t>aportan recursos pecuniarios o no pecuniarios. Su inclusión es optativa.</a:t>
            </a:r>
          </a:p>
          <a:p>
            <a:pPr marL="285750" lvl="0" indent="-285750" algn="just">
              <a:buFont typeface="Arial" charset="0"/>
              <a:buChar char="•"/>
            </a:pPr>
            <a:endParaRPr lang="es-CL" sz="1600" dirty="0" smtClean="0">
              <a:solidFill>
                <a:prstClr val="black"/>
              </a:solidFill>
            </a:endParaRPr>
          </a:p>
        </p:txBody>
      </p:sp>
    </p:spTree>
    <p:extLst>
      <p:ext uri="{BB962C8B-B14F-4D97-AF65-F5344CB8AC3E}">
        <p14:creationId xmlns:p14="http://schemas.microsoft.com/office/powerpoint/2010/main" val="2264487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2449</Words>
  <Application>Microsoft Office PowerPoint</Application>
  <PresentationFormat>Presentación en pantalla (4:3)</PresentationFormat>
  <Paragraphs>197</Paragraphs>
  <Slides>23</Slides>
  <Notes>1</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Presentación de PowerPoint</vt:lpstr>
      <vt:lpstr>Presentación de PowerPoint</vt:lpstr>
      <vt:lpstr>Presentación de PowerPoint</vt:lpstr>
      <vt:lpst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XVIII Concurso de Proyectos EXPLORA CONICYT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Meza</dc:creator>
  <cp:lastModifiedBy>Claudia Castillo</cp:lastModifiedBy>
  <cp:revision>99</cp:revision>
  <dcterms:created xsi:type="dcterms:W3CDTF">2013-10-03T13:07:31Z</dcterms:created>
  <dcterms:modified xsi:type="dcterms:W3CDTF">2013-10-23T19:45:13Z</dcterms:modified>
</cp:coreProperties>
</file>