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412" r:id="rId2"/>
    <p:sldId id="283" r:id="rId3"/>
    <p:sldId id="374" r:id="rId4"/>
    <p:sldId id="463" r:id="rId5"/>
    <p:sldId id="475" r:id="rId6"/>
    <p:sldId id="439" r:id="rId7"/>
    <p:sldId id="440" r:id="rId8"/>
    <p:sldId id="441" r:id="rId9"/>
    <p:sldId id="442" r:id="rId10"/>
    <p:sldId id="443" r:id="rId11"/>
    <p:sldId id="445" r:id="rId12"/>
    <p:sldId id="446" r:id="rId13"/>
    <p:sldId id="444" r:id="rId14"/>
    <p:sldId id="449" r:id="rId15"/>
    <p:sldId id="316" r:id="rId16"/>
    <p:sldId id="435" r:id="rId17"/>
    <p:sldId id="468" r:id="rId18"/>
    <p:sldId id="437" r:id="rId19"/>
    <p:sldId id="473" r:id="rId20"/>
    <p:sldId id="461" r:id="rId21"/>
    <p:sldId id="469" r:id="rId22"/>
    <p:sldId id="464" r:id="rId23"/>
    <p:sldId id="465" r:id="rId24"/>
    <p:sldId id="474" r:id="rId25"/>
    <p:sldId id="451" r:id="rId26"/>
    <p:sldId id="453" r:id="rId27"/>
    <p:sldId id="452" r:id="rId28"/>
    <p:sldId id="454" r:id="rId29"/>
    <p:sldId id="470" r:id="rId30"/>
    <p:sldId id="476" r:id="rId31"/>
    <p:sldId id="477" r:id="rId32"/>
    <p:sldId id="462" r:id="rId33"/>
    <p:sldId id="456" r:id="rId34"/>
    <p:sldId id="447" r:id="rId35"/>
    <p:sldId id="448" r:id="rId36"/>
    <p:sldId id="466" r:id="rId37"/>
    <p:sldId id="290" r:id="rId38"/>
    <p:sldId id="422" r:id="rId39"/>
    <p:sldId id="424" r:id="rId40"/>
    <p:sldId id="428" r:id="rId41"/>
    <p:sldId id="432" r:id="rId42"/>
    <p:sldId id="455" r:id="rId43"/>
    <p:sldId id="450" r:id="rId44"/>
    <p:sldId id="459" r:id="rId45"/>
    <p:sldId id="460" r:id="rId46"/>
    <p:sldId id="467" r:id="rId47"/>
    <p:sldId id="471" r:id="rId48"/>
    <p:sldId id="438" r:id="rId4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592"/>
    <a:srgbClr val="13B44D"/>
    <a:srgbClr val="9F3D00"/>
    <a:srgbClr val="579D00"/>
    <a:srgbClr val="CDC8C5"/>
    <a:srgbClr val="D00026"/>
    <a:srgbClr val="DF0C32"/>
    <a:srgbClr val="CD1E39"/>
    <a:srgbClr val="DC1F31"/>
    <a:srgbClr val="F5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03" autoAdjust="0"/>
  </p:normalViewPr>
  <p:slideViewPr>
    <p:cSldViewPr snapToGrid="0" snapToObjects="1">
      <p:cViewPr>
        <p:scale>
          <a:sx n="108" d="100"/>
          <a:sy n="108" d="100"/>
        </p:scale>
        <p:origin x="-14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D38FB-C320-C943-9D17-1FB24A05836F}" type="doc">
      <dgm:prSet loTypeId="urn:microsoft.com/office/officeart/2005/8/layout/hProcess4" loCatId="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73EB1C15-8F15-DD4A-92FF-149ADEF710F0}">
      <dgm:prSet phldrT="[Texto]"/>
      <dgm:spPr/>
      <dgm:t>
        <a:bodyPr/>
        <a:lstStyle/>
        <a:p>
          <a:r>
            <a:rPr lang="es-ES" dirty="0" smtClean="0"/>
            <a:t>Proyectos espec</a:t>
          </a:r>
          <a:r>
            <a:rPr lang="es-ES" dirty="0" smtClean="0"/>
            <a:t>íficos</a:t>
          </a:r>
          <a:endParaRPr lang="es-ES" dirty="0"/>
        </a:p>
      </dgm:t>
    </dgm:pt>
    <dgm:pt modelId="{CD1FF0FD-3D0F-B047-AA75-1D4566A2CA4E}" type="parTrans" cxnId="{25527AC0-2075-2947-B5F8-1D90562EA201}">
      <dgm:prSet/>
      <dgm:spPr/>
      <dgm:t>
        <a:bodyPr/>
        <a:lstStyle/>
        <a:p>
          <a:endParaRPr lang="es-ES"/>
        </a:p>
      </dgm:t>
    </dgm:pt>
    <dgm:pt modelId="{DF67FAF7-276A-BB4D-AB3E-987027BE4AB9}" type="sibTrans" cxnId="{25527AC0-2075-2947-B5F8-1D90562EA201}">
      <dgm:prSet/>
      <dgm:spPr>
        <a:solidFill>
          <a:srgbClr val="DC1F31"/>
        </a:solidFill>
        <a:ln>
          <a:solidFill>
            <a:srgbClr val="DF0C32"/>
          </a:solidFill>
        </a:ln>
      </dgm:spPr>
      <dgm:t>
        <a:bodyPr/>
        <a:lstStyle/>
        <a:p>
          <a:endParaRPr lang="es-ES"/>
        </a:p>
      </dgm:t>
    </dgm:pt>
    <dgm:pt modelId="{FB1FB8FE-4A1D-6C4A-9E1E-7D33771DD858}">
      <dgm:prSet phldrT="[Texto]"/>
      <dgm:spPr/>
      <dgm:t>
        <a:bodyPr/>
        <a:lstStyle/>
        <a:p>
          <a:r>
            <a:rPr lang="es-ES" dirty="0" smtClean="0"/>
            <a:t>Individuos participan en un protocolo determinado.</a:t>
          </a:r>
          <a:endParaRPr lang="es-ES" dirty="0"/>
        </a:p>
      </dgm:t>
    </dgm:pt>
    <dgm:pt modelId="{380B8FD5-01BD-2B4E-9518-F190B3B14B60}" type="parTrans" cxnId="{8CB1F140-3C22-E64F-A8EA-FF6A33F00465}">
      <dgm:prSet/>
      <dgm:spPr/>
      <dgm:t>
        <a:bodyPr/>
        <a:lstStyle/>
        <a:p>
          <a:endParaRPr lang="es-ES"/>
        </a:p>
      </dgm:t>
    </dgm:pt>
    <dgm:pt modelId="{F8A185FC-C7B1-D24D-8908-717BF447BBF0}" type="sibTrans" cxnId="{8CB1F140-3C22-E64F-A8EA-FF6A33F00465}">
      <dgm:prSet/>
      <dgm:spPr/>
      <dgm:t>
        <a:bodyPr/>
        <a:lstStyle/>
        <a:p>
          <a:endParaRPr lang="es-ES"/>
        </a:p>
      </dgm:t>
    </dgm:pt>
    <dgm:pt modelId="{E3CB2D14-5F86-C148-891F-5F0CD4EB573F}">
      <dgm:prSet phldrT="[Texto]"/>
      <dgm:spPr/>
      <dgm:t>
        <a:bodyPr/>
        <a:lstStyle/>
        <a:p>
          <a:r>
            <a:rPr lang="es-ES" dirty="0" smtClean="0"/>
            <a:t>IR responsable custodia.</a:t>
          </a:r>
          <a:endParaRPr lang="es-ES" dirty="0"/>
        </a:p>
      </dgm:t>
    </dgm:pt>
    <dgm:pt modelId="{0069FA20-493A-204F-9E6F-8E8B831958EF}" type="parTrans" cxnId="{B4ACDFB1-87AD-4543-8149-9F490AEF6E90}">
      <dgm:prSet/>
      <dgm:spPr/>
      <dgm:t>
        <a:bodyPr/>
        <a:lstStyle/>
        <a:p>
          <a:endParaRPr lang="es-ES"/>
        </a:p>
      </dgm:t>
    </dgm:pt>
    <dgm:pt modelId="{B257F736-5CC4-DE40-9695-A1679A6CCB65}" type="sibTrans" cxnId="{B4ACDFB1-87AD-4543-8149-9F490AEF6E90}">
      <dgm:prSet/>
      <dgm:spPr/>
      <dgm:t>
        <a:bodyPr/>
        <a:lstStyle/>
        <a:p>
          <a:endParaRPr lang="es-ES"/>
        </a:p>
      </dgm:t>
    </dgm:pt>
    <dgm:pt modelId="{62E60CFE-A594-5442-BF45-CC841BEF8F3F}">
      <dgm:prSet phldrT="[Texto]"/>
      <dgm:spPr/>
      <dgm:t>
        <a:bodyPr/>
        <a:lstStyle/>
        <a:p>
          <a:r>
            <a:rPr lang="es-ES" dirty="0" smtClean="0"/>
            <a:t>Colecciones muestras</a:t>
          </a:r>
          <a:endParaRPr lang="es-ES" dirty="0"/>
        </a:p>
      </dgm:t>
    </dgm:pt>
    <dgm:pt modelId="{D9A77AA4-59EE-054B-9A9B-15D385D023B1}" type="parTrans" cxnId="{F77B8C55-D7E1-D145-8CE3-E48B175B899E}">
      <dgm:prSet/>
      <dgm:spPr/>
      <dgm:t>
        <a:bodyPr/>
        <a:lstStyle/>
        <a:p>
          <a:endParaRPr lang="es-ES"/>
        </a:p>
      </dgm:t>
    </dgm:pt>
    <dgm:pt modelId="{4E49250E-2871-8848-B97B-B44DB7894A51}" type="sibTrans" cxnId="{F77B8C55-D7E1-D145-8CE3-E48B175B899E}">
      <dgm:prSet/>
      <dgm:spPr>
        <a:solidFill>
          <a:srgbClr val="DC1F31"/>
        </a:solidFill>
        <a:ln>
          <a:solidFill>
            <a:srgbClr val="DF0C32"/>
          </a:solidFill>
        </a:ln>
      </dgm:spPr>
      <dgm:t>
        <a:bodyPr/>
        <a:lstStyle/>
        <a:p>
          <a:endParaRPr lang="es-ES"/>
        </a:p>
      </dgm:t>
    </dgm:pt>
    <dgm:pt modelId="{484D64DD-0AAA-D345-B613-BF5380748F16}">
      <dgm:prSet phldrT="[Texto]"/>
      <dgm:spPr/>
      <dgm:t>
        <a:bodyPr/>
        <a:lstStyle/>
        <a:p>
          <a:r>
            <a:rPr lang="es-ES" dirty="0" smtClean="0"/>
            <a:t>En base a varios protocolos con </a:t>
          </a:r>
          <a:r>
            <a:rPr lang="es-ES" dirty="0" smtClean="0"/>
            <a:t>áreas temáticas afines.</a:t>
          </a:r>
          <a:endParaRPr lang="es-ES" dirty="0"/>
        </a:p>
      </dgm:t>
    </dgm:pt>
    <dgm:pt modelId="{B952E58B-57BA-D245-8B19-ABC050EFCA53}" type="parTrans" cxnId="{97FC1237-1F7E-E349-814E-5271C135C974}">
      <dgm:prSet/>
      <dgm:spPr/>
      <dgm:t>
        <a:bodyPr/>
        <a:lstStyle/>
        <a:p>
          <a:endParaRPr lang="es-ES"/>
        </a:p>
      </dgm:t>
    </dgm:pt>
    <dgm:pt modelId="{21FCF765-FDDC-8449-8722-DA2FA64CCDBE}" type="sibTrans" cxnId="{97FC1237-1F7E-E349-814E-5271C135C974}">
      <dgm:prSet/>
      <dgm:spPr/>
      <dgm:t>
        <a:bodyPr/>
        <a:lstStyle/>
        <a:p>
          <a:endParaRPr lang="es-ES"/>
        </a:p>
      </dgm:t>
    </dgm:pt>
    <dgm:pt modelId="{584E9589-0B41-284E-B410-70B151D8BDFE}">
      <dgm:prSet phldrT="[Texto]"/>
      <dgm:spPr/>
      <dgm:t>
        <a:bodyPr/>
        <a:lstStyle/>
        <a:p>
          <a:r>
            <a:rPr lang="es-ES" dirty="0" smtClean="0"/>
            <a:t>IR sigue siendo responsable custodia. </a:t>
          </a:r>
          <a:endParaRPr lang="es-ES" dirty="0"/>
        </a:p>
      </dgm:t>
    </dgm:pt>
    <dgm:pt modelId="{48317881-4B54-5445-BE87-D73C9BC2FE54}" type="parTrans" cxnId="{6F0827BF-651D-B543-B858-5CBEB546AB22}">
      <dgm:prSet/>
      <dgm:spPr/>
      <dgm:t>
        <a:bodyPr/>
        <a:lstStyle/>
        <a:p>
          <a:endParaRPr lang="es-ES"/>
        </a:p>
      </dgm:t>
    </dgm:pt>
    <dgm:pt modelId="{E17AEC91-8CD4-B34C-B6CC-8716284191D1}" type="sibTrans" cxnId="{6F0827BF-651D-B543-B858-5CBEB546AB22}">
      <dgm:prSet/>
      <dgm:spPr/>
      <dgm:t>
        <a:bodyPr/>
        <a:lstStyle/>
        <a:p>
          <a:endParaRPr lang="es-ES"/>
        </a:p>
      </dgm:t>
    </dgm:pt>
    <dgm:pt modelId="{248AA62E-5FFF-244B-B0BD-3B58A3F37223}">
      <dgm:prSet phldrT="[Texto]"/>
      <dgm:spPr>
        <a:solidFill>
          <a:srgbClr val="DC1F31"/>
        </a:solidFill>
      </dgm:spPr>
      <dgm:t>
        <a:bodyPr/>
        <a:lstStyle/>
        <a:p>
          <a:r>
            <a:rPr lang="es-ES" dirty="0" err="1" smtClean="0"/>
            <a:t>Biobancos</a:t>
          </a:r>
          <a:endParaRPr lang="es-ES" dirty="0"/>
        </a:p>
      </dgm:t>
    </dgm:pt>
    <dgm:pt modelId="{373D21BC-0FE2-A344-A16F-479E6EDBE636}" type="parTrans" cxnId="{A8B40597-4232-2141-996C-09C3E9D028EA}">
      <dgm:prSet/>
      <dgm:spPr/>
      <dgm:t>
        <a:bodyPr/>
        <a:lstStyle/>
        <a:p>
          <a:endParaRPr lang="es-ES"/>
        </a:p>
      </dgm:t>
    </dgm:pt>
    <dgm:pt modelId="{1B3E5266-DC84-AC41-8878-950BF9AD936B}" type="sibTrans" cxnId="{A8B40597-4232-2141-996C-09C3E9D028EA}">
      <dgm:prSet/>
      <dgm:spPr/>
      <dgm:t>
        <a:bodyPr/>
        <a:lstStyle/>
        <a:p>
          <a:endParaRPr lang="es-ES"/>
        </a:p>
      </dgm:t>
    </dgm:pt>
    <dgm:pt modelId="{23039EAA-014E-C640-AE7E-C4FFE949A9BC}">
      <dgm:prSet phldrT="[Texto]"/>
      <dgm:spPr/>
      <dgm:t>
        <a:bodyPr/>
        <a:lstStyle/>
        <a:p>
          <a:r>
            <a:rPr lang="es-ES" dirty="0" smtClean="0"/>
            <a:t>Cualquier </a:t>
          </a:r>
          <a:r>
            <a:rPr lang="es-ES" dirty="0" smtClean="0"/>
            <a:t>área temática</a:t>
          </a:r>
          <a:endParaRPr lang="es-ES" dirty="0"/>
        </a:p>
      </dgm:t>
    </dgm:pt>
    <dgm:pt modelId="{90A1B052-FB0F-A04C-B4E1-BC8B647C0230}" type="parTrans" cxnId="{8259B1C8-1F9B-9942-8EB2-7042EA8F3505}">
      <dgm:prSet/>
      <dgm:spPr/>
      <dgm:t>
        <a:bodyPr/>
        <a:lstStyle/>
        <a:p>
          <a:endParaRPr lang="es-ES"/>
        </a:p>
      </dgm:t>
    </dgm:pt>
    <dgm:pt modelId="{1B1C70DD-7CA0-6342-A52D-9215F102BC49}" type="sibTrans" cxnId="{8259B1C8-1F9B-9942-8EB2-7042EA8F3505}">
      <dgm:prSet/>
      <dgm:spPr/>
      <dgm:t>
        <a:bodyPr/>
        <a:lstStyle/>
        <a:p>
          <a:endParaRPr lang="es-ES"/>
        </a:p>
      </dgm:t>
    </dgm:pt>
    <dgm:pt modelId="{C027FE3F-EFB7-0641-8D02-7ECBEEC79658}">
      <dgm:prSet phldrT="[Texto]"/>
      <dgm:spPr/>
      <dgm:t>
        <a:bodyPr/>
        <a:lstStyle/>
        <a:p>
          <a:r>
            <a:rPr lang="es-ES" dirty="0" smtClean="0"/>
            <a:t>Acceso por parte de terceros no relacionados al proyecto inicial</a:t>
          </a:r>
          <a:endParaRPr lang="es-ES" dirty="0"/>
        </a:p>
      </dgm:t>
    </dgm:pt>
    <dgm:pt modelId="{F1CD8FD0-36A9-AD47-B624-AAC164E352EC}" type="parTrans" cxnId="{33E9399B-C10A-7942-88E3-ADAAE99CCC22}">
      <dgm:prSet/>
      <dgm:spPr/>
      <dgm:t>
        <a:bodyPr/>
        <a:lstStyle/>
        <a:p>
          <a:endParaRPr lang="es-ES"/>
        </a:p>
      </dgm:t>
    </dgm:pt>
    <dgm:pt modelId="{16E76356-DCB1-5947-8E05-42FEDB8E2AF0}" type="sibTrans" cxnId="{33E9399B-C10A-7942-88E3-ADAAE99CCC22}">
      <dgm:prSet/>
      <dgm:spPr/>
      <dgm:t>
        <a:bodyPr/>
        <a:lstStyle/>
        <a:p>
          <a:endParaRPr lang="es-ES"/>
        </a:p>
      </dgm:t>
    </dgm:pt>
    <dgm:pt modelId="{6414A4F8-2602-F945-B1D3-21B2D334DE7C}">
      <dgm:prSet phldrT="[Texto]"/>
      <dgm:spPr/>
      <dgm:t>
        <a:bodyPr/>
        <a:lstStyle/>
        <a:p>
          <a:r>
            <a:rPr lang="es-ES" dirty="0" smtClean="0"/>
            <a:t>Muestras se analizan seg</a:t>
          </a:r>
          <a:r>
            <a:rPr lang="es-ES" dirty="0" smtClean="0"/>
            <a:t>ún objetivo inicial</a:t>
          </a:r>
          <a:endParaRPr lang="es-ES" dirty="0"/>
        </a:p>
      </dgm:t>
    </dgm:pt>
    <dgm:pt modelId="{05563FE7-3289-4249-9939-949B780F8F09}" type="parTrans" cxnId="{51131D14-A975-0D40-A967-390B1E1B3354}">
      <dgm:prSet/>
      <dgm:spPr/>
      <dgm:t>
        <a:bodyPr/>
        <a:lstStyle/>
        <a:p>
          <a:endParaRPr lang="es-ES"/>
        </a:p>
      </dgm:t>
    </dgm:pt>
    <dgm:pt modelId="{9CCD8923-EF97-8946-9C7C-066926975BEE}" type="sibTrans" cxnId="{51131D14-A975-0D40-A967-390B1E1B3354}">
      <dgm:prSet/>
      <dgm:spPr/>
      <dgm:t>
        <a:bodyPr/>
        <a:lstStyle/>
        <a:p>
          <a:endParaRPr lang="es-ES"/>
        </a:p>
      </dgm:t>
    </dgm:pt>
    <dgm:pt modelId="{829644D6-C758-714E-8202-F3583FD83ED1}" type="pres">
      <dgm:prSet presAssocID="{6C0D38FB-C320-C943-9D17-1FB24A05836F}" presName="Name0" presStyleCnt="0">
        <dgm:presLayoutVars>
          <dgm:dir/>
          <dgm:animLvl val="lvl"/>
          <dgm:resizeHandles val="exact"/>
        </dgm:presLayoutVars>
      </dgm:prSet>
      <dgm:spPr/>
    </dgm:pt>
    <dgm:pt modelId="{A8056FE9-A06A-4849-958F-95F28B31C07C}" type="pres">
      <dgm:prSet presAssocID="{6C0D38FB-C320-C943-9D17-1FB24A05836F}" presName="tSp" presStyleCnt="0"/>
      <dgm:spPr/>
    </dgm:pt>
    <dgm:pt modelId="{EA36602A-1B4F-4244-92C6-3F9F39B9E06D}" type="pres">
      <dgm:prSet presAssocID="{6C0D38FB-C320-C943-9D17-1FB24A05836F}" presName="bSp" presStyleCnt="0"/>
      <dgm:spPr/>
    </dgm:pt>
    <dgm:pt modelId="{32D26EBB-A7BE-5947-9088-DC8880D33CB4}" type="pres">
      <dgm:prSet presAssocID="{6C0D38FB-C320-C943-9D17-1FB24A05836F}" presName="process" presStyleCnt="0"/>
      <dgm:spPr/>
    </dgm:pt>
    <dgm:pt modelId="{0D5A3073-EB89-A74C-A806-376669A29636}" type="pres">
      <dgm:prSet presAssocID="{73EB1C15-8F15-DD4A-92FF-149ADEF710F0}" presName="composite1" presStyleCnt="0"/>
      <dgm:spPr/>
    </dgm:pt>
    <dgm:pt modelId="{3DCA0C01-3F4A-3540-B027-334AED08219B}" type="pres">
      <dgm:prSet presAssocID="{73EB1C15-8F15-DD4A-92FF-149ADEF710F0}" presName="dummyNode1" presStyleLbl="node1" presStyleIdx="0" presStyleCnt="3"/>
      <dgm:spPr/>
    </dgm:pt>
    <dgm:pt modelId="{268D8C94-9E66-3D42-A30A-40E572A3079B}" type="pres">
      <dgm:prSet presAssocID="{73EB1C15-8F15-DD4A-92FF-149ADEF710F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B6F4CC-82B3-654A-8A6D-A1525E7767E9}" type="pres">
      <dgm:prSet presAssocID="{73EB1C15-8F15-DD4A-92FF-149ADEF710F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DF7F61-1EA9-D749-A04F-929C40936D2F}" type="pres">
      <dgm:prSet presAssocID="{73EB1C15-8F15-DD4A-92FF-149ADEF710F0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DBDA914-F928-3B48-A0E8-A116F856FB3C}" type="pres">
      <dgm:prSet presAssocID="{73EB1C15-8F15-DD4A-92FF-149ADEF710F0}" presName="connSite1" presStyleCnt="0"/>
      <dgm:spPr/>
    </dgm:pt>
    <dgm:pt modelId="{F0920C40-65B5-0240-AAAA-CEA006B10BA4}" type="pres">
      <dgm:prSet presAssocID="{DF67FAF7-276A-BB4D-AB3E-987027BE4AB9}" presName="Name9" presStyleLbl="sibTrans2D1" presStyleIdx="0" presStyleCnt="2"/>
      <dgm:spPr/>
    </dgm:pt>
    <dgm:pt modelId="{99A70342-4915-7949-B145-2488A6D0A790}" type="pres">
      <dgm:prSet presAssocID="{62E60CFE-A594-5442-BF45-CC841BEF8F3F}" presName="composite2" presStyleCnt="0"/>
      <dgm:spPr/>
    </dgm:pt>
    <dgm:pt modelId="{ABC81E40-A936-0C4A-85DC-832B7090F741}" type="pres">
      <dgm:prSet presAssocID="{62E60CFE-A594-5442-BF45-CC841BEF8F3F}" presName="dummyNode2" presStyleLbl="node1" presStyleIdx="0" presStyleCnt="3"/>
      <dgm:spPr/>
    </dgm:pt>
    <dgm:pt modelId="{71BC2331-C740-3845-ADD9-B48AF668A577}" type="pres">
      <dgm:prSet presAssocID="{62E60CFE-A594-5442-BF45-CC841BEF8F3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42886-9015-9E4C-84B5-96A0328AC14E}" type="pres">
      <dgm:prSet presAssocID="{62E60CFE-A594-5442-BF45-CC841BEF8F3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E01C13-4AFB-4E46-AED3-5B77E49AD966}" type="pres">
      <dgm:prSet presAssocID="{62E60CFE-A594-5442-BF45-CC841BEF8F3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4A8C4CA3-97D0-CF49-8E06-AD4E00A64683}" type="pres">
      <dgm:prSet presAssocID="{62E60CFE-A594-5442-BF45-CC841BEF8F3F}" presName="connSite2" presStyleCnt="0"/>
      <dgm:spPr/>
    </dgm:pt>
    <dgm:pt modelId="{BB382944-8D10-314F-A069-8179FE286B55}" type="pres">
      <dgm:prSet presAssocID="{4E49250E-2871-8848-B97B-B44DB7894A51}" presName="Name18" presStyleLbl="sibTrans2D1" presStyleIdx="1" presStyleCnt="2"/>
      <dgm:spPr/>
    </dgm:pt>
    <dgm:pt modelId="{E18A78C4-7442-5C45-9036-47E517577A84}" type="pres">
      <dgm:prSet presAssocID="{248AA62E-5FFF-244B-B0BD-3B58A3F37223}" presName="composite1" presStyleCnt="0"/>
      <dgm:spPr/>
    </dgm:pt>
    <dgm:pt modelId="{BB585705-B8B3-DC4D-BBFD-09101D83F5B8}" type="pres">
      <dgm:prSet presAssocID="{248AA62E-5FFF-244B-B0BD-3B58A3F37223}" presName="dummyNode1" presStyleLbl="node1" presStyleIdx="1" presStyleCnt="3"/>
      <dgm:spPr/>
    </dgm:pt>
    <dgm:pt modelId="{02E61905-6B0A-1246-A82A-EE7C91A9E2AC}" type="pres">
      <dgm:prSet presAssocID="{248AA62E-5FFF-244B-B0BD-3B58A3F37223}" presName="childNode1" presStyleLbl="bgAcc1" presStyleIdx="2" presStyleCnt="3">
        <dgm:presLayoutVars>
          <dgm:bulletEnabled val="1"/>
        </dgm:presLayoutVars>
      </dgm:prSet>
      <dgm:spPr/>
    </dgm:pt>
    <dgm:pt modelId="{4A1E43C7-3C24-A349-B025-C9CF902F5EEF}" type="pres">
      <dgm:prSet presAssocID="{248AA62E-5FFF-244B-B0BD-3B58A3F37223}" presName="childNode1tx" presStyleLbl="bgAcc1" presStyleIdx="2" presStyleCnt="3">
        <dgm:presLayoutVars>
          <dgm:bulletEnabled val="1"/>
        </dgm:presLayoutVars>
      </dgm:prSet>
      <dgm:spPr/>
    </dgm:pt>
    <dgm:pt modelId="{AFE4161B-09D9-3E4F-96DC-040C6F6BAD7E}" type="pres">
      <dgm:prSet presAssocID="{248AA62E-5FFF-244B-B0BD-3B58A3F37223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0E2B45E-5028-9940-9381-FC7255AECF09}" type="pres">
      <dgm:prSet presAssocID="{248AA62E-5FFF-244B-B0BD-3B58A3F37223}" presName="connSite1" presStyleCnt="0"/>
      <dgm:spPr/>
    </dgm:pt>
  </dgm:ptLst>
  <dgm:cxnLst>
    <dgm:cxn modelId="{7A81F3C1-D955-6749-B671-4E30009F3D61}" type="presOf" srcId="{584E9589-0B41-284E-B410-70B151D8BDFE}" destId="{71BC2331-C740-3845-ADD9-B48AF668A577}" srcOrd="0" destOrd="1" presId="urn:microsoft.com/office/officeart/2005/8/layout/hProcess4"/>
    <dgm:cxn modelId="{A8B40597-4232-2141-996C-09C3E9D028EA}" srcId="{6C0D38FB-C320-C943-9D17-1FB24A05836F}" destId="{248AA62E-5FFF-244B-B0BD-3B58A3F37223}" srcOrd="2" destOrd="0" parTransId="{373D21BC-0FE2-A344-A16F-479E6EDBE636}" sibTransId="{1B3E5266-DC84-AC41-8878-950BF9AD936B}"/>
    <dgm:cxn modelId="{04AFA32E-3937-CE44-9D6D-62202A6C64C6}" type="presOf" srcId="{484D64DD-0AAA-D345-B613-BF5380748F16}" destId="{71BC2331-C740-3845-ADD9-B48AF668A577}" srcOrd="0" destOrd="0" presId="urn:microsoft.com/office/officeart/2005/8/layout/hProcess4"/>
    <dgm:cxn modelId="{C97E1DD1-1704-2041-866C-A77A1346F309}" type="presOf" srcId="{6414A4F8-2602-F945-B1D3-21B2D334DE7C}" destId="{268D8C94-9E66-3D42-A30A-40E572A3079B}" srcOrd="0" destOrd="2" presId="urn:microsoft.com/office/officeart/2005/8/layout/hProcess4"/>
    <dgm:cxn modelId="{EC9A98C3-0539-3D4E-8529-230ADCD0E028}" type="presOf" srcId="{E3CB2D14-5F86-C148-891F-5F0CD4EB573F}" destId="{77B6F4CC-82B3-654A-8A6D-A1525E7767E9}" srcOrd="1" destOrd="1" presId="urn:microsoft.com/office/officeart/2005/8/layout/hProcess4"/>
    <dgm:cxn modelId="{A676025E-6085-7247-B999-EF4E2BDB2B80}" type="presOf" srcId="{484D64DD-0AAA-D345-B613-BF5380748F16}" destId="{63142886-9015-9E4C-84B5-96A0328AC14E}" srcOrd="1" destOrd="0" presId="urn:microsoft.com/office/officeart/2005/8/layout/hProcess4"/>
    <dgm:cxn modelId="{0FDCB8E1-9C6D-4D42-91FA-6DBF5F50C235}" type="presOf" srcId="{4E49250E-2871-8848-B97B-B44DB7894A51}" destId="{BB382944-8D10-314F-A069-8179FE286B55}" srcOrd="0" destOrd="0" presId="urn:microsoft.com/office/officeart/2005/8/layout/hProcess4"/>
    <dgm:cxn modelId="{33E9399B-C10A-7942-88E3-ADAAE99CCC22}" srcId="{248AA62E-5FFF-244B-B0BD-3B58A3F37223}" destId="{C027FE3F-EFB7-0641-8D02-7ECBEEC79658}" srcOrd="1" destOrd="0" parTransId="{F1CD8FD0-36A9-AD47-B624-AAC164E352EC}" sibTransId="{16E76356-DCB1-5947-8E05-42FEDB8E2AF0}"/>
    <dgm:cxn modelId="{0D42517C-F8AB-5246-8F81-2A7A90AD128A}" type="presOf" srcId="{248AA62E-5FFF-244B-B0BD-3B58A3F37223}" destId="{AFE4161B-09D9-3E4F-96DC-040C6F6BAD7E}" srcOrd="0" destOrd="0" presId="urn:microsoft.com/office/officeart/2005/8/layout/hProcess4"/>
    <dgm:cxn modelId="{B4AADD9B-4B6F-B246-8271-32EE52594E81}" type="presOf" srcId="{FB1FB8FE-4A1D-6C4A-9E1E-7D33771DD858}" destId="{268D8C94-9E66-3D42-A30A-40E572A3079B}" srcOrd="0" destOrd="0" presId="urn:microsoft.com/office/officeart/2005/8/layout/hProcess4"/>
    <dgm:cxn modelId="{25527AC0-2075-2947-B5F8-1D90562EA201}" srcId="{6C0D38FB-C320-C943-9D17-1FB24A05836F}" destId="{73EB1C15-8F15-DD4A-92FF-149ADEF710F0}" srcOrd="0" destOrd="0" parTransId="{CD1FF0FD-3D0F-B047-AA75-1D4566A2CA4E}" sibTransId="{DF67FAF7-276A-BB4D-AB3E-987027BE4AB9}"/>
    <dgm:cxn modelId="{6F0827BF-651D-B543-B858-5CBEB546AB22}" srcId="{62E60CFE-A594-5442-BF45-CC841BEF8F3F}" destId="{584E9589-0B41-284E-B410-70B151D8BDFE}" srcOrd="1" destOrd="0" parTransId="{48317881-4B54-5445-BE87-D73C9BC2FE54}" sibTransId="{E17AEC91-8CD4-B34C-B6CC-8716284191D1}"/>
    <dgm:cxn modelId="{64FB7172-8040-CE48-BA23-E5A9CF904ED8}" type="presOf" srcId="{73EB1C15-8F15-DD4A-92FF-149ADEF710F0}" destId="{B3DF7F61-1EA9-D749-A04F-929C40936D2F}" srcOrd="0" destOrd="0" presId="urn:microsoft.com/office/officeart/2005/8/layout/hProcess4"/>
    <dgm:cxn modelId="{6BA985A4-7B7C-E841-A0D2-5022657484CA}" type="presOf" srcId="{6414A4F8-2602-F945-B1D3-21B2D334DE7C}" destId="{77B6F4CC-82B3-654A-8A6D-A1525E7767E9}" srcOrd="1" destOrd="2" presId="urn:microsoft.com/office/officeart/2005/8/layout/hProcess4"/>
    <dgm:cxn modelId="{C5FDFD78-5EB5-054E-BE2C-D62DDF0ED8A6}" type="presOf" srcId="{23039EAA-014E-C640-AE7E-C4FFE949A9BC}" destId="{02E61905-6B0A-1246-A82A-EE7C91A9E2AC}" srcOrd="0" destOrd="0" presId="urn:microsoft.com/office/officeart/2005/8/layout/hProcess4"/>
    <dgm:cxn modelId="{7FA08F67-212B-F841-BC83-FD34B73DC309}" type="presOf" srcId="{62E60CFE-A594-5442-BF45-CC841BEF8F3F}" destId="{BAE01C13-4AFB-4E46-AED3-5B77E49AD966}" srcOrd="0" destOrd="0" presId="urn:microsoft.com/office/officeart/2005/8/layout/hProcess4"/>
    <dgm:cxn modelId="{F1E025C8-2DB1-1542-B418-7ACD3FB12CB7}" type="presOf" srcId="{E3CB2D14-5F86-C148-891F-5F0CD4EB573F}" destId="{268D8C94-9E66-3D42-A30A-40E572A3079B}" srcOrd="0" destOrd="1" presId="urn:microsoft.com/office/officeart/2005/8/layout/hProcess4"/>
    <dgm:cxn modelId="{44D6D39D-38C1-ED4F-AA4E-1E88C869851B}" type="presOf" srcId="{584E9589-0B41-284E-B410-70B151D8BDFE}" destId="{63142886-9015-9E4C-84B5-96A0328AC14E}" srcOrd="1" destOrd="1" presId="urn:microsoft.com/office/officeart/2005/8/layout/hProcess4"/>
    <dgm:cxn modelId="{548672A3-18F4-F044-8155-139CF3B36AD9}" type="presOf" srcId="{6C0D38FB-C320-C943-9D17-1FB24A05836F}" destId="{829644D6-C758-714E-8202-F3583FD83ED1}" srcOrd="0" destOrd="0" presId="urn:microsoft.com/office/officeart/2005/8/layout/hProcess4"/>
    <dgm:cxn modelId="{747DED4D-8B91-134E-8B62-EF58F2093A98}" type="presOf" srcId="{FB1FB8FE-4A1D-6C4A-9E1E-7D33771DD858}" destId="{77B6F4CC-82B3-654A-8A6D-A1525E7767E9}" srcOrd="1" destOrd="0" presId="urn:microsoft.com/office/officeart/2005/8/layout/hProcess4"/>
    <dgm:cxn modelId="{A50C6A9B-5329-B647-9C1F-780211BCEB91}" type="presOf" srcId="{C027FE3F-EFB7-0641-8D02-7ECBEEC79658}" destId="{02E61905-6B0A-1246-A82A-EE7C91A9E2AC}" srcOrd="0" destOrd="1" presId="urn:microsoft.com/office/officeart/2005/8/layout/hProcess4"/>
    <dgm:cxn modelId="{92E33D3E-BFF7-B446-B72F-E5ACB316C676}" type="presOf" srcId="{23039EAA-014E-C640-AE7E-C4FFE949A9BC}" destId="{4A1E43C7-3C24-A349-B025-C9CF902F5EEF}" srcOrd="1" destOrd="0" presId="urn:microsoft.com/office/officeart/2005/8/layout/hProcess4"/>
    <dgm:cxn modelId="{97FC1237-1F7E-E349-814E-5271C135C974}" srcId="{62E60CFE-A594-5442-BF45-CC841BEF8F3F}" destId="{484D64DD-0AAA-D345-B613-BF5380748F16}" srcOrd="0" destOrd="0" parTransId="{B952E58B-57BA-D245-8B19-ABC050EFCA53}" sibTransId="{21FCF765-FDDC-8449-8722-DA2FA64CCDBE}"/>
    <dgm:cxn modelId="{8CB1F140-3C22-E64F-A8EA-FF6A33F00465}" srcId="{73EB1C15-8F15-DD4A-92FF-149ADEF710F0}" destId="{FB1FB8FE-4A1D-6C4A-9E1E-7D33771DD858}" srcOrd="0" destOrd="0" parTransId="{380B8FD5-01BD-2B4E-9518-F190B3B14B60}" sibTransId="{F8A185FC-C7B1-D24D-8908-717BF447BBF0}"/>
    <dgm:cxn modelId="{51131D14-A975-0D40-A967-390B1E1B3354}" srcId="{73EB1C15-8F15-DD4A-92FF-149ADEF710F0}" destId="{6414A4F8-2602-F945-B1D3-21B2D334DE7C}" srcOrd="2" destOrd="0" parTransId="{05563FE7-3289-4249-9939-949B780F8F09}" sibTransId="{9CCD8923-EF97-8946-9C7C-066926975BEE}"/>
    <dgm:cxn modelId="{B4ACDFB1-87AD-4543-8149-9F490AEF6E90}" srcId="{73EB1C15-8F15-DD4A-92FF-149ADEF710F0}" destId="{E3CB2D14-5F86-C148-891F-5F0CD4EB573F}" srcOrd="1" destOrd="0" parTransId="{0069FA20-493A-204F-9E6F-8E8B831958EF}" sibTransId="{B257F736-5CC4-DE40-9695-A1679A6CCB65}"/>
    <dgm:cxn modelId="{5DCA0CDC-924C-E844-A845-33DE673C94BE}" type="presOf" srcId="{DF67FAF7-276A-BB4D-AB3E-987027BE4AB9}" destId="{F0920C40-65B5-0240-AAAA-CEA006B10BA4}" srcOrd="0" destOrd="0" presId="urn:microsoft.com/office/officeart/2005/8/layout/hProcess4"/>
    <dgm:cxn modelId="{F77B8C55-D7E1-D145-8CE3-E48B175B899E}" srcId="{6C0D38FB-C320-C943-9D17-1FB24A05836F}" destId="{62E60CFE-A594-5442-BF45-CC841BEF8F3F}" srcOrd="1" destOrd="0" parTransId="{D9A77AA4-59EE-054B-9A9B-15D385D023B1}" sibTransId="{4E49250E-2871-8848-B97B-B44DB7894A51}"/>
    <dgm:cxn modelId="{E2E4EB63-23F2-7748-9310-411AA9573330}" type="presOf" srcId="{C027FE3F-EFB7-0641-8D02-7ECBEEC79658}" destId="{4A1E43C7-3C24-A349-B025-C9CF902F5EEF}" srcOrd="1" destOrd="1" presId="urn:microsoft.com/office/officeart/2005/8/layout/hProcess4"/>
    <dgm:cxn modelId="{8259B1C8-1F9B-9942-8EB2-7042EA8F3505}" srcId="{248AA62E-5FFF-244B-B0BD-3B58A3F37223}" destId="{23039EAA-014E-C640-AE7E-C4FFE949A9BC}" srcOrd="0" destOrd="0" parTransId="{90A1B052-FB0F-A04C-B4E1-BC8B647C0230}" sibTransId="{1B1C70DD-7CA0-6342-A52D-9215F102BC49}"/>
    <dgm:cxn modelId="{FC23A68D-1A87-3D4B-BBDD-5BC25F809E36}" type="presParOf" srcId="{829644D6-C758-714E-8202-F3583FD83ED1}" destId="{A8056FE9-A06A-4849-958F-95F28B31C07C}" srcOrd="0" destOrd="0" presId="urn:microsoft.com/office/officeart/2005/8/layout/hProcess4"/>
    <dgm:cxn modelId="{AB135795-D2D5-EC49-8FF7-03B1947F44E2}" type="presParOf" srcId="{829644D6-C758-714E-8202-F3583FD83ED1}" destId="{EA36602A-1B4F-4244-92C6-3F9F39B9E06D}" srcOrd="1" destOrd="0" presId="urn:microsoft.com/office/officeart/2005/8/layout/hProcess4"/>
    <dgm:cxn modelId="{79108968-AD64-0C47-B791-AD351FCFF9CF}" type="presParOf" srcId="{829644D6-C758-714E-8202-F3583FD83ED1}" destId="{32D26EBB-A7BE-5947-9088-DC8880D33CB4}" srcOrd="2" destOrd="0" presId="urn:microsoft.com/office/officeart/2005/8/layout/hProcess4"/>
    <dgm:cxn modelId="{B688BDBC-C1D0-9C45-B10F-E85320F78D76}" type="presParOf" srcId="{32D26EBB-A7BE-5947-9088-DC8880D33CB4}" destId="{0D5A3073-EB89-A74C-A806-376669A29636}" srcOrd="0" destOrd="0" presId="urn:microsoft.com/office/officeart/2005/8/layout/hProcess4"/>
    <dgm:cxn modelId="{CB37E325-AE18-9649-B181-2F502C5674E0}" type="presParOf" srcId="{0D5A3073-EB89-A74C-A806-376669A29636}" destId="{3DCA0C01-3F4A-3540-B027-334AED08219B}" srcOrd="0" destOrd="0" presId="urn:microsoft.com/office/officeart/2005/8/layout/hProcess4"/>
    <dgm:cxn modelId="{F2BF6183-B85A-854E-BCAE-C6AFCFAC02E5}" type="presParOf" srcId="{0D5A3073-EB89-A74C-A806-376669A29636}" destId="{268D8C94-9E66-3D42-A30A-40E572A3079B}" srcOrd="1" destOrd="0" presId="urn:microsoft.com/office/officeart/2005/8/layout/hProcess4"/>
    <dgm:cxn modelId="{7F8FC9F3-9BFA-044B-83B7-63EC5B2019FF}" type="presParOf" srcId="{0D5A3073-EB89-A74C-A806-376669A29636}" destId="{77B6F4CC-82B3-654A-8A6D-A1525E7767E9}" srcOrd="2" destOrd="0" presId="urn:microsoft.com/office/officeart/2005/8/layout/hProcess4"/>
    <dgm:cxn modelId="{A2B66E15-C8CD-CF4E-89BC-B5BE867C4B1F}" type="presParOf" srcId="{0D5A3073-EB89-A74C-A806-376669A29636}" destId="{B3DF7F61-1EA9-D749-A04F-929C40936D2F}" srcOrd="3" destOrd="0" presId="urn:microsoft.com/office/officeart/2005/8/layout/hProcess4"/>
    <dgm:cxn modelId="{0BAE554F-DF11-1641-9034-B7FA7ED49944}" type="presParOf" srcId="{0D5A3073-EB89-A74C-A806-376669A29636}" destId="{9DBDA914-F928-3B48-A0E8-A116F856FB3C}" srcOrd="4" destOrd="0" presId="urn:microsoft.com/office/officeart/2005/8/layout/hProcess4"/>
    <dgm:cxn modelId="{0B845BE5-C94E-0C45-BEB4-C71AD04F598E}" type="presParOf" srcId="{32D26EBB-A7BE-5947-9088-DC8880D33CB4}" destId="{F0920C40-65B5-0240-AAAA-CEA006B10BA4}" srcOrd="1" destOrd="0" presId="urn:microsoft.com/office/officeart/2005/8/layout/hProcess4"/>
    <dgm:cxn modelId="{4DB68EA5-8A31-F046-A8D0-1C047155CEC3}" type="presParOf" srcId="{32D26EBB-A7BE-5947-9088-DC8880D33CB4}" destId="{99A70342-4915-7949-B145-2488A6D0A790}" srcOrd="2" destOrd="0" presId="urn:microsoft.com/office/officeart/2005/8/layout/hProcess4"/>
    <dgm:cxn modelId="{C6E97C63-DF5A-B14F-8478-280A4A0BA608}" type="presParOf" srcId="{99A70342-4915-7949-B145-2488A6D0A790}" destId="{ABC81E40-A936-0C4A-85DC-832B7090F741}" srcOrd="0" destOrd="0" presId="urn:microsoft.com/office/officeart/2005/8/layout/hProcess4"/>
    <dgm:cxn modelId="{21C9160D-2E84-7444-B3E2-4E84E351877E}" type="presParOf" srcId="{99A70342-4915-7949-B145-2488A6D0A790}" destId="{71BC2331-C740-3845-ADD9-B48AF668A577}" srcOrd="1" destOrd="0" presId="urn:microsoft.com/office/officeart/2005/8/layout/hProcess4"/>
    <dgm:cxn modelId="{9BEC6090-1132-E444-9A21-68701764790C}" type="presParOf" srcId="{99A70342-4915-7949-B145-2488A6D0A790}" destId="{63142886-9015-9E4C-84B5-96A0328AC14E}" srcOrd="2" destOrd="0" presId="urn:microsoft.com/office/officeart/2005/8/layout/hProcess4"/>
    <dgm:cxn modelId="{045C83C5-B57E-9F41-936A-ED11675DAA53}" type="presParOf" srcId="{99A70342-4915-7949-B145-2488A6D0A790}" destId="{BAE01C13-4AFB-4E46-AED3-5B77E49AD966}" srcOrd="3" destOrd="0" presId="urn:microsoft.com/office/officeart/2005/8/layout/hProcess4"/>
    <dgm:cxn modelId="{81F71A64-1477-C845-9D32-E027A4A09033}" type="presParOf" srcId="{99A70342-4915-7949-B145-2488A6D0A790}" destId="{4A8C4CA3-97D0-CF49-8E06-AD4E00A64683}" srcOrd="4" destOrd="0" presId="urn:microsoft.com/office/officeart/2005/8/layout/hProcess4"/>
    <dgm:cxn modelId="{6F614B8A-014C-3247-BABE-503453F46173}" type="presParOf" srcId="{32D26EBB-A7BE-5947-9088-DC8880D33CB4}" destId="{BB382944-8D10-314F-A069-8179FE286B55}" srcOrd="3" destOrd="0" presId="urn:microsoft.com/office/officeart/2005/8/layout/hProcess4"/>
    <dgm:cxn modelId="{5F644C83-AA1F-954F-82B1-9B2039BF2CFC}" type="presParOf" srcId="{32D26EBB-A7BE-5947-9088-DC8880D33CB4}" destId="{E18A78C4-7442-5C45-9036-47E517577A84}" srcOrd="4" destOrd="0" presId="urn:microsoft.com/office/officeart/2005/8/layout/hProcess4"/>
    <dgm:cxn modelId="{94801155-1EBC-F442-82E3-55C64C83A145}" type="presParOf" srcId="{E18A78C4-7442-5C45-9036-47E517577A84}" destId="{BB585705-B8B3-DC4D-BBFD-09101D83F5B8}" srcOrd="0" destOrd="0" presId="urn:microsoft.com/office/officeart/2005/8/layout/hProcess4"/>
    <dgm:cxn modelId="{F5E60492-1CE3-DB4B-A215-26871539F4C0}" type="presParOf" srcId="{E18A78C4-7442-5C45-9036-47E517577A84}" destId="{02E61905-6B0A-1246-A82A-EE7C91A9E2AC}" srcOrd="1" destOrd="0" presId="urn:microsoft.com/office/officeart/2005/8/layout/hProcess4"/>
    <dgm:cxn modelId="{F4781F34-D85E-764B-B395-54CCB909697A}" type="presParOf" srcId="{E18A78C4-7442-5C45-9036-47E517577A84}" destId="{4A1E43C7-3C24-A349-B025-C9CF902F5EEF}" srcOrd="2" destOrd="0" presId="urn:microsoft.com/office/officeart/2005/8/layout/hProcess4"/>
    <dgm:cxn modelId="{D290F20E-B804-8A4A-91C7-A5554AF4EB02}" type="presParOf" srcId="{E18A78C4-7442-5C45-9036-47E517577A84}" destId="{AFE4161B-09D9-3E4F-96DC-040C6F6BAD7E}" srcOrd="3" destOrd="0" presId="urn:microsoft.com/office/officeart/2005/8/layout/hProcess4"/>
    <dgm:cxn modelId="{86D65015-9C27-F442-B00D-1A8EA527214F}" type="presParOf" srcId="{E18A78C4-7442-5C45-9036-47E517577A84}" destId="{D0E2B45E-5028-9940-9381-FC7255AECF0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7ED18-574C-7840-8646-C462AFA945D2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C09502D8-D1A8-F747-A525-393E15BF2B61}" type="pres">
      <dgm:prSet presAssocID="{A537ED18-574C-7840-8646-C462AFA945D2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879BA619-25BC-6340-9339-5EA0E239F01B}" type="presOf" srcId="{A537ED18-574C-7840-8646-C462AFA945D2}" destId="{C09502D8-D1A8-F747-A525-393E15BF2B61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E8832-A3BF-BB4B-83C1-96028923DBDD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15B6FB14-4E14-1E48-BF74-7FC98DF37F4B}">
      <dgm:prSet phldrT="[Texto]"/>
      <dgm:spPr/>
      <dgm:t>
        <a:bodyPr/>
        <a:lstStyle/>
        <a:p>
          <a:r>
            <a:rPr lang="es-ES" dirty="0" smtClean="0"/>
            <a:t>Grupo Fundador </a:t>
          </a:r>
          <a:r>
            <a:rPr lang="es-ES" dirty="0" err="1" smtClean="0"/>
            <a:t>Biobanco</a:t>
          </a:r>
          <a:endParaRPr lang="es-ES" dirty="0"/>
        </a:p>
      </dgm:t>
    </dgm:pt>
    <dgm:pt modelId="{80CCE589-A7A8-3D47-B0AA-8ADA186DEAB9}" type="parTrans" cxnId="{4D665963-1BCE-F74F-8B22-A5272DA22AA4}">
      <dgm:prSet/>
      <dgm:spPr/>
      <dgm:t>
        <a:bodyPr/>
        <a:lstStyle/>
        <a:p>
          <a:endParaRPr lang="es-ES"/>
        </a:p>
      </dgm:t>
    </dgm:pt>
    <dgm:pt modelId="{D001B93D-5056-C44E-8200-765E4ADC2EA3}" type="sibTrans" cxnId="{4D665963-1BCE-F74F-8B22-A5272DA22AA4}">
      <dgm:prSet/>
      <dgm:spPr/>
      <dgm:t>
        <a:bodyPr/>
        <a:lstStyle/>
        <a:p>
          <a:endParaRPr lang="es-ES"/>
        </a:p>
      </dgm:t>
    </dgm:pt>
    <dgm:pt modelId="{DC9424C2-A013-E942-B92F-D7F408EB1242}">
      <dgm:prSet phldrT="[Texto]"/>
      <dgm:spPr/>
      <dgm:t>
        <a:bodyPr/>
        <a:lstStyle/>
        <a:p>
          <a:r>
            <a:rPr lang="es-ES" dirty="0" smtClean="0"/>
            <a:t>Consejo Ética y Gobernanza independiente</a:t>
          </a:r>
          <a:endParaRPr lang="es-ES" dirty="0"/>
        </a:p>
      </dgm:t>
    </dgm:pt>
    <dgm:pt modelId="{E3254E33-8D81-C84E-87B3-D647F693B6DE}" type="parTrans" cxnId="{61E3603F-FE50-F647-BF7C-AEA2B64F42C0}">
      <dgm:prSet/>
      <dgm:spPr/>
      <dgm:t>
        <a:bodyPr/>
        <a:lstStyle/>
        <a:p>
          <a:endParaRPr lang="es-ES"/>
        </a:p>
      </dgm:t>
    </dgm:pt>
    <dgm:pt modelId="{A1111E5A-924D-9240-B8D4-3366420460FB}" type="sibTrans" cxnId="{61E3603F-FE50-F647-BF7C-AEA2B64F42C0}">
      <dgm:prSet/>
      <dgm:spPr/>
      <dgm:t>
        <a:bodyPr/>
        <a:lstStyle/>
        <a:p>
          <a:endParaRPr lang="es-ES"/>
        </a:p>
      </dgm:t>
    </dgm:pt>
    <dgm:pt modelId="{93EF3571-BDC3-7445-B21E-ED2329F7E8B0}">
      <dgm:prSet phldrT="[Texto]"/>
      <dgm:spPr/>
      <dgm:t>
        <a:bodyPr/>
        <a:lstStyle/>
        <a:p>
          <a:r>
            <a:rPr lang="es-ES" dirty="0" smtClean="0"/>
            <a:t>Consulta Pública</a:t>
          </a:r>
          <a:endParaRPr lang="es-ES" dirty="0"/>
        </a:p>
      </dgm:t>
    </dgm:pt>
    <dgm:pt modelId="{C9BFB691-C29A-6F44-A305-00F5EBC476A2}" type="parTrans" cxnId="{48BA3F21-2AFE-F74D-9E50-87C9F230B0E9}">
      <dgm:prSet/>
      <dgm:spPr/>
      <dgm:t>
        <a:bodyPr/>
        <a:lstStyle/>
        <a:p>
          <a:endParaRPr lang="es-ES"/>
        </a:p>
      </dgm:t>
    </dgm:pt>
    <dgm:pt modelId="{255B8341-CE12-CE45-94AD-6F19EECA5F98}" type="sibTrans" cxnId="{48BA3F21-2AFE-F74D-9E50-87C9F230B0E9}">
      <dgm:prSet/>
      <dgm:spPr/>
      <dgm:t>
        <a:bodyPr/>
        <a:lstStyle/>
        <a:p>
          <a:endParaRPr lang="es-ES"/>
        </a:p>
      </dgm:t>
    </dgm:pt>
    <dgm:pt modelId="{64D6F6EC-0A8A-3C4D-9EF8-52576CC8A9E5}" type="pres">
      <dgm:prSet presAssocID="{3CAE8832-A3BF-BB4B-83C1-96028923DBDD}" presName="CompostProcess" presStyleCnt="0">
        <dgm:presLayoutVars>
          <dgm:dir/>
          <dgm:resizeHandles val="exact"/>
        </dgm:presLayoutVars>
      </dgm:prSet>
      <dgm:spPr/>
    </dgm:pt>
    <dgm:pt modelId="{F19F18B1-CBBE-DC4A-8911-007BCCE6400F}" type="pres">
      <dgm:prSet presAssocID="{3CAE8832-A3BF-BB4B-83C1-96028923DBDD}" presName="arrow" presStyleLbl="bgShp" presStyleIdx="0" presStyleCnt="1"/>
      <dgm:spPr/>
    </dgm:pt>
    <dgm:pt modelId="{6F286720-FFCA-994A-AC8D-66A4771F715A}" type="pres">
      <dgm:prSet presAssocID="{3CAE8832-A3BF-BB4B-83C1-96028923DBDD}" presName="linearProcess" presStyleCnt="0"/>
      <dgm:spPr/>
    </dgm:pt>
    <dgm:pt modelId="{D67F6FBE-4D38-CB46-8231-350633D8D353}" type="pres">
      <dgm:prSet presAssocID="{15B6FB14-4E14-1E48-BF74-7FC98DF37F4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48B6C-1851-204F-95DB-3C8A2D69A2BB}" type="pres">
      <dgm:prSet presAssocID="{D001B93D-5056-C44E-8200-765E4ADC2EA3}" presName="sibTrans" presStyleCnt="0"/>
      <dgm:spPr/>
    </dgm:pt>
    <dgm:pt modelId="{8E199702-23BE-8040-92FC-06A0DC4C63EF}" type="pres">
      <dgm:prSet presAssocID="{DC9424C2-A013-E942-B92F-D7F408EB124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D090CB-A9D8-3B42-8BFA-933ABFA6A20F}" type="pres">
      <dgm:prSet presAssocID="{A1111E5A-924D-9240-B8D4-3366420460FB}" presName="sibTrans" presStyleCnt="0"/>
      <dgm:spPr/>
    </dgm:pt>
    <dgm:pt modelId="{C9C5DC1E-5E50-6447-897C-38B8965BD690}" type="pres">
      <dgm:prSet presAssocID="{93EF3571-BDC3-7445-B21E-ED2329F7E8B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51EF54-E37E-2A42-9AFC-16B897C6DC22}" type="presOf" srcId="{15B6FB14-4E14-1E48-BF74-7FC98DF37F4B}" destId="{D67F6FBE-4D38-CB46-8231-350633D8D353}" srcOrd="0" destOrd="0" presId="urn:microsoft.com/office/officeart/2005/8/layout/hProcess9"/>
    <dgm:cxn modelId="{4D665963-1BCE-F74F-8B22-A5272DA22AA4}" srcId="{3CAE8832-A3BF-BB4B-83C1-96028923DBDD}" destId="{15B6FB14-4E14-1E48-BF74-7FC98DF37F4B}" srcOrd="0" destOrd="0" parTransId="{80CCE589-A7A8-3D47-B0AA-8ADA186DEAB9}" sibTransId="{D001B93D-5056-C44E-8200-765E4ADC2EA3}"/>
    <dgm:cxn modelId="{61E3603F-FE50-F647-BF7C-AEA2B64F42C0}" srcId="{3CAE8832-A3BF-BB4B-83C1-96028923DBDD}" destId="{DC9424C2-A013-E942-B92F-D7F408EB1242}" srcOrd="1" destOrd="0" parTransId="{E3254E33-8D81-C84E-87B3-D647F693B6DE}" sibTransId="{A1111E5A-924D-9240-B8D4-3366420460FB}"/>
    <dgm:cxn modelId="{48BA3F21-2AFE-F74D-9E50-87C9F230B0E9}" srcId="{3CAE8832-A3BF-BB4B-83C1-96028923DBDD}" destId="{93EF3571-BDC3-7445-B21E-ED2329F7E8B0}" srcOrd="2" destOrd="0" parTransId="{C9BFB691-C29A-6F44-A305-00F5EBC476A2}" sibTransId="{255B8341-CE12-CE45-94AD-6F19EECA5F98}"/>
    <dgm:cxn modelId="{6FD0634D-7F2B-034C-9853-2EA2826022FA}" type="presOf" srcId="{3CAE8832-A3BF-BB4B-83C1-96028923DBDD}" destId="{64D6F6EC-0A8A-3C4D-9EF8-52576CC8A9E5}" srcOrd="0" destOrd="0" presId="urn:microsoft.com/office/officeart/2005/8/layout/hProcess9"/>
    <dgm:cxn modelId="{B98E2570-B798-E640-B8CF-7822A8301361}" type="presOf" srcId="{DC9424C2-A013-E942-B92F-D7F408EB1242}" destId="{8E199702-23BE-8040-92FC-06A0DC4C63EF}" srcOrd="0" destOrd="0" presId="urn:microsoft.com/office/officeart/2005/8/layout/hProcess9"/>
    <dgm:cxn modelId="{F43FB1C3-1F4B-F741-B71C-EA99361A59CD}" type="presOf" srcId="{93EF3571-BDC3-7445-B21E-ED2329F7E8B0}" destId="{C9C5DC1E-5E50-6447-897C-38B8965BD690}" srcOrd="0" destOrd="0" presId="urn:microsoft.com/office/officeart/2005/8/layout/hProcess9"/>
    <dgm:cxn modelId="{03079401-C437-B545-8207-67AAB40C5622}" type="presParOf" srcId="{64D6F6EC-0A8A-3C4D-9EF8-52576CC8A9E5}" destId="{F19F18B1-CBBE-DC4A-8911-007BCCE6400F}" srcOrd="0" destOrd="0" presId="urn:microsoft.com/office/officeart/2005/8/layout/hProcess9"/>
    <dgm:cxn modelId="{A26CCD1D-4A44-5349-B4F9-8760246C4F71}" type="presParOf" srcId="{64D6F6EC-0A8A-3C4D-9EF8-52576CC8A9E5}" destId="{6F286720-FFCA-994A-AC8D-66A4771F715A}" srcOrd="1" destOrd="0" presId="urn:microsoft.com/office/officeart/2005/8/layout/hProcess9"/>
    <dgm:cxn modelId="{B891D0E2-8B96-044E-85BE-39F043AA9033}" type="presParOf" srcId="{6F286720-FFCA-994A-AC8D-66A4771F715A}" destId="{D67F6FBE-4D38-CB46-8231-350633D8D353}" srcOrd="0" destOrd="0" presId="urn:microsoft.com/office/officeart/2005/8/layout/hProcess9"/>
    <dgm:cxn modelId="{261E2A2A-03F1-504D-A516-D3727B3CBAEF}" type="presParOf" srcId="{6F286720-FFCA-994A-AC8D-66A4771F715A}" destId="{C4048B6C-1851-204F-95DB-3C8A2D69A2BB}" srcOrd="1" destOrd="0" presId="urn:microsoft.com/office/officeart/2005/8/layout/hProcess9"/>
    <dgm:cxn modelId="{CDC17F82-78CE-EE43-AA25-BB87F3B1E021}" type="presParOf" srcId="{6F286720-FFCA-994A-AC8D-66A4771F715A}" destId="{8E199702-23BE-8040-92FC-06A0DC4C63EF}" srcOrd="2" destOrd="0" presId="urn:microsoft.com/office/officeart/2005/8/layout/hProcess9"/>
    <dgm:cxn modelId="{39C6E87F-13A8-354E-AD36-31BA32CFCFE9}" type="presParOf" srcId="{6F286720-FFCA-994A-AC8D-66A4771F715A}" destId="{60D090CB-A9D8-3B42-8BFA-933ABFA6A20F}" srcOrd="3" destOrd="0" presId="urn:microsoft.com/office/officeart/2005/8/layout/hProcess9"/>
    <dgm:cxn modelId="{96C2AFD0-3ABF-CF44-86BF-370C10120BB6}" type="presParOf" srcId="{6F286720-FFCA-994A-AC8D-66A4771F715A}" destId="{C9C5DC1E-5E50-6447-897C-38B8965BD6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D8C94-9E66-3D42-A30A-40E572A3079B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Individuos participan en un protocolo determinado.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IR responsable custodia.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Muestras se analizan seg</a:t>
          </a:r>
          <a:r>
            <a:rPr lang="es-ES" sz="1500" kern="1200" dirty="0" smtClean="0"/>
            <a:t>ún objetivo inicial</a:t>
          </a:r>
          <a:endParaRPr lang="es-ES" sz="1500" kern="1200" dirty="0"/>
        </a:p>
      </dsp:txBody>
      <dsp:txXfrm>
        <a:off x="43694" y="1373540"/>
        <a:ext cx="2174998" cy="1379301"/>
      </dsp:txXfrm>
    </dsp:sp>
    <dsp:sp modelId="{F0920C40-65B5-0240-AAAA-CEA006B10BA4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rgbClr val="DC1F31"/>
        </a:solidFill>
        <a:ln>
          <a:solidFill>
            <a:srgbClr val="DF0C3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DF7F61-1EA9-D749-A04F-929C40936D2F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Proyectos espec</a:t>
          </a:r>
          <a:r>
            <a:rPr lang="es-ES" sz="2400" kern="1200" dirty="0" smtClean="0"/>
            <a:t>íficos</a:t>
          </a:r>
          <a:endParaRPr lang="es-ES" sz="2400" kern="1200" dirty="0"/>
        </a:p>
      </dsp:txBody>
      <dsp:txXfrm>
        <a:off x="526593" y="2819161"/>
        <a:ext cx="1962805" cy="752345"/>
      </dsp:txXfrm>
    </dsp:sp>
    <dsp:sp modelId="{71BC2331-C740-3845-ADD9-B48AF668A577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En base a varios protocolos con </a:t>
          </a:r>
          <a:r>
            <a:rPr lang="es-ES" sz="1500" kern="1200" dirty="0" smtClean="0"/>
            <a:t>áreas temáticas afines.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IR sigue siendo responsable custodia. </a:t>
          </a:r>
          <a:endParaRPr lang="es-ES" sz="1500" kern="1200" dirty="0"/>
        </a:p>
      </dsp:txBody>
      <dsp:txXfrm>
        <a:off x="2901699" y="1773120"/>
        <a:ext cx="2174998" cy="1379301"/>
      </dsp:txXfrm>
    </dsp:sp>
    <dsp:sp modelId="{BB382944-8D10-314F-A069-8179FE286B55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rgbClr val="DC1F31"/>
        </a:solidFill>
        <a:ln>
          <a:solidFill>
            <a:srgbClr val="DF0C3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E01C13-4AFB-4E46-AED3-5B77E49AD966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Colecciones muestras</a:t>
          </a:r>
          <a:endParaRPr lang="es-ES" sz="2400" kern="1200" dirty="0"/>
        </a:p>
      </dsp:txBody>
      <dsp:txXfrm>
        <a:off x="3384599" y="954455"/>
        <a:ext cx="1962805" cy="752345"/>
      </dsp:txXfrm>
    </dsp:sp>
    <dsp:sp modelId="{02E61905-6B0A-1246-A82A-EE7C91A9E2AC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Cualquier </a:t>
          </a:r>
          <a:r>
            <a:rPr lang="es-ES" sz="1500" kern="1200" dirty="0" smtClean="0"/>
            <a:t>área temática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Acceso por parte de terceros no relacionados al proyecto inicial</a:t>
          </a:r>
          <a:endParaRPr lang="es-ES" sz="1500" kern="1200" dirty="0"/>
        </a:p>
      </dsp:txBody>
      <dsp:txXfrm>
        <a:off x="5759705" y="1373540"/>
        <a:ext cx="2174998" cy="1379301"/>
      </dsp:txXfrm>
    </dsp:sp>
    <dsp:sp modelId="{AFE4161B-09D9-3E4F-96DC-040C6F6BAD7E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rgbClr val="DC1F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Biobancos</a:t>
          </a:r>
          <a:endParaRPr lang="es-ES" sz="2400" kern="1200" dirty="0"/>
        </a:p>
      </dsp:txBody>
      <dsp:txXfrm>
        <a:off x="6242605" y="2819161"/>
        <a:ext cx="1962805" cy="752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F18B1-CBBE-DC4A-8911-007BCCE6400F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7F6FBE-4D38-CB46-8231-350633D8D353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Grupo Fundador </a:t>
          </a:r>
          <a:r>
            <a:rPr lang="es-ES" sz="2100" kern="1200" dirty="0" err="1" smtClean="0"/>
            <a:t>Biobanco</a:t>
          </a:r>
          <a:endParaRPr lang="es-ES" sz="2100" kern="1200" dirty="0"/>
        </a:p>
      </dsp:txBody>
      <dsp:txXfrm>
        <a:off x="85903" y="1298554"/>
        <a:ext cx="1803440" cy="1466890"/>
      </dsp:txXfrm>
    </dsp:sp>
    <dsp:sp modelId="{8E199702-23BE-8040-92FC-06A0DC4C63EF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Consejo Ética y Gobernanza independiente</a:t>
          </a:r>
          <a:endParaRPr lang="es-ES" sz="2100" kern="1200" dirty="0"/>
        </a:p>
      </dsp:txBody>
      <dsp:txXfrm>
        <a:off x="2146280" y="1298554"/>
        <a:ext cx="1803440" cy="1466890"/>
      </dsp:txXfrm>
    </dsp:sp>
    <dsp:sp modelId="{C9C5DC1E-5E50-6447-897C-38B8965BD690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Consulta Pública</a:t>
          </a:r>
          <a:endParaRPr lang="es-ES" sz="2100" kern="1200" dirty="0"/>
        </a:p>
      </dsp:txBody>
      <dsp:txXfrm>
        <a:off x="4206656" y="1298554"/>
        <a:ext cx="180344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A76FA-4F7E-1B48-BB4F-32E918889E2B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BE76-5DCA-CC4A-9592-3FC03BDF2BEF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57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52828B9-72EA-2240-8109-D48A415DDDC2}" type="slidenum">
              <a:rPr lang="es-CL" sz="1200">
                <a:latin typeface="Times New Roman" charset="0"/>
              </a:rPr>
              <a:pPr/>
              <a:t>37</a:t>
            </a:fld>
            <a:endParaRPr lang="es-CL" sz="120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Sofía P. Salas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F92ADB6-79DD-D14F-86B4-40E5A69BFF99}" type="datetime1">
              <a:rPr lang="es-ES_tradnl" sz="1200">
                <a:latin typeface="Times New Roman" charset="0"/>
              </a:rPr>
              <a:pPr/>
              <a:t>09-01-17</a:t>
            </a:fld>
            <a:endParaRPr lang="es-ES_tradnl" sz="1200">
              <a:latin typeface="Times New Roman" charset="0"/>
            </a:endParaRP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F40B722-873E-3C45-B034-219789C86ACE}" type="slidenum">
              <a:rPr lang="es-ES_tradnl" sz="1200">
                <a:latin typeface="Times New Roman" charset="0"/>
              </a:rPr>
              <a:pPr/>
              <a:t>38</a:t>
            </a:fld>
            <a:endParaRPr lang="es-ES_tradnl" sz="1200">
              <a:latin typeface="Times New Roman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9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2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66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D1E39"/>
              </a:buClr>
              <a:buFont typeface="Wingdings" charset="2"/>
              <a:buChar char="v"/>
              <a:defRPr/>
            </a:lvl1pPr>
            <a:lvl2pPr marL="742950" indent="-285750">
              <a:buClr>
                <a:srgbClr val="DC1F31"/>
              </a:buClr>
              <a:buSzPct val="80000"/>
              <a:buFont typeface="Wingdings" charset="2"/>
              <a:buChar char="u"/>
              <a:defRPr/>
            </a:lvl2pPr>
            <a:lvl3pPr marL="1143000" indent="-228600">
              <a:buClr>
                <a:srgbClr val="DC1F31"/>
              </a:buClr>
              <a:buSzPct val="90000"/>
              <a:buFont typeface="Wingdings" charset="2"/>
              <a:buChar char="Ø"/>
              <a:defRPr/>
            </a:lvl3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9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95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02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80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41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9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78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06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06FA-6BBE-0A48-9BA3-881C297FB04A}" type="datetimeFigureOut">
              <a:rPr lang="es-ES" smtClean="0"/>
              <a:pPr/>
              <a:t>09-01-17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01F8-DC75-F649-80A1-954340D0FFF9}" type="slidenum">
              <a:rPr lang="es-ES" smtClean="0"/>
              <a:pPr/>
              <a:t>‹Nr.›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rgbClr val="D000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20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D1E39"/>
        </a:buClr>
        <a:buFont typeface="Wingdings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D1E39"/>
        </a:buClr>
        <a:buFont typeface="Wingdings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enome.gov/27559022/informed-consent-glossary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253021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/>
              <a:t>XII Taller de Bioética</a:t>
            </a:r>
            <a:r>
              <a:rPr lang="es-CL" sz="3600" dirty="0"/>
              <a:t/>
            </a:r>
            <a:br>
              <a:rPr lang="es-CL" sz="3600" dirty="0"/>
            </a:br>
            <a:r>
              <a:rPr lang="es-ES" sz="3600" dirty="0"/>
              <a:t>Temas prioritarios en la regulación ética de la actividad </a:t>
            </a:r>
            <a:r>
              <a:rPr lang="es-ES" sz="3600" dirty="0" smtClean="0"/>
              <a:t>científica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ES" dirty="0" smtClean="0">
                <a:solidFill>
                  <a:srgbClr val="0000FF"/>
                </a:solidFill>
              </a:rPr>
              <a:t>Consentimiento informado </a:t>
            </a:r>
            <a:r>
              <a:rPr lang="es-ES" dirty="0" smtClean="0">
                <a:solidFill>
                  <a:srgbClr val="0000FF"/>
                </a:solidFill>
              </a:rPr>
              <a:t>(CI) en </a:t>
            </a:r>
            <a:r>
              <a:rPr lang="es-ES" dirty="0" smtClean="0">
                <a:solidFill>
                  <a:srgbClr val="0000FF"/>
                </a:solidFill>
              </a:rPr>
              <a:t>investigación biomédica: </a:t>
            </a:r>
            <a:br>
              <a:rPr lang="es-ES" dirty="0" smtClean="0">
                <a:solidFill>
                  <a:srgbClr val="0000FF"/>
                </a:solidFill>
              </a:rPr>
            </a:br>
            <a:r>
              <a:rPr lang="es-ES" dirty="0" smtClean="0">
                <a:solidFill>
                  <a:srgbClr val="0000FF"/>
                </a:solidFill>
              </a:rPr>
              <a:t>¿Abierto o específico?</a:t>
            </a:r>
            <a:endParaRPr lang="es-ES" dirty="0">
              <a:solidFill>
                <a:srgbClr val="0000FF"/>
              </a:solidFill>
            </a:endParaRPr>
          </a:p>
        </p:txBody>
      </p:sp>
      <p:pic>
        <p:nvPicPr>
          <p:cNvPr id="34" name="Marcador de contenido 41" descr="udp_FAC_medicina-01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-827"/>
          <a:stretch/>
        </p:blipFill>
        <p:spPr>
          <a:xfrm>
            <a:off x="7556500" y="6188075"/>
            <a:ext cx="1587500" cy="617538"/>
          </a:xfrm>
        </p:spPr>
      </p:pic>
      <p:sp>
        <p:nvSpPr>
          <p:cNvPr id="28" name="Rectángulo 27"/>
          <p:cNvSpPr/>
          <p:nvPr/>
        </p:nvSpPr>
        <p:spPr bwMode="auto">
          <a:xfrm>
            <a:off x="0" y="5867400"/>
            <a:ext cx="230188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" name="Imagen 36" descr="CENEFA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" y="5710948"/>
            <a:ext cx="3571875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CuadroTexto 42"/>
          <p:cNvSpPr txBox="1"/>
          <p:nvPr/>
        </p:nvSpPr>
        <p:spPr>
          <a:xfrm>
            <a:off x="2275603" y="5064321"/>
            <a:ext cx="490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Dra. Sofía P. Salas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0" y="-26988"/>
            <a:ext cx="9148411" cy="1789748"/>
            <a:chOff x="0" y="-26988"/>
            <a:chExt cx="9148411" cy="1789748"/>
          </a:xfrm>
        </p:grpSpPr>
        <p:pic>
          <p:nvPicPr>
            <p:cNvPr id="52" name="Imagen 29" descr="foto-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127" y="33476"/>
              <a:ext cx="1563284" cy="139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Agrupar 8"/>
            <p:cNvGrpSpPr/>
            <p:nvPr/>
          </p:nvGrpSpPr>
          <p:grpSpPr>
            <a:xfrm>
              <a:off x="0" y="-26988"/>
              <a:ext cx="9144000" cy="1789748"/>
              <a:chOff x="0" y="-26988"/>
              <a:chExt cx="9144000" cy="1789748"/>
            </a:xfrm>
          </p:grpSpPr>
          <p:pic>
            <p:nvPicPr>
              <p:cNvPr id="51" name="Imagen 1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19"/>
              <a:stretch/>
            </p:blipFill>
            <p:spPr bwMode="auto">
              <a:xfrm>
                <a:off x="5796136" y="11113"/>
                <a:ext cx="1929449" cy="140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ángulo 26"/>
              <p:cNvSpPr/>
              <p:nvPr/>
            </p:nvSpPr>
            <p:spPr bwMode="auto">
              <a:xfrm>
                <a:off x="0" y="1534160"/>
                <a:ext cx="230188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Rectángulo 28"/>
              <p:cNvSpPr/>
              <p:nvPr/>
            </p:nvSpPr>
            <p:spPr bwMode="auto">
              <a:xfrm>
                <a:off x="8839200" y="1534160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30" name="Conector recto 29"/>
              <p:cNvCxnSpPr/>
              <p:nvPr/>
            </p:nvCxnSpPr>
            <p:spPr>
              <a:xfrm>
                <a:off x="457200" y="1417638"/>
                <a:ext cx="8229600" cy="0"/>
              </a:xfrm>
              <a:prstGeom prst="line">
                <a:avLst/>
              </a:prstGeom>
              <a:ln>
                <a:solidFill>
                  <a:srgbClr val="D000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Imagen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99" y="81852"/>
                <a:ext cx="2037178" cy="1354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" name="Agrupar 2"/>
              <p:cNvGrpSpPr>
                <a:grpSpLocks/>
              </p:cNvGrpSpPr>
              <p:nvPr/>
            </p:nvGrpSpPr>
            <p:grpSpPr bwMode="auto">
              <a:xfrm>
                <a:off x="0" y="-26988"/>
                <a:ext cx="9144000" cy="1475532"/>
                <a:chOff x="0" y="-27384"/>
                <a:chExt cx="9144543" cy="1245993"/>
              </a:xfrm>
            </p:grpSpPr>
            <p:pic>
              <p:nvPicPr>
                <p:cNvPr id="38" name="Picture 37" descr="images-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" y="65007"/>
                  <a:ext cx="1331640" cy="1131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2" name="Agrupar 19"/>
                <p:cNvGrpSpPr>
                  <a:grpSpLocks/>
                </p:cNvGrpSpPr>
                <p:nvPr/>
              </p:nvGrpSpPr>
              <p:grpSpPr bwMode="auto">
                <a:xfrm>
                  <a:off x="0" y="-27384"/>
                  <a:ext cx="9144543" cy="1245993"/>
                  <a:chOff x="0" y="0"/>
                  <a:chExt cx="9144543" cy="1245993"/>
                </a:xfrm>
              </p:grpSpPr>
              <p:pic>
                <p:nvPicPr>
                  <p:cNvPr id="44" name="Imagen 2"/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r="51251"/>
                  <a:stretch/>
                </p:blipFill>
                <p:spPr bwMode="auto">
                  <a:xfrm>
                    <a:off x="1289902" y="96774"/>
                    <a:ext cx="1402157" cy="10411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" name="Imagen 11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61380" y="52193"/>
                    <a:ext cx="1435100" cy="1193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43000"/>
                    <a:ext cx="9144543" cy="9282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  <p:sp>
                <p:nvSpPr>
                  <p:cNvPr id="4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144543" cy="92391"/>
                  </a:xfrm>
                  <a:prstGeom prst="rect">
                    <a:avLst/>
                  </a:prstGeom>
                  <a:solidFill>
                    <a:srgbClr val="DF1B08"/>
                  </a:solidFill>
                  <a:ln w="9525">
                    <a:solidFill>
                      <a:srgbClr val="DF1B08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85392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mirada desde </a:t>
            </a:r>
            <a:r>
              <a:rPr lang="es-ES" dirty="0" err="1" smtClean="0"/>
              <a:t>Nature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“…</a:t>
            </a:r>
            <a:r>
              <a:rPr lang="es-ES" dirty="0" err="1" smtClean="0"/>
              <a:t>patients</a:t>
            </a:r>
            <a:r>
              <a:rPr lang="es-ES" dirty="0"/>
              <a:t>, </a:t>
            </a:r>
            <a:r>
              <a:rPr lang="es-ES" dirty="0" err="1"/>
              <a:t>researchers</a:t>
            </a:r>
            <a:r>
              <a:rPr lang="es-ES" dirty="0"/>
              <a:t>, </a:t>
            </a:r>
            <a:r>
              <a:rPr lang="es-ES" dirty="0" err="1"/>
              <a:t>clinicians</a:t>
            </a:r>
            <a:r>
              <a:rPr lang="es-ES" dirty="0"/>
              <a:t>, and </a:t>
            </a:r>
            <a:r>
              <a:rPr lang="es-ES" dirty="0" err="1"/>
              <a:t>review</a:t>
            </a:r>
            <a:r>
              <a:rPr lang="es-ES" dirty="0"/>
              <a:t> and </a:t>
            </a:r>
            <a:r>
              <a:rPr lang="es-ES" dirty="0" err="1"/>
              <a:t>ethics</a:t>
            </a:r>
            <a:r>
              <a:rPr lang="es-ES" dirty="0"/>
              <a:t> </a:t>
            </a:r>
            <a:r>
              <a:rPr lang="es-ES" dirty="0" err="1"/>
              <a:t>boards</a:t>
            </a:r>
            <a:r>
              <a:rPr lang="es-ES" dirty="0"/>
              <a:t> </a:t>
            </a:r>
            <a:r>
              <a:rPr lang="es-ES" dirty="0" err="1"/>
              <a:t>worldwide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agree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conventions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are </a:t>
            </a:r>
            <a:r>
              <a:rPr lang="es-ES" dirty="0" err="1"/>
              <a:t>acceptable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>
                <a:solidFill>
                  <a:srgbClr val="DF0C32"/>
                </a:solidFill>
              </a:rPr>
              <a:t>most</a:t>
            </a:r>
            <a:r>
              <a:rPr lang="es-ES" dirty="0">
                <a:solidFill>
                  <a:srgbClr val="DF0C32"/>
                </a:solidFill>
              </a:rPr>
              <a:t> </a:t>
            </a:r>
            <a:r>
              <a:rPr lang="es-ES" dirty="0" err="1">
                <a:solidFill>
                  <a:srgbClr val="DF0C32"/>
                </a:solidFill>
              </a:rPr>
              <a:t>parties</a:t>
            </a:r>
            <a:r>
              <a:rPr lang="es-ES" dirty="0">
                <a:solidFill>
                  <a:srgbClr val="DF0C32"/>
                </a:solidFill>
              </a:rPr>
              <a:t> </a:t>
            </a:r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>
                <a:solidFill>
                  <a:srgbClr val="DF0C32"/>
                </a:solidFill>
              </a:rPr>
              <a:t>most</a:t>
            </a:r>
            <a:r>
              <a:rPr lang="es-ES" dirty="0">
                <a:solidFill>
                  <a:srgbClr val="DF0C32"/>
                </a:solidFill>
              </a:rPr>
              <a:t> </a:t>
            </a:r>
            <a:r>
              <a:rPr lang="es-ES" dirty="0" err="1" smtClean="0">
                <a:solidFill>
                  <a:srgbClr val="DF0C32"/>
                </a:solidFill>
              </a:rPr>
              <a:t>circumstances</a:t>
            </a:r>
            <a:r>
              <a:rPr lang="es-ES" dirty="0" smtClean="0">
                <a:solidFill>
                  <a:srgbClr val="DF0C32"/>
                </a:solidFill>
              </a:rPr>
              <a:t>”</a:t>
            </a:r>
            <a:r>
              <a:rPr lang="es-ES" dirty="0" smtClean="0"/>
              <a:t>. </a:t>
            </a:r>
            <a:endParaRPr lang="es-ES" dirty="0" smtClean="0"/>
          </a:p>
          <a:p>
            <a:pPr lvl="1"/>
            <a:r>
              <a:rPr lang="es-ES" dirty="0" smtClean="0"/>
              <a:t>Cómo recogemos el parecer de los donantes?</a:t>
            </a:r>
          </a:p>
          <a:p>
            <a:pPr lvl="1"/>
            <a:r>
              <a:rPr lang="es-ES" dirty="0" smtClean="0"/>
              <a:t>Necesidad de promover cultura local.</a:t>
            </a:r>
          </a:p>
          <a:p>
            <a:pPr marL="457200" lvl="1" indent="0">
              <a:buNone/>
            </a:pPr>
            <a:endParaRPr lang="es-ES" dirty="0" smtClean="0"/>
          </a:p>
          <a:p>
            <a:r>
              <a:rPr lang="es-ES" dirty="0" smtClean="0"/>
              <a:t>“</a:t>
            </a:r>
            <a:r>
              <a:rPr lang="es-ES" dirty="0" err="1" smtClean="0"/>
              <a:t>Internationally</a:t>
            </a:r>
            <a:r>
              <a:rPr lang="es-ES" dirty="0" smtClean="0"/>
              <a:t> </a:t>
            </a:r>
            <a:r>
              <a:rPr lang="es-ES" dirty="0" err="1"/>
              <a:t>standardized</a:t>
            </a:r>
            <a:r>
              <a:rPr lang="es-ES" dirty="0"/>
              <a:t> </a:t>
            </a:r>
            <a:r>
              <a:rPr lang="es-ES" dirty="0" err="1"/>
              <a:t>consent</a:t>
            </a:r>
            <a:r>
              <a:rPr lang="es-ES" dirty="0"/>
              <a:t> </a:t>
            </a:r>
            <a:r>
              <a:rPr lang="es-ES" dirty="0" err="1"/>
              <a:t>forms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>
                <a:solidFill>
                  <a:srgbClr val="CD1E39"/>
                </a:solidFill>
              </a:rPr>
              <a:t>donation</a:t>
            </a:r>
            <a:r>
              <a:rPr lang="es-ES" dirty="0">
                <a:solidFill>
                  <a:srgbClr val="CD1E39"/>
                </a:solidFill>
              </a:rPr>
              <a:t> of human </a:t>
            </a:r>
            <a:r>
              <a:rPr lang="es-ES" dirty="0" err="1">
                <a:solidFill>
                  <a:srgbClr val="CD1E39"/>
                </a:solidFill>
              </a:rPr>
              <a:t>tissue</a:t>
            </a:r>
            <a:r>
              <a:rPr lang="es-ES" dirty="0"/>
              <a:t> </a:t>
            </a:r>
            <a:r>
              <a:rPr lang="es-ES" dirty="0" err="1"/>
              <a:t>should</a:t>
            </a:r>
            <a:r>
              <a:rPr lang="es-ES" dirty="0"/>
              <a:t> </a:t>
            </a:r>
            <a:r>
              <a:rPr lang="es-ES" dirty="0" err="1"/>
              <a:t>cover</a:t>
            </a:r>
            <a:r>
              <a:rPr lang="es-ES" dirty="0"/>
              <a:t> </a:t>
            </a:r>
            <a:r>
              <a:rPr lang="es-ES" dirty="0">
                <a:solidFill>
                  <a:srgbClr val="CD1E39"/>
                </a:solidFill>
              </a:rPr>
              <a:t>new uses</a:t>
            </a:r>
            <a:r>
              <a:rPr lang="es-ES" dirty="0"/>
              <a:t>, </a:t>
            </a:r>
            <a:r>
              <a:rPr lang="es-ES" dirty="0" err="1"/>
              <a:t>genomic</a:t>
            </a:r>
            <a:r>
              <a:rPr lang="es-ES" dirty="0"/>
              <a:t> </a:t>
            </a:r>
            <a:r>
              <a:rPr lang="es-ES" dirty="0" err="1"/>
              <a:t>comparisons</a:t>
            </a:r>
            <a:r>
              <a:rPr lang="es-ES" dirty="0"/>
              <a:t>, </a:t>
            </a:r>
            <a:r>
              <a:rPr lang="es-ES" dirty="0" err="1"/>
              <a:t>patents</a:t>
            </a:r>
            <a:r>
              <a:rPr lang="es-ES" dirty="0"/>
              <a:t> and </a:t>
            </a:r>
            <a:r>
              <a:rPr lang="es-ES" dirty="0" err="1"/>
              <a:t>product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, and </a:t>
            </a:r>
            <a:r>
              <a:rPr lang="es-ES" dirty="0" err="1">
                <a:solidFill>
                  <a:srgbClr val="CD1E39"/>
                </a:solidFill>
              </a:rPr>
              <a:t>should</a:t>
            </a:r>
            <a:r>
              <a:rPr lang="es-ES" dirty="0">
                <a:solidFill>
                  <a:srgbClr val="CD1E39"/>
                </a:solidFill>
              </a:rPr>
              <a:t> </a:t>
            </a:r>
            <a:r>
              <a:rPr lang="es-ES" dirty="0" err="1">
                <a:solidFill>
                  <a:srgbClr val="CD1E39"/>
                </a:solidFill>
              </a:rPr>
              <a:t>discourage</a:t>
            </a:r>
            <a:r>
              <a:rPr lang="es-ES" dirty="0">
                <a:solidFill>
                  <a:srgbClr val="CD1E39"/>
                </a:solidFill>
              </a:rPr>
              <a:t> </a:t>
            </a:r>
            <a:r>
              <a:rPr lang="es-ES" dirty="0" err="1">
                <a:solidFill>
                  <a:srgbClr val="CD1E39"/>
                </a:solidFill>
              </a:rPr>
              <a:t>limiting</a:t>
            </a:r>
            <a:r>
              <a:rPr lang="es-ES" dirty="0">
                <a:solidFill>
                  <a:srgbClr val="CD1E39"/>
                </a:solidFill>
              </a:rPr>
              <a:t> </a:t>
            </a:r>
            <a:r>
              <a:rPr lang="es-ES" dirty="0" err="1">
                <a:solidFill>
                  <a:srgbClr val="CD1E39"/>
                </a:solidFill>
              </a:rPr>
              <a:t>access</a:t>
            </a:r>
            <a:r>
              <a:rPr lang="es-ES" dirty="0">
                <a:solidFill>
                  <a:srgbClr val="CD1E39"/>
                </a:solidFill>
              </a:rPr>
              <a:t> </a:t>
            </a:r>
            <a:r>
              <a:rPr lang="es-ES" dirty="0" err="1">
                <a:solidFill>
                  <a:srgbClr val="CD1E39"/>
                </a:solidFill>
              </a:rPr>
              <a:t>or</a:t>
            </a:r>
            <a:r>
              <a:rPr lang="es-ES" dirty="0">
                <a:solidFill>
                  <a:srgbClr val="CD1E39"/>
                </a:solidFill>
              </a:rPr>
              <a:t> </a:t>
            </a:r>
            <a:r>
              <a:rPr lang="es-ES" dirty="0" err="1" smtClean="0">
                <a:solidFill>
                  <a:srgbClr val="CD1E39"/>
                </a:solidFill>
              </a:rPr>
              <a:t>lifespan</a:t>
            </a:r>
            <a:r>
              <a:rPr lang="es-ES" dirty="0" smtClean="0">
                <a:solidFill>
                  <a:srgbClr val="CD1E39"/>
                </a:solidFill>
              </a:rPr>
              <a:t>”</a:t>
            </a:r>
            <a:r>
              <a:rPr lang="es-ES" dirty="0" smtClean="0"/>
              <a:t>.</a:t>
            </a:r>
            <a:endParaRPr lang="es-ES" dirty="0" smtClean="0"/>
          </a:p>
          <a:p>
            <a:pPr lvl="1"/>
            <a:r>
              <a:rPr lang="es-ES" dirty="0" smtClean="0"/>
              <a:t>Cuál sería la ventaja o el beneficio para el participante que se obligue a destruir la muestra después de X años?</a:t>
            </a:r>
          </a:p>
          <a:p>
            <a:pPr lvl="1"/>
            <a:r>
              <a:rPr lang="es-ES" dirty="0" smtClean="0"/>
              <a:t>No sería mejor </a:t>
            </a:r>
            <a:r>
              <a:rPr lang="es-ES" dirty="0" smtClean="0"/>
              <a:t>mantenerla, </a:t>
            </a:r>
            <a:r>
              <a:rPr lang="es-ES" dirty="0" smtClean="0"/>
              <a:t>pero garantizar mejor confidencialidad </a:t>
            </a:r>
            <a:r>
              <a:rPr lang="es-ES" dirty="0" smtClean="0"/>
              <a:t>y </a:t>
            </a:r>
            <a:r>
              <a:rPr lang="es-ES" dirty="0" smtClean="0"/>
              <a:t>los ámbitos de usos futuros?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656022" y="6208358"/>
            <a:ext cx="322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i="1" dirty="0"/>
              <a:t>Nature</a:t>
            </a:r>
            <a:r>
              <a:rPr lang="ro-RO" dirty="0"/>
              <a:t> </a:t>
            </a:r>
            <a:r>
              <a:rPr lang="ro-RO" b="1" dirty="0"/>
              <a:t>460</a:t>
            </a:r>
            <a:r>
              <a:rPr lang="ro-RO" dirty="0"/>
              <a:t>, 933 (20 August 2009)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42" y="-1"/>
            <a:ext cx="2167458" cy="12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1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Modelo de CI sugerido por FONDECYT 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600200"/>
            <a:ext cx="837372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Debe dar a conocer el destino final del material </a:t>
            </a:r>
            <a:r>
              <a:rPr lang="es-ES" dirty="0" smtClean="0"/>
              <a:t>obtenido, </a:t>
            </a:r>
            <a:r>
              <a:rPr lang="es-ES" dirty="0" smtClean="0"/>
              <a:t>de modo </a:t>
            </a:r>
            <a:r>
              <a:rPr lang="es-ES" dirty="0"/>
              <a:t>que el consentimiento informado pudiese servir para estudios ulteriores </a:t>
            </a:r>
            <a:r>
              <a:rPr lang="es-ES" dirty="0" smtClean="0">
                <a:solidFill>
                  <a:srgbClr val="CD1E39"/>
                </a:solidFill>
              </a:rPr>
              <a:t>que se </a:t>
            </a:r>
            <a:r>
              <a:rPr lang="es-ES" dirty="0">
                <a:solidFill>
                  <a:srgbClr val="CD1E39"/>
                </a:solidFill>
              </a:rPr>
              <a:t>ciñan estrictamente al objetivo del presente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Para </a:t>
            </a:r>
            <a:r>
              <a:rPr lang="es-ES" dirty="0"/>
              <a:t>otros estudios, se </a:t>
            </a:r>
            <a:r>
              <a:rPr lang="es-ES" dirty="0" smtClean="0"/>
              <a:t>deberá obtener </a:t>
            </a:r>
            <a:r>
              <a:rPr lang="es-ES" dirty="0"/>
              <a:t>un nuevo </a:t>
            </a:r>
            <a:r>
              <a:rPr lang="es-ES" dirty="0" smtClean="0"/>
              <a:t>consentimiento (si hay imposibilidad, lo ve el CEC).</a:t>
            </a:r>
          </a:p>
          <a:p>
            <a:r>
              <a:rPr lang="es-ES" dirty="0"/>
              <a:t>El CI ha de garantizar… la </a:t>
            </a:r>
            <a:r>
              <a:rPr lang="es-ES" dirty="0">
                <a:solidFill>
                  <a:srgbClr val="CD1E39"/>
                </a:solidFill>
              </a:rPr>
              <a:t>certeza</a:t>
            </a:r>
            <a:r>
              <a:rPr lang="es-ES" dirty="0"/>
              <a:t> que estos </a:t>
            </a:r>
            <a:r>
              <a:rPr lang="es-ES" dirty="0" smtClean="0">
                <a:solidFill>
                  <a:srgbClr val="CD1E39"/>
                </a:solidFill>
              </a:rPr>
              <a:t>datos* </a:t>
            </a:r>
            <a:r>
              <a:rPr lang="es-ES" dirty="0">
                <a:solidFill>
                  <a:srgbClr val="CD1E39"/>
                </a:solidFill>
              </a:rPr>
              <a:t>no tendrán aplicación en otro proyecto </a:t>
            </a:r>
            <a:r>
              <a:rPr lang="es-ES" dirty="0"/>
              <a:t>o por </a:t>
            </a:r>
            <a:r>
              <a:rPr lang="es-ES" dirty="0" smtClean="0"/>
              <a:t>personas ajenas </a:t>
            </a:r>
            <a:r>
              <a:rPr lang="es-ES" dirty="0"/>
              <a:t>al presente </a:t>
            </a:r>
            <a:r>
              <a:rPr lang="es-ES" dirty="0" smtClean="0"/>
              <a:t>estudio.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468375" y="6143886"/>
            <a:ext cx="4444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/>
              <a:t>Abril 2008. </a:t>
            </a:r>
            <a:r>
              <a:rPr lang="es-ES" sz="1600" dirty="0"/>
              <a:t>Disponible en http://</a:t>
            </a:r>
            <a:r>
              <a:rPr lang="es-ES" sz="1600" dirty="0" err="1"/>
              <a:t>www.conicyt.cl</a:t>
            </a:r>
            <a:r>
              <a:rPr lang="es-ES" sz="1600" dirty="0"/>
              <a:t>/</a:t>
            </a:r>
            <a:r>
              <a:rPr lang="es-ES" sz="1600" dirty="0" err="1"/>
              <a:t>fondecyt</a:t>
            </a:r>
            <a:r>
              <a:rPr lang="es-ES" sz="1600" dirty="0"/>
              <a:t>/2012/10/31/</a:t>
            </a:r>
            <a:r>
              <a:rPr lang="es-ES" sz="1600" dirty="0" err="1"/>
              <a:t>bioetica</a:t>
            </a:r>
            <a:r>
              <a:rPr lang="es-ES" sz="1600" dirty="0"/>
              <a:t>/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11462" y="6267152"/>
            <a:ext cx="2563436" cy="37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DF0C32"/>
                </a:solidFill>
              </a:rPr>
              <a:t>*datos o muestras?</a:t>
            </a:r>
            <a:endParaRPr lang="es-ES" dirty="0">
              <a:solidFill>
                <a:srgbClr val="DF0C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0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Modelo de CI sugerido por FONDECYT 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482620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Estudios genéticos:</a:t>
            </a:r>
          </a:p>
          <a:p>
            <a:pPr lvl="1"/>
            <a:r>
              <a:rPr lang="es-ES" sz="2600" dirty="0"/>
              <a:t>Debe informarse claramente la información que se pretende obtener (señalando </a:t>
            </a:r>
            <a:r>
              <a:rPr lang="es-ES" sz="2600" dirty="0">
                <a:solidFill>
                  <a:srgbClr val="CD1E39"/>
                </a:solidFill>
              </a:rPr>
              <a:t>el </a:t>
            </a:r>
            <a:r>
              <a:rPr lang="es-ES" sz="2600" dirty="0" smtClean="0">
                <a:solidFill>
                  <a:srgbClr val="CD1E39"/>
                </a:solidFill>
              </a:rPr>
              <a:t>gen o </a:t>
            </a:r>
            <a:r>
              <a:rPr lang="es-ES" sz="2600" dirty="0">
                <a:solidFill>
                  <a:srgbClr val="CD1E39"/>
                </a:solidFill>
              </a:rPr>
              <a:t>genes </a:t>
            </a:r>
            <a:r>
              <a:rPr lang="es-ES" sz="2600" dirty="0"/>
              <a:t>que se desean estudiar</a:t>
            </a:r>
            <a:r>
              <a:rPr lang="es-ES" sz="2600" dirty="0" smtClean="0"/>
              <a:t>).</a:t>
            </a:r>
          </a:p>
          <a:p>
            <a:pPr lvl="1"/>
            <a:r>
              <a:rPr lang="es-ES" sz="2600" dirty="0"/>
              <a:t>En caso de recurrir </a:t>
            </a:r>
            <a:r>
              <a:rPr lang="es-ES" sz="2600" dirty="0" smtClean="0"/>
              <a:t>a muestras </a:t>
            </a:r>
            <a:r>
              <a:rPr lang="es-ES" sz="2600" dirty="0"/>
              <a:t>ya obtenidas para un estudio anterior, el probando </a:t>
            </a:r>
            <a:r>
              <a:rPr lang="es-ES" sz="2600" dirty="0">
                <a:solidFill>
                  <a:srgbClr val="CD1E39"/>
                </a:solidFill>
              </a:rPr>
              <a:t>debe dar </a:t>
            </a:r>
            <a:r>
              <a:rPr lang="es-ES" sz="2600" dirty="0" smtClean="0">
                <a:solidFill>
                  <a:srgbClr val="CD1E39"/>
                </a:solidFill>
              </a:rPr>
              <a:t>su consentimiento </a:t>
            </a:r>
            <a:r>
              <a:rPr lang="es-ES" sz="2600" dirty="0">
                <a:solidFill>
                  <a:srgbClr val="CD1E39"/>
                </a:solidFill>
              </a:rPr>
              <a:t>para realizar un nuevo estudio </a:t>
            </a:r>
            <a:r>
              <a:rPr lang="es-ES" sz="2600" dirty="0"/>
              <a:t>(por ejemplo, nuevos genes).</a:t>
            </a:r>
            <a:endParaRPr lang="es-ES" sz="2600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468375" y="6249708"/>
            <a:ext cx="4444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/>
              <a:t>Abril 2008. </a:t>
            </a:r>
            <a:r>
              <a:rPr lang="es-ES" sz="1600" dirty="0"/>
              <a:t>Disponible en http://</a:t>
            </a:r>
            <a:r>
              <a:rPr lang="es-ES" sz="1600" dirty="0" err="1"/>
              <a:t>www.conicyt.cl</a:t>
            </a:r>
            <a:r>
              <a:rPr lang="es-ES" sz="1600" dirty="0"/>
              <a:t>/</a:t>
            </a:r>
            <a:r>
              <a:rPr lang="es-ES" sz="1600" dirty="0" err="1"/>
              <a:t>fondecyt</a:t>
            </a:r>
            <a:r>
              <a:rPr lang="es-ES" sz="1600" dirty="0"/>
              <a:t>/2012/10/31/</a:t>
            </a:r>
            <a:r>
              <a:rPr lang="es-ES" sz="1600" dirty="0" err="1"/>
              <a:t>bioetica</a:t>
            </a:r>
            <a:r>
              <a:rPr lang="es-ES" sz="1600" dirty="0"/>
              <a:t>/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99406" y="5060006"/>
            <a:ext cx="6726079" cy="1200328"/>
          </a:xfrm>
          <a:prstGeom prst="rect">
            <a:avLst/>
          </a:prstGeom>
          <a:noFill/>
          <a:ln>
            <a:solidFill>
              <a:srgbClr val="CD1E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¿Es este requisito la mejor manera de respetar la autonomía de los sujetos participantes</a:t>
            </a:r>
            <a:r>
              <a:rPr lang="es-ES" sz="2400" dirty="0" smtClean="0"/>
              <a:t>?</a:t>
            </a:r>
          </a:p>
          <a:p>
            <a:pPr algn="ctr"/>
            <a:r>
              <a:rPr lang="es-ES" sz="2400" dirty="0" smtClean="0"/>
              <a:t>Mi opini</a:t>
            </a:r>
            <a:r>
              <a:rPr lang="es-ES" sz="2400" dirty="0" smtClean="0"/>
              <a:t>ón es que </a:t>
            </a:r>
            <a:r>
              <a:rPr lang="es-ES" sz="2400" b="1" dirty="0" smtClean="0">
                <a:solidFill>
                  <a:srgbClr val="CD1E39"/>
                </a:solidFill>
              </a:rPr>
              <a:t>NO</a:t>
            </a:r>
            <a:endParaRPr lang="es-ES" sz="2400" b="1" dirty="0">
              <a:solidFill>
                <a:srgbClr val="CD1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4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0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Problemas pueden ser comunes a otras </a:t>
            </a:r>
            <a:r>
              <a:rPr lang="es-ES" dirty="0" smtClean="0"/>
              <a:t>disciplinas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7924" b="7924"/>
          <a:stretch/>
        </p:blipFill>
        <p:spPr>
          <a:xfrm>
            <a:off x="457200" y="1506134"/>
            <a:ext cx="3434990" cy="3849511"/>
          </a:xfrm>
        </p:spPr>
      </p:pic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4197920" y="1600200"/>
            <a:ext cx="4691794" cy="4525963"/>
          </a:xfrm>
        </p:spPr>
        <p:txBody>
          <a:bodyPr/>
          <a:lstStyle/>
          <a:p>
            <a:r>
              <a:rPr lang="es-ES" dirty="0"/>
              <a:t>Frase típica en los CI: La muestra (grabación, audio, </a:t>
            </a:r>
            <a:r>
              <a:rPr lang="es-ES" dirty="0" err="1"/>
              <a:t>etc</a:t>
            </a:r>
            <a:r>
              <a:rPr lang="es-ES" dirty="0"/>
              <a:t>), será almacenada en forma segura en la oficina del IR… y será destruida </a:t>
            </a:r>
            <a:r>
              <a:rPr lang="es-ES" dirty="0" smtClean="0"/>
              <a:t>x tiempo después </a:t>
            </a:r>
            <a:r>
              <a:rPr lang="es-ES" dirty="0"/>
              <a:t>de terminado el estudio. 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293477" y="5596928"/>
            <a:ext cx="6573215" cy="1015663"/>
          </a:xfrm>
          <a:prstGeom prst="rect">
            <a:avLst/>
          </a:prstGeom>
          <a:noFill/>
          <a:ln>
            <a:solidFill>
              <a:srgbClr val="CD1E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Es esta la mejor forma de respetar la autonomía de los participantes? O debiese dárseles la posibilidad de elegir si realmente quieren que su muestra desaparezca?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209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 descr="Captura de pantalla 2017-01-06 a las 14.09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97663" r="35191"/>
          <a:stretch/>
        </p:blipFill>
        <p:spPr>
          <a:xfrm>
            <a:off x="5644262" y="1199342"/>
            <a:ext cx="3186659" cy="1661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539" y="1805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Porque la tendencia mundial va en sentido contrario</a:t>
            </a:r>
            <a:endParaRPr lang="es-ES" dirty="0"/>
          </a:p>
        </p:txBody>
      </p:sp>
      <p:pic>
        <p:nvPicPr>
          <p:cNvPr id="4" name="Marcador de contenido 3" descr="Captura de pantalla 2017-01-06 a las 14.09.1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20842" b="2489"/>
          <a:stretch/>
        </p:blipFill>
        <p:spPr>
          <a:xfrm>
            <a:off x="1493377" y="1452912"/>
            <a:ext cx="6185171" cy="5417912"/>
          </a:xfrm>
        </p:spPr>
      </p:pic>
      <p:sp>
        <p:nvSpPr>
          <p:cNvPr id="3" name="CuadroTexto 2"/>
          <p:cNvSpPr txBox="1"/>
          <p:nvPr/>
        </p:nvSpPr>
        <p:spPr>
          <a:xfrm>
            <a:off x="878901" y="3844948"/>
            <a:ext cx="7596238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Datos individuales, </a:t>
            </a:r>
            <a:r>
              <a:rPr lang="es-ES" sz="2400" dirty="0" err="1" smtClean="0"/>
              <a:t>anonimizados</a:t>
            </a:r>
            <a:r>
              <a:rPr lang="es-ES" sz="2400" dirty="0" smtClean="0"/>
              <a:t>, necesarios para reproducir los hallazgos iniciales, deben estar disponibles en plazo máximo de seis meses luego publicación inicial.</a:t>
            </a:r>
          </a:p>
          <a:p>
            <a:pPr algn="ctr"/>
            <a:r>
              <a:rPr lang="es-ES" sz="2400" dirty="0" smtClean="0"/>
              <a:t>Existe </a:t>
            </a:r>
            <a:r>
              <a:rPr lang="es-ES" sz="2400" dirty="0" smtClean="0">
                <a:solidFill>
                  <a:srgbClr val="CD1E39"/>
                </a:solidFill>
              </a:rPr>
              <a:t>obligación</a:t>
            </a:r>
            <a:r>
              <a:rPr lang="es-ES" sz="2400" dirty="0" smtClean="0"/>
              <a:t> </a:t>
            </a:r>
            <a:r>
              <a:rPr lang="es-ES" sz="2400" dirty="0" smtClean="0"/>
              <a:t>para los ensayos clínicos de </a:t>
            </a:r>
            <a:r>
              <a:rPr lang="es-ES" sz="2400" dirty="0" smtClean="0">
                <a:solidFill>
                  <a:srgbClr val="CD1E39"/>
                </a:solidFill>
              </a:rPr>
              <a:t>compartir los datos.</a:t>
            </a:r>
            <a:endParaRPr lang="es-ES" sz="2400" dirty="0">
              <a:solidFill>
                <a:srgbClr val="CD1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2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ítulo 1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b="0" cap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s-ES_tradnl" b="0" cap="non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463451"/>
            <a:ext cx="6683234" cy="2627871"/>
          </a:xfrm>
        </p:spPr>
        <p:txBody>
          <a:bodyPr>
            <a:normAutofit fontScale="85000" lnSpcReduction="20000"/>
          </a:bodyPr>
          <a:lstStyle/>
          <a:p>
            <a:r>
              <a:rPr lang="es-ES" sz="4000" dirty="0" smtClean="0">
                <a:solidFill>
                  <a:schemeClr val="tx1"/>
                </a:solidFill>
              </a:rPr>
              <a:t>¿Estamos siguiendo los estándares internacionales en la materia?</a:t>
            </a:r>
          </a:p>
          <a:p>
            <a:endParaRPr lang="es-ES" sz="4000" dirty="0">
              <a:solidFill>
                <a:schemeClr val="tx1"/>
              </a:solidFill>
            </a:endParaRPr>
          </a:p>
          <a:p>
            <a:r>
              <a:rPr lang="es-ES" sz="4000" dirty="0" smtClean="0">
                <a:solidFill>
                  <a:schemeClr val="tx1"/>
                </a:solidFill>
              </a:rPr>
              <a:t>¿Cuál debiese ser nuestra propuesta país?</a:t>
            </a:r>
          </a:p>
          <a:p>
            <a:endParaRPr lang="es-ES" dirty="0"/>
          </a:p>
        </p:txBody>
      </p:sp>
      <p:pic>
        <p:nvPicPr>
          <p:cNvPr id="35" name="Marcador de contenido 41" descr="udp_FAC_medicina-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-827"/>
          <a:stretch/>
        </p:blipFill>
        <p:spPr>
          <a:xfrm>
            <a:off x="7418150" y="6188075"/>
            <a:ext cx="1587542" cy="618248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0" y="-26988"/>
            <a:ext cx="9148411" cy="1789748"/>
            <a:chOff x="0" y="-26988"/>
            <a:chExt cx="9148411" cy="1789748"/>
          </a:xfrm>
        </p:grpSpPr>
        <p:pic>
          <p:nvPicPr>
            <p:cNvPr id="15" name="Imagen 29" descr="foto-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127" y="33476"/>
              <a:ext cx="1563284" cy="139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Agrupar 15"/>
            <p:cNvGrpSpPr/>
            <p:nvPr/>
          </p:nvGrpSpPr>
          <p:grpSpPr>
            <a:xfrm>
              <a:off x="0" y="-26988"/>
              <a:ext cx="9144000" cy="1789748"/>
              <a:chOff x="0" y="-26988"/>
              <a:chExt cx="9144000" cy="1789748"/>
            </a:xfrm>
          </p:grpSpPr>
          <p:pic>
            <p:nvPicPr>
              <p:cNvPr id="17" name="Imagen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19"/>
              <a:stretch/>
            </p:blipFill>
            <p:spPr bwMode="auto">
              <a:xfrm>
                <a:off x="5796136" y="11113"/>
                <a:ext cx="1929449" cy="140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ángulo 17"/>
              <p:cNvSpPr/>
              <p:nvPr/>
            </p:nvSpPr>
            <p:spPr bwMode="auto">
              <a:xfrm>
                <a:off x="0" y="1534160"/>
                <a:ext cx="230188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Rectángulo 18"/>
              <p:cNvSpPr/>
              <p:nvPr/>
            </p:nvSpPr>
            <p:spPr bwMode="auto">
              <a:xfrm>
                <a:off x="8839200" y="1534160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20" name="Conector recto 19"/>
              <p:cNvCxnSpPr/>
              <p:nvPr/>
            </p:nvCxnSpPr>
            <p:spPr>
              <a:xfrm>
                <a:off x="457200" y="1417638"/>
                <a:ext cx="8229600" cy="0"/>
              </a:xfrm>
              <a:prstGeom prst="line">
                <a:avLst/>
              </a:prstGeom>
              <a:ln>
                <a:solidFill>
                  <a:srgbClr val="D000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Imagen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99" y="81852"/>
                <a:ext cx="2037178" cy="1354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" name="Agrupar 2"/>
              <p:cNvGrpSpPr>
                <a:grpSpLocks/>
              </p:cNvGrpSpPr>
              <p:nvPr/>
            </p:nvGrpSpPr>
            <p:grpSpPr bwMode="auto">
              <a:xfrm>
                <a:off x="0" y="-26988"/>
                <a:ext cx="9144000" cy="1475532"/>
                <a:chOff x="0" y="-27384"/>
                <a:chExt cx="9144543" cy="1245993"/>
              </a:xfrm>
            </p:grpSpPr>
            <p:pic>
              <p:nvPicPr>
                <p:cNvPr id="23" name="Picture 37" descr="images-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" y="65007"/>
                  <a:ext cx="1331640" cy="1131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" name="Agrupar 19"/>
                <p:cNvGrpSpPr>
                  <a:grpSpLocks/>
                </p:cNvGrpSpPr>
                <p:nvPr/>
              </p:nvGrpSpPr>
              <p:grpSpPr bwMode="auto">
                <a:xfrm>
                  <a:off x="0" y="-27384"/>
                  <a:ext cx="9144543" cy="1245993"/>
                  <a:chOff x="0" y="0"/>
                  <a:chExt cx="9144543" cy="1245993"/>
                </a:xfrm>
              </p:grpSpPr>
              <p:pic>
                <p:nvPicPr>
                  <p:cNvPr id="25" name="Imagen 2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r="51251"/>
                  <a:stretch/>
                </p:blipFill>
                <p:spPr bwMode="auto">
                  <a:xfrm>
                    <a:off x="1289902" y="96774"/>
                    <a:ext cx="1402157" cy="10411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" name="Imagen 11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61380" y="52193"/>
                    <a:ext cx="1435100" cy="1193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43000"/>
                    <a:ext cx="9144543" cy="9282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  <p:sp>
                <p:nvSpPr>
                  <p:cNvPr id="3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144543" cy="92391"/>
                  </a:xfrm>
                  <a:prstGeom prst="rect">
                    <a:avLst/>
                  </a:prstGeom>
                  <a:solidFill>
                    <a:srgbClr val="DF1B08"/>
                  </a:solidFill>
                  <a:ln w="9525">
                    <a:solidFill>
                      <a:srgbClr val="DF1B08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61726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 </a:t>
            </a:r>
            <a:r>
              <a:rPr lang="es-ES" dirty="0" smtClean="0"/>
              <a:t>¿amplio </a:t>
            </a:r>
            <a:r>
              <a:rPr lang="es-ES" dirty="0" smtClean="0"/>
              <a:t>o específico?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CIOMS 2016 (Pauta 11) específicamente reconoce que en muestras ya obtenidas (por </a:t>
            </a:r>
            <a:r>
              <a:rPr lang="es-ES" dirty="0" err="1" smtClean="0"/>
              <a:t>ej</a:t>
            </a:r>
            <a:r>
              <a:rPr lang="es-ES" dirty="0" smtClean="0"/>
              <a:t>, </a:t>
            </a:r>
            <a:r>
              <a:rPr lang="es-ES" dirty="0" err="1" smtClean="0"/>
              <a:t>biobancos</a:t>
            </a:r>
            <a:r>
              <a:rPr lang="es-ES" dirty="0" smtClean="0"/>
              <a:t>), el donante debiese haber otorgado su autorización para uso futuro, mediante </a:t>
            </a:r>
            <a:r>
              <a:rPr lang="es-ES" dirty="0" smtClean="0">
                <a:solidFill>
                  <a:srgbClr val="CD1E39"/>
                </a:solidFill>
              </a:rPr>
              <a:t>CI </a:t>
            </a:r>
            <a:r>
              <a:rPr lang="es-ES" dirty="0" smtClean="0">
                <a:solidFill>
                  <a:srgbClr val="DF0C32"/>
                </a:solidFill>
              </a:rPr>
              <a:t>amplio</a:t>
            </a:r>
            <a:r>
              <a:rPr lang="es-ES" dirty="0" smtClean="0"/>
              <a:t>.</a:t>
            </a:r>
          </a:p>
          <a:p>
            <a:r>
              <a:rPr lang="es-ES" dirty="0" smtClean="0"/>
              <a:t>CEC debe velar para que la propuesta de </a:t>
            </a:r>
            <a:r>
              <a:rPr lang="es-ES" dirty="0" err="1" smtClean="0"/>
              <a:t>inv</a:t>
            </a:r>
            <a:r>
              <a:rPr lang="es-ES" dirty="0" smtClean="0"/>
              <a:t> que usa material ya obtenido </a:t>
            </a:r>
            <a:r>
              <a:rPr lang="es-ES" dirty="0" smtClean="0">
                <a:solidFill>
                  <a:srgbClr val="DF0C32"/>
                </a:solidFill>
              </a:rPr>
              <a:t>respete los usos acorda</a:t>
            </a:r>
            <a:r>
              <a:rPr lang="es-ES" dirty="0" smtClean="0">
                <a:solidFill>
                  <a:srgbClr val="CD1E39"/>
                </a:solidFill>
              </a:rPr>
              <a:t>dos</a:t>
            </a:r>
            <a:r>
              <a:rPr lang="es-ES" dirty="0" smtClean="0"/>
              <a:t> con el sujeto (ya sea mediante CI amplio o específico). </a:t>
            </a:r>
            <a:endParaRPr lang="es-ES" dirty="0"/>
          </a:p>
          <a:p>
            <a:r>
              <a:rPr lang="es-ES" dirty="0" smtClean="0"/>
              <a:t>Necesidad de </a:t>
            </a:r>
            <a:r>
              <a:rPr lang="es-ES" dirty="0" smtClean="0">
                <a:solidFill>
                  <a:srgbClr val="CD1E39"/>
                </a:solidFill>
              </a:rPr>
              <a:t>re-consentir </a:t>
            </a:r>
            <a:r>
              <a:rPr lang="es-ES" dirty="0" smtClean="0"/>
              <a:t>si el nuevo uso está ajeno a la autorización inicial.</a:t>
            </a:r>
          </a:p>
          <a:p>
            <a:r>
              <a:rPr lang="es-ES" dirty="0" smtClean="0"/>
              <a:t>CEC </a:t>
            </a:r>
            <a:r>
              <a:rPr lang="es-ES" dirty="0" smtClean="0"/>
              <a:t>puede autorizar eximición </a:t>
            </a:r>
            <a:r>
              <a:rPr lang="es-ES" dirty="0" smtClean="0"/>
              <a:t>(“</a:t>
            </a:r>
            <a:r>
              <a:rPr lang="es-ES" i="1" dirty="0" err="1" smtClean="0"/>
              <a:t>waiver</a:t>
            </a:r>
            <a:r>
              <a:rPr lang="es-ES" dirty="0" smtClean="0"/>
              <a:t>”) del </a:t>
            </a:r>
            <a:r>
              <a:rPr lang="es-ES" dirty="0" smtClean="0"/>
              <a:t>requisito de CI si se cumplen </a:t>
            </a:r>
            <a:r>
              <a:rPr lang="es-ES" dirty="0" smtClean="0"/>
              <a:t>ciertas condiciones.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50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Argumentos a favor del </a:t>
            </a:r>
            <a:r>
              <a:rPr lang="es-ES" dirty="0" smtClean="0">
                <a:solidFill>
                  <a:srgbClr val="CD1E39"/>
                </a:solidFill>
              </a:rPr>
              <a:t>CI específico</a:t>
            </a:r>
            <a:endParaRPr lang="es-ES" dirty="0">
              <a:solidFill>
                <a:srgbClr val="CD1E39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Respeta mejor la autonomía del sujeto:</a:t>
            </a:r>
          </a:p>
          <a:p>
            <a:pPr lvl="1"/>
            <a:r>
              <a:rPr lang="es-ES" dirty="0" smtClean="0"/>
              <a:t>Al ser específico, entrega información bien </a:t>
            </a:r>
            <a:r>
              <a:rPr lang="es-ES" dirty="0" smtClean="0"/>
              <a:t>concreta de los usos posibles de la muestra.</a:t>
            </a:r>
            <a:endParaRPr lang="es-ES" dirty="0" smtClean="0"/>
          </a:p>
          <a:p>
            <a:r>
              <a:rPr lang="es-ES" dirty="0" smtClean="0"/>
              <a:t>Muestra más respeto por los sujetos al preguntarles su opinión para cada eventual uso.</a:t>
            </a:r>
          </a:p>
          <a:p>
            <a:r>
              <a:rPr lang="es-ES" dirty="0" smtClean="0"/>
              <a:t>Los eventuales riesgos deben ser explícitamente conocidos y aceptados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786360" y="6377798"/>
            <a:ext cx="517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/>
              <a:t>Árnason</a:t>
            </a:r>
            <a:r>
              <a:rPr lang="es-ES" dirty="0"/>
              <a:t> V. </a:t>
            </a:r>
            <a:r>
              <a:rPr lang="es-ES" dirty="0" err="1" smtClean="0"/>
              <a:t>Bioethics</a:t>
            </a:r>
            <a:r>
              <a:rPr lang="es-ES" dirty="0" smtClean="0"/>
              <a:t> </a:t>
            </a:r>
            <a:r>
              <a:rPr lang="es-ES" dirty="0"/>
              <a:t>2004; 18: 27–49.</a:t>
            </a:r>
          </a:p>
        </p:txBody>
      </p:sp>
    </p:spTree>
    <p:extLst>
      <p:ext uri="{BB962C8B-B14F-4D97-AF65-F5344CB8AC3E}">
        <p14:creationId xmlns:p14="http://schemas.microsoft.com/office/powerpoint/2010/main" val="128035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</a:t>
            </a:r>
            <a:r>
              <a:rPr lang="es-ES" dirty="0" smtClean="0">
                <a:solidFill>
                  <a:srgbClr val="CD1E39"/>
                </a:solidFill>
              </a:rPr>
              <a:t>CI amplio </a:t>
            </a:r>
            <a:r>
              <a:rPr lang="es-ES" dirty="0" smtClean="0"/>
              <a:t>no es “cheque en blanco”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Describe un rango de futuros usos.</a:t>
            </a:r>
          </a:p>
          <a:p>
            <a:r>
              <a:rPr lang="es-ES" dirty="0" smtClean="0"/>
              <a:t>Debe especificar:</a:t>
            </a:r>
          </a:p>
          <a:p>
            <a:pPr lvl="1"/>
            <a:r>
              <a:rPr lang="es-ES" dirty="0" smtClean="0"/>
              <a:t>Condiciones y duración de almacenamiento</a:t>
            </a:r>
          </a:p>
          <a:p>
            <a:pPr lvl="1"/>
            <a:r>
              <a:rPr lang="es-ES" dirty="0" smtClean="0"/>
              <a:t>Quién está a cargo del acceso al material</a:t>
            </a:r>
          </a:p>
          <a:p>
            <a:pPr lvl="1"/>
            <a:r>
              <a:rPr lang="es-ES" dirty="0" smtClean="0"/>
              <a:t>Potenciales usos (para el mismo tipo de estudio, para temas relacionados, para cualquier tema).</a:t>
            </a:r>
          </a:p>
          <a:p>
            <a:pPr lvl="1"/>
            <a:r>
              <a:rPr lang="es-ES" dirty="0" smtClean="0"/>
              <a:t>Objetivos de la investigación (</a:t>
            </a:r>
            <a:r>
              <a:rPr lang="es-ES" dirty="0" err="1" smtClean="0"/>
              <a:t>inv</a:t>
            </a:r>
            <a:r>
              <a:rPr lang="es-ES" dirty="0" smtClean="0"/>
              <a:t> básica, aplicada, con propósitos comerciales)</a:t>
            </a:r>
          </a:p>
          <a:p>
            <a:pPr lvl="1"/>
            <a:r>
              <a:rPr lang="es-ES" dirty="0" smtClean="0"/>
              <a:t>Si hay o no posibilidad de conocer hallazgos potenciales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503652" y="6126163"/>
            <a:ext cx="453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 smtClean="0"/>
              <a:t>Hansson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Lancet</a:t>
            </a:r>
            <a:r>
              <a:rPr lang="es-ES" dirty="0" smtClean="0"/>
              <a:t> </a:t>
            </a:r>
            <a:r>
              <a:rPr lang="es-ES" dirty="0" err="1" smtClean="0"/>
              <a:t>Oncology</a:t>
            </a:r>
            <a:r>
              <a:rPr lang="es-ES" dirty="0" smtClean="0"/>
              <a:t> 2006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435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2895600"/>
            <a:ext cx="4445000" cy="1066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3064"/>
            <a:ext cx="4445000" cy="1066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0198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032801" y="6255390"/>
            <a:ext cx="39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/>
              <a:t>https</a:t>
            </a:r>
            <a:r>
              <a:rPr lang="es-ES" dirty="0"/>
              <a:t>://</a:t>
            </a:r>
            <a:r>
              <a:rPr lang="es-ES" dirty="0" err="1"/>
              <a:t>www.ukbiobank.ac.uk</a:t>
            </a:r>
            <a:r>
              <a:rPr lang="es-ES" dirty="0"/>
              <a:t>/</a:t>
            </a:r>
            <a:r>
              <a:rPr lang="es-ES" dirty="0" err="1"/>
              <a:t>ethics</a:t>
            </a:r>
            <a:r>
              <a:rPr lang="es-ES" dirty="0"/>
              <a:t>/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775769875"/>
              </p:ext>
            </p:extLst>
          </p:nvPr>
        </p:nvGraphicFramePr>
        <p:xfrm>
          <a:off x="1335858" y="16042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1939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 charset="0"/>
                <a:ea typeface="ＭＳ Ｐゴシック" charset="0"/>
                <a:cs typeface="ＭＳ Ｐゴシック" charset="0"/>
              </a:rPr>
              <a:t>Declaración inicial</a:t>
            </a:r>
          </a:p>
        </p:txBody>
      </p:sp>
      <p:sp>
        <p:nvSpPr>
          <p:cNvPr id="18435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75"/>
              </a:spcBef>
              <a:spcAft>
                <a:spcPts val="1200"/>
              </a:spcAft>
            </a:pP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Los contenidos de esta presentación y las opiniones expresadas son de mi exclusiva 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responsabilidad y no representan la opinión de la </a:t>
            </a:r>
            <a:r>
              <a:rPr lang="es-ES_tradnl" dirty="0" smtClean="0">
                <a:solidFill>
                  <a:srgbClr val="CD1E39"/>
                </a:solidFill>
                <a:latin typeface="Arial" charset="0"/>
                <a:ea typeface="ＭＳ Ｐゴシック" charset="0"/>
                <a:cs typeface="ＭＳ Ｐゴシック" charset="0"/>
              </a:rPr>
              <a:t>CMEIS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, del </a:t>
            </a:r>
            <a:r>
              <a:rPr lang="es-ES_tradnl" dirty="0" smtClean="0">
                <a:solidFill>
                  <a:srgbClr val="CD1E39"/>
                </a:solidFill>
                <a:latin typeface="Arial" charset="0"/>
                <a:ea typeface="ＭＳ Ｐゴシック" charset="0"/>
                <a:cs typeface="ＭＳ Ｐゴシック" charset="0"/>
              </a:rPr>
              <a:t>Depto. de Ética del Colegio Médico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 ni del </a:t>
            </a:r>
            <a:r>
              <a:rPr lang="es-ES_tradnl" dirty="0" smtClean="0">
                <a:solidFill>
                  <a:srgbClr val="CD1E39"/>
                </a:solidFill>
                <a:latin typeface="Arial" charset="0"/>
                <a:ea typeface="ＭＳ Ｐゴシック" charset="0"/>
                <a:cs typeface="ＭＳ Ｐゴシック" charset="0"/>
              </a:rPr>
              <a:t>CEIC-UDP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s-ES_trad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1275"/>
              </a:spcBef>
              <a:spcAft>
                <a:spcPts val="1200"/>
              </a:spcAft>
            </a:pP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No tengo tratos directos con la industria farmacéutica o de servicios </a:t>
            </a:r>
            <a:r>
              <a:rPr lang="es-ES_tradnl" dirty="0" smtClean="0">
                <a:latin typeface="Arial" charset="0"/>
                <a:ea typeface="ＭＳ Ｐゴシック" charset="0"/>
                <a:cs typeface="ＭＳ Ｐゴシック" charset="0"/>
              </a:rPr>
              <a:t>médicos, </a:t>
            </a:r>
            <a:r>
              <a:rPr lang="es-ES_tradnl" dirty="0">
                <a:latin typeface="Arial" charset="0"/>
                <a:ea typeface="ＭＳ Ｐゴシック" charset="0"/>
                <a:cs typeface="ＭＳ Ｐゴシック" charset="0"/>
              </a:rPr>
              <a:t>ni he recibido financiamiento de éstos.</a:t>
            </a:r>
          </a:p>
        </p:txBody>
      </p:sp>
      <p:pic>
        <p:nvPicPr>
          <p:cNvPr id="4" name="Marcador de contenido 41" descr="udp_FAC_medicina-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-827"/>
          <a:stretch/>
        </p:blipFill>
        <p:spPr>
          <a:xfrm>
            <a:off x="7418150" y="6188075"/>
            <a:ext cx="1587542" cy="6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17-01-06 a las 16.36.1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r="-413"/>
          <a:stretch/>
        </p:blipFill>
        <p:spPr>
          <a:xfrm>
            <a:off x="719239" y="1481540"/>
            <a:ext cx="7967561" cy="1951871"/>
          </a:xfrm>
        </p:spPr>
      </p:pic>
      <p:sp>
        <p:nvSpPr>
          <p:cNvPr id="5" name="CuadroTexto 4"/>
          <p:cNvSpPr txBox="1"/>
          <p:nvPr/>
        </p:nvSpPr>
        <p:spPr>
          <a:xfrm>
            <a:off x="846638" y="3421654"/>
            <a:ext cx="7584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Contiene un listado </a:t>
            </a:r>
            <a:r>
              <a:rPr lang="es-ES" dirty="0" smtClean="0"/>
              <a:t>de </a:t>
            </a:r>
            <a:r>
              <a:rPr lang="es-ES" dirty="0" smtClean="0"/>
              <a:t>condiciones bajo la cual se pide el CI, incluyendo eventuales riesgos y beneficios; la posibilidad de “</a:t>
            </a:r>
            <a:r>
              <a:rPr lang="es-ES" dirty="0" err="1" smtClean="0"/>
              <a:t>linkear</a:t>
            </a:r>
            <a:r>
              <a:rPr lang="es-ES" dirty="0" smtClean="0"/>
              <a:t>” con datos personales; de qué manera se asegura que se respeta la confidencialidad; seguridad que sólo se usarán bajo condiciones aprobadas por entidad correspondiente; la posibilidad que entidades comerciales también soliciten acceso; la posibilidad de ser re-contactados; la posibilidad de estudios post-mortem o </a:t>
            </a:r>
            <a:r>
              <a:rPr lang="es-ES" dirty="0" smtClean="0"/>
              <a:t>qu</a:t>
            </a:r>
            <a:r>
              <a:rPr lang="es-ES" dirty="0" smtClean="0"/>
              <a:t>é hacer </a:t>
            </a:r>
            <a:r>
              <a:rPr lang="es-ES" dirty="0" smtClean="0"/>
              <a:t>si </a:t>
            </a:r>
            <a:r>
              <a:rPr lang="es-ES" dirty="0" smtClean="0"/>
              <a:t>ha perdido la capacidad de consentir; </a:t>
            </a:r>
            <a:r>
              <a:rPr lang="es-ES" dirty="0" smtClean="0"/>
              <a:t> </a:t>
            </a:r>
          </a:p>
          <a:p>
            <a:pPr algn="ctr"/>
            <a:r>
              <a:rPr lang="es-ES" sz="2400" b="1" dirty="0" smtClean="0">
                <a:solidFill>
                  <a:srgbClr val="CD1E39"/>
                </a:solidFill>
              </a:rPr>
              <a:t>y </a:t>
            </a:r>
            <a:r>
              <a:rPr lang="es-ES" sz="2400" b="1" dirty="0" smtClean="0">
                <a:solidFill>
                  <a:srgbClr val="CD1E39"/>
                </a:solidFill>
              </a:rPr>
              <a:t>el compromiso activo del </a:t>
            </a:r>
            <a:r>
              <a:rPr lang="es-ES" sz="2400" b="1" dirty="0" err="1" smtClean="0">
                <a:solidFill>
                  <a:srgbClr val="CD1E39"/>
                </a:solidFill>
              </a:rPr>
              <a:t>Biobanco</a:t>
            </a:r>
            <a:r>
              <a:rPr lang="es-ES" sz="2400" b="1" dirty="0" smtClean="0">
                <a:solidFill>
                  <a:srgbClr val="CD1E39"/>
                </a:solidFill>
              </a:rPr>
              <a:t> con los participantes y la sociedad.</a:t>
            </a:r>
            <a:endParaRPr lang="es-ES" sz="2400" b="1" dirty="0">
              <a:solidFill>
                <a:srgbClr val="CD1E3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85865" y="6184848"/>
            <a:ext cx="423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UK BIOBANK ETHICS AND GOVERNANCE </a:t>
            </a:r>
            <a:r>
              <a:rPr lang="es-ES" dirty="0" smtClean="0"/>
              <a:t>FRAMEWORK. Octubre 2007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064"/>
            <a:ext cx="4445000" cy="1066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028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9437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Fundamental el papel del Consejo de </a:t>
            </a:r>
            <a:r>
              <a:rPr lang="es-ES" dirty="0" smtClean="0"/>
              <a:t>Ética y Gobernanza:</a:t>
            </a:r>
          </a:p>
          <a:p>
            <a:pPr lvl="1"/>
            <a:r>
              <a:rPr lang="es-ES" dirty="0" smtClean="0"/>
              <a:t>Es organismo independiente.</a:t>
            </a:r>
          </a:p>
          <a:p>
            <a:pPr lvl="1"/>
            <a:r>
              <a:rPr lang="es-ES" dirty="0" smtClean="0"/>
              <a:t>Aconseja y monitorea al </a:t>
            </a:r>
            <a:r>
              <a:rPr lang="es-ES" dirty="0" err="1" smtClean="0"/>
              <a:t>biobanco</a:t>
            </a:r>
            <a:endParaRPr lang="es-ES" dirty="0" smtClean="0"/>
          </a:p>
          <a:p>
            <a:pPr lvl="1"/>
            <a:r>
              <a:rPr lang="es-ES" dirty="0" smtClean="0"/>
              <a:t>Protege los intereses de los participantes actuales y futuros, puesto que los sujetos saben que los usos futuros son desconocidos.</a:t>
            </a:r>
          </a:p>
          <a:p>
            <a:pPr lvl="1"/>
            <a:r>
              <a:rPr lang="es-ES" dirty="0" smtClean="0"/>
              <a:t>Sugiere formas de informar a los participantes cuando surgen nuevas aplicaciones.</a:t>
            </a:r>
          </a:p>
          <a:p>
            <a:r>
              <a:rPr lang="es-ES" dirty="0" smtClean="0"/>
              <a:t>Señala que se requiere de nuevos CI, si la propuesta no está dentro del CI existente</a:t>
            </a:r>
          </a:p>
          <a:p>
            <a:r>
              <a:rPr lang="es-ES" dirty="0" smtClean="0"/>
              <a:t>Larga lista de FAQ disponible en el sitio del </a:t>
            </a:r>
            <a:r>
              <a:rPr lang="es-ES" dirty="0" err="1" smtClean="0"/>
              <a:t>biobanco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762347" y="6220115"/>
            <a:ext cx="392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Laurie G,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Lancet</a:t>
            </a:r>
            <a:r>
              <a:rPr lang="es-ES" dirty="0" smtClean="0"/>
              <a:t> 2009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3064"/>
            <a:ext cx="4445000" cy="1066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4754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Una propuesta CI amplio</a:t>
            </a:r>
            <a:endParaRPr lang="es-ES" dirty="0"/>
          </a:p>
        </p:txBody>
      </p:sp>
      <p:pic>
        <p:nvPicPr>
          <p:cNvPr id="4" name="Marcador de contenido 3" descr="Captura de pantalla 2017-01-08 a las 16.04.3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9" b="2790"/>
          <a:stretch/>
        </p:blipFill>
        <p:spPr>
          <a:xfrm>
            <a:off x="457200" y="1494378"/>
            <a:ext cx="8229600" cy="4902113"/>
          </a:xfrm>
        </p:spPr>
      </p:pic>
      <p:sp>
        <p:nvSpPr>
          <p:cNvPr id="5" name="CuadroTexto 4"/>
          <p:cNvSpPr txBox="1"/>
          <p:nvPr/>
        </p:nvSpPr>
        <p:spPr>
          <a:xfrm>
            <a:off x="5126872" y="6502313"/>
            <a:ext cx="339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Hansson</a:t>
            </a:r>
            <a:r>
              <a:rPr lang="es-ES" dirty="0" smtClean="0"/>
              <a:t> 2006 </a:t>
            </a:r>
            <a:r>
              <a:rPr lang="es-ES" dirty="0" err="1" smtClean="0"/>
              <a:t>Lancet</a:t>
            </a:r>
            <a:r>
              <a:rPr lang="es-ES" dirty="0" smtClean="0"/>
              <a:t> </a:t>
            </a:r>
            <a:r>
              <a:rPr lang="es-ES" dirty="0" err="1" smtClean="0"/>
              <a:t>Neurology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211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17-01-08 a las 16.04.3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9" b="9519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3821636" y="4056599"/>
            <a:ext cx="13875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Isoforma</a:t>
            </a:r>
            <a:r>
              <a:rPr lang="es-ES" dirty="0" smtClean="0"/>
              <a:t> </a:t>
            </a:r>
            <a:r>
              <a:rPr lang="es-ES" dirty="0" err="1" smtClean="0"/>
              <a:t>Ang</a:t>
            </a:r>
            <a:r>
              <a:rPr lang="es-ES" dirty="0" smtClean="0"/>
              <a:t> 1-7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57210" y="3021873"/>
            <a:ext cx="2445847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</a:t>
            </a:r>
            <a:r>
              <a:rPr lang="es-ES" dirty="0" smtClean="0"/>
              <a:t>índrome metabólico (HTA, DM, Obesidad)</a:t>
            </a:r>
          </a:p>
          <a:p>
            <a:pPr algn="ctr"/>
            <a:r>
              <a:rPr lang="es-ES" dirty="0" smtClean="0"/>
              <a:t>Cualquier variante SRA</a:t>
            </a:r>
            <a:endParaRPr lang="es-ES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3174898" y="3621540"/>
            <a:ext cx="2622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869167" y="2652541"/>
            <a:ext cx="332776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Investigación biomédica en general</a:t>
            </a:r>
            <a:endParaRPr lang="es-ES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45252" y="2198794"/>
            <a:ext cx="205780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CI amplio o abierto</a:t>
            </a:r>
            <a:endParaRPr lang="es-ES" dirty="0"/>
          </a:p>
        </p:txBody>
      </p:sp>
      <p:sp>
        <p:nvSpPr>
          <p:cNvPr id="13" name="Multiplicación 12"/>
          <p:cNvSpPr/>
          <p:nvPr/>
        </p:nvSpPr>
        <p:spPr>
          <a:xfrm>
            <a:off x="1799109" y="2328134"/>
            <a:ext cx="282213" cy="324407"/>
          </a:xfrm>
          <a:prstGeom prst="mathMultiply">
            <a:avLst/>
          </a:prstGeom>
          <a:solidFill>
            <a:srgbClr val="D00026"/>
          </a:solidFill>
          <a:ln>
            <a:solidFill>
              <a:srgbClr val="D000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F0C32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1928457" y="2810222"/>
            <a:ext cx="717291" cy="11758"/>
          </a:xfrm>
          <a:prstGeom prst="straightConnector1">
            <a:avLst/>
          </a:prstGeom>
          <a:ln>
            <a:solidFill>
              <a:srgbClr val="D000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775594" y="752527"/>
            <a:ext cx="1152370" cy="646331"/>
          </a:xfrm>
          <a:prstGeom prst="rect">
            <a:avLst/>
          </a:prstGeom>
          <a:noFill/>
          <a:ln>
            <a:solidFill>
              <a:srgbClr val="D00026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Usos en TRA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562944" y="764285"/>
            <a:ext cx="1552172" cy="646331"/>
          </a:xfrm>
          <a:prstGeom prst="rect">
            <a:avLst/>
          </a:prstGeom>
          <a:noFill/>
          <a:ln>
            <a:solidFill>
              <a:srgbClr val="D0002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 patologías sensibles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714821" y="764285"/>
            <a:ext cx="1669762" cy="646331"/>
          </a:xfrm>
          <a:prstGeom prst="rect">
            <a:avLst/>
          </a:prstGeom>
          <a:noFill/>
          <a:ln>
            <a:solidFill>
              <a:srgbClr val="D0002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Estudios de paternidad</a:t>
            </a:r>
            <a:endParaRPr lang="es-ES" dirty="0"/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2163634" y="1410616"/>
            <a:ext cx="705533" cy="776420"/>
          </a:xfrm>
          <a:prstGeom prst="straightConnector1">
            <a:avLst/>
          </a:prstGeom>
          <a:ln>
            <a:solidFill>
              <a:srgbClr val="CD1E3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4339030" y="1410616"/>
            <a:ext cx="0" cy="776420"/>
          </a:xfrm>
          <a:prstGeom prst="straightConnector1">
            <a:avLst/>
          </a:prstGeom>
          <a:ln>
            <a:solidFill>
              <a:srgbClr val="CD1E3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5479639" y="1398858"/>
            <a:ext cx="564426" cy="788178"/>
          </a:xfrm>
          <a:prstGeom prst="straightConnector1">
            <a:avLst/>
          </a:prstGeom>
          <a:ln>
            <a:solidFill>
              <a:srgbClr val="CD1E3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693774" y="5150114"/>
            <a:ext cx="7384578" cy="1200329"/>
          </a:xfrm>
          <a:prstGeom prst="rect">
            <a:avLst/>
          </a:prstGeom>
          <a:solidFill>
            <a:srgbClr val="FFFFFF"/>
          </a:solidFill>
          <a:ln>
            <a:solidFill>
              <a:srgbClr val="CD1E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Mi propuesta va en el sentido de permitir un CI amplio, pero escalonado </a:t>
            </a:r>
            <a:r>
              <a:rPr lang="es-ES" i="1" dirty="0" smtClean="0"/>
              <a:t>(</a:t>
            </a:r>
            <a:r>
              <a:rPr lang="es-ES" i="1" dirty="0" err="1" smtClean="0">
                <a:solidFill>
                  <a:srgbClr val="D00026"/>
                </a:solidFill>
              </a:rPr>
              <a:t>tiered</a:t>
            </a:r>
            <a:r>
              <a:rPr lang="es-ES" i="1" dirty="0" smtClean="0">
                <a:solidFill>
                  <a:srgbClr val="D00026"/>
                </a:solidFill>
              </a:rPr>
              <a:t> </a:t>
            </a:r>
            <a:r>
              <a:rPr lang="es-ES" i="1" dirty="0" err="1" smtClean="0">
                <a:solidFill>
                  <a:srgbClr val="D00026"/>
                </a:solidFill>
              </a:rPr>
              <a:t>consent</a:t>
            </a:r>
            <a:r>
              <a:rPr lang="es-ES" dirty="0" smtClean="0"/>
              <a:t>), de tal modo que el participante pueda decidir qu</a:t>
            </a:r>
            <a:r>
              <a:rPr lang="es-ES" dirty="0" smtClean="0"/>
              <a:t>é tipos de investigación considera adecuada y que le permita un retracto </a:t>
            </a:r>
            <a:r>
              <a:rPr lang="es-ES" i="1" dirty="0" smtClean="0"/>
              <a:t>(</a:t>
            </a:r>
            <a:r>
              <a:rPr lang="es-ES" i="1" dirty="0" err="1" smtClean="0">
                <a:solidFill>
                  <a:srgbClr val="D00026"/>
                </a:solidFill>
              </a:rPr>
              <a:t>opt-out</a:t>
            </a:r>
            <a:r>
              <a:rPr lang="es-ES" i="1" dirty="0" smtClean="0"/>
              <a:t>) </a:t>
            </a:r>
            <a:r>
              <a:rPr lang="es-ES" dirty="0" smtClean="0"/>
              <a:t>también escalonado.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088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89860"/>
            <a:ext cx="8229600" cy="1143000"/>
          </a:xfrm>
        </p:spPr>
        <p:txBody>
          <a:bodyPr/>
          <a:lstStyle/>
          <a:p>
            <a:r>
              <a:rPr lang="es-ES" dirty="0" smtClean="0"/>
              <a:t>CI escalonado (“</a:t>
            </a:r>
            <a:r>
              <a:rPr lang="es-ES" i="1" dirty="0" err="1" smtClean="0"/>
              <a:t>tiered</a:t>
            </a:r>
            <a:r>
              <a:rPr lang="es-ES" dirty="0" smtClean="0"/>
              <a:t>”)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609481" y="6126163"/>
            <a:ext cx="4077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hlinkClick r:id="rId2"/>
              </a:rPr>
              <a:t>https://www.genome.gov/27559022/informed-consent-glossary</a:t>
            </a:r>
            <a:r>
              <a:rPr lang="es-ES" sz="1400" dirty="0" smtClean="0">
                <a:hlinkClick r:id="rId2"/>
              </a:rPr>
              <a:t>/</a:t>
            </a:r>
            <a:endParaRPr lang="es-ES" sz="1400" dirty="0" smtClean="0"/>
          </a:p>
          <a:p>
            <a:r>
              <a:rPr lang="es-ES" sz="1400" dirty="0" err="1" smtClean="0"/>
              <a:t>Ram</a:t>
            </a:r>
            <a:r>
              <a:rPr lang="es-ES" sz="1400" dirty="0" smtClean="0"/>
              <a:t> N, 48 </a:t>
            </a:r>
            <a:r>
              <a:rPr lang="es-ES" sz="1400" dirty="0" err="1" smtClean="0"/>
              <a:t>Jurimetrics</a:t>
            </a:r>
            <a:r>
              <a:rPr lang="es-ES" sz="1400" dirty="0" smtClean="0"/>
              <a:t> J. 253-284 (2008)</a:t>
            </a:r>
          </a:p>
          <a:p>
            <a:endParaRPr lang="es-ES" sz="14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305" t="21998" r="9823" b="21998"/>
          <a:stretch/>
        </p:blipFill>
        <p:spPr>
          <a:xfrm>
            <a:off x="1217899" y="1516818"/>
            <a:ext cx="6778141" cy="4609345"/>
          </a:xfrm>
        </p:spPr>
      </p:pic>
      <p:sp>
        <p:nvSpPr>
          <p:cNvPr id="8" name="CuadroTexto 7"/>
          <p:cNvSpPr txBox="1"/>
          <p:nvPr/>
        </p:nvSpPr>
        <p:spPr>
          <a:xfrm>
            <a:off x="3316006" y="4852691"/>
            <a:ext cx="3445352" cy="461665"/>
          </a:xfrm>
          <a:prstGeom prst="rect">
            <a:avLst/>
          </a:prstGeom>
          <a:solidFill>
            <a:srgbClr val="CDC8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Estudio </a:t>
            </a:r>
            <a:r>
              <a:rPr lang="es-ES" sz="2400" dirty="0" err="1" smtClean="0"/>
              <a:t>Isoforma</a:t>
            </a:r>
            <a:r>
              <a:rPr lang="es-ES" sz="2400" dirty="0" smtClean="0"/>
              <a:t> Ang-1-7 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104346" y="3503960"/>
            <a:ext cx="3539423" cy="400110"/>
          </a:xfrm>
          <a:prstGeom prst="rect">
            <a:avLst/>
          </a:prstGeom>
          <a:solidFill>
            <a:srgbClr val="CDC8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Cualquier variante </a:t>
            </a:r>
            <a:r>
              <a:rPr lang="es-ES" sz="2000" dirty="0" smtClean="0"/>
              <a:t>SRA</a:t>
            </a:r>
            <a:endParaRPr lang="es-E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375295" y="2410443"/>
            <a:ext cx="4538928" cy="646331"/>
          </a:xfrm>
          <a:prstGeom prst="rect">
            <a:avLst/>
          </a:prstGeom>
          <a:solidFill>
            <a:srgbClr val="CDC8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Síndrome metabólico </a:t>
            </a:r>
            <a:endParaRPr lang="es-ES" dirty="0" smtClean="0"/>
          </a:p>
          <a:p>
            <a:pPr algn="ctr"/>
            <a:r>
              <a:rPr lang="es-ES" dirty="0" smtClean="0"/>
              <a:t>(</a:t>
            </a:r>
            <a:r>
              <a:rPr lang="es-ES" dirty="0"/>
              <a:t>HTA, DM, Obesidad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951479" y="1587366"/>
            <a:ext cx="3657012" cy="369332"/>
          </a:xfrm>
          <a:prstGeom prst="rect">
            <a:avLst/>
          </a:prstGeom>
          <a:solidFill>
            <a:srgbClr val="CDC8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Investigación biomédica en </a:t>
            </a:r>
            <a:r>
              <a:rPr lang="es-ES" dirty="0" smtClean="0"/>
              <a:t>general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70058" y="989528"/>
            <a:ext cx="1070058" cy="400110"/>
          </a:xfrm>
          <a:prstGeom prst="rect">
            <a:avLst/>
          </a:prstGeom>
          <a:solidFill>
            <a:srgbClr val="13B44D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solidFill>
                  <a:srgbClr val="FFFFFF"/>
                </a:solidFill>
              </a:rPr>
              <a:t>Opt</a:t>
            </a:r>
            <a:r>
              <a:rPr lang="es-ES" sz="2000" dirty="0" smtClean="0">
                <a:solidFill>
                  <a:srgbClr val="FFFFFF"/>
                </a:solidFill>
              </a:rPr>
              <a:t> In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003883" y="989528"/>
            <a:ext cx="1070058" cy="400110"/>
          </a:xfrm>
          <a:prstGeom prst="rect">
            <a:avLst/>
          </a:prstGeom>
          <a:solidFill>
            <a:srgbClr val="9F3D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solidFill>
                  <a:srgbClr val="FFFFFF"/>
                </a:solidFill>
              </a:rPr>
              <a:t>Opt</a:t>
            </a:r>
            <a:r>
              <a:rPr lang="es-ES" sz="2000" dirty="0" smtClean="0">
                <a:solidFill>
                  <a:srgbClr val="FFFFFF"/>
                </a:solidFill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</a:rPr>
              <a:t>Out</a:t>
            </a:r>
            <a:endParaRPr lang="es-ES" sz="2000" dirty="0">
              <a:solidFill>
                <a:srgbClr val="FFFFFF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51534" t="24041" b="33153"/>
          <a:stretch/>
        </p:blipFill>
        <p:spPr>
          <a:xfrm>
            <a:off x="1217899" y="1516818"/>
            <a:ext cx="749093" cy="661615"/>
          </a:xfrm>
          <a:prstGeom prst="rect">
            <a:avLst/>
          </a:prstGeom>
          <a:solidFill>
            <a:srgbClr val="969592"/>
          </a:solidFill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t="23233" r="50616" b="30268"/>
          <a:stretch/>
        </p:blipFill>
        <p:spPr>
          <a:xfrm>
            <a:off x="1125140" y="4767825"/>
            <a:ext cx="792178" cy="74588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/>
          <a:srcRect t="23233" r="50616" b="30268"/>
          <a:stretch/>
        </p:blipFill>
        <p:spPr>
          <a:xfrm>
            <a:off x="1213721" y="3503960"/>
            <a:ext cx="792178" cy="74588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/>
          <a:srcRect t="23233" r="50616" b="30268"/>
          <a:stretch/>
        </p:blipFill>
        <p:spPr>
          <a:xfrm>
            <a:off x="1217899" y="2410443"/>
            <a:ext cx="792178" cy="74588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/>
          <a:srcRect l="51534" t="24041" b="33153"/>
          <a:stretch/>
        </p:blipFill>
        <p:spPr>
          <a:xfrm>
            <a:off x="7246947" y="2395159"/>
            <a:ext cx="749093" cy="661615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125140" y="6314181"/>
            <a:ext cx="28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Adaptado de manera libre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446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40763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charset="0"/>
                <a:ea typeface="ＭＳ Ｐゴシック" charset="0"/>
                <a:cs typeface="ＭＳ Ｐゴシック" charset="0"/>
              </a:rPr>
              <a:t>Evidencia empírica</a:t>
            </a:r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4" name="Marcador de contenido 4" descr="medico-pacien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4" b="9013"/>
          <a:stretch>
            <a:fillRect/>
          </a:stretch>
        </p:blipFill>
        <p:spPr>
          <a:xfrm>
            <a:off x="446088" y="1384300"/>
            <a:ext cx="8229600" cy="5140325"/>
          </a:xfrm>
        </p:spPr>
      </p:pic>
    </p:spTree>
    <p:extLst>
      <p:ext uri="{BB962C8B-B14F-4D97-AF65-F5344CB8AC3E}">
        <p14:creationId xmlns:p14="http://schemas.microsoft.com/office/powerpoint/2010/main" val="245361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Frente a escenario hipotético</a:t>
            </a:r>
            <a:endParaRPr lang="es-ES" dirty="0"/>
          </a:p>
        </p:txBody>
      </p:sp>
      <p:pic>
        <p:nvPicPr>
          <p:cNvPr id="4" name="Marcador de contenido 3" descr="Captura de pantalla 2017-01-06 a las 15.12.2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r="197"/>
          <a:stretch/>
        </p:blipFill>
        <p:spPr>
          <a:xfrm>
            <a:off x="457200" y="1685867"/>
            <a:ext cx="8367880" cy="3276115"/>
          </a:xfrm>
        </p:spPr>
      </p:pic>
      <p:sp>
        <p:nvSpPr>
          <p:cNvPr id="5" name="CuadroTexto 4"/>
          <p:cNvSpPr txBox="1"/>
          <p:nvPr/>
        </p:nvSpPr>
        <p:spPr>
          <a:xfrm>
            <a:off x="4703552" y="6337697"/>
            <a:ext cx="433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i="1" dirty="0" err="1"/>
              <a:t>Kettis-Lindblad</a:t>
            </a:r>
            <a:r>
              <a:rPr lang="es-ES" i="1" dirty="0" smtClean="0"/>
              <a:t>, EUPHA 2005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59" y="5024308"/>
            <a:ext cx="1892317" cy="152646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51676" y="5347473"/>
            <a:ext cx="348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solicita muestra adicional de sangre para an</a:t>
            </a:r>
            <a:r>
              <a:rPr lang="es-ES" dirty="0" smtClean="0"/>
              <a:t>álisis genético.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144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Amplia mayoría dispuesta a </a:t>
            </a:r>
            <a:r>
              <a:rPr lang="es-ES" dirty="0" smtClean="0"/>
              <a:t>donar, </a:t>
            </a:r>
            <a:r>
              <a:rPr lang="es-ES" sz="3600" dirty="0" smtClean="0"/>
              <a:t>incluso si est</a:t>
            </a:r>
            <a:r>
              <a:rPr lang="es-ES" sz="3600" dirty="0" smtClean="0"/>
              <a:t>án vinculados a </a:t>
            </a:r>
            <a:r>
              <a:rPr lang="es-ES" sz="3600" dirty="0" smtClean="0"/>
              <a:t>datos personales.</a:t>
            </a:r>
            <a:endParaRPr lang="es-ES" sz="3600" dirty="0"/>
          </a:p>
        </p:txBody>
      </p:sp>
      <p:pic>
        <p:nvPicPr>
          <p:cNvPr id="4" name="Marcador de contenido 3" descr="F1.larg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4" b="-1785"/>
          <a:stretch/>
        </p:blipFill>
        <p:spPr>
          <a:xfrm>
            <a:off x="1669760" y="1570826"/>
            <a:ext cx="6045939" cy="5025553"/>
          </a:xfrm>
        </p:spPr>
      </p:pic>
      <p:sp>
        <p:nvSpPr>
          <p:cNvPr id="5" name="CuadroTexto 4"/>
          <p:cNvSpPr txBox="1"/>
          <p:nvPr/>
        </p:nvSpPr>
        <p:spPr>
          <a:xfrm>
            <a:off x="4703552" y="6337697"/>
            <a:ext cx="433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i="1" dirty="0" err="1"/>
              <a:t>Kettis-Lindblad</a:t>
            </a:r>
            <a:r>
              <a:rPr lang="es-ES" i="1" dirty="0" smtClean="0"/>
              <a:t>, EUPHA 2005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8" y="1539086"/>
            <a:ext cx="1892317" cy="15264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69760" y="5890884"/>
            <a:ext cx="1211166" cy="599671"/>
          </a:xfrm>
          <a:prstGeom prst="rect">
            <a:avLst/>
          </a:prstGeom>
          <a:noFill/>
          <a:ln w="57150" cmpd="sng">
            <a:solidFill>
              <a:srgbClr val="DF0C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275343" y="2465884"/>
            <a:ext cx="1211166" cy="599671"/>
          </a:xfrm>
          <a:prstGeom prst="rect">
            <a:avLst/>
          </a:prstGeom>
          <a:noFill/>
          <a:ln w="57150" cmpd="sng">
            <a:solidFill>
              <a:srgbClr val="DF0C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36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Motivaciones para </a:t>
            </a:r>
            <a:r>
              <a:rPr lang="es-ES" dirty="0" smtClean="0"/>
              <a:t>donar: beneficio para futuros pacientes o personales</a:t>
            </a:r>
            <a:endParaRPr lang="es-ES" dirty="0"/>
          </a:p>
        </p:txBody>
      </p:sp>
      <p:pic>
        <p:nvPicPr>
          <p:cNvPr id="4" name="Marcador de contenido 3" descr="Captura de pantalla 2017-01-06 a las 15.14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r="772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4703552" y="6337697"/>
            <a:ext cx="433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i="1" dirty="0" err="1"/>
              <a:t>Kettis-Lindblad</a:t>
            </a:r>
            <a:r>
              <a:rPr lang="es-ES" i="1" dirty="0" smtClean="0"/>
              <a:t>, EUPHA 2005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7866691" y="3633300"/>
            <a:ext cx="599703" cy="881868"/>
          </a:xfrm>
          <a:prstGeom prst="rect">
            <a:avLst/>
          </a:prstGeom>
          <a:noFill/>
          <a:ln w="57150" cmpd="sng">
            <a:solidFill>
              <a:srgbClr val="DF0C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80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 descr="Captura de pantalla 2017-01-06 a las 9.03.0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" b="14798"/>
          <a:stretch/>
        </p:blipFill>
        <p:spPr>
          <a:xfrm>
            <a:off x="893674" y="119724"/>
            <a:ext cx="7440359" cy="6338496"/>
          </a:xfrm>
        </p:spPr>
      </p:pic>
      <p:sp>
        <p:nvSpPr>
          <p:cNvPr id="7" name="CuadroTexto 6"/>
          <p:cNvSpPr txBox="1"/>
          <p:nvPr/>
        </p:nvSpPr>
        <p:spPr>
          <a:xfrm>
            <a:off x="4362545" y="6211669"/>
            <a:ext cx="365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N= 279 sujetos que donaron muestra</a:t>
            </a:r>
          </a:p>
          <a:p>
            <a:r>
              <a:rPr lang="es-ES" dirty="0" smtClean="0"/>
              <a:t>Valle-Mansilla 2010. </a:t>
            </a:r>
            <a:r>
              <a:rPr lang="es-ES" dirty="0" err="1" smtClean="0"/>
              <a:t>Cancer</a:t>
            </a:r>
            <a:r>
              <a:rPr lang="es-ES" dirty="0" smtClean="0"/>
              <a:t> </a:t>
            </a:r>
            <a:r>
              <a:rPr lang="es-ES" dirty="0" err="1" smtClean="0"/>
              <a:t>Invest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7161159" y="3856707"/>
            <a:ext cx="858398" cy="364505"/>
          </a:xfrm>
          <a:prstGeom prst="rect">
            <a:avLst/>
          </a:prstGeom>
          <a:noFill/>
          <a:ln w="57150" cmpd="sng">
            <a:solidFill>
              <a:srgbClr val="DF0C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161159" y="4938465"/>
            <a:ext cx="858398" cy="352748"/>
          </a:xfrm>
          <a:prstGeom prst="rect">
            <a:avLst/>
          </a:prstGeom>
          <a:noFill/>
          <a:ln w="57150" cmpd="sng">
            <a:solidFill>
              <a:srgbClr val="DF0C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7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Concepto amplio de investigación científica en seres humanos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s-ES" dirty="0" smtClean="0"/>
              <a:t>Ensayos </a:t>
            </a:r>
            <a:r>
              <a:rPr lang="es-ES" dirty="0" smtClean="0"/>
              <a:t>clínicos:</a:t>
            </a:r>
          </a:p>
          <a:p>
            <a:pPr lvl="1"/>
            <a:r>
              <a:rPr lang="es-ES" dirty="0" smtClean="0"/>
              <a:t>Productos farmacéuticos;</a:t>
            </a:r>
          </a:p>
          <a:p>
            <a:pPr lvl="1"/>
            <a:r>
              <a:rPr lang="es-ES" dirty="0" smtClean="0"/>
              <a:t>Dispositivos médicos;</a:t>
            </a:r>
          </a:p>
          <a:p>
            <a:pPr lvl="1"/>
            <a:r>
              <a:rPr lang="es-ES" dirty="0" smtClean="0"/>
              <a:t>Procedimientos quirúrgicos.</a:t>
            </a:r>
          </a:p>
          <a:p>
            <a:pPr>
              <a:buFont typeface="Wingdings" charset="2"/>
              <a:buChar char="§"/>
            </a:pPr>
            <a:r>
              <a:rPr lang="es-ES" dirty="0" smtClean="0"/>
              <a:t>Estudios con fichas clínicas y muestras biológicas.</a:t>
            </a:r>
          </a:p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Investigaciones epidemiológicas y en salud pública.</a:t>
            </a:r>
          </a:p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Investigaciones psicológicas, antropológicas y sociales.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038094" y="6310829"/>
            <a:ext cx="483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Norma Técnica de Acreditación 151 CEC. 2013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06" y="0"/>
            <a:ext cx="97679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/>
          <p:cNvCxnSpPr/>
          <p:nvPr/>
        </p:nvCxnSpPr>
        <p:spPr>
          <a:xfrm>
            <a:off x="880533" y="6143863"/>
            <a:ext cx="7569200" cy="0"/>
          </a:xfrm>
          <a:prstGeom prst="line">
            <a:avLst/>
          </a:prstGeom>
          <a:ln>
            <a:solidFill>
              <a:srgbClr val="CD1E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77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Algunos </a:t>
            </a:r>
            <a:r>
              <a:rPr lang="es-ES" dirty="0" err="1" smtClean="0"/>
              <a:t>ejs</a:t>
            </a:r>
            <a:r>
              <a:rPr lang="es-ES" dirty="0" smtClean="0"/>
              <a:t> de escenarios en los cuales existe potencial reparo moral</a:t>
            </a:r>
            <a:endParaRPr lang="es-ES" dirty="0"/>
          </a:p>
        </p:txBody>
      </p:sp>
      <p:pic>
        <p:nvPicPr>
          <p:cNvPr id="4" name="Marcador de contenido 3" descr="Captura de pantalla 2017-01-09 a las 18.08.2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r="3210"/>
          <a:stretch/>
        </p:blipFill>
        <p:spPr>
          <a:xfrm>
            <a:off x="82312" y="1600200"/>
            <a:ext cx="8725090" cy="4525963"/>
          </a:xfrm>
        </p:spPr>
      </p:pic>
      <p:sp>
        <p:nvSpPr>
          <p:cNvPr id="6" name="CuadroTexto 5"/>
          <p:cNvSpPr txBox="1"/>
          <p:nvPr/>
        </p:nvSpPr>
        <p:spPr>
          <a:xfrm>
            <a:off x="4997525" y="6231873"/>
            <a:ext cx="338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Gene De </a:t>
            </a:r>
            <a:r>
              <a:rPr lang="es-ES" dirty="0" err="1" smtClean="0"/>
              <a:t>Vries</a:t>
            </a:r>
            <a:r>
              <a:rPr lang="es-ES" dirty="0" smtClean="0"/>
              <a:t>. </a:t>
            </a:r>
            <a:r>
              <a:rPr lang="es-ES" dirty="0" err="1" smtClean="0"/>
              <a:t>Plos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2016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70454" y="6211669"/>
            <a:ext cx="428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 Intereses no relacionados con el propio bienestar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7278746" y="1649621"/>
            <a:ext cx="37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765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</a:t>
            </a:r>
            <a:r>
              <a:rPr lang="es-ES" dirty="0" smtClean="0"/>
              <a:t>úblico anglosajón: ni amplio ni específico </a:t>
            </a:r>
            <a:r>
              <a:rPr lang="es-ES" sz="3100" dirty="0" smtClean="0"/>
              <a:t>(luego de ver escenarios conflictivos)</a:t>
            </a:r>
            <a:endParaRPr lang="es-ES" sz="31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686339"/>
              </p:ext>
            </p:extLst>
          </p:nvPr>
        </p:nvGraphicFramePr>
        <p:xfrm>
          <a:off x="598307" y="2015546"/>
          <a:ext cx="8229600" cy="2494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28961"/>
                <a:gridCol w="2434089"/>
                <a:gridCol w="206655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Tipo de CI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Opci</a:t>
                      </a:r>
                      <a:r>
                        <a:rPr lang="es-ES" dirty="0" smtClean="0"/>
                        <a:t>ón inaceptable (%)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La</a:t>
                      </a:r>
                      <a:r>
                        <a:rPr lang="es-ES" baseline="0" dirty="0" smtClean="0"/>
                        <a:t> peor opci</a:t>
                      </a:r>
                      <a:r>
                        <a:rPr lang="es-ES" baseline="0" dirty="0" smtClean="0"/>
                        <a:t>ón (%)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CI amplio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43.6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DF0C32"/>
                          </a:solidFill>
                        </a:rPr>
                        <a:t>37.8</a:t>
                      </a:r>
                      <a:endParaRPr lang="es-ES" dirty="0">
                        <a:solidFill>
                          <a:srgbClr val="DF0C3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CI amplio, pero con precauci</a:t>
                      </a:r>
                      <a:r>
                        <a:rPr lang="es-ES" dirty="0" smtClean="0"/>
                        <a:t>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28.1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4.2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CI amplio</a:t>
                      </a:r>
                      <a:r>
                        <a:rPr lang="es-ES" baseline="0" dirty="0" smtClean="0"/>
                        <a:t> con opci</a:t>
                      </a:r>
                      <a:r>
                        <a:rPr lang="es-ES" baseline="0" dirty="0" smtClean="0"/>
                        <a:t>ón de retracto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29.2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6.2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CI amplio combinado con l</a:t>
                      </a:r>
                      <a:r>
                        <a:rPr lang="es-ES" dirty="0" smtClean="0"/>
                        <a:t>ímites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34.9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6.8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CI espec</a:t>
                      </a:r>
                      <a:r>
                        <a:rPr lang="es-ES" dirty="0" smtClean="0"/>
                        <a:t>ífico para cada tipo de uso y en tiempo real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43.0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DF0C32"/>
                          </a:solidFill>
                        </a:rPr>
                        <a:t>45.0</a:t>
                      </a:r>
                      <a:endParaRPr lang="es-ES" dirty="0">
                        <a:solidFill>
                          <a:srgbClr val="DF0C3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832900" y="6043741"/>
            <a:ext cx="385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Estudio en 1.587 sujetos.</a:t>
            </a:r>
          </a:p>
          <a:p>
            <a:r>
              <a:rPr lang="es-ES" dirty="0" smtClean="0"/>
              <a:t>Traducido de De </a:t>
            </a:r>
            <a:r>
              <a:rPr lang="es-ES" dirty="0" err="1" smtClean="0"/>
              <a:t>Vries</a:t>
            </a:r>
            <a:r>
              <a:rPr lang="es-ES" dirty="0" smtClean="0"/>
              <a:t> 2016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05435" y="4631762"/>
            <a:ext cx="7537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reparos morales de los sujetos para ciertos usos de su muestra, no se extinguen si </a:t>
            </a:r>
            <a:r>
              <a:rPr lang="es-ES" dirty="0" smtClean="0"/>
              <a:t>ésta es </a:t>
            </a:r>
            <a:r>
              <a:rPr lang="es-ES" dirty="0" err="1" smtClean="0"/>
              <a:t>anonimizada</a:t>
            </a:r>
            <a:r>
              <a:rPr lang="es-ES" dirty="0" smtClean="0"/>
              <a:t> o se trabaja con datos ya obtenidos. </a:t>
            </a:r>
          </a:p>
          <a:p>
            <a:r>
              <a:rPr lang="es-ES" dirty="0" smtClean="0"/>
              <a:t>Un estándar mínimo para que el </a:t>
            </a:r>
            <a:r>
              <a:rPr lang="es-ES" dirty="0" smtClean="0">
                <a:solidFill>
                  <a:srgbClr val="D00026"/>
                </a:solidFill>
              </a:rPr>
              <a:t>CI amplio </a:t>
            </a:r>
            <a:r>
              <a:rPr lang="es-ES" dirty="0" smtClean="0"/>
              <a:t>sea válido es que puedan </a:t>
            </a:r>
            <a:r>
              <a:rPr lang="es-ES" dirty="0" smtClean="0">
                <a:solidFill>
                  <a:srgbClr val="D00026"/>
                </a:solidFill>
              </a:rPr>
              <a:t>autorizar o no ciertos usos</a:t>
            </a:r>
            <a:r>
              <a:rPr lang="es-ES" dirty="0" smtClean="0"/>
              <a:t>. Fundamental el papel del CEC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410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17-01-06 a las 16.45.0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6" b="24757"/>
          <a:stretch/>
        </p:blipFill>
        <p:spPr>
          <a:xfrm>
            <a:off x="129348" y="1820333"/>
            <a:ext cx="5511902" cy="4752529"/>
          </a:xfrm>
        </p:spPr>
      </p:pic>
      <p:sp>
        <p:nvSpPr>
          <p:cNvPr id="5" name="CuadroTexto 4"/>
          <p:cNvSpPr txBox="1"/>
          <p:nvPr/>
        </p:nvSpPr>
        <p:spPr>
          <a:xfrm>
            <a:off x="5949994" y="6223427"/>
            <a:ext cx="297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Whitley</a:t>
            </a:r>
            <a:r>
              <a:rPr lang="es-ES" dirty="0" smtClean="0"/>
              <a:t>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Genomics</a:t>
            </a:r>
            <a:r>
              <a:rPr lang="es-ES" dirty="0"/>
              <a:t> 2012;15:232–</a:t>
            </a:r>
            <a:r>
              <a:rPr lang="es-ES" dirty="0" smtClean="0"/>
              <a:t>242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641250" y="2363409"/>
            <a:ext cx="3389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Opini</a:t>
            </a:r>
            <a:r>
              <a:rPr lang="es-ES" dirty="0" smtClean="0"/>
              <a:t>ón de grupos focales de investigadores, respecto de CI amplio o específico y usos futuros de las muestras.</a:t>
            </a:r>
          </a:p>
          <a:p>
            <a:r>
              <a:rPr lang="es-ES" dirty="0" smtClean="0"/>
              <a:t>La gran mayoría prefiere CI amplio, puesto que no es posible al momento de consentir la donación pensar en todos los posibles usos futuros.</a:t>
            </a:r>
            <a:endParaRPr lang="es-ES" dirty="0"/>
          </a:p>
        </p:txBody>
      </p:sp>
      <p:pic>
        <p:nvPicPr>
          <p:cNvPr id="6" name="Imagen 5" descr="Captura de pantalla 2017-01-09 a las 15.46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" y="0"/>
            <a:ext cx="9144000" cy="18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4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temas a regular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94378"/>
            <a:ext cx="8229600" cy="4525963"/>
          </a:xfrm>
        </p:spPr>
        <p:txBody>
          <a:bodyPr>
            <a:noAutofit/>
          </a:bodyPr>
          <a:lstStyle/>
          <a:p>
            <a:r>
              <a:rPr lang="es-ES" sz="2000" dirty="0" smtClean="0"/>
              <a:t>Deber de </a:t>
            </a:r>
            <a:r>
              <a:rPr lang="es-ES" sz="2000" dirty="0" err="1" smtClean="0">
                <a:solidFill>
                  <a:srgbClr val="CD1E39"/>
                </a:solidFill>
              </a:rPr>
              <a:t>recontactar</a:t>
            </a:r>
            <a:r>
              <a:rPr lang="es-ES" sz="2000" dirty="0" smtClean="0"/>
              <a:t>:</a:t>
            </a:r>
          </a:p>
          <a:p>
            <a:pPr lvl="1"/>
            <a:r>
              <a:rPr lang="es-ES" sz="2000" dirty="0" smtClean="0"/>
              <a:t>Quién tiene esas obligaciones?</a:t>
            </a:r>
          </a:p>
          <a:p>
            <a:pPr lvl="1"/>
            <a:r>
              <a:rPr lang="es-ES" sz="2000" dirty="0" smtClean="0"/>
              <a:t>Cómo se respetan mejor los deseos de los participantes?</a:t>
            </a:r>
          </a:p>
          <a:p>
            <a:r>
              <a:rPr lang="es-ES" sz="2000" dirty="0" smtClean="0"/>
              <a:t>Derecho a </a:t>
            </a:r>
            <a:r>
              <a:rPr lang="es-ES" sz="2000" dirty="0" smtClean="0">
                <a:solidFill>
                  <a:srgbClr val="CD1E39"/>
                </a:solidFill>
              </a:rPr>
              <a:t>retracto</a:t>
            </a:r>
            <a:r>
              <a:rPr lang="es-ES" sz="2000" dirty="0" smtClean="0"/>
              <a:t>:</a:t>
            </a:r>
          </a:p>
          <a:p>
            <a:pPr lvl="1"/>
            <a:r>
              <a:rPr lang="es-ES" sz="2000" dirty="0" smtClean="0"/>
              <a:t>Cómo se cautela que exista y bajo qué condiciones?</a:t>
            </a:r>
          </a:p>
          <a:p>
            <a:pPr lvl="1"/>
            <a:r>
              <a:rPr lang="es-ES" sz="2000" dirty="0" smtClean="0"/>
              <a:t>Por cuánto tiempo se puede prometer y cómo se garantiza si las muestras viajan?</a:t>
            </a:r>
          </a:p>
          <a:p>
            <a:r>
              <a:rPr lang="es-ES" sz="2000" dirty="0" smtClean="0"/>
              <a:t>Análisis </a:t>
            </a:r>
            <a:r>
              <a:rPr lang="es-ES" sz="2000" dirty="0" smtClean="0">
                <a:solidFill>
                  <a:srgbClr val="CD1E39"/>
                </a:solidFill>
              </a:rPr>
              <a:t>riesgo/beneficio</a:t>
            </a:r>
          </a:p>
          <a:p>
            <a:pPr lvl="1"/>
            <a:r>
              <a:rPr lang="es-ES" sz="2000" dirty="0" smtClean="0"/>
              <a:t>Debe incluir análisis del impacto de acceso restringido vs amplio y los costos y potenciales daños de c/u</a:t>
            </a:r>
          </a:p>
          <a:p>
            <a:r>
              <a:rPr lang="es-ES" sz="2000" dirty="0" smtClean="0"/>
              <a:t>Estructura de </a:t>
            </a:r>
            <a:r>
              <a:rPr lang="es-ES" sz="2000" dirty="0" smtClean="0">
                <a:solidFill>
                  <a:srgbClr val="CD1E39"/>
                </a:solidFill>
              </a:rPr>
              <a:t>gobernanza</a:t>
            </a:r>
            <a:r>
              <a:rPr lang="es-ES" sz="2000" dirty="0" smtClean="0"/>
              <a:t>:</a:t>
            </a:r>
          </a:p>
          <a:p>
            <a:pPr lvl="1"/>
            <a:r>
              <a:rPr lang="es-ES" sz="2000" dirty="0" smtClean="0"/>
              <a:t>Deben ser evaluadas; incluye mirada a nuevas tecnologías de información que facilitan comunicación con los participantes, el manejo del derecho a </a:t>
            </a:r>
            <a:r>
              <a:rPr lang="es-ES" sz="2000" dirty="0" smtClean="0"/>
              <a:t>retracto, </a:t>
            </a:r>
            <a:r>
              <a:rPr lang="es-ES" sz="2000" dirty="0" smtClean="0"/>
              <a:t>y participación de la </a:t>
            </a:r>
            <a:r>
              <a:rPr lang="es-ES" sz="2000" dirty="0" smtClean="0"/>
              <a:t>comunidad.</a:t>
            </a:r>
            <a:endParaRPr lang="es-ES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950489" y="6443518"/>
            <a:ext cx="410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Caulfield</a:t>
            </a:r>
            <a:r>
              <a:rPr lang="es-ES" dirty="0"/>
              <a:t> T 2008; </a:t>
            </a:r>
            <a:r>
              <a:rPr lang="es-ES" dirty="0" err="1"/>
              <a:t>PLoS</a:t>
            </a:r>
            <a:r>
              <a:rPr lang="es-ES" dirty="0"/>
              <a:t> </a:t>
            </a:r>
            <a:r>
              <a:rPr lang="es-ES" dirty="0" err="1"/>
              <a:t>Biol</a:t>
            </a:r>
            <a:r>
              <a:rPr lang="es-ES" dirty="0"/>
              <a:t> 6(3): e73.</a:t>
            </a:r>
          </a:p>
        </p:txBody>
      </p:sp>
    </p:spTree>
    <p:extLst>
      <p:ext uri="{BB962C8B-B14F-4D97-AF65-F5344CB8AC3E}">
        <p14:creationId xmlns:p14="http://schemas.microsoft.com/office/powerpoint/2010/main" val="250483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 mi juicio, debe existir una nueva mirada a la forma en que mejor se respetan los derechos de los donantes de muestras biológicas</a:t>
            </a:r>
            <a:r>
              <a:rPr lang="es-ES" dirty="0"/>
              <a:t>, que </a:t>
            </a:r>
            <a:r>
              <a:rPr lang="es-ES" dirty="0" smtClean="0"/>
              <a:t>demuestre respeto por las decisiones </a:t>
            </a:r>
            <a:r>
              <a:rPr lang="es-ES" dirty="0"/>
              <a:t>morales tomadas </a:t>
            </a:r>
            <a:r>
              <a:rPr lang="es-ES" dirty="0" smtClean="0"/>
              <a:t>por los individuos </a:t>
            </a:r>
            <a:r>
              <a:rPr lang="es-ES" dirty="0"/>
              <a:t>y grupos </a:t>
            </a:r>
            <a:r>
              <a:rPr lang="es-ES" dirty="0" smtClean="0"/>
              <a:t>participantes, para así preservar la </a:t>
            </a:r>
            <a:r>
              <a:rPr lang="es-ES" dirty="0">
                <a:solidFill>
                  <a:srgbClr val="D00026"/>
                </a:solidFill>
              </a:rPr>
              <a:t>confianza</a:t>
            </a:r>
            <a:r>
              <a:rPr lang="es-ES" dirty="0"/>
              <a:t> de los </a:t>
            </a:r>
            <a:r>
              <a:rPr lang="es-ES" dirty="0" smtClean="0"/>
              <a:t>donantes en la investigación biomédica.</a:t>
            </a:r>
          </a:p>
          <a:p>
            <a:r>
              <a:rPr lang="es-ES" dirty="0" smtClean="0"/>
              <a:t>Un </a:t>
            </a:r>
            <a:r>
              <a:rPr lang="es-ES" dirty="0" smtClean="0">
                <a:solidFill>
                  <a:srgbClr val="CD1E39"/>
                </a:solidFill>
              </a:rPr>
              <a:t>CI amplio</a:t>
            </a:r>
            <a:r>
              <a:rPr lang="es-ES" dirty="0" smtClean="0"/>
              <a:t>, bien regulado, puede conciliar mejor los intereses de los donantes con la necesidad de progreso científico.</a:t>
            </a:r>
            <a:endParaRPr lang="es-ES" dirty="0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251"/>
          <a:stretch/>
        </p:blipFill>
        <p:spPr bwMode="auto">
          <a:xfrm>
            <a:off x="7631514" y="0"/>
            <a:ext cx="1512486" cy="133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85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 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Los </a:t>
            </a:r>
            <a:r>
              <a:rPr lang="es-ES" dirty="0" smtClean="0">
                <a:solidFill>
                  <a:srgbClr val="CD1E39"/>
                </a:solidFill>
              </a:rPr>
              <a:t>CEC</a:t>
            </a:r>
            <a:r>
              <a:rPr lang="es-ES" dirty="0" smtClean="0"/>
              <a:t> tienen como papel fundamental el proteger a los sujetos de investigación, pero también pueden avanzar en promover la investigación. </a:t>
            </a:r>
          </a:p>
          <a:p>
            <a:r>
              <a:rPr lang="es-ES" dirty="0" smtClean="0"/>
              <a:t>Dado el valor que tiene la investigación, existe un </a:t>
            </a:r>
            <a:r>
              <a:rPr lang="es-ES" dirty="0" smtClean="0">
                <a:solidFill>
                  <a:srgbClr val="CD1E39"/>
                </a:solidFill>
              </a:rPr>
              <a:t>deber moral de los CEC </a:t>
            </a:r>
            <a:r>
              <a:rPr lang="es-ES" dirty="0" smtClean="0"/>
              <a:t>para explicar cuales podrían ser las consecuencias de un acceso muy restringido y por tiempo acotado a muestras ya obtenidas.</a:t>
            </a:r>
            <a:endParaRPr lang="es-ES" dirty="0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251"/>
          <a:stretch/>
        </p:blipFill>
        <p:spPr bwMode="auto">
          <a:xfrm>
            <a:off x="7631514" y="0"/>
            <a:ext cx="1512486" cy="133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551182" y="6255390"/>
            <a:ext cx="499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Adaptado de Editorial </a:t>
            </a:r>
            <a:r>
              <a:rPr lang="en-US" i="1" dirty="0"/>
              <a:t>Nature</a:t>
            </a:r>
            <a:r>
              <a:rPr lang="en-US" dirty="0"/>
              <a:t> </a:t>
            </a:r>
            <a:r>
              <a:rPr lang="en-US" b="1" dirty="0"/>
              <a:t>460</a:t>
            </a:r>
            <a:r>
              <a:rPr lang="en-US" dirty="0"/>
              <a:t>, </a:t>
            </a:r>
            <a:r>
              <a:rPr lang="en-US" dirty="0" smtClean="0"/>
              <a:t>933, 2009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613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 3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Debido a </a:t>
            </a:r>
            <a:r>
              <a:rPr lang="es-ES" dirty="0" smtClean="0"/>
              <a:t>las importantes diferencias culturales y </a:t>
            </a:r>
            <a:r>
              <a:rPr lang="es-ES" smtClean="0"/>
              <a:t>también </a:t>
            </a:r>
            <a:r>
              <a:rPr lang="es-ES" smtClean="0"/>
              <a:t>hacia </a:t>
            </a:r>
            <a:r>
              <a:rPr lang="es-ES" dirty="0" smtClean="0"/>
              <a:t>la credibilidad pública </a:t>
            </a:r>
            <a:r>
              <a:rPr lang="es-ES" dirty="0" smtClean="0"/>
              <a:t>sobre </a:t>
            </a:r>
            <a:r>
              <a:rPr lang="es-ES" dirty="0" smtClean="0"/>
              <a:t>los beneficios de la investigación biomédica, sugiero:</a:t>
            </a:r>
          </a:p>
          <a:p>
            <a:pPr lvl="1"/>
            <a:r>
              <a:rPr lang="es-ES" dirty="0" smtClean="0"/>
              <a:t>Promover amplia discusión y “culturización” de la población, para derribar mitos al respecto.</a:t>
            </a:r>
          </a:p>
          <a:p>
            <a:pPr lvl="1"/>
            <a:r>
              <a:rPr lang="es-ES" dirty="0" smtClean="0"/>
              <a:t>Generar evidencia empírica local sobre preferencias y deseos de actores claves (sujetos de investigación, </a:t>
            </a:r>
            <a:r>
              <a:rPr lang="es-ES" dirty="0"/>
              <a:t>investigadores, </a:t>
            </a:r>
            <a:r>
              <a:rPr lang="es-ES" dirty="0" smtClean="0"/>
              <a:t>patrocinadores)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6382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77491"/>
            <a:ext cx="7460343" cy="1362075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b="0" cap="none" dirty="0" smtClean="0">
                <a:latin typeface="Arial" charset="0"/>
                <a:ea typeface="ＭＳ Ｐゴシック" charset="0"/>
                <a:cs typeface="ＭＳ Ｐゴシック" charset="0"/>
              </a:rPr>
              <a:t>¡Gracias!</a:t>
            </a:r>
            <a:br>
              <a:rPr lang="es-ES_tradnl" b="0" cap="none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s-ES_tradnl" b="0" cap="none" dirty="0" err="1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s-ES_tradnl" b="0" cap="none" dirty="0" err="1" smtClean="0">
                <a:latin typeface="Arial" charset="0"/>
                <a:ea typeface="ＭＳ Ｐゴシック" charset="0"/>
                <a:cs typeface="ＭＳ Ｐゴシック" charset="0"/>
              </a:rPr>
              <a:t>ofia.salas</a:t>
            </a:r>
            <a:r>
              <a:rPr lang="es-ES_tradnl" b="0" cap="none" dirty="0" err="1" smtClean="0">
                <a:latin typeface="Arial" charset="0"/>
                <a:ea typeface="ＭＳ Ｐゴシック" charset="0"/>
                <a:cs typeface="ＭＳ Ｐゴシック" charset="0"/>
              </a:rPr>
              <a:t>@udp.cl</a:t>
            </a:r>
            <a:endParaRPr lang="es-ES_tradnl" b="0" cap="non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" name="Marcador de contenido 41" descr="udp_FAC_medicina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-827"/>
          <a:stretch/>
        </p:blipFill>
        <p:spPr>
          <a:xfrm>
            <a:off x="7418150" y="6188075"/>
            <a:ext cx="1587542" cy="618248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0" y="-26988"/>
            <a:ext cx="9148411" cy="1789748"/>
            <a:chOff x="0" y="-26988"/>
            <a:chExt cx="9148411" cy="1789748"/>
          </a:xfrm>
        </p:grpSpPr>
        <p:pic>
          <p:nvPicPr>
            <p:cNvPr id="14" name="Imagen 29" descr="foto-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127" y="33476"/>
              <a:ext cx="1563284" cy="139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Agrupar 14"/>
            <p:cNvGrpSpPr/>
            <p:nvPr/>
          </p:nvGrpSpPr>
          <p:grpSpPr>
            <a:xfrm>
              <a:off x="0" y="-26988"/>
              <a:ext cx="9144000" cy="1789748"/>
              <a:chOff x="0" y="-26988"/>
              <a:chExt cx="9144000" cy="1789748"/>
            </a:xfrm>
          </p:grpSpPr>
          <p:pic>
            <p:nvPicPr>
              <p:cNvPr id="16" name="Imagen 1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19"/>
              <a:stretch/>
            </p:blipFill>
            <p:spPr bwMode="auto">
              <a:xfrm>
                <a:off x="5796136" y="11113"/>
                <a:ext cx="1929449" cy="140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ángulo 16"/>
              <p:cNvSpPr/>
              <p:nvPr/>
            </p:nvSpPr>
            <p:spPr bwMode="auto">
              <a:xfrm>
                <a:off x="0" y="1534160"/>
                <a:ext cx="230188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Rectángulo 17"/>
              <p:cNvSpPr/>
              <p:nvPr/>
            </p:nvSpPr>
            <p:spPr bwMode="auto">
              <a:xfrm>
                <a:off x="8839200" y="1534160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19" name="Conector recto 18"/>
              <p:cNvCxnSpPr/>
              <p:nvPr/>
            </p:nvCxnSpPr>
            <p:spPr>
              <a:xfrm>
                <a:off x="457200" y="1417638"/>
                <a:ext cx="8229600" cy="0"/>
              </a:xfrm>
              <a:prstGeom prst="line">
                <a:avLst/>
              </a:prstGeom>
              <a:ln>
                <a:solidFill>
                  <a:srgbClr val="D000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Imagen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99" y="81852"/>
                <a:ext cx="2037178" cy="1354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Agrupar 2"/>
              <p:cNvGrpSpPr>
                <a:grpSpLocks/>
              </p:cNvGrpSpPr>
              <p:nvPr/>
            </p:nvGrpSpPr>
            <p:grpSpPr bwMode="auto">
              <a:xfrm>
                <a:off x="0" y="-26988"/>
                <a:ext cx="9144000" cy="1475532"/>
                <a:chOff x="0" y="-27384"/>
                <a:chExt cx="9144543" cy="1245993"/>
              </a:xfrm>
            </p:grpSpPr>
            <p:pic>
              <p:nvPicPr>
                <p:cNvPr id="32" name="Picture 37" descr="images-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" y="65007"/>
                  <a:ext cx="1331640" cy="1131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3" name="Agrupar 19"/>
                <p:cNvGrpSpPr>
                  <a:grpSpLocks/>
                </p:cNvGrpSpPr>
                <p:nvPr/>
              </p:nvGrpSpPr>
              <p:grpSpPr bwMode="auto">
                <a:xfrm>
                  <a:off x="0" y="-27384"/>
                  <a:ext cx="9144543" cy="1245993"/>
                  <a:chOff x="0" y="0"/>
                  <a:chExt cx="9144543" cy="1245993"/>
                </a:xfrm>
              </p:grpSpPr>
              <p:pic>
                <p:nvPicPr>
                  <p:cNvPr id="34" name="Imagen 2"/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r="51251"/>
                  <a:stretch/>
                </p:blipFill>
                <p:spPr bwMode="auto">
                  <a:xfrm>
                    <a:off x="1289902" y="96774"/>
                    <a:ext cx="1402157" cy="10411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" name="Imagen 11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61380" y="52193"/>
                    <a:ext cx="1435100" cy="1193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43000"/>
                    <a:ext cx="9144543" cy="9282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  <p:sp>
                <p:nvSpPr>
                  <p:cNvPr id="3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144543" cy="92391"/>
                  </a:xfrm>
                  <a:prstGeom prst="rect">
                    <a:avLst/>
                  </a:prstGeom>
                  <a:solidFill>
                    <a:srgbClr val="DF1B08"/>
                  </a:solidFill>
                  <a:ln w="9525">
                    <a:solidFill>
                      <a:srgbClr val="DF1B08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28172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Respeto por las personas: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Elementos esenciales del CI</a:t>
            </a:r>
            <a:endParaRPr lang="es-ES_trad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077200" cy="41148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s-ES_tradnl" sz="2000" b="1" dirty="0">
                <a:latin typeface="Arial" charset="0"/>
                <a:ea typeface="ＭＳ Ｐゴシック" charset="0"/>
                <a:cs typeface="ＭＳ Ｐゴシック" charset="0"/>
              </a:rPr>
              <a:t>Información Suficiente:</a:t>
            </a:r>
            <a:endParaRPr lang="es-ES_tradnl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s-ES_tradnl" sz="1800" dirty="0">
                <a:latin typeface="Arial" charset="0"/>
                <a:ea typeface="ＭＳ Ｐゴシック" charset="0"/>
              </a:rPr>
              <a:t>Características del estudio, duración, su utilidad, riesgos, beneficios, alternativas terapéuticas, oportunidad retirarse, contactos, explicitar voluntariedad, </a:t>
            </a:r>
            <a:r>
              <a:rPr lang="es-ES_tradnl" sz="1800" dirty="0" err="1">
                <a:latin typeface="Arial" charset="0"/>
                <a:ea typeface="ＭＳ Ｐゴシック" charset="0"/>
              </a:rPr>
              <a:t>etc</a:t>
            </a:r>
            <a:endParaRPr lang="es-ES_tradnl" sz="18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s-ES_tradnl" sz="1800" dirty="0">
                <a:latin typeface="Arial" charset="0"/>
                <a:ea typeface="ＭＳ Ｐゴシック" charset="0"/>
              </a:rPr>
              <a:t>Suficiente para decidir </a:t>
            </a:r>
            <a:r>
              <a:rPr lang="es-ES_tradnl" sz="1800" dirty="0" smtClean="0">
                <a:latin typeface="Arial" charset="0"/>
                <a:ea typeface="ＭＳ Ｐゴシック" charset="0"/>
              </a:rPr>
              <a:t>si participar o no en la investigación.</a:t>
            </a:r>
            <a:endParaRPr lang="es-ES_tradnl" sz="2000" dirty="0">
              <a:latin typeface="Arial" charset="0"/>
              <a:ea typeface="ＭＳ Ｐゴシック" charset="0"/>
            </a:endParaRPr>
          </a:p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s-ES_tradnl" sz="2000" b="1" dirty="0">
                <a:latin typeface="Arial" charset="0"/>
                <a:ea typeface="ＭＳ Ｐゴシック" charset="0"/>
                <a:cs typeface="ＭＳ Ｐゴシック" charset="0"/>
              </a:rPr>
              <a:t>Comprensión:</a:t>
            </a: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s-ES_tradnl" sz="1800" dirty="0">
                <a:latin typeface="Helvetica" charset="0"/>
                <a:ea typeface="ＭＳ Ｐゴシック" charset="0"/>
              </a:rPr>
              <a:t>Debe adaptarse a la capacidad del sujeto y a la idiosincrasia </a:t>
            </a:r>
            <a:r>
              <a:rPr lang="es-ES_tradnl" sz="1800" dirty="0" smtClean="0">
                <a:latin typeface="Helvetica" charset="0"/>
                <a:ea typeface="ＭＳ Ｐゴシック" charset="0"/>
              </a:rPr>
              <a:t>nacional.</a:t>
            </a:r>
            <a:endParaRPr lang="es-ES_tradnl" sz="1800" dirty="0">
              <a:latin typeface="Helvetica" charset="0"/>
              <a:ea typeface="ＭＳ Ｐゴシック" charset="0"/>
            </a:endParaRPr>
          </a:p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s-ES_tradnl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Voluntariedad</a:t>
            </a:r>
            <a:r>
              <a:rPr lang="es-ES_tradnl" sz="2000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s-ES_tradnl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s-ES_tradnl" sz="1800" dirty="0">
                <a:latin typeface="Arial" charset="0"/>
                <a:ea typeface="ＭＳ Ｐゴシック" charset="0"/>
              </a:rPr>
              <a:t>Debe otorgarse en forma libre, respetando su </a:t>
            </a:r>
            <a:r>
              <a:rPr lang="es-ES_tradnl" sz="1800" dirty="0" smtClean="0">
                <a:latin typeface="Arial" charset="0"/>
                <a:ea typeface="ＭＳ Ｐゴシック" charset="0"/>
              </a:rPr>
              <a:t>autonomía.</a:t>
            </a:r>
            <a:endParaRPr lang="es-ES_tradnl" sz="18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s-ES_tradnl" sz="1800" dirty="0">
                <a:latin typeface="Arial" charset="0"/>
                <a:ea typeface="ＭＳ Ｐゴシック" charset="0"/>
              </a:rPr>
              <a:t>Sin influencias indebidas, sin coerción ni </a:t>
            </a:r>
            <a:r>
              <a:rPr lang="es-ES_tradnl" sz="1800" dirty="0" smtClean="0">
                <a:latin typeface="Arial" charset="0"/>
                <a:ea typeface="ＭＳ Ｐゴシック" charset="0"/>
              </a:rPr>
              <a:t>presión.</a:t>
            </a:r>
            <a:endParaRPr lang="es-ES_tradnl" sz="2000" b="1" dirty="0">
              <a:latin typeface="Arial" charset="0"/>
              <a:ea typeface="ＭＳ Ｐゴシック" charset="0"/>
            </a:endParaRPr>
          </a:p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s-ES_tradnl" sz="2000" b="1" dirty="0">
                <a:latin typeface="Arial" charset="0"/>
                <a:ea typeface="ＭＳ Ｐゴシック" charset="0"/>
                <a:cs typeface="ＭＳ Ｐゴシック" charset="0"/>
              </a:rPr>
              <a:t>Asegurar a participantes:</a:t>
            </a:r>
            <a:endParaRPr lang="es-ES_tradnl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s-ES_tradnl" sz="1800" dirty="0">
                <a:latin typeface="Arial" charset="0"/>
                <a:ea typeface="ＭＳ Ｐゴシック" charset="0"/>
              </a:rPr>
              <a:t>cambio de opinión, confidencialidad, información de nuevos datos, información de resultados, tratamiento apropiado de efectos adversos, compensación por daños</a:t>
            </a:r>
            <a:r>
              <a:rPr lang="es-ES_tradnl" sz="1800" b="1" dirty="0">
                <a:latin typeface="Arial" charset="0"/>
                <a:ea typeface="ＭＳ Ｐゴシック" charset="0"/>
              </a:rPr>
              <a:t>.</a:t>
            </a:r>
            <a:r>
              <a:rPr lang="es-ES_tradnl" sz="2000" b="1" dirty="0"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35844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25" y="1"/>
            <a:ext cx="1112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73809" y="6314181"/>
            <a:ext cx="353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Ley 20.120. Art 11 y otras fuentes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5063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Declaración Helsinki 1964-2013</a:t>
            </a:r>
            <a:endParaRPr lang="es-ES" dirty="0"/>
          </a:p>
        </p:txBody>
      </p:sp>
      <p:pic>
        <p:nvPicPr>
          <p:cNvPr id="6" name="Marcador de contenido 5" descr="Captura de pantalla 2014-10-30 a la(s) 15.17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 b="4247"/>
          <a:stretch>
            <a:fillRect/>
          </a:stretch>
        </p:blipFill>
        <p:spPr>
          <a:xfrm>
            <a:off x="457200" y="151091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2087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s-ES" sz="4000" dirty="0"/>
          </a:p>
        </p:txBody>
      </p:sp>
      <p:sp>
        <p:nvSpPr>
          <p:cNvPr id="19" name="Marcador de contenido 1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¿Es posible que para cumplir con los requisitos de un CI válido </a:t>
            </a:r>
            <a:r>
              <a:rPr lang="es-ES" dirty="0" smtClean="0"/>
              <a:t>y respetar </a:t>
            </a:r>
            <a:r>
              <a:rPr lang="es-ES" dirty="0" smtClean="0">
                <a:solidFill>
                  <a:srgbClr val="D00026"/>
                </a:solidFill>
              </a:rPr>
              <a:t>la autonom</a:t>
            </a:r>
            <a:r>
              <a:rPr lang="es-ES" dirty="0" smtClean="0">
                <a:solidFill>
                  <a:srgbClr val="D00026"/>
                </a:solidFill>
              </a:rPr>
              <a:t>ía </a:t>
            </a:r>
            <a:r>
              <a:rPr lang="es-ES" dirty="0" smtClean="0"/>
              <a:t>de los participantes </a:t>
            </a:r>
            <a:r>
              <a:rPr lang="es-ES" dirty="0" smtClean="0"/>
              <a:t>se </a:t>
            </a:r>
            <a:r>
              <a:rPr lang="es-ES" dirty="0"/>
              <a:t>pueda consentir </a:t>
            </a:r>
            <a:r>
              <a:rPr lang="es-ES" dirty="0" smtClean="0"/>
              <a:t>para usos futuros -</a:t>
            </a:r>
            <a:r>
              <a:rPr lang="es-ES" dirty="0" smtClean="0">
                <a:solidFill>
                  <a:srgbClr val="CD1E39"/>
                </a:solidFill>
              </a:rPr>
              <a:t>amplios y </a:t>
            </a:r>
            <a:r>
              <a:rPr lang="es-ES" dirty="0" smtClean="0">
                <a:solidFill>
                  <a:srgbClr val="CD1E39"/>
                </a:solidFill>
              </a:rPr>
              <a:t>aún </a:t>
            </a:r>
            <a:r>
              <a:rPr lang="es-ES" dirty="0" smtClean="0">
                <a:solidFill>
                  <a:srgbClr val="CD1E39"/>
                </a:solidFill>
              </a:rPr>
              <a:t>desconocidos</a:t>
            </a:r>
            <a:r>
              <a:rPr lang="es-ES" dirty="0"/>
              <a:t>-</a:t>
            </a:r>
            <a:r>
              <a:rPr lang="es-ES" dirty="0" smtClean="0"/>
              <a:t> </a:t>
            </a:r>
            <a:r>
              <a:rPr lang="es-ES" dirty="0" smtClean="0"/>
              <a:t>al momento de </a:t>
            </a:r>
            <a:r>
              <a:rPr lang="es-ES" dirty="0" smtClean="0"/>
              <a:t>entregar </a:t>
            </a:r>
            <a:r>
              <a:rPr lang="es-ES" dirty="0" smtClean="0"/>
              <a:t>una muestra?</a:t>
            </a:r>
          </a:p>
          <a:p>
            <a:r>
              <a:rPr lang="es-ES" dirty="0" smtClean="0"/>
              <a:t>¿O se </a:t>
            </a:r>
            <a:r>
              <a:rPr lang="es-ES" dirty="0"/>
              <a:t>respeta mejor la autonomía del donante si el CI es </a:t>
            </a:r>
            <a:r>
              <a:rPr lang="es-ES" dirty="0">
                <a:solidFill>
                  <a:srgbClr val="CD1E39"/>
                </a:solidFill>
              </a:rPr>
              <a:t>restringido</a:t>
            </a:r>
            <a:r>
              <a:rPr lang="es-ES" dirty="0"/>
              <a:t> </a:t>
            </a:r>
            <a:r>
              <a:rPr lang="es-ES" dirty="0" smtClean="0"/>
              <a:t>o </a:t>
            </a:r>
            <a:r>
              <a:rPr lang="es-ES" dirty="0" smtClean="0">
                <a:solidFill>
                  <a:srgbClr val="CD1E39"/>
                </a:solidFill>
              </a:rPr>
              <a:t>espe</a:t>
            </a:r>
            <a:r>
              <a:rPr lang="es-ES" dirty="0" smtClean="0">
                <a:solidFill>
                  <a:srgbClr val="CD1E39"/>
                </a:solidFill>
              </a:rPr>
              <a:t>cífico</a:t>
            </a:r>
            <a:r>
              <a:rPr lang="es-ES" dirty="0" smtClean="0"/>
              <a:t> </a:t>
            </a:r>
            <a:r>
              <a:rPr lang="es-ES" dirty="0" smtClean="0"/>
              <a:t>a </a:t>
            </a:r>
            <a:r>
              <a:rPr lang="es-ES" dirty="0"/>
              <a:t>los objetivos </a:t>
            </a:r>
            <a:r>
              <a:rPr lang="es-ES" dirty="0" smtClean="0"/>
              <a:t>iniciales del </a:t>
            </a:r>
            <a:r>
              <a:rPr lang="es-ES" dirty="0"/>
              <a:t>estudio</a:t>
            </a:r>
            <a:r>
              <a:rPr lang="es-ES" dirty="0" smtClean="0"/>
              <a:t>?</a:t>
            </a: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álisis de evidencia empírica (sólo si el tiempo lo permite)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0" y="-26988"/>
            <a:ext cx="9148411" cy="1789748"/>
            <a:chOff x="0" y="-26988"/>
            <a:chExt cx="9148411" cy="1789748"/>
          </a:xfrm>
        </p:grpSpPr>
        <p:pic>
          <p:nvPicPr>
            <p:cNvPr id="5" name="Imagen 29" descr="foto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127" y="33476"/>
              <a:ext cx="1563284" cy="139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Agrupar 5"/>
            <p:cNvGrpSpPr/>
            <p:nvPr/>
          </p:nvGrpSpPr>
          <p:grpSpPr>
            <a:xfrm>
              <a:off x="0" y="-26988"/>
              <a:ext cx="9144000" cy="1789748"/>
              <a:chOff x="0" y="-26988"/>
              <a:chExt cx="9144000" cy="1789748"/>
            </a:xfrm>
          </p:grpSpPr>
          <p:pic>
            <p:nvPicPr>
              <p:cNvPr id="7" name="Imagen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19"/>
              <a:stretch/>
            </p:blipFill>
            <p:spPr bwMode="auto">
              <a:xfrm>
                <a:off x="5796136" y="11113"/>
                <a:ext cx="1929449" cy="140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ángulo 7"/>
              <p:cNvSpPr/>
              <p:nvPr/>
            </p:nvSpPr>
            <p:spPr bwMode="auto">
              <a:xfrm>
                <a:off x="0" y="1534160"/>
                <a:ext cx="230188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Rectángulo 8"/>
              <p:cNvSpPr/>
              <p:nvPr/>
            </p:nvSpPr>
            <p:spPr bwMode="auto">
              <a:xfrm>
                <a:off x="8839200" y="1534160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10" name="Conector recto 9"/>
              <p:cNvCxnSpPr/>
              <p:nvPr/>
            </p:nvCxnSpPr>
            <p:spPr>
              <a:xfrm>
                <a:off x="457200" y="1417638"/>
                <a:ext cx="8229600" cy="0"/>
              </a:xfrm>
              <a:prstGeom prst="line">
                <a:avLst/>
              </a:prstGeom>
              <a:ln>
                <a:solidFill>
                  <a:srgbClr val="D000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Imagen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99" y="81852"/>
                <a:ext cx="2037178" cy="1354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Agrupar 2"/>
              <p:cNvGrpSpPr>
                <a:grpSpLocks/>
              </p:cNvGrpSpPr>
              <p:nvPr/>
            </p:nvGrpSpPr>
            <p:grpSpPr bwMode="auto">
              <a:xfrm>
                <a:off x="0" y="-26988"/>
                <a:ext cx="9144000" cy="1475532"/>
                <a:chOff x="0" y="-27384"/>
                <a:chExt cx="9144543" cy="1245993"/>
              </a:xfrm>
            </p:grpSpPr>
            <p:pic>
              <p:nvPicPr>
                <p:cNvPr id="13" name="Picture 37" descr="images-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" y="65007"/>
                  <a:ext cx="1331640" cy="1131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4" name="Agrupar 19"/>
                <p:cNvGrpSpPr>
                  <a:grpSpLocks/>
                </p:cNvGrpSpPr>
                <p:nvPr/>
              </p:nvGrpSpPr>
              <p:grpSpPr bwMode="auto">
                <a:xfrm>
                  <a:off x="0" y="-27384"/>
                  <a:ext cx="9144543" cy="1245993"/>
                  <a:chOff x="0" y="0"/>
                  <a:chExt cx="9144543" cy="1245993"/>
                </a:xfrm>
              </p:grpSpPr>
              <p:pic>
                <p:nvPicPr>
                  <p:cNvPr id="15" name="Imagen 2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r="51251"/>
                  <a:stretch/>
                </p:blipFill>
                <p:spPr bwMode="auto">
                  <a:xfrm>
                    <a:off x="1289902" y="96774"/>
                    <a:ext cx="1402157" cy="10411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" name="Imagen 11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61380" y="52193"/>
                    <a:ext cx="1435100" cy="1193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43000"/>
                    <a:ext cx="9144543" cy="9282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  <p:sp>
                <p:nvSpPr>
                  <p:cNvPr id="1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144543" cy="92391"/>
                  </a:xfrm>
                  <a:prstGeom prst="rect">
                    <a:avLst/>
                  </a:prstGeom>
                  <a:solidFill>
                    <a:srgbClr val="DF1B08"/>
                  </a:solidFill>
                  <a:ln w="9525">
                    <a:solidFill>
                      <a:srgbClr val="DF1B08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70187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Art. 32. Requisito de CI para investigación sobre material o datos contenidos en </a:t>
            </a:r>
            <a:r>
              <a:rPr lang="es-ES" dirty="0" err="1" smtClean="0"/>
              <a:t>bio</a:t>
            </a:r>
            <a:r>
              <a:rPr lang="es-ES" dirty="0" smtClean="0"/>
              <a:t>-bancos (para recolección, almacenamiento y reutilización).</a:t>
            </a:r>
          </a:p>
          <a:p>
            <a:pPr lvl="1"/>
            <a:r>
              <a:rPr lang="es-ES" dirty="0" smtClean="0"/>
              <a:t>La regla es </a:t>
            </a:r>
            <a:r>
              <a:rPr lang="es-ES" dirty="0"/>
              <a:t>obtención previa de </a:t>
            </a:r>
            <a:r>
              <a:rPr lang="es-ES" dirty="0" smtClean="0"/>
              <a:t>CI.</a:t>
            </a:r>
          </a:p>
          <a:p>
            <a:pPr lvl="1"/>
            <a:r>
              <a:rPr lang="es-ES" dirty="0" smtClean="0"/>
              <a:t>Considera situaciones </a:t>
            </a:r>
            <a:r>
              <a:rPr lang="es-ES" dirty="0" smtClean="0">
                <a:solidFill>
                  <a:srgbClr val="D00026"/>
                </a:solidFill>
              </a:rPr>
              <a:t>excepcionales</a:t>
            </a:r>
            <a:r>
              <a:rPr lang="es-ES" dirty="0" smtClean="0"/>
              <a:t> en las que no se pueda obtener el CI; en estos casos sólo se puede investigar luego de </a:t>
            </a:r>
            <a:r>
              <a:rPr lang="es-ES" dirty="0" smtClean="0"/>
              <a:t>aprobación por </a:t>
            </a:r>
            <a:r>
              <a:rPr lang="es-ES" dirty="0" smtClean="0"/>
              <a:t>parte del CEC.</a:t>
            </a:r>
            <a:endParaRPr lang="es-ES" dirty="0"/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Declaración Helsinki 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843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es-ES" dirty="0" err="1" smtClean="0"/>
              <a:t>Waiver</a:t>
            </a:r>
            <a:r>
              <a:rPr lang="es-ES" dirty="0" smtClean="0"/>
              <a:t>” o eximición del CI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70862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Existen situaciones en las cuales el CEC puede autorizar </a:t>
            </a:r>
            <a:r>
              <a:rPr lang="es-ES" sz="2800" dirty="0" smtClean="0">
                <a:solidFill>
                  <a:srgbClr val="D00026"/>
                </a:solidFill>
              </a:rPr>
              <a:t>eximición de la firma </a:t>
            </a:r>
            <a:r>
              <a:rPr lang="es-ES" sz="2800" dirty="0" smtClean="0"/>
              <a:t>del CI:</a:t>
            </a:r>
          </a:p>
          <a:p>
            <a:pPr lvl="1"/>
            <a:r>
              <a:rPr lang="es-ES" sz="2400" dirty="0" smtClean="0"/>
              <a:t>La firma del documento implica riesgo para la persona (por </a:t>
            </a:r>
            <a:r>
              <a:rPr lang="es-ES" sz="2400" dirty="0" err="1" smtClean="0"/>
              <a:t>ej</a:t>
            </a:r>
            <a:r>
              <a:rPr lang="es-ES" sz="2400" dirty="0" smtClean="0"/>
              <a:t>, investigación en conductas delictuales). </a:t>
            </a:r>
            <a:r>
              <a:rPr lang="es-ES" sz="2400" i="1" dirty="0" smtClean="0">
                <a:solidFill>
                  <a:srgbClr val="D00026"/>
                </a:solidFill>
              </a:rPr>
              <a:t>Se exime la </a:t>
            </a:r>
            <a:r>
              <a:rPr lang="es-ES" sz="2400" i="1" dirty="0" smtClean="0">
                <a:solidFill>
                  <a:srgbClr val="D00026"/>
                </a:solidFill>
              </a:rPr>
              <a:t>firma, </a:t>
            </a:r>
            <a:r>
              <a:rPr lang="es-ES" sz="2400" i="1" dirty="0" smtClean="0">
                <a:solidFill>
                  <a:srgbClr val="D00026"/>
                </a:solidFill>
              </a:rPr>
              <a:t>pero no el </a:t>
            </a:r>
            <a:r>
              <a:rPr lang="es-ES" sz="2400" i="1" dirty="0" smtClean="0">
                <a:solidFill>
                  <a:srgbClr val="D00026"/>
                </a:solidFill>
              </a:rPr>
              <a:t>proceso de CI</a:t>
            </a:r>
            <a:r>
              <a:rPr lang="es-ES" sz="2400" dirty="0" smtClean="0"/>
              <a:t>.</a:t>
            </a:r>
            <a:endParaRPr lang="es-ES" sz="2400" dirty="0"/>
          </a:p>
          <a:p>
            <a:r>
              <a:rPr lang="es-ES" sz="2800" dirty="0" smtClean="0"/>
              <a:t>Existen situaciones en las cuales se puede obviar el proceso de CI (“</a:t>
            </a:r>
            <a:r>
              <a:rPr lang="es-ES" sz="2800" i="1" dirty="0" err="1" smtClean="0"/>
              <a:t>waiver</a:t>
            </a:r>
            <a:r>
              <a:rPr lang="es-ES" sz="2800" dirty="0" smtClean="0"/>
              <a:t>”, también válidas </a:t>
            </a:r>
            <a:r>
              <a:rPr lang="es-ES" sz="2800" dirty="0" smtClean="0"/>
              <a:t>para muestras ya obtenidas)</a:t>
            </a:r>
          </a:p>
          <a:p>
            <a:pPr lvl="1"/>
            <a:r>
              <a:rPr lang="es-ES" sz="2400" dirty="0" smtClean="0"/>
              <a:t>: </a:t>
            </a:r>
          </a:p>
          <a:p>
            <a:pPr lvl="1"/>
            <a:endParaRPr lang="es-ES" dirty="0"/>
          </a:p>
        </p:txBody>
      </p:sp>
      <p:pic>
        <p:nvPicPr>
          <p:cNvPr id="4" name="Imagen 3" descr="Captura de pantalla 2017-01-04 a las 16.40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"/>
          <a:stretch/>
        </p:blipFill>
        <p:spPr>
          <a:xfrm>
            <a:off x="23516" y="4961982"/>
            <a:ext cx="9144000" cy="16220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09382" y="6399336"/>
            <a:ext cx="368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CIOMS 2016, Pautas 9 y 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257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smtClean="0"/>
              <a:t>Desafíos futuros:</a:t>
            </a:r>
            <a:br>
              <a:rPr lang="es-ES_tradnl" sz="3600" dirty="0" smtClean="0"/>
            </a:br>
            <a:r>
              <a:rPr lang="es-ES_tradnl" sz="3600" dirty="0" smtClean="0"/>
              <a:t>alguna preguntas </a:t>
            </a:r>
            <a:r>
              <a:rPr lang="es-ES_tradnl" sz="3600" dirty="0" smtClean="0"/>
              <a:t>conflictivas</a:t>
            </a:r>
            <a:endParaRPr lang="es-ES" dirty="0">
              <a:solidFill>
                <a:srgbClr val="0000FF"/>
              </a:solidFill>
            </a:endParaRPr>
          </a:p>
        </p:txBody>
      </p:sp>
      <p:pic>
        <p:nvPicPr>
          <p:cNvPr id="34" name="Marcador de contenido 41" descr="udp_FAC_medicina-01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-827"/>
          <a:stretch/>
        </p:blipFill>
        <p:spPr>
          <a:xfrm>
            <a:off x="7556500" y="6188075"/>
            <a:ext cx="1587500" cy="617538"/>
          </a:xfrm>
        </p:spPr>
      </p:pic>
      <p:sp>
        <p:nvSpPr>
          <p:cNvPr id="28" name="Rectángulo 27"/>
          <p:cNvSpPr/>
          <p:nvPr/>
        </p:nvSpPr>
        <p:spPr bwMode="auto">
          <a:xfrm>
            <a:off x="0" y="5867400"/>
            <a:ext cx="230188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" name="Imagen 36" descr="CENEFA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" y="5710948"/>
            <a:ext cx="3571875" cy="1095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Agrupar 11"/>
          <p:cNvGrpSpPr/>
          <p:nvPr/>
        </p:nvGrpSpPr>
        <p:grpSpPr>
          <a:xfrm>
            <a:off x="0" y="-26988"/>
            <a:ext cx="9148411" cy="1789748"/>
            <a:chOff x="0" y="-26988"/>
            <a:chExt cx="9148411" cy="1789748"/>
          </a:xfrm>
        </p:grpSpPr>
        <p:pic>
          <p:nvPicPr>
            <p:cNvPr id="52" name="Imagen 29" descr="foto-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127" y="33476"/>
              <a:ext cx="1563284" cy="139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Agrupar 8"/>
            <p:cNvGrpSpPr/>
            <p:nvPr/>
          </p:nvGrpSpPr>
          <p:grpSpPr>
            <a:xfrm>
              <a:off x="0" y="-26988"/>
              <a:ext cx="9144000" cy="1789748"/>
              <a:chOff x="0" y="-26988"/>
              <a:chExt cx="9144000" cy="1789748"/>
            </a:xfrm>
          </p:grpSpPr>
          <p:pic>
            <p:nvPicPr>
              <p:cNvPr id="51" name="Imagen 1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19"/>
              <a:stretch/>
            </p:blipFill>
            <p:spPr bwMode="auto">
              <a:xfrm>
                <a:off x="5796136" y="11113"/>
                <a:ext cx="1929449" cy="140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ángulo 26"/>
              <p:cNvSpPr/>
              <p:nvPr/>
            </p:nvSpPr>
            <p:spPr bwMode="auto">
              <a:xfrm>
                <a:off x="0" y="1534160"/>
                <a:ext cx="230188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Rectángulo 28"/>
              <p:cNvSpPr/>
              <p:nvPr/>
            </p:nvSpPr>
            <p:spPr bwMode="auto">
              <a:xfrm>
                <a:off x="8839200" y="1534160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30" name="Conector recto 29"/>
              <p:cNvCxnSpPr/>
              <p:nvPr/>
            </p:nvCxnSpPr>
            <p:spPr>
              <a:xfrm>
                <a:off x="457200" y="1417638"/>
                <a:ext cx="8229600" cy="0"/>
              </a:xfrm>
              <a:prstGeom prst="line">
                <a:avLst/>
              </a:prstGeom>
              <a:ln>
                <a:solidFill>
                  <a:srgbClr val="D000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Imagen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99" y="81852"/>
                <a:ext cx="2037178" cy="1354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" name="Agrupar 2"/>
              <p:cNvGrpSpPr>
                <a:grpSpLocks/>
              </p:cNvGrpSpPr>
              <p:nvPr/>
            </p:nvGrpSpPr>
            <p:grpSpPr bwMode="auto">
              <a:xfrm>
                <a:off x="0" y="-26988"/>
                <a:ext cx="9144000" cy="1475532"/>
                <a:chOff x="0" y="-27384"/>
                <a:chExt cx="9144543" cy="1245993"/>
              </a:xfrm>
            </p:grpSpPr>
            <p:pic>
              <p:nvPicPr>
                <p:cNvPr id="38" name="Picture 37" descr="images-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" y="65007"/>
                  <a:ext cx="1331640" cy="1131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2" name="Agrupar 19"/>
                <p:cNvGrpSpPr>
                  <a:grpSpLocks/>
                </p:cNvGrpSpPr>
                <p:nvPr/>
              </p:nvGrpSpPr>
              <p:grpSpPr bwMode="auto">
                <a:xfrm>
                  <a:off x="0" y="-27384"/>
                  <a:ext cx="9144543" cy="1245993"/>
                  <a:chOff x="0" y="0"/>
                  <a:chExt cx="9144543" cy="1245993"/>
                </a:xfrm>
              </p:grpSpPr>
              <p:pic>
                <p:nvPicPr>
                  <p:cNvPr id="44" name="Imagen 2"/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r="51251"/>
                  <a:stretch/>
                </p:blipFill>
                <p:spPr bwMode="auto">
                  <a:xfrm>
                    <a:off x="1289902" y="96774"/>
                    <a:ext cx="1402157" cy="10411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" name="Imagen 11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61380" y="52193"/>
                    <a:ext cx="1435100" cy="1193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43000"/>
                    <a:ext cx="9144543" cy="9282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  <p:sp>
                <p:nvSpPr>
                  <p:cNvPr id="4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144543" cy="92391"/>
                  </a:xfrm>
                  <a:prstGeom prst="rect">
                    <a:avLst/>
                  </a:prstGeom>
                  <a:solidFill>
                    <a:srgbClr val="DF1B08"/>
                  </a:solidFill>
                  <a:ln w="9525">
                    <a:solidFill>
                      <a:srgbClr val="DF1B08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53840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áreas de conflicto</a:t>
            </a:r>
            <a:endParaRPr lang="es-ES" dirty="0"/>
          </a:p>
        </p:txBody>
      </p:sp>
      <p:pic>
        <p:nvPicPr>
          <p:cNvPr id="4" name="Marcador de contenido 3" descr="Captura de pantalla 2017-01-06 a las 14.44.5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682" b="27906"/>
          <a:stretch/>
        </p:blipFill>
        <p:spPr>
          <a:xfrm>
            <a:off x="457200" y="274638"/>
            <a:ext cx="6445263" cy="5028333"/>
          </a:xfrm>
        </p:spPr>
      </p:pic>
      <p:sp>
        <p:nvSpPr>
          <p:cNvPr id="7" name="CuadroTexto 6"/>
          <p:cNvSpPr txBox="1"/>
          <p:nvPr/>
        </p:nvSpPr>
        <p:spPr>
          <a:xfrm>
            <a:off x="658497" y="5302975"/>
            <a:ext cx="6396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Colección de muestras de RN nacidos sanos </a:t>
            </a:r>
            <a:r>
              <a:rPr lang="es-ES" dirty="0"/>
              <a:t>p</a:t>
            </a:r>
            <a:r>
              <a:rPr lang="es-ES" dirty="0" smtClean="0"/>
              <a:t>lantea desafío ético específico. Son muy jóvenes para poder consentir, por lo que el consentimiento lo dan sus padres. Pero ellos podrían en la adultez no querer participar.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5197425" y="1417638"/>
            <a:ext cx="1987251" cy="38853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3" descr="Captura de pantalla 2017-01-06 a las 14.44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7" t="22007" r="7582" b="13470"/>
          <a:stretch/>
        </p:blipFill>
        <p:spPr>
          <a:xfrm>
            <a:off x="6133762" y="1014882"/>
            <a:ext cx="2454593" cy="402940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173410" y="6262444"/>
            <a:ext cx="292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Nature | doi:10.1038/news.2009.819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877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 posible solución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383" y="170591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Requiere análisis adecuado R/B:</a:t>
            </a:r>
          </a:p>
          <a:p>
            <a:pPr lvl="1"/>
            <a:r>
              <a:rPr lang="es-ES" dirty="0" smtClean="0"/>
              <a:t>Para los donantes</a:t>
            </a:r>
          </a:p>
          <a:p>
            <a:pPr lvl="1"/>
            <a:r>
              <a:rPr lang="es-ES" dirty="0" smtClean="0"/>
              <a:t>Para la investigación y sociedad</a:t>
            </a:r>
          </a:p>
          <a:p>
            <a:r>
              <a:rPr lang="es-ES" dirty="0" smtClean="0"/>
              <a:t>Restringirlo hasta mayoría de edad puede impactar negativamente investigación y afectar a la misma generación se pretende proteger.</a:t>
            </a:r>
          </a:p>
          <a:p>
            <a:r>
              <a:rPr lang="es-ES" dirty="0" smtClean="0"/>
              <a:t>Pero se debe restringir la entrega de muestras o datos individuales fuera del </a:t>
            </a:r>
            <a:r>
              <a:rPr lang="es-ES" dirty="0" err="1" smtClean="0"/>
              <a:t>biobanco</a:t>
            </a:r>
            <a:r>
              <a:rPr lang="es-ES" dirty="0" smtClean="0"/>
              <a:t> hasta que puedan ser re contactados como </a:t>
            </a:r>
            <a:r>
              <a:rPr lang="es-ES" dirty="0" smtClean="0"/>
              <a:t>adultos.</a:t>
            </a:r>
          </a:p>
          <a:p>
            <a:r>
              <a:rPr lang="es-ES" dirty="0" smtClean="0"/>
              <a:t>Fundamental resguardo de la confidencialidad</a:t>
            </a:r>
            <a:endParaRPr lang="es-ES" dirty="0"/>
          </a:p>
        </p:txBody>
      </p:sp>
      <p:pic>
        <p:nvPicPr>
          <p:cNvPr id="4" name="Marcador de contenido 3" descr="Captura de pantalla 2017-01-06 a las 14.44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7" t="22007" r="7582" b="42090"/>
          <a:stretch/>
        </p:blipFill>
        <p:spPr>
          <a:xfrm>
            <a:off x="6780500" y="0"/>
            <a:ext cx="2454593" cy="224215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97425" y="6231873"/>
            <a:ext cx="338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 smtClean="0"/>
              <a:t>Gurwits</a:t>
            </a:r>
            <a:r>
              <a:rPr lang="es-ES" dirty="0" smtClean="0"/>
              <a:t> 2009. </a:t>
            </a:r>
            <a:r>
              <a:rPr lang="es-ES" dirty="0" err="1" smtClean="0"/>
              <a:t>Science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624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0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Cuando las muestras viajan: son mías o las he donado?</a:t>
            </a:r>
            <a:endParaRPr lang="es-ES" dirty="0"/>
          </a:p>
        </p:txBody>
      </p:sp>
      <p:pic>
        <p:nvPicPr>
          <p:cNvPr id="4" name="Marcador de contenido 3" descr="Captura de pantalla 2017-01-06 a las 16.23.5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t="5971" b="18033"/>
          <a:stretch/>
        </p:blipFill>
        <p:spPr>
          <a:xfrm>
            <a:off x="776087" y="1452912"/>
            <a:ext cx="7114122" cy="2010661"/>
          </a:xfrm>
        </p:spPr>
      </p:pic>
      <p:pic>
        <p:nvPicPr>
          <p:cNvPr id="5" name="Imagen 4" descr="Captura de pantalla 2017-01-06 a las 16.2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99747"/>
            <a:ext cx="9144000" cy="13268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79837" y="6488668"/>
            <a:ext cx="392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Moodley</a:t>
            </a:r>
            <a:r>
              <a:rPr lang="es-ES" dirty="0" smtClean="0"/>
              <a:t> 2014. BMC Medical </a:t>
            </a:r>
            <a:r>
              <a:rPr lang="es-ES" dirty="0" err="1" smtClean="0"/>
              <a:t>Ethics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328754" y="5067686"/>
            <a:ext cx="6655526" cy="1200328"/>
          </a:xfrm>
          <a:prstGeom prst="rect">
            <a:avLst/>
          </a:prstGeom>
          <a:noFill/>
          <a:ln>
            <a:solidFill>
              <a:srgbClr val="CD1E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Pueden existir importantes diferencias culturales que deben ser consideradas al momento de obtener/almacenar/transferir muestras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8309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6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 quién le pertenecen las muestras?:</a:t>
            </a:r>
            <a:br>
              <a:rPr lang="es-ES" dirty="0" smtClean="0"/>
            </a:br>
            <a:r>
              <a:rPr lang="es-ES" dirty="0" smtClean="0"/>
              <a:t>El caso </a:t>
            </a:r>
            <a:r>
              <a:rPr lang="es-ES" dirty="0" err="1" smtClean="0"/>
              <a:t>Catalona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 smtClean="0"/>
              <a:t>Catalona</a:t>
            </a:r>
            <a:r>
              <a:rPr lang="es-ES" dirty="0" smtClean="0"/>
              <a:t>, investigador en cáncer de próstata, dejó la </a:t>
            </a:r>
            <a:r>
              <a:rPr lang="es-ES" dirty="0" err="1" smtClean="0"/>
              <a:t>Univ</a:t>
            </a:r>
            <a:r>
              <a:rPr lang="es-ES" dirty="0" smtClean="0"/>
              <a:t> 1, donde tenía almacenadas 3.500 muestras entregadas por sus pacientes.</a:t>
            </a:r>
          </a:p>
          <a:p>
            <a:r>
              <a:rPr lang="es-ES" dirty="0" smtClean="0"/>
              <a:t>Al irse a la </a:t>
            </a:r>
            <a:r>
              <a:rPr lang="es-ES" dirty="0" err="1" smtClean="0"/>
              <a:t>Univ</a:t>
            </a:r>
            <a:r>
              <a:rPr lang="es-ES" dirty="0" smtClean="0"/>
              <a:t> 2, solicitó poder llevar sus muestras, para lo cual sus pacientes mandaron carta consintiendo dicho pedido. </a:t>
            </a:r>
            <a:r>
              <a:rPr lang="es-ES" dirty="0" smtClean="0"/>
              <a:t>La </a:t>
            </a:r>
            <a:r>
              <a:rPr lang="es-ES" dirty="0" err="1" smtClean="0"/>
              <a:t>Univ</a:t>
            </a:r>
            <a:r>
              <a:rPr lang="es-ES" dirty="0" smtClean="0"/>
              <a:t> 1 no lo </a:t>
            </a:r>
            <a:r>
              <a:rPr lang="es-ES" dirty="0" smtClean="0"/>
              <a:t>permitió.</a:t>
            </a:r>
          </a:p>
          <a:p>
            <a:r>
              <a:rPr lang="es-ES" dirty="0" smtClean="0"/>
              <a:t>La corte consideró que si bien los pacientes podrían solicitar que sus muestras fueran destruidas, no podían autorizar el cambio de institución.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985766" y="6361221"/>
            <a:ext cx="33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Alta Charo, NEJM 2006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959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Captura de pantalla 2017-01-06 a las 9.04.0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b="46747"/>
          <a:stretch/>
        </p:blipFill>
        <p:spPr>
          <a:xfrm>
            <a:off x="645342" y="157058"/>
            <a:ext cx="8229600" cy="5957235"/>
          </a:xfrm>
        </p:spPr>
      </p:pic>
      <p:sp>
        <p:nvSpPr>
          <p:cNvPr id="5" name="CuadroTexto 4"/>
          <p:cNvSpPr txBox="1"/>
          <p:nvPr/>
        </p:nvSpPr>
        <p:spPr>
          <a:xfrm>
            <a:off x="4362545" y="6211669"/>
            <a:ext cx="365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N= 279 sujetos que donaron muestra</a:t>
            </a:r>
          </a:p>
          <a:p>
            <a:r>
              <a:rPr lang="es-ES" dirty="0" smtClean="0"/>
              <a:t>Valle-Mansilla 2010. </a:t>
            </a:r>
            <a:r>
              <a:rPr lang="es-ES" dirty="0" err="1" smtClean="0"/>
              <a:t>Cancer</a:t>
            </a:r>
            <a:r>
              <a:rPr lang="es-ES" dirty="0" smtClean="0"/>
              <a:t> </a:t>
            </a:r>
            <a:r>
              <a:rPr lang="es-ES" dirty="0" err="1" smtClean="0"/>
              <a:t>Invest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7396337" y="2151760"/>
            <a:ext cx="623220" cy="364506"/>
          </a:xfrm>
          <a:prstGeom prst="rect">
            <a:avLst/>
          </a:prstGeom>
          <a:noFill/>
          <a:ln w="57150" cmpd="sng">
            <a:solidFill>
              <a:srgbClr val="DF0C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7443372" y="3668575"/>
            <a:ext cx="705531" cy="399780"/>
          </a:xfrm>
          <a:prstGeom prst="rect">
            <a:avLst/>
          </a:prstGeom>
          <a:noFill/>
          <a:ln w="57150" cmpd="sng">
            <a:solidFill>
              <a:srgbClr val="DF0C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7443371" y="5091322"/>
            <a:ext cx="576185" cy="435055"/>
          </a:xfrm>
          <a:prstGeom prst="rect">
            <a:avLst/>
          </a:prstGeom>
          <a:noFill/>
          <a:ln w="57150" cmpd="sng">
            <a:solidFill>
              <a:srgbClr val="DF0C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02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 “</a:t>
            </a:r>
            <a:r>
              <a:rPr lang="es-ES" i="1" dirty="0" err="1" smtClean="0"/>
              <a:t>op-out</a:t>
            </a:r>
            <a:r>
              <a:rPr lang="es-ES" dirty="0" smtClean="0"/>
              <a:t>” para uso tejido residual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Es una buena alternativa cuando no es tan fácil obtener CI individual afirmativo.</a:t>
            </a:r>
          </a:p>
          <a:p>
            <a:r>
              <a:rPr lang="es-ES" dirty="0" smtClean="0"/>
              <a:t>Los donantes de material pueden elegir entre:</a:t>
            </a:r>
          </a:p>
          <a:p>
            <a:pPr lvl="1"/>
            <a:r>
              <a:rPr lang="es-ES" dirty="0" smtClean="0"/>
              <a:t>Uso para su tratamiento o beneficio y luego se elimina.</a:t>
            </a:r>
          </a:p>
          <a:p>
            <a:pPr lvl="1"/>
            <a:r>
              <a:rPr lang="es-ES" dirty="0" smtClean="0"/>
              <a:t>Uso para protocolo </a:t>
            </a:r>
            <a:r>
              <a:rPr lang="es-ES" dirty="0" smtClean="0"/>
              <a:t>específico.</a:t>
            </a:r>
            <a:endParaRPr lang="es-ES" dirty="0" smtClean="0"/>
          </a:p>
          <a:p>
            <a:pPr lvl="1"/>
            <a:r>
              <a:rPr lang="es-ES" dirty="0" smtClean="0"/>
              <a:t>Uso </a:t>
            </a:r>
            <a:r>
              <a:rPr lang="es-ES" dirty="0" smtClean="0"/>
              <a:t>amplio.</a:t>
            </a:r>
            <a:endParaRPr lang="es-ES" dirty="0" smtClean="0"/>
          </a:p>
          <a:p>
            <a:r>
              <a:rPr lang="es-ES" dirty="0" smtClean="0"/>
              <a:t>El material se </a:t>
            </a:r>
            <a:r>
              <a:rPr lang="es-ES" dirty="0" smtClean="0"/>
              <a:t>usa, </a:t>
            </a:r>
            <a:r>
              <a:rPr lang="es-ES" dirty="0" smtClean="0"/>
              <a:t>a menos que el individuo objete (</a:t>
            </a:r>
            <a:r>
              <a:rPr lang="es-ES" i="1" dirty="0" err="1" smtClean="0">
                <a:solidFill>
                  <a:srgbClr val="D00026"/>
                </a:solidFill>
              </a:rPr>
              <a:t>opt-out</a:t>
            </a:r>
            <a:r>
              <a:rPr lang="es-ES" dirty="0" smtClean="0"/>
              <a:t>), </a:t>
            </a:r>
            <a:r>
              <a:rPr lang="es-ES" dirty="0" smtClean="0"/>
              <a:t>para lo cual debe estar debidamente informado de la </a:t>
            </a:r>
            <a:r>
              <a:rPr lang="es-ES" dirty="0" smtClean="0"/>
              <a:t>alternativa de retracto.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703552" y="6396489"/>
            <a:ext cx="3983248" cy="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CIOMS 2016, Pauta 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509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19" name="Marcador de contenido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4442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Agrupar 3"/>
          <p:cNvGrpSpPr/>
          <p:nvPr/>
        </p:nvGrpSpPr>
        <p:grpSpPr>
          <a:xfrm>
            <a:off x="0" y="-26988"/>
            <a:ext cx="9148411" cy="1789748"/>
            <a:chOff x="0" y="-26988"/>
            <a:chExt cx="9148411" cy="1789748"/>
          </a:xfrm>
        </p:grpSpPr>
        <p:pic>
          <p:nvPicPr>
            <p:cNvPr id="5" name="Imagen 29" descr="foto-1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127" y="33476"/>
              <a:ext cx="1563284" cy="139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Agrupar 5"/>
            <p:cNvGrpSpPr/>
            <p:nvPr/>
          </p:nvGrpSpPr>
          <p:grpSpPr>
            <a:xfrm>
              <a:off x="0" y="-26988"/>
              <a:ext cx="9144000" cy="1789748"/>
              <a:chOff x="0" y="-26988"/>
              <a:chExt cx="9144000" cy="1789748"/>
            </a:xfrm>
          </p:grpSpPr>
          <p:pic>
            <p:nvPicPr>
              <p:cNvPr id="7" name="Imagen 1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19"/>
              <a:stretch/>
            </p:blipFill>
            <p:spPr bwMode="auto">
              <a:xfrm>
                <a:off x="5796136" y="11113"/>
                <a:ext cx="1929449" cy="140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ángulo 7"/>
              <p:cNvSpPr/>
              <p:nvPr/>
            </p:nvSpPr>
            <p:spPr bwMode="auto">
              <a:xfrm>
                <a:off x="0" y="1534160"/>
                <a:ext cx="230188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Rectángulo 8"/>
              <p:cNvSpPr/>
              <p:nvPr/>
            </p:nvSpPr>
            <p:spPr bwMode="auto">
              <a:xfrm>
                <a:off x="8839200" y="1534160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10" name="Conector recto 9"/>
              <p:cNvCxnSpPr/>
              <p:nvPr/>
            </p:nvCxnSpPr>
            <p:spPr>
              <a:xfrm>
                <a:off x="457200" y="1417638"/>
                <a:ext cx="8229600" cy="0"/>
              </a:xfrm>
              <a:prstGeom prst="line">
                <a:avLst/>
              </a:prstGeom>
              <a:ln>
                <a:solidFill>
                  <a:srgbClr val="D000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Imagen 1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99" y="81852"/>
                <a:ext cx="2037178" cy="1354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Agrupar 2"/>
              <p:cNvGrpSpPr>
                <a:grpSpLocks/>
              </p:cNvGrpSpPr>
              <p:nvPr/>
            </p:nvGrpSpPr>
            <p:grpSpPr bwMode="auto">
              <a:xfrm>
                <a:off x="0" y="-26988"/>
                <a:ext cx="9144000" cy="1475532"/>
                <a:chOff x="0" y="-27384"/>
                <a:chExt cx="9144543" cy="1245993"/>
              </a:xfrm>
            </p:grpSpPr>
            <p:pic>
              <p:nvPicPr>
                <p:cNvPr id="13" name="Picture 37" descr="images-7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" y="65007"/>
                  <a:ext cx="1331640" cy="1131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4" name="Agrupar 19"/>
                <p:cNvGrpSpPr>
                  <a:grpSpLocks/>
                </p:cNvGrpSpPr>
                <p:nvPr/>
              </p:nvGrpSpPr>
              <p:grpSpPr bwMode="auto">
                <a:xfrm>
                  <a:off x="0" y="-27384"/>
                  <a:ext cx="9144543" cy="1245993"/>
                  <a:chOff x="0" y="0"/>
                  <a:chExt cx="9144543" cy="1245993"/>
                </a:xfrm>
              </p:grpSpPr>
              <p:pic>
                <p:nvPicPr>
                  <p:cNvPr id="15" name="Imagen 2"/>
                  <p:cNvPicPr>
                    <a:picLocks noChangeAspect="1"/>
                  </p:cNvPicPr>
                  <p:nvPr/>
                </p:nvPicPr>
                <p:blipFill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r="51251"/>
                  <a:stretch/>
                </p:blipFill>
                <p:spPr bwMode="auto">
                  <a:xfrm>
                    <a:off x="1289902" y="96774"/>
                    <a:ext cx="1402157" cy="10411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" name="Imagen 11"/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61380" y="52193"/>
                    <a:ext cx="1435100" cy="1193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43000"/>
                    <a:ext cx="9144543" cy="9282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  <p:sp>
                <p:nvSpPr>
                  <p:cNvPr id="1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144543" cy="92391"/>
                  </a:xfrm>
                  <a:prstGeom prst="rect">
                    <a:avLst/>
                  </a:prstGeom>
                  <a:solidFill>
                    <a:srgbClr val="DF1B08"/>
                  </a:solidFill>
                  <a:ln w="9525">
                    <a:solidFill>
                      <a:srgbClr val="DF1B08"/>
                    </a:solidFill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es-ES" sz="1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97269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40763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charset="0"/>
                <a:ea typeface="ＭＳ Ｐゴシック" charset="0"/>
                <a:cs typeface="ＭＳ Ｐゴシック" charset="0"/>
              </a:rPr>
              <a:t>Una pequeña historia</a:t>
            </a:r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4" name="Marcador de contenido 4" descr="medico-pacien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4" b="9013"/>
          <a:stretch>
            <a:fillRect/>
          </a:stretch>
        </p:blipFill>
        <p:spPr>
          <a:xfrm>
            <a:off x="446088" y="1384300"/>
            <a:ext cx="8229600" cy="5140325"/>
          </a:xfrm>
        </p:spPr>
      </p:pic>
    </p:spTree>
    <p:extLst>
      <p:ext uri="{BB962C8B-B14F-4D97-AF65-F5344CB8AC3E}">
        <p14:creationId xmlns:p14="http://schemas.microsoft.com/office/powerpoint/2010/main" val="84049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problema del origen de la muestra…..</a:t>
            </a:r>
            <a:endParaRPr lang="es-ES" dirty="0"/>
          </a:p>
        </p:txBody>
      </p:sp>
      <p:pic>
        <p:nvPicPr>
          <p:cNvPr id="4" name="Marcador de contenido 3" descr="Captura de pantalla 2017-01-06 a las 10.11.2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r="866"/>
          <a:stretch/>
        </p:blipFill>
        <p:spPr>
          <a:xfrm>
            <a:off x="117589" y="1600200"/>
            <a:ext cx="8807402" cy="4525963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42" y="-1"/>
            <a:ext cx="2167458" cy="126989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8143" y="3457040"/>
            <a:ext cx="80783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Generaci</a:t>
            </a:r>
            <a:r>
              <a:rPr lang="es-ES" dirty="0" smtClean="0"/>
              <a:t>ón de células </a:t>
            </a:r>
            <a:r>
              <a:rPr lang="es-ES" dirty="0" err="1" smtClean="0"/>
              <a:t>pluripotentes</a:t>
            </a:r>
            <a:r>
              <a:rPr lang="es-ES" dirty="0" smtClean="0"/>
              <a:t> a partir de testículo humano adulto; esta líneas germinal sería semejante a células madres de origen embrionario.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352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 corrección…..</a:t>
            </a:r>
            <a:endParaRPr lang="es-ES" dirty="0"/>
          </a:p>
        </p:txBody>
      </p:sp>
      <p:pic>
        <p:nvPicPr>
          <p:cNvPr id="4" name="Marcador de contenido 3" descr="Captura de pantalla 2017-01-06 a las 10.36.0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78"/>
          <a:stretch/>
        </p:blipFill>
        <p:spPr>
          <a:xfrm>
            <a:off x="457200" y="493852"/>
            <a:ext cx="8229600" cy="634945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42" y="-1"/>
            <a:ext cx="2167458" cy="1269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70256" y="2375167"/>
            <a:ext cx="8016544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CI para obtenci</a:t>
            </a:r>
            <a:r>
              <a:rPr lang="es-ES" dirty="0" smtClean="0"/>
              <a:t>ón de la muestra no permitía entrega a terceros; el material obtenido debía ser destruido al tercer año.</a:t>
            </a:r>
          </a:p>
          <a:p>
            <a:r>
              <a:rPr lang="es-ES" dirty="0" smtClean="0"/>
              <a:t>Comité de Ética solicitó </a:t>
            </a:r>
            <a:r>
              <a:rPr lang="es-ES" dirty="0" err="1" smtClean="0"/>
              <a:t>recontactar</a:t>
            </a:r>
            <a:r>
              <a:rPr lang="es-ES" dirty="0" smtClean="0"/>
              <a:t> a donantes para obtener autorización explícita para esta forma de uso.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356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mirada desde </a:t>
            </a:r>
            <a:r>
              <a:rPr lang="es-ES" dirty="0" err="1" smtClean="0"/>
              <a:t>Nature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Señalan que al igual que con cualquier material de estudio, las células debiesen estar disponibles para que cualquier otro Inv. las reanalice.</a:t>
            </a:r>
          </a:p>
          <a:p>
            <a:r>
              <a:rPr lang="es-ES" dirty="0" smtClean="0"/>
              <a:t>Restricciones en el consentimiento inicial hacían esto </a:t>
            </a:r>
            <a:r>
              <a:rPr lang="es-ES" dirty="0" smtClean="0"/>
              <a:t>imposible.</a:t>
            </a:r>
          </a:p>
          <a:p>
            <a:pPr lvl="1"/>
            <a:r>
              <a:rPr lang="es-ES" i="1" dirty="0" smtClean="0"/>
              <a:t>“</a:t>
            </a:r>
            <a:r>
              <a:rPr lang="es-ES" i="1" dirty="0" err="1"/>
              <a:t>Researchers</a:t>
            </a:r>
            <a:r>
              <a:rPr lang="es-ES" i="1" dirty="0"/>
              <a:t> </a:t>
            </a:r>
            <a:r>
              <a:rPr lang="es-ES" i="1" dirty="0" err="1"/>
              <a:t>developing</a:t>
            </a:r>
            <a:r>
              <a:rPr lang="es-ES" i="1" dirty="0"/>
              <a:t> </a:t>
            </a:r>
            <a:r>
              <a:rPr lang="es-ES" i="1" dirty="0" err="1">
                <a:solidFill>
                  <a:srgbClr val="DF0C32"/>
                </a:solidFill>
              </a:rPr>
              <a:t>cell</a:t>
            </a:r>
            <a:r>
              <a:rPr lang="es-ES" i="1" dirty="0">
                <a:solidFill>
                  <a:srgbClr val="DF0C32"/>
                </a:solidFill>
              </a:rPr>
              <a:t> </a:t>
            </a:r>
            <a:r>
              <a:rPr lang="es-ES" i="1" dirty="0" err="1">
                <a:solidFill>
                  <a:srgbClr val="DF0C32"/>
                </a:solidFill>
              </a:rPr>
              <a:t>lines</a:t>
            </a:r>
            <a:r>
              <a:rPr lang="es-ES" i="1" dirty="0">
                <a:solidFill>
                  <a:srgbClr val="DF0C32"/>
                </a:solidFill>
              </a:rPr>
              <a:t> </a:t>
            </a:r>
            <a:r>
              <a:rPr lang="es-ES" i="1" dirty="0" err="1"/>
              <a:t>must</a:t>
            </a:r>
            <a:r>
              <a:rPr lang="es-ES" i="1" dirty="0"/>
              <a:t> </a:t>
            </a:r>
            <a:r>
              <a:rPr lang="es-ES" i="1" dirty="0" err="1"/>
              <a:t>investigate</a:t>
            </a:r>
            <a:r>
              <a:rPr lang="es-ES" i="1" dirty="0"/>
              <a:t> </a:t>
            </a:r>
            <a:r>
              <a:rPr lang="es-ES" i="1" dirty="0" err="1">
                <a:solidFill>
                  <a:srgbClr val="CD1E39"/>
                </a:solidFill>
              </a:rPr>
              <a:t>the</a:t>
            </a:r>
            <a:r>
              <a:rPr lang="es-ES" i="1" dirty="0">
                <a:solidFill>
                  <a:srgbClr val="CD1E39"/>
                </a:solidFill>
              </a:rPr>
              <a:t> </a:t>
            </a:r>
            <a:r>
              <a:rPr lang="es-ES" i="1" dirty="0" err="1">
                <a:solidFill>
                  <a:srgbClr val="CD1E39"/>
                </a:solidFill>
              </a:rPr>
              <a:t>restrictions</a:t>
            </a:r>
            <a:r>
              <a:rPr lang="es-ES" i="1" dirty="0"/>
              <a:t> </a:t>
            </a:r>
            <a:r>
              <a:rPr lang="es-ES" i="1" dirty="0" err="1"/>
              <a:t>associated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</a:t>
            </a:r>
            <a:r>
              <a:rPr lang="es-ES" i="1" dirty="0" err="1"/>
              <a:t>the</a:t>
            </a:r>
            <a:r>
              <a:rPr lang="es-ES" i="1" dirty="0"/>
              <a:t> human </a:t>
            </a:r>
            <a:r>
              <a:rPr lang="es-ES" i="1" dirty="0" err="1"/>
              <a:t>tissue</a:t>
            </a:r>
            <a:r>
              <a:rPr lang="es-ES" i="1" dirty="0"/>
              <a:t> </a:t>
            </a:r>
            <a:r>
              <a:rPr lang="es-ES" i="1" dirty="0" err="1"/>
              <a:t>they</a:t>
            </a:r>
            <a:r>
              <a:rPr lang="es-ES" i="1" dirty="0"/>
              <a:t> are </a:t>
            </a:r>
            <a:r>
              <a:rPr lang="es-ES" i="1" dirty="0" err="1"/>
              <a:t>using</a:t>
            </a:r>
            <a:r>
              <a:rPr lang="es-ES" i="1" dirty="0"/>
              <a:t>, </a:t>
            </a:r>
            <a:r>
              <a:rPr lang="es-ES" i="1" dirty="0" err="1"/>
              <a:t>particularly</a:t>
            </a:r>
            <a:r>
              <a:rPr lang="es-ES" i="1" dirty="0"/>
              <a:t> </a:t>
            </a:r>
            <a:r>
              <a:rPr lang="es-ES" i="1" dirty="0" err="1"/>
              <a:t>if</a:t>
            </a:r>
            <a:r>
              <a:rPr lang="es-ES" i="1" dirty="0"/>
              <a:t> </a:t>
            </a:r>
            <a:r>
              <a:rPr lang="es-ES" i="1" dirty="0" err="1"/>
              <a:t>someone</a:t>
            </a:r>
            <a:r>
              <a:rPr lang="es-ES" i="1" dirty="0"/>
              <a:t> </a:t>
            </a:r>
            <a:r>
              <a:rPr lang="es-ES" i="1" dirty="0" err="1"/>
              <a:t>else</a:t>
            </a:r>
            <a:r>
              <a:rPr lang="es-ES" i="1" dirty="0"/>
              <a:t> </a:t>
            </a:r>
            <a:r>
              <a:rPr lang="es-ES" i="1" dirty="0" err="1"/>
              <a:t>collected</a:t>
            </a:r>
            <a:r>
              <a:rPr lang="es-ES" i="1" dirty="0"/>
              <a:t>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samples</a:t>
            </a:r>
            <a:r>
              <a:rPr lang="es-ES" i="1" dirty="0"/>
              <a:t>, </a:t>
            </a:r>
            <a:r>
              <a:rPr lang="es-ES" i="1" dirty="0" err="1"/>
              <a:t>if</a:t>
            </a:r>
            <a:r>
              <a:rPr lang="es-ES" i="1" dirty="0"/>
              <a:t>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samples</a:t>
            </a:r>
            <a:r>
              <a:rPr lang="es-ES" i="1" dirty="0"/>
              <a:t> come </a:t>
            </a:r>
            <a:r>
              <a:rPr lang="es-ES" i="1" dirty="0" err="1"/>
              <a:t>from</a:t>
            </a:r>
            <a:r>
              <a:rPr lang="es-ES" i="1" dirty="0"/>
              <a:t> </a:t>
            </a:r>
            <a:r>
              <a:rPr lang="es-ES" i="1" dirty="0" err="1"/>
              <a:t>multiple</a:t>
            </a:r>
            <a:r>
              <a:rPr lang="es-ES" i="1" dirty="0"/>
              <a:t> </a:t>
            </a:r>
            <a:r>
              <a:rPr lang="es-ES" i="1" dirty="0" err="1"/>
              <a:t>clinical</a:t>
            </a:r>
            <a:r>
              <a:rPr lang="es-ES" i="1" dirty="0"/>
              <a:t> </a:t>
            </a:r>
            <a:r>
              <a:rPr lang="es-ES" i="1" dirty="0" err="1"/>
              <a:t>sources</a:t>
            </a:r>
            <a:r>
              <a:rPr lang="es-ES" i="1" dirty="0"/>
              <a:t> </a:t>
            </a:r>
            <a:r>
              <a:rPr lang="es-ES" i="1" dirty="0" err="1"/>
              <a:t>or</a:t>
            </a:r>
            <a:r>
              <a:rPr lang="es-ES" i="1" dirty="0"/>
              <a:t> </a:t>
            </a:r>
            <a:r>
              <a:rPr lang="es-ES" i="1" dirty="0" err="1"/>
              <a:t>if</a:t>
            </a:r>
            <a:r>
              <a:rPr lang="es-ES" i="1" dirty="0"/>
              <a:t> </a:t>
            </a:r>
            <a:r>
              <a:rPr lang="es-ES" i="1" dirty="0" err="1"/>
              <a:t>they</a:t>
            </a:r>
            <a:r>
              <a:rPr lang="es-ES" i="1" dirty="0"/>
              <a:t> come </a:t>
            </a:r>
            <a:r>
              <a:rPr lang="es-ES" i="1" dirty="0" err="1"/>
              <a:t>from</a:t>
            </a:r>
            <a:r>
              <a:rPr lang="es-ES" i="1" dirty="0"/>
              <a:t> </a:t>
            </a:r>
            <a:r>
              <a:rPr lang="es-ES" i="1" dirty="0" err="1"/>
              <a:t>several</a:t>
            </a:r>
            <a:r>
              <a:rPr lang="es-ES" i="1" dirty="0"/>
              <a:t> legal </a:t>
            </a:r>
            <a:r>
              <a:rPr lang="es-ES" i="1" dirty="0" err="1" smtClean="0"/>
              <a:t>jurisdictions</a:t>
            </a:r>
            <a:r>
              <a:rPr lang="es-ES" i="1" dirty="0" smtClean="0"/>
              <a:t>”. </a:t>
            </a:r>
            <a:endParaRPr lang="es-ES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656022" y="6208358"/>
            <a:ext cx="322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i="1" dirty="0"/>
              <a:t>Nature</a:t>
            </a:r>
            <a:r>
              <a:rPr lang="ro-RO" dirty="0"/>
              <a:t> </a:t>
            </a:r>
            <a:r>
              <a:rPr lang="ro-RO" b="1" dirty="0"/>
              <a:t>460</a:t>
            </a:r>
            <a:r>
              <a:rPr lang="ro-RO" dirty="0"/>
              <a:t>, 933 (20 August 2009)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42" y="-1"/>
            <a:ext cx="2167458" cy="12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6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2764</Words>
  <Application>Microsoft Macintosh PowerPoint</Application>
  <PresentationFormat>Presentación en pantalla (4:3)</PresentationFormat>
  <Paragraphs>248</Paragraphs>
  <Slides>48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XII Taller de Bioética Temas prioritarios en la regulación ética de la actividad científica Consentimiento informado (CI) en investigación biomédica:  ¿Abierto o específico?</vt:lpstr>
      <vt:lpstr>Declaración inicial</vt:lpstr>
      <vt:lpstr>Concepto amplio de investigación científica en seres humanos</vt:lpstr>
      <vt:lpstr>Presentación de PowerPoint</vt:lpstr>
      <vt:lpstr>Presentación de PowerPoint</vt:lpstr>
      <vt:lpstr>Una pequeña historia</vt:lpstr>
      <vt:lpstr>El problema del origen de la muestra…..</vt:lpstr>
      <vt:lpstr>Una corrección…..</vt:lpstr>
      <vt:lpstr>La mirada desde Nature</vt:lpstr>
      <vt:lpstr>La mirada desde Nature</vt:lpstr>
      <vt:lpstr>Modelo de CI sugerido por FONDECYT </vt:lpstr>
      <vt:lpstr>Modelo de CI sugerido por FONDECYT </vt:lpstr>
      <vt:lpstr>Problemas pueden ser comunes a otras disciplinas</vt:lpstr>
      <vt:lpstr>Porque la tendencia mundial va en sentido contrario</vt:lpstr>
      <vt:lpstr> </vt:lpstr>
      <vt:lpstr>CI ¿amplio o específico?</vt:lpstr>
      <vt:lpstr>Argumentos a favor del CI específico</vt:lpstr>
      <vt:lpstr>El CI amplio no es “cheque en blanco”</vt:lpstr>
      <vt:lpstr>Presentación de PowerPoint</vt:lpstr>
      <vt:lpstr>Presentación de PowerPoint</vt:lpstr>
      <vt:lpstr>Presentación de PowerPoint</vt:lpstr>
      <vt:lpstr>Una propuesta CI amplio</vt:lpstr>
      <vt:lpstr>Presentación de PowerPoint</vt:lpstr>
      <vt:lpstr>CI escalonado (“tiered”)</vt:lpstr>
      <vt:lpstr>Evidencia empírica</vt:lpstr>
      <vt:lpstr>Frente a escenario hipotético</vt:lpstr>
      <vt:lpstr>Amplia mayoría dispuesta a donar, incluso si están vinculados a datos personales.</vt:lpstr>
      <vt:lpstr>Motivaciones para donar: beneficio para futuros pacientes o personales</vt:lpstr>
      <vt:lpstr>Presentación de PowerPoint</vt:lpstr>
      <vt:lpstr>Algunos ejs de escenarios en los cuales existe potencial reparo moral</vt:lpstr>
      <vt:lpstr>Público anglosajón: ni amplio ni específico (luego de ver escenarios conflictivos)</vt:lpstr>
      <vt:lpstr>Presentación de PowerPoint</vt:lpstr>
      <vt:lpstr>Otros temas a regular</vt:lpstr>
      <vt:lpstr>Conclusión</vt:lpstr>
      <vt:lpstr>Conclusión 2</vt:lpstr>
      <vt:lpstr>Conclusión 3</vt:lpstr>
      <vt:lpstr>¡Gracias! sofia.salas@udp.cl</vt:lpstr>
      <vt:lpstr>Respeto por las personas:  Elementos esenciales del CI</vt:lpstr>
      <vt:lpstr>Declaración Helsinki 1964-2013</vt:lpstr>
      <vt:lpstr>Declaración Helsinki 2013</vt:lpstr>
      <vt:lpstr>“Waiver” o eximición del CI</vt:lpstr>
      <vt:lpstr>Desafíos futuros: alguna preguntas conflictivas</vt:lpstr>
      <vt:lpstr>Otras áreas de conflicto</vt:lpstr>
      <vt:lpstr>Una posible solución</vt:lpstr>
      <vt:lpstr>Cuando las muestras viajan: son mías o las he donado?</vt:lpstr>
      <vt:lpstr>A quién le pertenecen las muestras?: El caso Catalona</vt:lpstr>
      <vt:lpstr>Presentación de PowerPoint</vt:lpstr>
      <vt:lpstr>CI “op-out” para uso tejido residual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</dc:creator>
  <cp:lastModifiedBy>Sofia Salas</cp:lastModifiedBy>
  <cp:revision>216</cp:revision>
  <dcterms:created xsi:type="dcterms:W3CDTF">2014-10-31T23:12:33Z</dcterms:created>
  <dcterms:modified xsi:type="dcterms:W3CDTF">2017-01-09T23:00:28Z</dcterms:modified>
</cp:coreProperties>
</file>