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70" autoAdjust="0"/>
  </p:normalViewPr>
  <p:slideViewPr>
    <p:cSldViewPr snapToGrid="0">
      <p:cViewPr varScale="1">
        <p:scale>
          <a:sx n="66" d="100"/>
          <a:sy n="66" d="100"/>
        </p:scale>
        <p:origin x="102" y="252"/>
      </p:cViewPr>
      <p:guideLst>
        <p:guide orient="horz" pos="2160"/>
        <p:guide pos="3840"/>
      </p:guideLst>
    </p:cSldViewPr>
  </p:slideViewPr>
  <p:outlineViewPr>
    <p:cViewPr>
      <p:scale>
        <a:sx n="33" d="100"/>
        <a:sy n="33" d="100"/>
      </p:scale>
      <p:origin x="0" y="-200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1/10/2017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sz="3600" noProof="0" dirty="0" smtClean="0"/>
              <a:t>Comités de Ética para la Investigación en seres humanos y revisión metodológica de proyectos</a:t>
            </a:r>
            <a:endParaRPr lang="es-CL" sz="3600" noProof="0" dirty="0"/>
          </a:p>
        </p:txBody>
      </p:sp>
      <p:sp>
        <p:nvSpPr>
          <p:cNvPr id="3" name="Subtítulo 2"/>
          <p:cNvSpPr>
            <a:spLocks noGrp="1"/>
          </p:cNvSpPr>
          <p:nvPr>
            <p:ph type="subTitle" idx="1"/>
          </p:nvPr>
        </p:nvSpPr>
        <p:spPr>
          <a:xfrm>
            <a:off x="3962399" y="4385732"/>
            <a:ext cx="7197726" cy="2083648"/>
          </a:xfrm>
        </p:spPr>
        <p:txBody>
          <a:bodyPr>
            <a:normAutofit fontScale="32500" lnSpcReduction="20000"/>
          </a:bodyPr>
          <a:lstStyle/>
          <a:p>
            <a:r>
              <a:rPr lang="es-CL" sz="4400" noProof="0" dirty="0" smtClean="0">
                <a:solidFill>
                  <a:srgbClr val="FFFF00"/>
                </a:solidFill>
              </a:rPr>
              <a:t>¿Hasta donde llegar?</a:t>
            </a:r>
          </a:p>
          <a:p>
            <a:endParaRPr lang="es-CL" noProof="0" dirty="0" smtClean="0"/>
          </a:p>
          <a:p>
            <a:r>
              <a:rPr lang="es-CL" sz="3000" noProof="0" dirty="0" smtClean="0"/>
              <a:t>Miguel O’Ryan G</a:t>
            </a:r>
          </a:p>
          <a:p>
            <a:r>
              <a:rPr lang="es-CL" sz="3000" noProof="0" dirty="0" smtClean="0"/>
              <a:t>Profesor</a:t>
            </a:r>
          </a:p>
          <a:p>
            <a:r>
              <a:rPr lang="es-CL" sz="3000" noProof="0" dirty="0" smtClean="0"/>
              <a:t>Facultad de Medicina </a:t>
            </a:r>
          </a:p>
          <a:p>
            <a:r>
              <a:rPr lang="es-CL" sz="3000" noProof="0" dirty="0" smtClean="0"/>
              <a:t>Universidad de Chile</a:t>
            </a:r>
          </a:p>
          <a:p>
            <a:r>
              <a:rPr lang="es-CL" sz="3000" noProof="0" dirty="0" smtClean="0"/>
              <a:t>Miembro Comités de Ética FONDECYT y Facultad de Medicina</a:t>
            </a:r>
          </a:p>
          <a:p>
            <a:r>
              <a:rPr lang="es-CL" sz="3000" noProof="0" dirty="0" smtClean="0"/>
              <a:t>Sillón No 17 academia chilena de medicina</a:t>
            </a:r>
          </a:p>
          <a:p>
            <a:endParaRPr lang="es-CL" noProof="0" dirty="0"/>
          </a:p>
        </p:txBody>
      </p:sp>
    </p:spTree>
    <p:extLst>
      <p:ext uri="{BB962C8B-B14F-4D97-AF65-F5344CB8AC3E}">
        <p14:creationId xmlns:p14="http://schemas.microsoft.com/office/powerpoint/2010/main" val="373557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L" noProof="0" dirty="0" smtClean="0"/>
              <a:t>Guía 1: Valor científico y social y respeto de los derechos</a:t>
            </a:r>
            <a:br>
              <a:rPr lang="es-CL" noProof="0" dirty="0" smtClean="0"/>
            </a:br>
            <a:endParaRPr lang="es-CL" noProof="0" dirty="0"/>
          </a:p>
        </p:txBody>
      </p:sp>
      <p:sp>
        <p:nvSpPr>
          <p:cNvPr id="6" name="5 Marcador de contenido"/>
          <p:cNvSpPr>
            <a:spLocks noGrp="1"/>
          </p:cNvSpPr>
          <p:nvPr>
            <p:ph idx="1"/>
          </p:nvPr>
        </p:nvSpPr>
        <p:spPr/>
        <p:txBody>
          <a:bodyPr/>
          <a:lstStyle/>
          <a:p>
            <a:r>
              <a:rPr lang="es-CL" noProof="0" dirty="0" smtClean="0"/>
              <a:t>Refuerza principio de “valor” social y científico  previamente analizado</a:t>
            </a:r>
          </a:p>
          <a:p>
            <a:r>
              <a:rPr lang="es-CL" noProof="0" dirty="0" smtClean="0"/>
              <a:t>Destaca</a:t>
            </a:r>
          </a:p>
          <a:p>
            <a:pPr lvl="1"/>
            <a:r>
              <a:rPr lang="es-CL" noProof="0" dirty="0" smtClean="0"/>
              <a:t>Requisito de valor científico es para “toda investigación con seres humanos (health-related research with humans)”  independiente de fuente de financiamiento o nivel de riesgo para el sujeto.</a:t>
            </a:r>
          </a:p>
          <a:p>
            <a:pPr lvl="2"/>
            <a:endParaRPr lang="es-CL" noProof="0" dirty="0" smtClean="0"/>
          </a:p>
          <a:p>
            <a:endParaRPr lang="es-CL" noProof="0" dirty="0"/>
          </a:p>
        </p:txBody>
      </p:sp>
    </p:spTree>
    <p:extLst>
      <p:ext uri="{BB962C8B-B14F-4D97-AF65-F5344CB8AC3E}">
        <p14:creationId xmlns:p14="http://schemas.microsoft.com/office/powerpoint/2010/main" val="107941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pPr lvl="2" algn="l" defTabSz="457200" rtl="0">
              <a:spcBef>
                <a:spcPct val="0"/>
              </a:spcBef>
            </a:pPr>
            <a:r>
              <a:rPr lang="es-CL" sz="3200" kern="1200" cap="all" noProof="0" dirty="0" smtClean="0">
                <a:ln w="3175" cmpd="sng">
                  <a:noFill/>
                </a:ln>
                <a:solidFill>
                  <a:schemeClr val="tx1"/>
                </a:solidFill>
                <a:latin typeface="+mj-lt"/>
                <a:ea typeface="+mj-ea"/>
                <a:cs typeface="+mj-cs"/>
              </a:rPr>
              <a:t>Guía 23: Requisitos para establecer CEI y para su revisión de protocolos</a:t>
            </a:r>
            <a:br>
              <a:rPr lang="es-CL" sz="3200" kern="1200" cap="all" noProof="0" dirty="0" smtClean="0">
                <a:ln w="3175" cmpd="sng">
                  <a:noFill/>
                </a:ln>
                <a:solidFill>
                  <a:schemeClr val="tx1"/>
                </a:solidFill>
                <a:latin typeface="+mj-lt"/>
                <a:ea typeface="+mj-ea"/>
                <a:cs typeface="+mj-cs"/>
              </a:rPr>
            </a:br>
            <a:r>
              <a:rPr lang="es-CL" sz="3200" kern="1200" cap="all" noProof="0" dirty="0" smtClean="0">
                <a:ln w="3175" cmpd="sng">
                  <a:noFill/>
                </a:ln>
                <a:solidFill>
                  <a:schemeClr val="tx1"/>
                </a:solidFill>
                <a:latin typeface="+mj-lt"/>
                <a:ea typeface="+mj-ea"/>
                <a:cs typeface="+mj-cs"/>
              </a:rPr>
              <a:t/>
            </a:r>
            <a:br>
              <a:rPr lang="es-CL" sz="3200" kern="1200" cap="all" noProof="0" dirty="0" smtClean="0">
                <a:ln w="3175" cmpd="sng">
                  <a:noFill/>
                </a:ln>
                <a:solidFill>
                  <a:schemeClr val="tx1"/>
                </a:solidFill>
                <a:latin typeface="+mj-lt"/>
                <a:ea typeface="+mj-ea"/>
                <a:cs typeface="+mj-cs"/>
              </a:rPr>
            </a:br>
            <a:endParaRPr lang="es-CL" sz="3200" kern="1200" cap="all" noProof="0" dirty="0">
              <a:ln w="3175" cmpd="sng">
                <a:noFill/>
              </a:ln>
              <a:solidFill>
                <a:schemeClr val="tx1"/>
              </a:solidFill>
              <a:latin typeface="+mj-lt"/>
              <a:ea typeface="+mj-ea"/>
              <a:cs typeface="+mj-cs"/>
            </a:endParaRPr>
          </a:p>
        </p:txBody>
      </p:sp>
      <p:sp>
        <p:nvSpPr>
          <p:cNvPr id="6" name="5 Marcador de contenido"/>
          <p:cNvSpPr>
            <a:spLocks noGrp="1"/>
          </p:cNvSpPr>
          <p:nvPr>
            <p:ph idx="1"/>
          </p:nvPr>
        </p:nvSpPr>
        <p:spPr/>
        <p:txBody>
          <a:bodyPr>
            <a:normAutofit fontScale="92500" lnSpcReduction="20000"/>
          </a:bodyPr>
          <a:lstStyle/>
          <a:p>
            <a:r>
              <a:rPr lang="es-CL" noProof="0" dirty="0" smtClean="0"/>
              <a:t>“Aunque en ocasiones existe una revisión científica previa, los Comités de etica deben tener siempre la posibilidad de combinar revisión ética y científica para asegurar el valor social de un proyecto de investigación”</a:t>
            </a:r>
          </a:p>
          <a:p>
            <a:r>
              <a:rPr lang="es-CL" noProof="0" dirty="0" smtClean="0"/>
              <a:t>Se debe considerar evaluar entre otros</a:t>
            </a:r>
          </a:p>
          <a:p>
            <a:pPr lvl="1"/>
            <a:r>
              <a:rPr lang="es-CL" noProof="0" dirty="0" smtClean="0"/>
              <a:t>El diseño del estudio</a:t>
            </a:r>
          </a:p>
          <a:p>
            <a:pPr lvl="1"/>
            <a:r>
              <a:rPr lang="es-CL" noProof="0" dirty="0" smtClean="0"/>
              <a:t>Minimización de riesgos</a:t>
            </a:r>
          </a:p>
          <a:p>
            <a:pPr lvl="1"/>
            <a:r>
              <a:rPr lang="es-CL" noProof="0" dirty="0" smtClean="0"/>
              <a:t>Balance riesgo individual/beneficio social</a:t>
            </a:r>
          </a:p>
          <a:p>
            <a:pPr lvl="1"/>
            <a:r>
              <a:rPr lang="es-CL" noProof="0" dirty="0" smtClean="0"/>
              <a:t>Seguridad</a:t>
            </a:r>
          </a:p>
          <a:p>
            <a:pPr lvl="1"/>
            <a:r>
              <a:rPr lang="es-CL" noProof="0" dirty="0" smtClean="0"/>
              <a:t>Intervenciones médicas</a:t>
            </a:r>
          </a:p>
          <a:p>
            <a:pPr lvl="1"/>
            <a:r>
              <a:rPr lang="es-CL" noProof="0" dirty="0" smtClean="0"/>
              <a:t>Factibilidad</a:t>
            </a:r>
          </a:p>
          <a:p>
            <a:r>
              <a:rPr lang="es-CL" noProof="0" dirty="0" smtClean="0"/>
              <a:t>Aún en “ausencia” de riesgo identificable o “riesgo mínimo”  no se debe “gastar tiempo” en investigación carente de valor</a:t>
            </a:r>
          </a:p>
          <a:p>
            <a:pPr marL="0" indent="0">
              <a:buNone/>
            </a:pPr>
            <a:endParaRPr lang="es-CL" noProof="0" dirty="0" smtClean="0"/>
          </a:p>
          <a:p>
            <a:pPr lvl="2"/>
            <a:endParaRPr lang="es-CL" noProof="0" dirty="0" smtClean="0"/>
          </a:p>
          <a:p>
            <a:endParaRPr lang="es-CL" noProof="0" dirty="0"/>
          </a:p>
        </p:txBody>
      </p:sp>
    </p:spTree>
    <p:extLst>
      <p:ext uri="{BB962C8B-B14F-4D97-AF65-F5344CB8AC3E}">
        <p14:creationId xmlns:p14="http://schemas.microsoft.com/office/powerpoint/2010/main" val="246021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pPr lvl="2" algn="l" defTabSz="457200" rtl="0">
              <a:spcBef>
                <a:spcPct val="0"/>
              </a:spcBef>
            </a:pPr>
            <a:r>
              <a:rPr lang="es-CL" sz="3200" kern="1200" cap="all" noProof="0" dirty="0" smtClean="0">
                <a:ln w="3175" cmpd="sng">
                  <a:noFill/>
                </a:ln>
                <a:solidFill>
                  <a:schemeClr val="tx1"/>
                </a:solidFill>
                <a:latin typeface="+mj-lt"/>
                <a:ea typeface="+mj-ea"/>
                <a:cs typeface="+mj-cs"/>
              </a:rPr>
              <a:t>Guía 23: Requisitos para establecer CEI y para su revisión de protocolos</a:t>
            </a:r>
            <a:br>
              <a:rPr lang="es-CL" sz="3200" kern="1200" cap="all" noProof="0" dirty="0" smtClean="0">
                <a:ln w="3175" cmpd="sng">
                  <a:noFill/>
                </a:ln>
                <a:solidFill>
                  <a:schemeClr val="tx1"/>
                </a:solidFill>
                <a:latin typeface="+mj-lt"/>
                <a:ea typeface="+mj-ea"/>
                <a:cs typeface="+mj-cs"/>
              </a:rPr>
            </a:br>
            <a:r>
              <a:rPr lang="es-CL" sz="3200" kern="1200" cap="all" noProof="0" dirty="0" smtClean="0">
                <a:ln w="3175" cmpd="sng">
                  <a:noFill/>
                </a:ln>
                <a:solidFill>
                  <a:schemeClr val="tx1"/>
                </a:solidFill>
                <a:latin typeface="+mj-lt"/>
                <a:ea typeface="+mj-ea"/>
                <a:cs typeface="+mj-cs"/>
              </a:rPr>
              <a:t/>
            </a:r>
            <a:br>
              <a:rPr lang="es-CL" sz="3200" kern="1200" cap="all" noProof="0" dirty="0" smtClean="0">
                <a:ln w="3175" cmpd="sng">
                  <a:noFill/>
                </a:ln>
                <a:solidFill>
                  <a:schemeClr val="tx1"/>
                </a:solidFill>
                <a:latin typeface="+mj-lt"/>
                <a:ea typeface="+mj-ea"/>
                <a:cs typeface="+mj-cs"/>
              </a:rPr>
            </a:br>
            <a:endParaRPr lang="es-CL" sz="3200" kern="1200" cap="all" noProof="0" dirty="0">
              <a:ln w="3175" cmpd="sng">
                <a:noFill/>
              </a:ln>
              <a:solidFill>
                <a:schemeClr val="tx1"/>
              </a:solidFill>
              <a:latin typeface="+mj-lt"/>
              <a:ea typeface="+mj-ea"/>
              <a:cs typeface="+mj-cs"/>
            </a:endParaRPr>
          </a:p>
        </p:txBody>
      </p:sp>
      <p:sp>
        <p:nvSpPr>
          <p:cNvPr id="6" name="5 Marcador de contenido"/>
          <p:cNvSpPr>
            <a:spLocks noGrp="1"/>
          </p:cNvSpPr>
          <p:nvPr>
            <p:ph idx="1"/>
          </p:nvPr>
        </p:nvSpPr>
        <p:spPr/>
        <p:txBody>
          <a:bodyPr>
            <a:normAutofit lnSpcReduction="10000"/>
          </a:bodyPr>
          <a:lstStyle/>
          <a:p>
            <a:r>
              <a:rPr lang="es-CL" noProof="0" dirty="0" smtClean="0"/>
              <a:t>Comités deben acometer una apropiada revisión científica, o verificar que un “panel experto” ha determinado que el proyecto es científicamente robusto, o consultar con expertos competentes.</a:t>
            </a:r>
          </a:p>
          <a:p>
            <a:r>
              <a:rPr lang="es-CL" noProof="0" dirty="0" smtClean="0"/>
              <a:t>Si el Comité no tiene expertizaje para evaluar la validez científica y/o factibilidad de un proyecto(s) debe buscar apoyo experto. </a:t>
            </a:r>
          </a:p>
          <a:p>
            <a:r>
              <a:rPr lang="es-CL" noProof="0" dirty="0" smtClean="0"/>
              <a:t>Proyectos que involucran riesgo mínimo pueden ser sometidos a revisión “acelerada” o “expedita”</a:t>
            </a:r>
          </a:p>
          <a:p>
            <a:pPr lvl="1"/>
            <a:r>
              <a:rPr lang="es-CL" noProof="0" dirty="0" smtClean="0"/>
              <a:t>Un miembro, o un subgrupo</a:t>
            </a:r>
          </a:p>
          <a:p>
            <a:pPr lvl="2"/>
            <a:r>
              <a:rPr lang="es-CL" noProof="0" dirty="0" smtClean="0"/>
              <a:t>Debe haber una normativa al respecto</a:t>
            </a:r>
          </a:p>
          <a:p>
            <a:r>
              <a:rPr lang="es-CL" noProof="0" dirty="0" smtClean="0"/>
              <a:t>Comités deben incluir individuos capaces de proveer revisiones competentes y profundas </a:t>
            </a:r>
          </a:p>
          <a:p>
            <a:pPr lvl="1"/>
            <a:r>
              <a:rPr lang="es-CL" noProof="0" dirty="0" smtClean="0"/>
              <a:t>Médicos, científicos, otros profesionales como coordinadores de investigación, enfermeras, abogados, eticistas, miembros de la comunidad o representantes de grupos de pacientes (idealmente tb una persona con experiencia como participante en un estudio clínico)</a:t>
            </a:r>
          </a:p>
          <a:p>
            <a:pPr marL="0" indent="0">
              <a:buNone/>
            </a:pPr>
            <a:endParaRPr lang="es-CL" noProof="0" dirty="0" smtClean="0"/>
          </a:p>
          <a:p>
            <a:pPr lvl="2"/>
            <a:endParaRPr lang="es-CL" noProof="0" dirty="0" smtClean="0"/>
          </a:p>
          <a:p>
            <a:endParaRPr lang="es-CL" noProof="0" dirty="0"/>
          </a:p>
        </p:txBody>
      </p:sp>
    </p:spTree>
    <p:extLst>
      <p:ext uri="{BB962C8B-B14F-4D97-AF65-F5344CB8AC3E}">
        <p14:creationId xmlns:p14="http://schemas.microsoft.com/office/powerpoint/2010/main" val="298553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noProof="0" dirty="0" smtClean="0"/>
              <a:t>Preguntas</a:t>
            </a:r>
            <a:endParaRPr lang="es-CL" noProof="0" dirty="0"/>
          </a:p>
        </p:txBody>
      </p:sp>
      <p:sp>
        <p:nvSpPr>
          <p:cNvPr id="5" name="Marcador de contenido 4"/>
          <p:cNvSpPr>
            <a:spLocks noGrp="1"/>
          </p:cNvSpPr>
          <p:nvPr>
            <p:ph idx="1"/>
          </p:nvPr>
        </p:nvSpPr>
        <p:spPr/>
        <p:txBody>
          <a:bodyPr>
            <a:normAutofit fontScale="85000" lnSpcReduction="20000"/>
          </a:bodyPr>
          <a:lstStyle/>
          <a:p>
            <a:r>
              <a:rPr lang="es-CL" noProof="0" dirty="0" smtClean="0"/>
              <a:t>Le corresponde a los Comités de ética de Investigación velar por la “calidad” de los proyectos sometidos a su aprobación?</a:t>
            </a:r>
          </a:p>
          <a:p>
            <a:pPr lvl="1"/>
            <a:r>
              <a:rPr lang="es-CL" noProof="0" dirty="0" smtClean="0"/>
              <a:t>Si, sin excepción</a:t>
            </a:r>
          </a:p>
          <a:p>
            <a:pPr lvl="2"/>
            <a:r>
              <a:rPr lang="es-CL" noProof="0" dirty="0" smtClean="0"/>
              <a:t>Proyectos carentes de valor social o científico no son aceptables desde el punto de vista ético</a:t>
            </a:r>
          </a:p>
          <a:p>
            <a:r>
              <a:rPr lang="es-CL" noProof="0" dirty="0" smtClean="0"/>
              <a:t>¿Cuales son las implicancias prácticas para los Comités?</a:t>
            </a:r>
          </a:p>
          <a:p>
            <a:pPr lvl="1"/>
            <a:r>
              <a:rPr lang="es-CL" noProof="0" dirty="0" smtClean="0"/>
              <a:t>Nivel de revisión requerido</a:t>
            </a:r>
          </a:p>
          <a:p>
            <a:pPr lvl="2"/>
            <a:r>
              <a:rPr lang="es-CL" noProof="0" dirty="0" smtClean="0"/>
              <a:t>Aquella que asegure que el proyecto propuesto tendrá un “cierto valor” (social y científico)</a:t>
            </a:r>
          </a:p>
          <a:p>
            <a:pPr lvl="2"/>
            <a:r>
              <a:rPr lang="es-CL" b="1" noProof="0" dirty="0" smtClean="0"/>
              <a:t>Mínimo: Fundamentación apropiada, Objetivo claro, diseño y metodología apropiado, balance riesgo-beneficio, factibilidad</a:t>
            </a:r>
          </a:p>
          <a:p>
            <a:pPr lvl="2"/>
            <a:r>
              <a:rPr lang="es-CL" noProof="0" dirty="0" smtClean="0"/>
              <a:t>Posibilidad de apoyo de “revisión experta” externa para ser refrendada por el Comité</a:t>
            </a:r>
          </a:p>
          <a:p>
            <a:pPr lvl="1"/>
            <a:r>
              <a:rPr lang="es-CL" noProof="0" dirty="0" smtClean="0"/>
              <a:t>Composición de los Comités</a:t>
            </a:r>
          </a:p>
          <a:p>
            <a:pPr lvl="2"/>
            <a:r>
              <a:rPr lang="es-CL" noProof="0" dirty="0" smtClean="0"/>
              <a:t>Variado con inclusión de  personas con </a:t>
            </a:r>
            <a:r>
              <a:rPr lang="es-CL" i="1" noProof="0" dirty="0" smtClean="0"/>
              <a:t>expertizaje</a:t>
            </a:r>
            <a:r>
              <a:rPr lang="es-CL" noProof="0" dirty="0" smtClean="0"/>
              <a:t> en investigación</a:t>
            </a:r>
          </a:p>
          <a:p>
            <a:pPr lvl="1"/>
            <a:r>
              <a:rPr lang="es-CL" noProof="0" dirty="0" smtClean="0"/>
              <a:t>Carga de trabajo</a:t>
            </a:r>
          </a:p>
          <a:p>
            <a:pPr lvl="1"/>
            <a:r>
              <a:rPr lang="es-CL" noProof="0" dirty="0" smtClean="0"/>
              <a:t>Potenciales conflictos con otros procesos de revisión metodológica por pares. </a:t>
            </a:r>
            <a:endParaRPr lang="es-CL" noProof="0" dirty="0"/>
          </a:p>
        </p:txBody>
      </p:sp>
    </p:spTree>
    <p:extLst>
      <p:ext uri="{BB962C8B-B14F-4D97-AF65-F5344CB8AC3E}">
        <p14:creationId xmlns:p14="http://schemas.microsoft.com/office/powerpoint/2010/main" val="35628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noProof="0" dirty="0" smtClean="0"/>
              <a:t>Preguntas</a:t>
            </a:r>
            <a:endParaRPr lang="es-CL" noProof="0" dirty="0"/>
          </a:p>
        </p:txBody>
      </p:sp>
      <p:sp>
        <p:nvSpPr>
          <p:cNvPr id="5" name="Marcador de contenido 4"/>
          <p:cNvSpPr>
            <a:spLocks noGrp="1"/>
          </p:cNvSpPr>
          <p:nvPr>
            <p:ph idx="1"/>
          </p:nvPr>
        </p:nvSpPr>
        <p:spPr/>
        <p:txBody>
          <a:bodyPr>
            <a:normAutofit/>
          </a:bodyPr>
          <a:lstStyle/>
          <a:p>
            <a:pPr lvl="1"/>
            <a:r>
              <a:rPr lang="es-CL" noProof="0" dirty="0" smtClean="0"/>
              <a:t>Carga de trabajo</a:t>
            </a:r>
          </a:p>
          <a:p>
            <a:pPr lvl="2"/>
            <a:r>
              <a:rPr lang="es-CL" noProof="0" dirty="0" smtClean="0"/>
              <a:t>Realidad de Comités de Universidades complejas</a:t>
            </a:r>
          </a:p>
          <a:p>
            <a:pPr lvl="3"/>
            <a:r>
              <a:rPr lang="es-CL" noProof="0" dirty="0" smtClean="0"/>
              <a:t>Proyectos Conicyt (Fondecyt especialmente)</a:t>
            </a:r>
          </a:p>
          <a:p>
            <a:pPr lvl="3"/>
            <a:r>
              <a:rPr lang="es-CL" noProof="0" dirty="0" smtClean="0"/>
              <a:t>Proyectos Industria</a:t>
            </a:r>
          </a:p>
          <a:p>
            <a:pPr lvl="3"/>
            <a:r>
              <a:rPr lang="es-CL" noProof="0" dirty="0" smtClean="0"/>
              <a:t>Proyectos con fondos “intramurales”</a:t>
            </a:r>
          </a:p>
          <a:p>
            <a:pPr lvl="3"/>
            <a:r>
              <a:rPr lang="es-CL" noProof="0" dirty="0" smtClean="0"/>
              <a:t>Proyectos Posgrado: Doctorado y Magister</a:t>
            </a:r>
          </a:p>
          <a:p>
            <a:pPr lvl="3"/>
            <a:r>
              <a:rPr lang="es-CL" noProof="0" dirty="0" smtClean="0"/>
              <a:t>Proyectos Postítulo: Formación de especialistas</a:t>
            </a:r>
          </a:p>
          <a:p>
            <a:pPr lvl="3"/>
            <a:r>
              <a:rPr lang="es-CL" noProof="0" dirty="0" smtClean="0"/>
              <a:t>Proyectos Tesis de pregrado y de estudiantes de pregrado (ayudantías, unidades de investigación, etc)</a:t>
            </a:r>
          </a:p>
          <a:p>
            <a:pPr lvl="2"/>
            <a:r>
              <a:rPr lang="es-CL" noProof="0" dirty="0" smtClean="0"/>
              <a:t>Miembros en su mayoría académicos o personas con alta carga horaria en otras funciones</a:t>
            </a:r>
          </a:p>
          <a:p>
            <a:pPr marL="457200" lvl="1" indent="0">
              <a:buNone/>
            </a:pPr>
            <a:r>
              <a:rPr lang="es-CL" noProof="0" dirty="0" smtClean="0"/>
              <a:t> </a:t>
            </a:r>
            <a:endParaRPr lang="es-CL" noProof="0" dirty="0"/>
          </a:p>
        </p:txBody>
      </p:sp>
    </p:spTree>
    <p:extLst>
      <p:ext uri="{BB962C8B-B14F-4D97-AF65-F5344CB8AC3E}">
        <p14:creationId xmlns:p14="http://schemas.microsoft.com/office/powerpoint/2010/main" val="902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noProof="0" dirty="0" smtClean="0"/>
              <a:t>Una mirada al CEISH de la facultad de medicina, universidad de chile</a:t>
            </a:r>
            <a:endParaRPr lang="es-CL" noProof="0" dirty="0"/>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022926685"/>
              </p:ext>
            </p:extLst>
          </p:nvPr>
        </p:nvGraphicFramePr>
        <p:xfrm>
          <a:off x="468630" y="2583179"/>
          <a:ext cx="5109051" cy="2971800"/>
        </p:xfrm>
        <a:graphic>
          <a:graphicData uri="http://schemas.openxmlformats.org/drawingml/2006/table">
            <a:tbl>
              <a:tblPr/>
              <a:tblGrid>
                <a:gridCol w="4296478"/>
                <a:gridCol w="812573"/>
              </a:tblGrid>
              <a:tr h="371475">
                <a:tc>
                  <a:txBody>
                    <a:bodyPr/>
                    <a:lstStyle/>
                    <a:p>
                      <a:pPr algn="l" fontAlgn="b"/>
                      <a:r>
                        <a:rPr lang="es-CL" sz="1100" b="1" i="0" u="none" strike="noStrike" dirty="0">
                          <a:solidFill>
                            <a:srgbClr val="000000"/>
                          </a:solidFill>
                          <a:effectLst/>
                          <a:latin typeface="Calibri" panose="020F0502020204030204" pitchFamily="34" charset="0"/>
                        </a:rPr>
                        <a:t>Proyectos Comité de </a:t>
                      </a:r>
                      <a:r>
                        <a:rPr lang="es-CL" sz="1100" b="1" i="0" u="none" strike="noStrike" dirty="0" smtClean="0">
                          <a:solidFill>
                            <a:srgbClr val="000000"/>
                          </a:solidFill>
                          <a:effectLst/>
                          <a:latin typeface="Calibri" panose="020F0502020204030204" pitchFamily="34" charset="0"/>
                        </a:rPr>
                        <a:t>Ética </a:t>
                      </a:r>
                      <a:r>
                        <a:rPr lang="es-CL" sz="1100" b="1" i="0" u="none" strike="noStrike" dirty="0" smtClean="0">
                          <a:solidFill>
                            <a:srgbClr val="000000"/>
                          </a:solidFill>
                          <a:effectLst/>
                          <a:latin typeface="Calibri" panose="020F0502020204030204" pitchFamily="34" charset="0"/>
                        </a:rPr>
                        <a:t>2016  (N=220)</a:t>
                      </a:r>
                      <a:endParaRPr lang="es-CL"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71475">
                <a:tc>
                  <a:txBody>
                    <a:bodyPr/>
                    <a:lstStyle/>
                    <a:p>
                      <a:pPr algn="l" fontAlgn="b"/>
                      <a:r>
                        <a:rPr lang="es-CL" sz="1100" b="1" i="0" u="none" strike="noStrike" dirty="0">
                          <a:solidFill>
                            <a:srgbClr val="000000"/>
                          </a:solidFill>
                          <a:effectLst/>
                          <a:latin typeface="Calibri" panose="020F0502020204030204" pitchFamily="34" charset="0"/>
                        </a:rPr>
                        <a:t>Proyectos de Investigación por académicos de diversa naturaleza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a:solidFill>
                            <a:srgbClr val="000000"/>
                          </a:solidFill>
                          <a:effectLst/>
                          <a:latin typeface="Calibri" panose="020F0502020204030204" pitchFamily="34" charset="0"/>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71475">
                <a:tc>
                  <a:txBody>
                    <a:bodyPr/>
                    <a:lstStyle/>
                    <a:p>
                      <a:pPr algn="l" fontAlgn="b"/>
                      <a:r>
                        <a:rPr lang="en-US" sz="1100" b="1" i="0" u="none" strike="noStrike">
                          <a:solidFill>
                            <a:srgbClr val="000000"/>
                          </a:solidFill>
                          <a:effectLst/>
                          <a:latin typeface="Calibri" panose="020F0502020204030204" pitchFamily="34" charset="0"/>
                        </a:rPr>
                        <a:t>Proyectos Pre grado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a:solidFill>
                            <a:srgbClr val="000000"/>
                          </a:solidFill>
                          <a:effectLst/>
                          <a:latin typeface="Calibri" panose="020F0502020204030204" pitchFamily="34" charset="0"/>
                        </a:rPr>
                        <a:t>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71475">
                <a:tc>
                  <a:txBody>
                    <a:bodyPr/>
                    <a:lstStyle/>
                    <a:p>
                      <a:pPr algn="l" fontAlgn="b"/>
                      <a:r>
                        <a:rPr lang="en-US" sz="1100" b="1" i="0" u="none" strike="noStrike">
                          <a:solidFill>
                            <a:srgbClr val="000000"/>
                          </a:solidFill>
                          <a:effectLst/>
                          <a:latin typeface="Calibri" panose="020F0502020204030204" pitchFamily="34" charset="0"/>
                        </a:rPr>
                        <a:t>Proyectos Fonis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a:solidFill>
                            <a:srgbClr val="000000"/>
                          </a:solidFill>
                          <a:effectLst/>
                          <a:latin typeface="Calibri" panose="020F0502020204030204" pitchFamily="34" charset="0"/>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71475">
                <a:tc>
                  <a:txBody>
                    <a:bodyPr/>
                    <a:lstStyle/>
                    <a:p>
                      <a:pPr algn="l" fontAlgn="b"/>
                      <a:r>
                        <a:rPr lang="en-US" sz="1100" b="1" i="0" u="none" strike="noStrike" dirty="0" err="1">
                          <a:solidFill>
                            <a:srgbClr val="000000"/>
                          </a:solidFill>
                          <a:effectLst/>
                          <a:latin typeface="Calibri" panose="020F0502020204030204" pitchFamily="34" charset="0"/>
                        </a:rPr>
                        <a:t>Proyectos</a:t>
                      </a:r>
                      <a:r>
                        <a:rPr lang="en-US" sz="1100" b="1" i="0" u="none" strike="noStrike" dirty="0">
                          <a:solidFill>
                            <a:srgbClr val="000000"/>
                          </a:solidFill>
                          <a:effectLst/>
                          <a:latin typeface="Calibri" panose="020F0502020204030204" pitchFamily="34" charset="0"/>
                        </a:rPr>
                        <a:t> </a:t>
                      </a:r>
                      <a:r>
                        <a:rPr lang="en-US" sz="1100" b="1" i="0" u="none" strike="noStrike" dirty="0" err="1" smtClean="0">
                          <a:solidFill>
                            <a:srgbClr val="000000"/>
                          </a:solidFill>
                          <a:effectLst/>
                          <a:latin typeface="Calibri" panose="020F0502020204030204" pitchFamily="34" charset="0"/>
                        </a:rPr>
                        <a:t>posgrado</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a:solidFill>
                            <a:srgbClr val="000000"/>
                          </a:solidFill>
                          <a:effectLst/>
                          <a:latin typeface="Calibri" panose="020F0502020204030204" pitchFamily="34" charset="0"/>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71475">
                <a:tc>
                  <a:txBody>
                    <a:bodyPr/>
                    <a:lstStyle/>
                    <a:p>
                      <a:pPr algn="l" fontAlgn="b"/>
                      <a:r>
                        <a:rPr lang="en-US" sz="1100" b="1" i="0" u="none" strike="noStrike">
                          <a:solidFill>
                            <a:srgbClr val="000000"/>
                          </a:solidFill>
                          <a:effectLst/>
                          <a:latin typeface="Calibri" panose="020F0502020204030204" pitchFamily="34" charset="0"/>
                        </a:rPr>
                        <a:t>Proyectos Fondef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71475">
                <a:tc>
                  <a:txBody>
                    <a:bodyPr/>
                    <a:lstStyle/>
                    <a:p>
                      <a:pPr algn="l" fontAlgn="b"/>
                      <a:r>
                        <a:rPr lang="en-US" sz="1100" b="1" i="0" u="none" strike="noStrike">
                          <a:solidFill>
                            <a:srgbClr val="000000"/>
                          </a:solidFill>
                          <a:effectLst/>
                          <a:latin typeface="Calibri" panose="020F0502020204030204" pitchFamily="34" charset="0"/>
                        </a:rPr>
                        <a:t>Proyectos Fondecyt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71475">
                <a:tc>
                  <a:txBody>
                    <a:bodyPr/>
                    <a:lstStyle/>
                    <a:p>
                      <a:pPr algn="l" fontAlgn="b"/>
                      <a:r>
                        <a:rPr lang="es-CL" sz="1100" b="1" i="0" u="none" strike="noStrike">
                          <a:solidFill>
                            <a:srgbClr val="000000"/>
                          </a:solidFill>
                          <a:effectLst/>
                          <a:latin typeface="Calibri" panose="020F0502020204030204" pitchFamily="34" charset="0"/>
                        </a:rPr>
                        <a:t>Proyectos de la industria Farmaceutica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bl>
          </a:graphicData>
        </a:graphic>
      </p:graphicFrame>
      <p:graphicFrame>
        <p:nvGraphicFramePr>
          <p:cNvPr id="12" name="Marcador de contenido 11"/>
          <p:cNvGraphicFramePr>
            <a:graphicFrameLocks noGrp="1"/>
          </p:cNvGraphicFramePr>
          <p:nvPr>
            <p:ph sz="half" idx="2"/>
            <p:extLst>
              <p:ext uri="{D42A27DB-BD31-4B8C-83A1-F6EECF244321}">
                <p14:modId xmlns:p14="http://schemas.microsoft.com/office/powerpoint/2010/main" val="3209568355"/>
              </p:ext>
            </p:extLst>
          </p:nvPr>
        </p:nvGraphicFramePr>
        <p:xfrm>
          <a:off x="5955031" y="2583181"/>
          <a:ext cx="4183378" cy="2917506"/>
        </p:xfrm>
        <a:graphic>
          <a:graphicData uri="http://schemas.openxmlformats.org/drawingml/2006/table">
            <a:tbl>
              <a:tblPr>
                <a:tableStyleId>{5C22544A-7EE6-4342-B048-85BDC9FD1C3A}</a:tableStyleId>
              </a:tblPr>
              <a:tblGrid>
                <a:gridCol w="1506809"/>
                <a:gridCol w="1486983"/>
                <a:gridCol w="1189586"/>
              </a:tblGrid>
              <a:tr h="377189">
                <a:tc>
                  <a:txBody>
                    <a:bodyPr/>
                    <a:lstStyle/>
                    <a:p>
                      <a:pPr algn="ctr" fontAlgn="b"/>
                      <a:r>
                        <a:rPr lang="en-US" sz="1100" u="none" strike="noStrike" dirty="0" err="1">
                          <a:effectLst/>
                        </a:rPr>
                        <a:t>Complejidad</a:t>
                      </a:r>
                      <a:r>
                        <a:rPr lang="en-US" sz="1100" u="none" strike="noStrike" dirty="0">
                          <a:effectLst/>
                        </a:rPr>
                        <a:t> </a:t>
                      </a:r>
                      <a:r>
                        <a:rPr lang="en-US" sz="1100" u="none" strike="noStrike" dirty="0" err="1">
                          <a:effectLst/>
                        </a:rPr>
                        <a:t>metodológica</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s-CL" sz="1100" u="none" strike="noStrike" dirty="0">
                          <a:effectLst/>
                        </a:rPr>
                        <a:t>Nivel de Intervención de sujetos</a:t>
                      </a:r>
                      <a:endParaRPr lang="es-CL"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US" sz="1100" u="none" strike="noStrike" dirty="0" err="1">
                          <a:effectLst/>
                        </a:rPr>
                        <a:t>Revisión</a:t>
                      </a:r>
                      <a:r>
                        <a:rPr lang="en-US" sz="1100" u="none" strike="noStrike" dirty="0">
                          <a:effectLst/>
                        </a:rPr>
                        <a:t> </a:t>
                      </a:r>
                      <a:r>
                        <a:rPr lang="en-US" sz="1100" u="none" strike="noStrike" dirty="0" err="1">
                          <a:effectLst/>
                        </a:rPr>
                        <a:t>experta</a:t>
                      </a:r>
                      <a:r>
                        <a:rPr lang="en-US" sz="1100" u="none" strike="noStrike" dirty="0">
                          <a:effectLst/>
                        </a:rPr>
                        <a:t> externa</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r h="377190">
                <a:tc>
                  <a:txBody>
                    <a:bodyPr/>
                    <a:lstStyle/>
                    <a:p>
                      <a:pPr algn="ctr" fontAlgn="b"/>
                      <a:r>
                        <a:rPr lang="en-US" sz="1100" u="none" strike="noStrike">
                          <a:effectLst/>
                        </a:rPr>
                        <a:t>X a 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X a XX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r>
              <a:tr h="331470">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r>
              <a:tr h="400050">
                <a:tc>
                  <a:txBody>
                    <a:bodyPr/>
                    <a:lstStyle/>
                    <a:p>
                      <a:pPr algn="ctr" fontAlgn="b"/>
                      <a:r>
                        <a:rPr lang="en-US" sz="1100" u="none" strike="noStrike">
                          <a:effectLst/>
                        </a:rPr>
                        <a:t>X a 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XX a 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 a XX</a:t>
                      </a:r>
                      <a:endParaRPr lang="en-US" sz="1100" b="0" i="0" u="none" strike="noStrike">
                        <a:solidFill>
                          <a:srgbClr val="000000"/>
                        </a:solidFill>
                        <a:effectLst/>
                        <a:latin typeface="Calibri" panose="020F0502020204030204" pitchFamily="34" charset="0"/>
                      </a:endParaRPr>
                    </a:p>
                  </a:txBody>
                  <a:tcPr marL="9525" marR="9525" marT="9525" marB="0" anchor="b"/>
                </a:tc>
              </a:tr>
              <a:tr h="365760">
                <a:tc>
                  <a:txBody>
                    <a:bodyPr/>
                    <a:lstStyle/>
                    <a:p>
                      <a:pPr algn="ctr" fontAlgn="b"/>
                      <a:r>
                        <a:rPr lang="en-US" sz="1100" u="none" strike="noStrike">
                          <a:effectLst/>
                        </a:rPr>
                        <a:t>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 a 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388620">
                <a:tc>
                  <a:txBody>
                    <a:bodyPr/>
                    <a:lstStyle/>
                    <a:p>
                      <a:pPr algn="ctr" fontAlgn="b"/>
                      <a:r>
                        <a:rPr lang="en-US" sz="1100" u="none" strike="noStrike">
                          <a:effectLst/>
                        </a:rPr>
                        <a:t>XX a 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 a 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XX a XXX</a:t>
                      </a:r>
                      <a:endParaRPr lang="en-US" sz="1100" b="0" i="0" u="none" strike="noStrike">
                        <a:solidFill>
                          <a:srgbClr val="000000"/>
                        </a:solidFill>
                        <a:effectLst/>
                        <a:latin typeface="Calibri" panose="020F0502020204030204" pitchFamily="34" charset="0"/>
                      </a:endParaRPr>
                    </a:p>
                  </a:txBody>
                  <a:tcPr marL="9525" marR="9525" marT="9525" marB="0" anchor="b"/>
                </a:tc>
              </a:tr>
              <a:tr h="377190">
                <a:tc>
                  <a:txBody>
                    <a:bodyPr/>
                    <a:lstStyle/>
                    <a:p>
                      <a:pPr algn="ctr" fontAlgn="b"/>
                      <a:r>
                        <a:rPr lang="en-US" sz="1100" u="none" strike="noStrike">
                          <a:effectLst/>
                        </a:rPr>
                        <a:t>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 a 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XXX</a:t>
                      </a:r>
                      <a:endParaRPr lang="en-US" sz="1100" b="0" i="0" u="none" strike="noStrike">
                        <a:solidFill>
                          <a:srgbClr val="000000"/>
                        </a:solidFill>
                        <a:effectLst/>
                        <a:latin typeface="Calibri" panose="020F0502020204030204" pitchFamily="34" charset="0"/>
                      </a:endParaRPr>
                    </a:p>
                  </a:txBody>
                  <a:tcPr marL="9525" marR="9525" marT="9525" marB="0" anchor="b"/>
                </a:tc>
              </a:tr>
              <a:tr h="300037">
                <a:tc>
                  <a:txBody>
                    <a:bodyPr/>
                    <a:lstStyle/>
                    <a:p>
                      <a:pPr algn="ctr" fontAlgn="b"/>
                      <a:r>
                        <a:rPr lang="en-US" sz="1100" u="none" strike="noStrike">
                          <a:effectLst/>
                        </a:rPr>
                        <a:t>XX a 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3" name="CuadroTexto 12"/>
          <p:cNvSpPr txBox="1"/>
          <p:nvPr/>
        </p:nvSpPr>
        <p:spPr>
          <a:xfrm>
            <a:off x="160020" y="5657850"/>
            <a:ext cx="6377515" cy="1200329"/>
          </a:xfrm>
          <a:prstGeom prst="rect">
            <a:avLst/>
          </a:prstGeom>
          <a:noFill/>
        </p:spPr>
        <p:txBody>
          <a:bodyPr wrap="none" rtlCol="0">
            <a:spAutoFit/>
          </a:bodyPr>
          <a:lstStyle/>
          <a:p>
            <a:r>
              <a:rPr lang="es-CL" dirty="0" smtClean="0"/>
              <a:t>Promedio de 3 horas por proyecto, requeriría de 660 horas</a:t>
            </a:r>
          </a:p>
          <a:p>
            <a:r>
              <a:rPr lang="es-CL" dirty="0"/>
              <a:t>d</a:t>
            </a:r>
            <a:r>
              <a:rPr lang="es-CL" dirty="0" smtClean="0"/>
              <a:t>irectas de revisión: 100 horas anuales para CE  de 6 personas,</a:t>
            </a:r>
          </a:p>
          <a:p>
            <a:r>
              <a:rPr lang="es-CL" dirty="0" smtClean="0"/>
              <a:t>Aproximadamente 2,3 horas semanales + reuniones + otros temas</a:t>
            </a:r>
          </a:p>
          <a:p>
            <a:r>
              <a:rPr lang="es-CL" dirty="0" smtClean="0"/>
              <a:t>Concentración en determinados períodos</a:t>
            </a:r>
            <a:endParaRPr lang="en-US" dirty="0"/>
          </a:p>
        </p:txBody>
      </p:sp>
    </p:spTree>
    <p:extLst>
      <p:ext uri="{BB962C8B-B14F-4D97-AF65-F5344CB8AC3E}">
        <p14:creationId xmlns:p14="http://schemas.microsoft.com/office/powerpoint/2010/main" val="15164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noProof="0" dirty="0" smtClean="0"/>
              <a:t>Estrategias para expeditar el proceso de revisión sin comprometer el “rol” del Comite</a:t>
            </a:r>
            <a:endParaRPr lang="es-CL" noProof="0" dirty="0"/>
          </a:p>
        </p:txBody>
      </p:sp>
      <p:sp>
        <p:nvSpPr>
          <p:cNvPr id="2" name="CuadroTexto 1"/>
          <p:cNvSpPr txBox="1"/>
          <p:nvPr/>
        </p:nvSpPr>
        <p:spPr>
          <a:xfrm>
            <a:off x="95533" y="5513694"/>
            <a:ext cx="11245757" cy="1477328"/>
          </a:xfrm>
          <a:prstGeom prst="rect">
            <a:avLst/>
          </a:prstGeom>
          <a:noFill/>
        </p:spPr>
        <p:txBody>
          <a:bodyPr wrap="square" rtlCol="0">
            <a:spAutoFit/>
          </a:bodyPr>
          <a:lstStyle/>
          <a:p>
            <a:pPr lvl="1"/>
            <a:endParaRPr lang="es-CL" dirty="0"/>
          </a:p>
          <a:p>
            <a:pPr lvl="2"/>
            <a:r>
              <a:rPr lang="es-CL" dirty="0" smtClean="0"/>
              <a:t>Comité debe garantizar: El </a:t>
            </a:r>
            <a:r>
              <a:rPr lang="es-CL" dirty="0"/>
              <a:t>proyecto propuesto tendrá un “cierto valor” (social y científico)</a:t>
            </a:r>
          </a:p>
          <a:p>
            <a:pPr lvl="2"/>
            <a:r>
              <a:rPr lang="es-CL" b="1" dirty="0" smtClean="0"/>
              <a:t>Validez </a:t>
            </a:r>
            <a:r>
              <a:rPr lang="es-CL" b="1" dirty="0" smtClean="0"/>
              <a:t>científica </a:t>
            </a:r>
            <a:r>
              <a:rPr lang="es-CL" b="1" dirty="0" smtClean="0"/>
              <a:t>(mínimo): </a:t>
            </a:r>
            <a:r>
              <a:rPr lang="es-CL" b="1" dirty="0"/>
              <a:t>Fundamentación apropiada, Objetivo claro, diseño y metodología apropiado, balance riesgo-beneficio, factibilidad</a:t>
            </a:r>
          </a:p>
          <a:p>
            <a:endParaRPr lang="en-US" dirty="0"/>
          </a:p>
        </p:txBody>
      </p:sp>
      <p:graphicFrame>
        <p:nvGraphicFramePr>
          <p:cNvPr id="6" name="Marcador de contenido 5"/>
          <p:cNvGraphicFramePr>
            <a:graphicFrameLocks noGrp="1"/>
          </p:cNvGraphicFramePr>
          <p:nvPr>
            <p:ph sz="half" idx="1"/>
            <p:extLst>
              <p:ext uri="{D42A27DB-BD31-4B8C-83A1-F6EECF244321}">
                <p14:modId xmlns:p14="http://schemas.microsoft.com/office/powerpoint/2010/main" val="3151256546"/>
              </p:ext>
            </p:extLst>
          </p:nvPr>
        </p:nvGraphicFramePr>
        <p:xfrm>
          <a:off x="327545" y="2251883"/>
          <a:ext cx="5977721" cy="3016151"/>
        </p:xfrm>
        <a:graphic>
          <a:graphicData uri="http://schemas.openxmlformats.org/drawingml/2006/table">
            <a:tbl>
              <a:tblPr>
                <a:tableStyleId>{5C22544A-7EE6-4342-B048-85BDC9FD1C3A}</a:tableStyleId>
              </a:tblPr>
              <a:tblGrid>
                <a:gridCol w="2894616"/>
                <a:gridCol w="242340"/>
                <a:gridCol w="1023214"/>
                <a:gridCol w="1009750"/>
                <a:gridCol w="807801"/>
              </a:tblGrid>
              <a:tr h="884546">
                <a:tc>
                  <a:txBody>
                    <a:bodyPr/>
                    <a:lstStyle/>
                    <a:p>
                      <a:pPr algn="l" fontAlgn="b"/>
                      <a:endParaRPr lang="en-US" sz="1000" b="0" i="0" u="none" strike="noStrike" dirty="0">
                        <a:solidFill>
                          <a:srgbClr val="000000"/>
                        </a:solidFill>
                        <a:effectLst/>
                        <a:latin typeface="Calibri" panose="020F0502020204030204" pitchFamily="34" charset="0"/>
                      </a:endParaRPr>
                    </a:p>
                  </a:txBody>
                  <a:tcPr marL="8439" marR="8439" marT="843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dirty="0" err="1">
                          <a:effectLst/>
                        </a:rPr>
                        <a:t>Complejidad</a:t>
                      </a:r>
                      <a:r>
                        <a:rPr lang="en-US" sz="1000" u="none" strike="noStrike" dirty="0">
                          <a:effectLst/>
                        </a:rPr>
                        <a:t> </a:t>
                      </a:r>
                      <a:r>
                        <a:rPr lang="en-US" sz="1000" u="none" strike="noStrike" dirty="0" err="1">
                          <a:effectLst/>
                        </a:rPr>
                        <a:t>metodológica</a:t>
                      </a:r>
                      <a:endParaRPr lang="en-US" sz="1000" b="0" i="0" u="none" strike="noStrike" dirty="0">
                        <a:solidFill>
                          <a:srgbClr val="000000"/>
                        </a:solidFill>
                        <a:effectLst/>
                        <a:latin typeface="Calibri" panose="020F0502020204030204" pitchFamily="34" charset="0"/>
                      </a:endParaRPr>
                    </a:p>
                  </a:txBody>
                  <a:tcPr marL="8439" marR="8439" marT="8439" marB="0" anchor="b">
                    <a:solidFill>
                      <a:srgbClr val="FFFF00"/>
                    </a:solidFill>
                  </a:tcPr>
                </a:tc>
                <a:tc>
                  <a:txBody>
                    <a:bodyPr/>
                    <a:lstStyle/>
                    <a:p>
                      <a:pPr algn="ctr" fontAlgn="b"/>
                      <a:r>
                        <a:rPr lang="es-CL" sz="1000" u="none" strike="noStrike" dirty="0">
                          <a:effectLst/>
                        </a:rPr>
                        <a:t>Nivel de Intervención de sujetos</a:t>
                      </a:r>
                      <a:endParaRPr lang="es-CL" sz="1000" b="0" i="0" u="none" strike="noStrike" dirty="0">
                        <a:solidFill>
                          <a:srgbClr val="000000"/>
                        </a:solidFill>
                        <a:effectLst/>
                        <a:latin typeface="Calibri" panose="020F0502020204030204" pitchFamily="34" charset="0"/>
                      </a:endParaRPr>
                    </a:p>
                  </a:txBody>
                  <a:tcPr marL="8439" marR="8439" marT="8439" marB="0" anchor="b">
                    <a:solidFill>
                      <a:srgbClr val="FFFF00"/>
                    </a:solidFill>
                  </a:tcPr>
                </a:tc>
                <a:tc>
                  <a:txBody>
                    <a:bodyPr/>
                    <a:lstStyle/>
                    <a:p>
                      <a:pPr algn="ctr" fontAlgn="b"/>
                      <a:r>
                        <a:rPr lang="en-US" sz="1000" u="none" strike="noStrike" dirty="0" err="1">
                          <a:effectLst/>
                        </a:rPr>
                        <a:t>Revisión</a:t>
                      </a:r>
                      <a:r>
                        <a:rPr lang="en-US" sz="1000" u="none" strike="noStrike" dirty="0">
                          <a:effectLst/>
                        </a:rPr>
                        <a:t> </a:t>
                      </a:r>
                      <a:r>
                        <a:rPr lang="en-US" sz="1000" u="none" strike="noStrike" dirty="0" err="1">
                          <a:effectLst/>
                        </a:rPr>
                        <a:t>experta</a:t>
                      </a:r>
                      <a:r>
                        <a:rPr lang="en-US" sz="1000" u="none" strike="noStrike" dirty="0">
                          <a:effectLst/>
                        </a:rPr>
                        <a:t> externa</a:t>
                      </a:r>
                      <a:endParaRPr lang="en-US" sz="1000" b="0" i="0" u="none" strike="noStrike" dirty="0">
                        <a:solidFill>
                          <a:srgbClr val="000000"/>
                        </a:solidFill>
                        <a:effectLst/>
                        <a:latin typeface="Calibri" panose="020F0502020204030204" pitchFamily="34" charset="0"/>
                      </a:endParaRPr>
                    </a:p>
                  </a:txBody>
                  <a:tcPr marL="8439" marR="8439" marT="8439" marB="0" anchor="b">
                    <a:solidFill>
                      <a:srgbClr val="FFFF00"/>
                    </a:solidFill>
                  </a:tcPr>
                </a:tc>
              </a:tr>
              <a:tr h="304515">
                <a:tc>
                  <a:txBody>
                    <a:bodyPr/>
                    <a:lstStyle/>
                    <a:p>
                      <a:pPr algn="l" fontAlgn="b"/>
                      <a:r>
                        <a:rPr lang="es-CL" sz="1000" u="none" strike="noStrike">
                          <a:effectLst/>
                        </a:rPr>
                        <a:t>Proyectos de Investigación por académicos</a:t>
                      </a:r>
                      <a:endParaRPr lang="es-CL" sz="1000" b="1" i="0" u="none" strike="noStrike">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70</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439" marR="8439" marT="8439" marB="0" anchor="b"/>
                </a:tc>
              </a:tr>
              <a:tr h="304515">
                <a:tc>
                  <a:txBody>
                    <a:bodyPr/>
                    <a:lstStyle/>
                    <a:p>
                      <a:pPr algn="l" fontAlgn="b"/>
                      <a:r>
                        <a:rPr lang="en-US" sz="1000" u="none" strike="noStrike">
                          <a:effectLst/>
                        </a:rPr>
                        <a:t>Proyectos Pre grado</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66</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439" marR="8439" marT="8439" marB="0" anchor="b"/>
                </a:tc>
              </a:tr>
              <a:tr h="304515">
                <a:tc>
                  <a:txBody>
                    <a:bodyPr/>
                    <a:lstStyle/>
                    <a:p>
                      <a:pPr algn="l" fontAlgn="b"/>
                      <a:r>
                        <a:rPr lang="en-US" sz="1000" u="none" strike="noStrike">
                          <a:effectLst/>
                        </a:rPr>
                        <a:t>Proyectos Fonis </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32</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 a 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a:t>
                      </a:r>
                      <a:endParaRPr lang="en-US" sz="1000" b="0" i="0" u="none" strike="noStrike">
                        <a:solidFill>
                          <a:srgbClr val="000000"/>
                        </a:solidFill>
                        <a:effectLst/>
                        <a:latin typeface="Calibri" panose="020F0502020204030204" pitchFamily="34" charset="0"/>
                      </a:endParaRPr>
                    </a:p>
                  </a:txBody>
                  <a:tcPr marL="8439" marR="8439" marT="8439" marB="0" anchor="b"/>
                </a:tc>
              </a:tr>
              <a:tr h="304515">
                <a:tc>
                  <a:txBody>
                    <a:bodyPr/>
                    <a:lstStyle/>
                    <a:p>
                      <a:pPr algn="l" fontAlgn="b"/>
                      <a:r>
                        <a:rPr lang="en-US" sz="1000" u="none" strike="noStrike" dirty="0" err="1">
                          <a:effectLst/>
                        </a:rPr>
                        <a:t>Proyectos</a:t>
                      </a:r>
                      <a:r>
                        <a:rPr lang="en-US" sz="1000" u="none" strike="noStrike" dirty="0">
                          <a:effectLst/>
                        </a:rPr>
                        <a:t> </a:t>
                      </a:r>
                      <a:r>
                        <a:rPr lang="en-US" sz="1000" u="none" strike="noStrike" dirty="0" err="1" smtClean="0">
                          <a:effectLst/>
                        </a:rPr>
                        <a:t>posgrado</a:t>
                      </a:r>
                      <a:endParaRPr lang="en-US" sz="1000" b="1" i="0" u="none" strike="noStrike" dirty="0">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26</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439" marR="8439" marT="8439" marB="0" anchor="b"/>
                </a:tc>
              </a:tr>
              <a:tr h="304515">
                <a:tc>
                  <a:txBody>
                    <a:bodyPr/>
                    <a:lstStyle/>
                    <a:p>
                      <a:pPr algn="l" fontAlgn="b"/>
                      <a:r>
                        <a:rPr lang="en-US" sz="1000" u="none" strike="noStrike">
                          <a:effectLst/>
                        </a:rPr>
                        <a:t>Proyectos Fondef </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14</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 a 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 a XXX</a:t>
                      </a:r>
                      <a:endParaRPr lang="en-US" sz="1000" b="0" i="0" u="none" strike="noStrike">
                        <a:solidFill>
                          <a:srgbClr val="000000"/>
                        </a:solidFill>
                        <a:effectLst/>
                        <a:latin typeface="Calibri" panose="020F0502020204030204" pitchFamily="34" charset="0"/>
                      </a:endParaRPr>
                    </a:p>
                  </a:txBody>
                  <a:tcPr marL="8439" marR="8439" marT="8439" marB="0" anchor="b"/>
                </a:tc>
              </a:tr>
              <a:tr h="304515">
                <a:tc>
                  <a:txBody>
                    <a:bodyPr/>
                    <a:lstStyle/>
                    <a:p>
                      <a:pPr algn="l" fontAlgn="b"/>
                      <a:r>
                        <a:rPr lang="en-US" sz="1000" u="none" strike="noStrike">
                          <a:effectLst/>
                        </a:rPr>
                        <a:t>Proyectos Fondecyt </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10</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 a 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XXX</a:t>
                      </a:r>
                      <a:endParaRPr lang="en-US" sz="1000" b="0" i="0" u="none" strike="noStrike">
                        <a:solidFill>
                          <a:srgbClr val="000000"/>
                        </a:solidFill>
                        <a:effectLst/>
                        <a:latin typeface="Calibri" panose="020F0502020204030204" pitchFamily="34" charset="0"/>
                      </a:endParaRPr>
                    </a:p>
                  </a:txBody>
                  <a:tcPr marL="8439" marR="8439" marT="8439" marB="0" anchor="b"/>
                </a:tc>
              </a:tr>
              <a:tr h="304515">
                <a:tc>
                  <a:txBody>
                    <a:bodyPr/>
                    <a:lstStyle/>
                    <a:p>
                      <a:pPr algn="l" fontAlgn="b"/>
                      <a:r>
                        <a:rPr lang="es-CL" sz="1000" u="none" strike="noStrike">
                          <a:effectLst/>
                        </a:rPr>
                        <a:t>Proyectos de la industria Farmaceutica </a:t>
                      </a:r>
                      <a:endParaRPr lang="es-CL" sz="1000" b="1" i="0" u="none" strike="noStrike">
                        <a:solidFill>
                          <a:srgbClr val="000000"/>
                        </a:solidFill>
                        <a:effectLst/>
                        <a:latin typeface="Calibri" panose="020F0502020204030204" pitchFamily="34" charset="0"/>
                      </a:endParaRPr>
                    </a:p>
                  </a:txBody>
                  <a:tcPr marL="8439" marR="8439" marT="8439" marB="0" anchor="b"/>
                </a:tc>
                <a:tc>
                  <a:txBody>
                    <a:bodyPr/>
                    <a:lstStyle/>
                    <a:p>
                      <a:pPr algn="r" fontAlgn="b"/>
                      <a:r>
                        <a:rPr lang="en-US" sz="1000" u="none" strike="noStrike">
                          <a:effectLst/>
                        </a:rPr>
                        <a:t>2</a:t>
                      </a:r>
                      <a:endParaRPr lang="en-US" sz="1000" b="1"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 a 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a:effectLst/>
                        </a:rPr>
                        <a:t>XXX</a:t>
                      </a:r>
                      <a:endParaRPr lang="en-US" sz="1000" b="0" i="0" u="none" strike="noStrike">
                        <a:solidFill>
                          <a:srgbClr val="000000"/>
                        </a:solidFill>
                        <a:effectLst/>
                        <a:latin typeface="Calibri" panose="020F0502020204030204" pitchFamily="34" charset="0"/>
                      </a:endParaRPr>
                    </a:p>
                  </a:txBody>
                  <a:tcPr marL="8439" marR="8439" marT="8439"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439" marR="8439" marT="8439" marB="0" anchor="b"/>
                </a:tc>
              </a:tr>
            </a:tbl>
          </a:graphicData>
        </a:graphic>
      </p:graphicFrame>
      <p:graphicFrame>
        <p:nvGraphicFramePr>
          <p:cNvPr id="7" name="Marcador de contenido 6"/>
          <p:cNvGraphicFramePr>
            <a:graphicFrameLocks noGrp="1"/>
          </p:cNvGraphicFramePr>
          <p:nvPr>
            <p:ph sz="half" idx="2"/>
            <p:extLst>
              <p:ext uri="{D42A27DB-BD31-4B8C-83A1-F6EECF244321}">
                <p14:modId xmlns:p14="http://schemas.microsoft.com/office/powerpoint/2010/main" val="3872363665"/>
              </p:ext>
            </p:extLst>
          </p:nvPr>
        </p:nvGraphicFramePr>
        <p:xfrm>
          <a:off x="6250673" y="2251877"/>
          <a:ext cx="4326340" cy="3016156"/>
        </p:xfrm>
        <a:graphic>
          <a:graphicData uri="http://schemas.openxmlformats.org/drawingml/2006/table">
            <a:tbl>
              <a:tblPr>
                <a:tableStyleId>{5C22544A-7EE6-4342-B048-85BDC9FD1C3A}</a:tableStyleId>
              </a:tblPr>
              <a:tblGrid>
                <a:gridCol w="1081585"/>
                <a:gridCol w="1081585"/>
                <a:gridCol w="1081585"/>
                <a:gridCol w="1081585"/>
              </a:tblGrid>
              <a:tr h="884544">
                <a:tc>
                  <a:txBody>
                    <a:bodyPr/>
                    <a:lstStyle/>
                    <a:p>
                      <a:pPr algn="ctr" fontAlgn="b"/>
                      <a:r>
                        <a:rPr lang="en-US" sz="1100" u="none" strike="noStrike" dirty="0" err="1">
                          <a:effectLst/>
                        </a:rPr>
                        <a:t>Estrategias</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04516">
                <a:tc>
                  <a:txBody>
                    <a:bodyPr/>
                    <a:lstStyle/>
                    <a:p>
                      <a:pPr algn="l" fontAlgn="b"/>
                      <a:r>
                        <a:rPr lang="en-US" sz="1100" u="none" strike="noStrike">
                          <a:effectLst/>
                        </a:rPr>
                        <a:t>Comité</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04516">
                <a:tc gridSpan="3">
                  <a:txBody>
                    <a:bodyPr/>
                    <a:lstStyle/>
                    <a:p>
                      <a:pPr algn="l" fontAlgn="b"/>
                      <a:r>
                        <a:rPr lang="en-US" sz="1100" u="none" strike="noStrike" dirty="0" err="1">
                          <a:effectLst/>
                        </a:rPr>
                        <a:t>Evaluador</a:t>
                      </a:r>
                      <a:r>
                        <a:rPr lang="en-US" sz="1100" u="none" strike="noStrike" dirty="0">
                          <a:effectLst/>
                        </a:rPr>
                        <a:t>(a) </a:t>
                      </a:r>
                      <a:r>
                        <a:rPr lang="en-US" sz="1100" u="none" strike="noStrike" dirty="0" err="1">
                          <a:effectLst/>
                        </a:rPr>
                        <a:t>coasignado</a:t>
                      </a:r>
                      <a:r>
                        <a:rPr lang="en-US" sz="1100" u="none" strike="noStrike" dirty="0">
                          <a:effectLst/>
                        </a:rPr>
                        <a:t> </a:t>
                      </a:r>
                      <a:r>
                        <a:rPr lang="en-US" sz="1100" u="none" strike="noStrike" dirty="0" err="1">
                          <a:effectLst/>
                        </a:rPr>
                        <a:t>pregrado</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04516">
                <a:tc gridSpan="3">
                  <a:txBody>
                    <a:bodyPr/>
                    <a:lstStyle/>
                    <a:p>
                      <a:pPr algn="l" fontAlgn="b"/>
                      <a:r>
                        <a:rPr lang="en-US" sz="1100" u="none" strike="noStrike" dirty="0" err="1">
                          <a:effectLst/>
                        </a:rPr>
                        <a:t>Comité</a:t>
                      </a:r>
                      <a:r>
                        <a:rPr lang="en-US" sz="1100" u="none" strike="noStrike" dirty="0">
                          <a:effectLst/>
                        </a:rPr>
                        <a:t> y </a:t>
                      </a:r>
                      <a:r>
                        <a:rPr lang="en-US" sz="1100" u="none" strike="noStrike" dirty="0" err="1">
                          <a:effectLst/>
                        </a:rPr>
                        <a:t>evaluación</a:t>
                      </a:r>
                      <a:r>
                        <a:rPr lang="en-US" sz="1100" u="none" strike="noStrike" dirty="0">
                          <a:effectLst/>
                        </a:rPr>
                        <a:t> externa</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04516">
                <a:tc gridSpan="4">
                  <a:txBody>
                    <a:bodyPr/>
                    <a:lstStyle/>
                    <a:p>
                      <a:pPr algn="l" fontAlgn="b"/>
                      <a:r>
                        <a:rPr lang="es-CL" sz="1100" u="none" strike="noStrike" dirty="0">
                          <a:effectLst/>
                        </a:rPr>
                        <a:t>Evaluador(a) </a:t>
                      </a:r>
                      <a:r>
                        <a:rPr lang="es-CL" sz="1100" u="none" strike="noStrike" dirty="0" err="1">
                          <a:effectLst/>
                        </a:rPr>
                        <a:t>coasignado</a:t>
                      </a:r>
                      <a:r>
                        <a:rPr lang="es-CL" sz="1100" u="none" strike="noStrike" dirty="0">
                          <a:effectLst/>
                        </a:rPr>
                        <a:t> posgrado y Comité</a:t>
                      </a:r>
                      <a:endParaRPr lang="es-CL"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304516">
                <a:tc gridSpan="3">
                  <a:txBody>
                    <a:bodyPr/>
                    <a:lstStyle/>
                    <a:p>
                      <a:pPr algn="l" fontAlgn="b"/>
                      <a:r>
                        <a:rPr lang="en-US" sz="1100" u="none" strike="noStrike" dirty="0" err="1">
                          <a:effectLst/>
                        </a:rPr>
                        <a:t>Comité</a:t>
                      </a:r>
                      <a:r>
                        <a:rPr lang="en-US" sz="1100" u="none" strike="noStrike" dirty="0">
                          <a:effectLst/>
                        </a:rPr>
                        <a:t> y </a:t>
                      </a:r>
                      <a:r>
                        <a:rPr lang="en-US" sz="1100" u="none" strike="noStrike" dirty="0" err="1">
                          <a:effectLst/>
                        </a:rPr>
                        <a:t>evaluación</a:t>
                      </a:r>
                      <a:r>
                        <a:rPr lang="en-US" sz="1100" u="none" strike="noStrike" dirty="0">
                          <a:effectLst/>
                        </a:rPr>
                        <a:t> externa</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04516">
                <a:tc gridSpan="3">
                  <a:txBody>
                    <a:bodyPr/>
                    <a:lstStyle/>
                    <a:p>
                      <a:pPr algn="l" fontAlgn="b"/>
                      <a:r>
                        <a:rPr lang="en-US" sz="1100" u="none" strike="noStrike" dirty="0" err="1">
                          <a:effectLst/>
                        </a:rPr>
                        <a:t>Evaluación</a:t>
                      </a:r>
                      <a:r>
                        <a:rPr lang="en-US" sz="1100" u="none" strike="noStrike" dirty="0">
                          <a:effectLst/>
                        </a:rPr>
                        <a:t> externa y </a:t>
                      </a:r>
                      <a:r>
                        <a:rPr lang="en-US" sz="1100" u="none" strike="noStrike" dirty="0" err="1">
                          <a:effectLst/>
                        </a:rPr>
                        <a:t>Comité</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304516">
                <a:tc>
                  <a:txBody>
                    <a:bodyPr/>
                    <a:lstStyle/>
                    <a:p>
                      <a:pPr algn="l" fontAlgn="b"/>
                      <a:r>
                        <a:rPr lang="en-US" sz="1100" u="none" strike="noStrike">
                          <a:effectLst/>
                        </a:rPr>
                        <a:t>Comité</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9744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noProof="0" dirty="0" smtClean="0"/>
              <a:t>Visiones/opiniones discordantes</a:t>
            </a:r>
            <a:endParaRPr lang="es-CL" noProof="0" dirty="0"/>
          </a:p>
        </p:txBody>
      </p:sp>
      <p:sp>
        <p:nvSpPr>
          <p:cNvPr id="6" name="Marcador de contenido 5"/>
          <p:cNvSpPr>
            <a:spLocks noGrp="1"/>
          </p:cNvSpPr>
          <p:nvPr>
            <p:ph idx="1"/>
          </p:nvPr>
        </p:nvSpPr>
        <p:spPr/>
        <p:txBody>
          <a:bodyPr/>
          <a:lstStyle/>
          <a:p>
            <a:r>
              <a:rPr lang="es-CL" noProof="0" dirty="0" smtClean="0"/>
              <a:t>Comité no concuerda con revisión externa</a:t>
            </a:r>
          </a:p>
          <a:p>
            <a:pPr lvl="1"/>
            <a:r>
              <a:rPr lang="es-CL" noProof="0" dirty="0" smtClean="0"/>
              <a:t>Validez social</a:t>
            </a:r>
          </a:p>
          <a:p>
            <a:pPr lvl="1"/>
            <a:r>
              <a:rPr lang="es-CL" noProof="0" dirty="0" smtClean="0"/>
              <a:t>Validez científica</a:t>
            </a:r>
          </a:p>
          <a:p>
            <a:pPr lvl="1"/>
            <a:r>
              <a:rPr lang="es-CL" noProof="0" dirty="0" smtClean="0"/>
              <a:t>Protección de sujetos y/o riesgo-beneficio</a:t>
            </a:r>
          </a:p>
          <a:p>
            <a:pPr lvl="1"/>
            <a:r>
              <a:rPr lang="es-CL" noProof="0" dirty="0" smtClean="0"/>
              <a:t>Otros aspectos</a:t>
            </a:r>
          </a:p>
          <a:p>
            <a:pPr lvl="1"/>
            <a:endParaRPr lang="es-CL" noProof="0" dirty="0" smtClean="0"/>
          </a:p>
          <a:p>
            <a:pPr lvl="1"/>
            <a:r>
              <a:rPr lang="es-CL" noProof="0" dirty="0" smtClean="0"/>
              <a:t>Intercambio respetuoso de opiniones con revisores/comités externos</a:t>
            </a:r>
          </a:p>
          <a:p>
            <a:pPr lvl="1"/>
            <a:r>
              <a:rPr lang="es-CL" noProof="0" dirty="0" smtClean="0"/>
              <a:t>Idem con investigadores</a:t>
            </a:r>
          </a:p>
          <a:p>
            <a:pPr lvl="1"/>
            <a:endParaRPr lang="es-CL" noProof="0" dirty="0" smtClean="0"/>
          </a:p>
          <a:p>
            <a:pPr marL="457200" lvl="1" indent="0">
              <a:buNone/>
            </a:pPr>
            <a:endParaRPr lang="es-CL" noProof="0" dirty="0" smtClean="0"/>
          </a:p>
          <a:p>
            <a:pPr lvl="1"/>
            <a:endParaRPr lang="es-CL" noProof="0" dirty="0"/>
          </a:p>
        </p:txBody>
      </p:sp>
    </p:spTree>
    <p:extLst>
      <p:ext uri="{BB962C8B-B14F-4D97-AF65-F5344CB8AC3E}">
        <p14:creationId xmlns:p14="http://schemas.microsoft.com/office/powerpoint/2010/main" val="30636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noProof="0" dirty="0" smtClean="0"/>
              <a:t>Uso animales en experimentación cientifica</a:t>
            </a:r>
            <a:endParaRPr lang="es-CL" noProof="0" dirty="0"/>
          </a:p>
        </p:txBody>
      </p:sp>
      <p:sp>
        <p:nvSpPr>
          <p:cNvPr id="3" name="Marcador de contenido 2"/>
          <p:cNvSpPr>
            <a:spLocks noGrp="1"/>
          </p:cNvSpPr>
          <p:nvPr>
            <p:ph idx="1"/>
          </p:nvPr>
        </p:nvSpPr>
        <p:spPr/>
        <p:txBody>
          <a:bodyPr/>
          <a:lstStyle/>
          <a:p>
            <a:r>
              <a:rPr lang="es-CL" noProof="0" dirty="0" smtClean="0"/>
              <a:t>Se sostiene en principios similares a los aplicados a investigación en seres humanos</a:t>
            </a:r>
          </a:p>
          <a:p>
            <a:r>
              <a:rPr lang="es-CL" noProof="0" dirty="0" smtClean="0"/>
              <a:t>Cioms 2012</a:t>
            </a:r>
          </a:p>
          <a:p>
            <a:pPr lvl="1"/>
            <a:r>
              <a:rPr lang="es-CL" noProof="0" dirty="0" smtClean="0"/>
              <a:t>“se debe usar animales solamente cuando sea necesario y ética y científicamente justificado”</a:t>
            </a:r>
          </a:p>
          <a:p>
            <a:pPr lvl="2"/>
            <a:r>
              <a:rPr lang="es-CL" noProof="0" dirty="0" smtClean="0"/>
              <a:t>“Replacement, reduction, refinement”</a:t>
            </a:r>
            <a:endParaRPr lang="es-CL" noProof="0" dirty="0"/>
          </a:p>
        </p:txBody>
      </p:sp>
    </p:spTree>
    <p:extLst>
      <p:ext uri="{BB962C8B-B14F-4D97-AF65-F5344CB8AC3E}">
        <p14:creationId xmlns:p14="http://schemas.microsoft.com/office/powerpoint/2010/main" val="225241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noProof="0" dirty="0" smtClean="0"/>
              <a:t>Gracias</a:t>
            </a:r>
            <a:endParaRPr lang="es-CL" noProof="0" dirty="0"/>
          </a:p>
        </p:txBody>
      </p:sp>
      <p:sp>
        <p:nvSpPr>
          <p:cNvPr id="5" name="Marcador de texto 4"/>
          <p:cNvSpPr>
            <a:spLocks noGrp="1"/>
          </p:cNvSpPr>
          <p:nvPr>
            <p:ph type="body" idx="1"/>
          </p:nvPr>
        </p:nvSpPr>
        <p:spPr/>
        <p:txBody>
          <a:bodyPr/>
          <a:lstStyle/>
          <a:p>
            <a:endParaRPr lang="en-US"/>
          </a:p>
        </p:txBody>
      </p:sp>
    </p:spTree>
    <p:extLst>
      <p:ext uri="{BB962C8B-B14F-4D97-AF65-F5344CB8AC3E}">
        <p14:creationId xmlns:p14="http://schemas.microsoft.com/office/powerpoint/2010/main" val="288105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noProof="0" dirty="0" smtClean="0"/>
              <a:t>Preguntas</a:t>
            </a:r>
            <a:endParaRPr lang="es-CL" noProof="0" dirty="0"/>
          </a:p>
        </p:txBody>
      </p:sp>
      <p:sp>
        <p:nvSpPr>
          <p:cNvPr id="5" name="Marcador de contenido 4"/>
          <p:cNvSpPr>
            <a:spLocks noGrp="1"/>
          </p:cNvSpPr>
          <p:nvPr>
            <p:ph idx="1"/>
          </p:nvPr>
        </p:nvSpPr>
        <p:spPr/>
        <p:txBody>
          <a:bodyPr/>
          <a:lstStyle/>
          <a:p>
            <a:r>
              <a:rPr lang="es-CL" noProof="0" dirty="0" smtClean="0"/>
              <a:t>¿Le corresponde a los Comités de ética de Investigación velar por la “calidad” de los proyectos sometidos a su aprobación?</a:t>
            </a:r>
          </a:p>
          <a:p>
            <a:r>
              <a:rPr lang="es-CL" noProof="0" dirty="0" smtClean="0"/>
              <a:t>Cuales son las implicancias prácticas para los Comités</a:t>
            </a:r>
          </a:p>
          <a:p>
            <a:pPr lvl="1"/>
            <a:r>
              <a:rPr lang="es-CL" noProof="0" dirty="0" smtClean="0"/>
              <a:t>Nivel de revisión requerido</a:t>
            </a:r>
          </a:p>
          <a:p>
            <a:pPr lvl="1"/>
            <a:r>
              <a:rPr lang="es-CL" noProof="0" dirty="0" smtClean="0"/>
              <a:t>Composición de los Comités</a:t>
            </a:r>
          </a:p>
          <a:p>
            <a:pPr lvl="1"/>
            <a:r>
              <a:rPr lang="es-CL" noProof="0" dirty="0" smtClean="0"/>
              <a:t>Carga de trabajo</a:t>
            </a:r>
          </a:p>
          <a:p>
            <a:pPr lvl="1"/>
            <a:r>
              <a:rPr lang="es-CL" noProof="0" dirty="0" smtClean="0"/>
              <a:t>Potenciales conflictos con otros procesos de revisión metodológica por pares. </a:t>
            </a:r>
            <a:endParaRPr lang="es-CL" noProof="0" dirty="0"/>
          </a:p>
        </p:txBody>
      </p:sp>
    </p:spTree>
    <p:extLst>
      <p:ext uri="{BB962C8B-B14F-4D97-AF65-F5344CB8AC3E}">
        <p14:creationId xmlns:p14="http://schemas.microsoft.com/office/powerpoint/2010/main" val="260768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noProof="0" dirty="0" smtClean="0"/>
              <a:t>Justificación etica para todo proyecto de investigación que involucre seres humanos</a:t>
            </a:r>
            <a:endParaRPr lang="es-CL" sz="2800" noProof="0" dirty="0"/>
          </a:p>
        </p:txBody>
      </p:sp>
      <p:sp>
        <p:nvSpPr>
          <p:cNvPr id="3" name="2 Marcador de contenido"/>
          <p:cNvSpPr>
            <a:spLocks noGrp="1"/>
          </p:cNvSpPr>
          <p:nvPr>
            <p:ph sz="half" idx="1"/>
          </p:nvPr>
        </p:nvSpPr>
        <p:spPr/>
        <p:txBody>
          <a:bodyPr/>
          <a:lstStyle/>
          <a:p>
            <a:r>
              <a:rPr lang="es-CL" noProof="0" dirty="0" smtClean="0"/>
              <a:t>¿Que hace que la investigación clínica en seres humanos sea ética?</a:t>
            </a:r>
          </a:p>
          <a:p>
            <a:endParaRPr lang="es-CL" noProof="0" dirty="0" smtClean="0"/>
          </a:p>
          <a:p>
            <a:endParaRPr lang="es-CL" noProof="0" dirty="0" smtClean="0"/>
          </a:p>
          <a:p>
            <a:endParaRPr lang="es-CL" noProof="0" dirty="0"/>
          </a:p>
        </p:txBody>
      </p:sp>
      <p:sp>
        <p:nvSpPr>
          <p:cNvPr id="5" name="4 Marcador de contenido"/>
          <p:cNvSpPr>
            <a:spLocks noGrp="1"/>
          </p:cNvSpPr>
          <p:nvPr>
            <p:ph sz="half" idx="2"/>
          </p:nvPr>
        </p:nvSpPr>
        <p:spPr/>
        <p:txBody>
          <a:bodyPr/>
          <a:lstStyle/>
          <a:p>
            <a:pPr marL="0" indent="0">
              <a:buNone/>
            </a:pPr>
            <a:endParaRPr lang="es-CL" noProof="0" dirty="0" smtClean="0"/>
          </a:p>
          <a:p>
            <a:pPr marL="0" indent="0">
              <a:buNone/>
            </a:pPr>
            <a:endParaRPr lang="es-CL" noProof="0" dirty="0" smtClean="0"/>
          </a:p>
          <a:p>
            <a:pPr marL="0" indent="0">
              <a:buNone/>
            </a:pPr>
            <a:endParaRPr lang="es-CL" noProof="0" dirty="0" smtClean="0"/>
          </a:p>
          <a:p>
            <a:pPr marL="0" indent="0">
              <a:buNone/>
            </a:pPr>
            <a:endParaRPr lang="es-CL"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270" y="2392362"/>
            <a:ext cx="43815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727" y="2161007"/>
            <a:ext cx="1703777" cy="204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934419" y="5040637"/>
            <a:ext cx="4667250" cy="1569660"/>
          </a:xfrm>
          <a:prstGeom prst="rect">
            <a:avLst/>
          </a:prstGeom>
        </p:spPr>
        <p:txBody>
          <a:bodyPr wrap="square">
            <a:spAutoFit/>
          </a:bodyPr>
          <a:lstStyle/>
          <a:p>
            <a:r>
              <a:rPr lang="en-US" sz="1600" dirty="0" smtClean="0"/>
              <a:t>Autor: Fernando Lolas Stepke, Alvaro Quezada Sepúlveda</a:t>
            </a:r>
          </a:p>
          <a:p>
            <a:r>
              <a:rPr lang="en-US" sz="1600" dirty="0" smtClean="0"/>
              <a:t>Lugar de publicación: Chile</a:t>
            </a:r>
          </a:p>
          <a:p>
            <a:r>
              <a:rPr lang="en-US" sz="1600" dirty="0" smtClean="0"/>
              <a:t>Editorial: Programa Regional de Bioética OPS/OMS</a:t>
            </a:r>
          </a:p>
          <a:p>
            <a:r>
              <a:rPr lang="en-US" sz="1600" dirty="0" smtClean="0"/>
              <a:t>ISBN: 9567938040</a:t>
            </a:r>
          </a:p>
          <a:p>
            <a:r>
              <a:rPr lang="en-US" sz="1600" dirty="0" smtClean="0"/>
              <a:t>Fecha: 2003</a:t>
            </a:r>
            <a:endParaRPr lang="en-US" sz="1600" dirty="0"/>
          </a:p>
        </p:txBody>
      </p:sp>
      <p:pic>
        <p:nvPicPr>
          <p:cNvPr id="1029" name="Picture 5" descr="Pautas éticas de investigación en sujetos huma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1669" y="4778432"/>
            <a:ext cx="142875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14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L" noProof="0" dirty="0" smtClean="0"/>
              <a:t>¿Que hace que la investigación clínica en seres humanos sea ética?</a:t>
            </a:r>
            <a:br>
              <a:rPr lang="es-CL" noProof="0" dirty="0" smtClean="0"/>
            </a:br>
            <a:endParaRPr lang="es-CL" noProof="0" dirty="0"/>
          </a:p>
        </p:txBody>
      </p:sp>
      <p:sp>
        <p:nvSpPr>
          <p:cNvPr id="7" name="6 Marcador de contenido"/>
          <p:cNvSpPr>
            <a:spLocks noGrp="1"/>
          </p:cNvSpPr>
          <p:nvPr>
            <p:ph sz="half" idx="1"/>
          </p:nvPr>
        </p:nvSpPr>
        <p:spPr/>
        <p:txBody>
          <a:bodyPr>
            <a:normAutofit fontScale="92500" lnSpcReduction="20000"/>
          </a:bodyPr>
          <a:lstStyle/>
          <a:p>
            <a:r>
              <a:rPr lang="es-CL" noProof="0" dirty="0" smtClean="0"/>
              <a:t>Valor</a:t>
            </a:r>
            <a:endParaRPr lang="es-CL" noProof="0" dirty="0"/>
          </a:p>
        </p:txBody>
      </p:sp>
      <p:sp>
        <p:nvSpPr>
          <p:cNvPr id="8" name="7 Marcador de contenido"/>
          <p:cNvSpPr>
            <a:spLocks noGrp="1"/>
          </p:cNvSpPr>
          <p:nvPr>
            <p:ph sz="half" idx="2"/>
          </p:nvPr>
        </p:nvSpPr>
        <p:spPr/>
        <p:txBody>
          <a:bodyPr>
            <a:normAutofit fontScale="92500" lnSpcReduction="20000"/>
          </a:bodyPr>
          <a:lstStyle/>
          <a:p>
            <a:r>
              <a:rPr lang="es-CL" noProof="0" dirty="0" smtClean="0"/>
              <a:t>Importancia social, </a:t>
            </a:r>
            <a:r>
              <a:rPr lang="es-CL" b="1" noProof="0" dirty="0" smtClean="0"/>
              <a:t>científica</a:t>
            </a:r>
            <a:r>
              <a:rPr lang="es-CL" noProof="0" dirty="0" smtClean="0"/>
              <a:t> o clínica</a:t>
            </a:r>
          </a:p>
          <a:p>
            <a:r>
              <a:rPr lang="es-CL" noProof="0" dirty="0" smtClean="0"/>
              <a:t>Probabilidad de promover mejoras en la salud, en el bienestar, o en el conocimiento de la población.</a:t>
            </a:r>
          </a:p>
          <a:p>
            <a:pPr lvl="1"/>
            <a:r>
              <a:rPr lang="es-CL" noProof="0" dirty="0" smtClean="0"/>
              <a:t>Existe la posibilidad de investigación carente de valor  Ejs:</a:t>
            </a:r>
          </a:p>
          <a:p>
            <a:pPr lvl="2"/>
            <a:r>
              <a:rPr lang="es-CL" noProof="0" dirty="0" smtClean="0"/>
              <a:t>Una que duplique resultados ya comprobados</a:t>
            </a:r>
          </a:p>
          <a:p>
            <a:pPr lvl="2"/>
            <a:r>
              <a:rPr lang="es-CL" noProof="0" dirty="0" smtClean="0"/>
              <a:t>Hipótesis banal</a:t>
            </a:r>
          </a:p>
          <a:p>
            <a:r>
              <a:rPr lang="es-CL" noProof="0" dirty="0" smtClean="0"/>
              <a:t>Uso responsable de recursos limitados y evitar “explotación”</a:t>
            </a:r>
          </a:p>
          <a:p>
            <a:pPr lvl="1"/>
            <a:r>
              <a:rPr lang="es-CL" noProof="0" dirty="0" smtClean="0"/>
              <a:t>No exponer seres humanos a riesgos o potencial daño si no se espera un resultado “valioso”</a:t>
            </a:r>
          </a:p>
          <a:p>
            <a:pPr lvl="2"/>
            <a:r>
              <a:rPr lang="es-CL" noProof="0" dirty="0" smtClean="0"/>
              <a:t>“algún beneficio social o personal que justifique el riesgo, costo y esfuerzo”</a:t>
            </a:r>
          </a:p>
          <a:p>
            <a:pPr lvl="1"/>
            <a:endParaRPr lang="es-CL" noProof="0" dirty="0"/>
          </a:p>
        </p:txBody>
      </p:sp>
    </p:spTree>
    <p:extLst>
      <p:ext uri="{BB962C8B-B14F-4D97-AF65-F5344CB8AC3E}">
        <p14:creationId xmlns:p14="http://schemas.microsoft.com/office/powerpoint/2010/main" val="86240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L" noProof="0" dirty="0" smtClean="0"/>
              <a:t>¿Que hace que la investigación clínica en seres humanos sea ética?</a:t>
            </a:r>
            <a:br>
              <a:rPr lang="es-CL" noProof="0" dirty="0" smtClean="0"/>
            </a:br>
            <a:endParaRPr lang="es-CL" noProof="0" dirty="0"/>
          </a:p>
        </p:txBody>
      </p:sp>
      <p:sp>
        <p:nvSpPr>
          <p:cNvPr id="7" name="6 Marcador de contenido"/>
          <p:cNvSpPr>
            <a:spLocks noGrp="1"/>
          </p:cNvSpPr>
          <p:nvPr>
            <p:ph sz="half" idx="1"/>
          </p:nvPr>
        </p:nvSpPr>
        <p:spPr/>
        <p:txBody>
          <a:bodyPr>
            <a:normAutofit/>
          </a:bodyPr>
          <a:lstStyle/>
          <a:p>
            <a:r>
              <a:rPr lang="es-CL" noProof="0" dirty="0" smtClean="0"/>
              <a:t>Validez científica</a:t>
            </a:r>
            <a:endParaRPr lang="es-CL" noProof="0" dirty="0"/>
          </a:p>
        </p:txBody>
      </p:sp>
      <p:sp>
        <p:nvSpPr>
          <p:cNvPr id="8" name="7 Marcador de contenido"/>
          <p:cNvSpPr>
            <a:spLocks noGrp="1"/>
          </p:cNvSpPr>
          <p:nvPr>
            <p:ph sz="half" idx="2"/>
          </p:nvPr>
        </p:nvSpPr>
        <p:spPr/>
        <p:txBody>
          <a:bodyPr>
            <a:normAutofit/>
          </a:bodyPr>
          <a:lstStyle/>
          <a:p>
            <a:pPr lvl="1"/>
            <a:r>
              <a:rPr lang="es-CL" noProof="0" dirty="0" smtClean="0"/>
              <a:t>“mala ciencia, no es ética”</a:t>
            </a:r>
          </a:p>
          <a:p>
            <a:pPr lvl="2"/>
            <a:r>
              <a:rPr lang="es-CL" b="1" noProof="0" dirty="0" smtClean="0"/>
              <a:t>Objetivo científico claro</a:t>
            </a:r>
          </a:p>
          <a:p>
            <a:pPr lvl="2"/>
            <a:r>
              <a:rPr lang="es-CL" noProof="0" dirty="0" smtClean="0"/>
              <a:t>Diseño y Metodología válida y prácticamente generalizable</a:t>
            </a:r>
          </a:p>
          <a:p>
            <a:pPr lvl="2"/>
            <a:r>
              <a:rPr lang="es-CL" noProof="0" dirty="0" smtClean="0"/>
              <a:t>“Poder suficiente”</a:t>
            </a:r>
          </a:p>
          <a:p>
            <a:pPr lvl="2"/>
            <a:r>
              <a:rPr lang="es-CL" noProof="0" dirty="0" smtClean="0"/>
              <a:t>Plan de análisis adecuado</a:t>
            </a:r>
          </a:p>
          <a:p>
            <a:pPr lvl="2"/>
            <a:r>
              <a:rPr lang="es-CL" noProof="0" dirty="0" smtClean="0"/>
              <a:t>Factibilidad</a:t>
            </a:r>
          </a:p>
          <a:p>
            <a:pPr lvl="1"/>
            <a:endParaRPr lang="es-CL" noProof="0" dirty="0" smtClean="0"/>
          </a:p>
          <a:p>
            <a:pPr lvl="1"/>
            <a:endParaRPr lang="es-CL" b="1" noProof="0" dirty="0" smtClean="0"/>
          </a:p>
          <a:p>
            <a:pPr lvl="1"/>
            <a:endParaRPr lang="es-CL" b="1" noProof="0" dirty="0"/>
          </a:p>
        </p:txBody>
      </p:sp>
    </p:spTree>
    <p:extLst>
      <p:ext uri="{BB962C8B-B14F-4D97-AF65-F5344CB8AC3E}">
        <p14:creationId xmlns:p14="http://schemas.microsoft.com/office/powerpoint/2010/main" val="284107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L" noProof="0" dirty="0" smtClean="0"/>
              <a:t>¿Que hace que la investigación clínica en seres humanos sea ética?</a:t>
            </a:r>
            <a:br>
              <a:rPr lang="es-CL" noProof="0" dirty="0" smtClean="0"/>
            </a:br>
            <a:endParaRPr lang="es-CL" noProof="0" dirty="0"/>
          </a:p>
        </p:txBody>
      </p:sp>
      <p:sp>
        <p:nvSpPr>
          <p:cNvPr id="7" name="6 Marcador de contenido"/>
          <p:cNvSpPr>
            <a:spLocks noGrp="1"/>
          </p:cNvSpPr>
          <p:nvPr>
            <p:ph sz="half" idx="1"/>
          </p:nvPr>
        </p:nvSpPr>
        <p:spPr/>
        <p:txBody>
          <a:bodyPr>
            <a:normAutofit/>
          </a:bodyPr>
          <a:lstStyle/>
          <a:p>
            <a:r>
              <a:rPr lang="es-CL" noProof="0" dirty="0" smtClean="0"/>
              <a:t>Selección equitativa de sujetos</a:t>
            </a:r>
          </a:p>
          <a:p>
            <a:r>
              <a:rPr lang="es-CL" noProof="0" dirty="0" smtClean="0"/>
              <a:t>Proporción favorable de riesgo-beneficio</a:t>
            </a:r>
            <a:endParaRPr lang="es-CL" noProof="0" dirty="0"/>
          </a:p>
        </p:txBody>
      </p:sp>
      <p:sp>
        <p:nvSpPr>
          <p:cNvPr id="2" name="1 Marcador de contenido"/>
          <p:cNvSpPr>
            <a:spLocks noGrp="1"/>
          </p:cNvSpPr>
          <p:nvPr>
            <p:ph sz="half" idx="2"/>
          </p:nvPr>
        </p:nvSpPr>
        <p:spPr/>
        <p:txBody>
          <a:bodyPr/>
          <a:lstStyle/>
          <a:p>
            <a:r>
              <a:rPr lang="es-CL" noProof="0" dirty="0" smtClean="0"/>
              <a:t>Basado en ciencia no en la vulnerabilidad</a:t>
            </a:r>
          </a:p>
          <a:p>
            <a:r>
              <a:rPr lang="es-CL" noProof="0" dirty="0" smtClean="0"/>
              <a:t>Para los “sujetos” y para la “sociedad”</a:t>
            </a:r>
            <a:endParaRPr lang="es-CL" noProof="0" dirty="0"/>
          </a:p>
        </p:txBody>
      </p:sp>
    </p:spTree>
    <p:extLst>
      <p:ext uri="{BB962C8B-B14F-4D97-AF65-F5344CB8AC3E}">
        <p14:creationId xmlns:p14="http://schemas.microsoft.com/office/powerpoint/2010/main" val="2438442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noProof="0" dirty="0" smtClean="0"/>
              <a:t>Justificación etica para todo proyecto de investigación que involucre seres humanos</a:t>
            </a:r>
            <a:endParaRPr lang="es-CL" sz="2800" noProof="0" dirty="0"/>
          </a:p>
        </p:txBody>
      </p:sp>
      <p:sp>
        <p:nvSpPr>
          <p:cNvPr id="3" name="2 Marcador de contenido"/>
          <p:cNvSpPr>
            <a:spLocks noGrp="1"/>
          </p:cNvSpPr>
          <p:nvPr>
            <p:ph sz="half" idx="1"/>
          </p:nvPr>
        </p:nvSpPr>
        <p:spPr/>
        <p:txBody>
          <a:bodyPr/>
          <a:lstStyle/>
          <a:p>
            <a:r>
              <a:rPr lang="es-CL" noProof="0" dirty="0" smtClean="0"/>
              <a:t>¿Que hace que la investigación clínica en seres humanos sea ética?</a:t>
            </a:r>
          </a:p>
          <a:p>
            <a:endParaRPr lang="es-CL" noProof="0" dirty="0" smtClean="0"/>
          </a:p>
          <a:p>
            <a:endParaRPr lang="es-CL" noProof="0" dirty="0" smtClean="0"/>
          </a:p>
          <a:p>
            <a:endParaRPr lang="es-CL" noProof="0" dirty="0"/>
          </a:p>
        </p:txBody>
      </p:sp>
      <p:sp>
        <p:nvSpPr>
          <p:cNvPr id="5" name="4 Marcador de contenido"/>
          <p:cNvSpPr>
            <a:spLocks noGrp="1"/>
          </p:cNvSpPr>
          <p:nvPr>
            <p:ph sz="half" idx="2"/>
          </p:nvPr>
        </p:nvSpPr>
        <p:spPr/>
        <p:txBody>
          <a:bodyPr/>
          <a:lstStyle/>
          <a:p>
            <a:pPr marL="0" indent="0">
              <a:buNone/>
            </a:pPr>
            <a:endParaRPr lang="es-CL" noProof="0" dirty="0" smtClean="0"/>
          </a:p>
          <a:p>
            <a:pPr marL="0" indent="0">
              <a:buNone/>
            </a:pPr>
            <a:endParaRPr lang="es-CL" noProof="0" dirty="0" smtClean="0"/>
          </a:p>
          <a:p>
            <a:pPr marL="0" indent="0">
              <a:buNone/>
            </a:pPr>
            <a:endParaRPr lang="es-CL" noProof="0" dirty="0" smtClean="0"/>
          </a:p>
          <a:p>
            <a:pPr marL="0" indent="0">
              <a:buNone/>
            </a:pPr>
            <a:endParaRPr lang="es-CL" noProof="0" dirty="0"/>
          </a:p>
        </p:txBody>
      </p:sp>
      <p:sp>
        <p:nvSpPr>
          <p:cNvPr id="4" name="3 Rectángulo"/>
          <p:cNvSpPr/>
          <p:nvPr/>
        </p:nvSpPr>
        <p:spPr>
          <a:xfrm>
            <a:off x="5934419" y="5040637"/>
            <a:ext cx="4667250" cy="1569660"/>
          </a:xfrm>
          <a:prstGeom prst="rect">
            <a:avLst/>
          </a:prstGeom>
        </p:spPr>
        <p:txBody>
          <a:bodyPr wrap="square">
            <a:spAutoFit/>
          </a:bodyPr>
          <a:lstStyle/>
          <a:p>
            <a:r>
              <a:rPr lang="en-US" sz="1600" dirty="0" smtClean="0">
                <a:solidFill>
                  <a:prstClr val="white"/>
                </a:solidFill>
              </a:rPr>
              <a:t>Autor: Fernando Lolas Stepke, Alvaro Quezada Sepúlveda</a:t>
            </a:r>
          </a:p>
          <a:p>
            <a:r>
              <a:rPr lang="en-US" sz="1600" dirty="0" smtClean="0">
                <a:solidFill>
                  <a:prstClr val="white"/>
                </a:solidFill>
              </a:rPr>
              <a:t>Lugar de publicación: Chile</a:t>
            </a:r>
          </a:p>
          <a:p>
            <a:r>
              <a:rPr lang="en-US" sz="1600" dirty="0" smtClean="0">
                <a:solidFill>
                  <a:prstClr val="white"/>
                </a:solidFill>
              </a:rPr>
              <a:t>Editorial: Programa Regional de Bioética OPS/OMS</a:t>
            </a:r>
          </a:p>
          <a:p>
            <a:r>
              <a:rPr lang="en-US" sz="1600" dirty="0" smtClean="0">
                <a:solidFill>
                  <a:prstClr val="white"/>
                </a:solidFill>
              </a:rPr>
              <a:t>ISBN: 9567938040</a:t>
            </a:r>
          </a:p>
          <a:p>
            <a:r>
              <a:rPr lang="en-US" sz="1600" dirty="0" smtClean="0">
                <a:solidFill>
                  <a:prstClr val="white"/>
                </a:solidFill>
              </a:rPr>
              <a:t>Fecha: 2003</a:t>
            </a:r>
            <a:endParaRPr lang="en-US" sz="1600" dirty="0">
              <a:solidFill>
                <a:prstClr val="white"/>
              </a:solidFill>
            </a:endParaRPr>
          </a:p>
        </p:txBody>
      </p:sp>
      <p:pic>
        <p:nvPicPr>
          <p:cNvPr id="1029" name="Picture 5" descr="Pautas éticas de investigación en sujetos hu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669" y="4778432"/>
            <a:ext cx="142875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67" y="2709285"/>
            <a:ext cx="4588529" cy="127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Resultado de imagen de Diego Gra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15" y="2268841"/>
            <a:ext cx="2568110" cy="193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39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1" y="-263858"/>
            <a:ext cx="10131425" cy="1456267"/>
          </a:xfrm>
        </p:spPr>
        <p:txBody>
          <a:bodyPr/>
          <a:lstStyle/>
          <a:p>
            <a:r>
              <a:rPr lang="es-CL" noProof="0" dirty="0" smtClean="0"/>
              <a:t>¿Que propone Diego Gracia?</a:t>
            </a:r>
            <a:endParaRPr lang="es-CL" noProof="0" dirty="0"/>
          </a:p>
        </p:txBody>
      </p:sp>
      <p:sp>
        <p:nvSpPr>
          <p:cNvPr id="3" name="2 Marcador de contenido"/>
          <p:cNvSpPr>
            <a:spLocks noGrp="1"/>
          </p:cNvSpPr>
          <p:nvPr>
            <p:ph sz="half" idx="1"/>
          </p:nvPr>
        </p:nvSpPr>
        <p:spPr/>
        <p:txBody>
          <a:bodyPr/>
          <a:lstStyle/>
          <a:p>
            <a:endParaRPr lang="en-US" dirty="0"/>
          </a:p>
        </p:txBody>
      </p:sp>
      <p:sp>
        <p:nvSpPr>
          <p:cNvPr id="4" name="3 Marcador de contenido"/>
          <p:cNvSpPr>
            <a:spLocks noGrp="1"/>
          </p:cNvSpPr>
          <p:nvPr>
            <p:ph sz="half" idx="2"/>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52" y="1050369"/>
            <a:ext cx="5174465" cy="574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251" y="1066939"/>
            <a:ext cx="5488608" cy="572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330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L" noProof="0" dirty="0" smtClean="0"/>
              <a:t>De la etica a la practica: cioms </a:t>
            </a:r>
            <a:br>
              <a:rPr lang="es-CL" noProof="0" dirty="0" smtClean="0"/>
            </a:br>
            <a:r>
              <a:rPr lang="es-CL" sz="1600" noProof="0" dirty="0" smtClean="0"/>
              <a:t>2016http://www.cioms.ch/ethical-guidelines-2016</a:t>
            </a:r>
            <a:endParaRPr lang="es-CL" noProof="0" dirty="0"/>
          </a:p>
        </p:txBody>
      </p:sp>
      <p:sp>
        <p:nvSpPr>
          <p:cNvPr id="7" name="6 Marcador de contenido"/>
          <p:cNvSpPr>
            <a:spLocks noGrp="1"/>
          </p:cNvSpPr>
          <p:nvPr>
            <p:ph sz="half" idx="1"/>
          </p:nvPr>
        </p:nvSpPr>
        <p:spPr>
          <a:xfrm>
            <a:off x="550843" y="2142066"/>
            <a:ext cx="5130293" cy="4258733"/>
          </a:xfrm>
        </p:spPr>
        <p:txBody>
          <a:bodyPr>
            <a:normAutofit fontScale="92500" lnSpcReduction="20000"/>
          </a:bodyPr>
          <a:lstStyle/>
          <a:p>
            <a:r>
              <a:rPr lang="es-CL" noProof="0" dirty="0" smtClean="0"/>
              <a:t>CIOMS: Council for International Organization of Medical Science</a:t>
            </a:r>
          </a:p>
          <a:p>
            <a:pPr lvl="1"/>
            <a:r>
              <a:rPr lang="es-CL" noProof="0" dirty="0" smtClean="0"/>
              <a:t>“In collaboration with WHO”</a:t>
            </a:r>
          </a:p>
          <a:p>
            <a:pPr lvl="1"/>
            <a:r>
              <a:rPr lang="es-CL" noProof="0" dirty="0" smtClean="0"/>
              <a:t>“Through its membership, CIOMS is representative of a substantial proportion of the biomedical scientific community. In 2013, the membership of CIOMS included 49 international, national and associate member organizations, representing many of the biomedical disciplines, national academies of sciences and medical research councils.”</a:t>
            </a:r>
          </a:p>
          <a:p>
            <a:pPr lvl="1"/>
            <a:r>
              <a:rPr lang="es-CL" noProof="0" dirty="0" smtClean="0"/>
              <a:t>Fundado bajo el auspicio de OMS y UNESCO en 1949</a:t>
            </a:r>
          </a:p>
          <a:p>
            <a:pPr lvl="1"/>
            <a:r>
              <a:rPr lang="es-CL" noProof="0" dirty="0" smtClean="0"/>
              <a:t>Focaliza su labor en ética de la investigación biomédica especialmente en países de bajos recursos a fines de la década de los setenta.</a:t>
            </a:r>
          </a:p>
          <a:p>
            <a:pPr lvl="2"/>
            <a:r>
              <a:rPr lang="es-CL" noProof="0" dirty="0" smtClean="0"/>
              <a:t>Guidelines: 1983, 1993, 2002, 2016</a:t>
            </a:r>
          </a:p>
          <a:p>
            <a:pPr lvl="2"/>
            <a:r>
              <a:rPr lang="es-CL" noProof="0" dirty="0" smtClean="0"/>
              <a:t>Desarrollado por un grupo de expertos, altamente socializado</a:t>
            </a:r>
          </a:p>
          <a:p>
            <a:pPr lvl="1"/>
            <a:endParaRPr lang="es-CL" noProof="0" dirty="0" smtClean="0"/>
          </a:p>
          <a:p>
            <a:pPr lvl="1"/>
            <a:endParaRPr lang="es-CL" noProof="0" dirty="0"/>
          </a:p>
        </p:txBody>
      </p:sp>
      <p:sp>
        <p:nvSpPr>
          <p:cNvPr id="8" name="7 Marcador de contenido"/>
          <p:cNvSpPr>
            <a:spLocks noGrp="1"/>
          </p:cNvSpPr>
          <p:nvPr>
            <p:ph sz="half" idx="2"/>
          </p:nvPr>
        </p:nvSpPr>
        <p:spPr>
          <a:xfrm>
            <a:off x="5821894" y="2142067"/>
            <a:ext cx="5305141" cy="4247716"/>
          </a:xfrm>
        </p:spPr>
        <p:txBody>
          <a:bodyPr>
            <a:normAutofit fontScale="92500" lnSpcReduction="20000"/>
          </a:bodyPr>
          <a:lstStyle/>
          <a:p>
            <a:r>
              <a:rPr lang="es-CL" noProof="0" dirty="0" smtClean="0"/>
              <a:t>Versión aprobada  29 Noviembre 2016</a:t>
            </a:r>
          </a:p>
          <a:p>
            <a:pPr lvl="1"/>
            <a:r>
              <a:rPr lang="es-CL" noProof="0" dirty="0" smtClean="0"/>
              <a:t>25 “guidelines”/Tópicos incluyendo comentarios actualizados para cada guía y 4 apéndices</a:t>
            </a:r>
          </a:p>
          <a:p>
            <a:r>
              <a:rPr lang="es-CL" noProof="0" dirty="0" smtClean="0"/>
              <a:t>Relacionado con nuestro tema</a:t>
            </a:r>
          </a:p>
          <a:p>
            <a:pPr lvl="1"/>
            <a:r>
              <a:rPr lang="es-CL" noProof="0" dirty="0" smtClean="0"/>
              <a:t>Prácticamente todas las guías en uno u otro aspecto</a:t>
            </a:r>
          </a:p>
          <a:p>
            <a:pPr lvl="2"/>
            <a:r>
              <a:rPr lang="es-CL" noProof="0" dirty="0" smtClean="0"/>
              <a:t>1: Valor científico y social y respeto de los derechos</a:t>
            </a:r>
          </a:p>
          <a:p>
            <a:pPr lvl="2"/>
            <a:r>
              <a:rPr lang="es-CL" noProof="0" dirty="0" smtClean="0"/>
              <a:t>23: Requisitos para establecer CEI y para su revisión de protocolos</a:t>
            </a:r>
            <a:endParaRPr lang="es-CL" noProof="0" dirty="0"/>
          </a:p>
        </p:txBody>
      </p:sp>
    </p:spTree>
    <p:extLst>
      <p:ext uri="{BB962C8B-B14F-4D97-AF65-F5344CB8AC3E}">
        <p14:creationId xmlns:p14="http://schemas.microsoft.com/office/powerpoint/2010/main" val="29937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4578</TotalTime>
  <Words>1445</Words>
  <Application>Microsoft Office PowerPoint</Application>
  <PresentationFormat>Panorámica</PresentationFormat>
  <Paragraphs>233</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Celestial</vt:lpstr>
      <vt:lpstr>Comités de Ética para la Investigación en seres humanos y revisión metodológica de proyectos</vt:lpstr>
      <vt:lpstr>Preguntas</vt:lpstr>
      <vt:lpstr>Justificación etica para todo proyecto de investigación que involucre seres humanos</vt:lpstr>
      <vt:lpstr>¿Que hace que la investigación clínica en seres humanos sea ética? </vt:lpstr>
      <vt:lpstr>¿Que hace que la investigación clínica en seres humanos sea ética? </vt:lpstr>
      <vt:lpstr>¿Que hace que la investigación clínica en seres humanos sea ética? </vt:lpstr>
      <vt:lpstr>Justificación etica para todo proyecto de investigación que involucre seres humanos</vt:lpstr>
      <vt:lpstr>¿Que propone Diego Gracia?</vt:lpstr>
      <vt:lpstr>De la etica a la practica: cioms  2016http://www.cioms.ch/ethical-guidelines-2016</vt:lpstr>
      <vt:lpstr>Guía 1: Valor científico y social y respeto de los derechos </vt:lpstr>
      <vt:lpstr>Guía 23: Requisitos para establecer CEI y para su revisión de protocolos  </vt:lpstr>
      <vt:lpstr>Guía 23: Requisitos para establecer CEI y para su revisión de protocolos  </vt:lpstr>
      <vt:lpstr>Preguntas</vt:lpstr>
      <vt:lpstr>Preguntas</vt:lpstr>
      <vt:lpstr>Una mirada al CEISH de la facultad de medicina, universidad de chile</vt:lpstr>
      <vt:lpstr>Estrategias para expeditar el proceso de revisión sin comprometer el “rol” del Comite</vt:lpstr>
      <vt:lpstr>Visiones/opiniones discordantes</vt:lpstr>
      <vt:lpstr>Uso animales en experimentación cientifica</vt:lpstr>
      <vt:lpstr>Gracias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Comités de Etica para la Investigación en seres humanos y animales y revisión metodológica de proyectos</dc:title>
  <dc:creator>Miguel O'Ryan</dc:creator>
  <cp:lastModifiedBy>Miguel O'Ryan</cp:lastModifiedBy>
  <cp:revision>44</cp:revision>
  <dcterms:created xsi:type="dcterms:W3CDTF">2016-12-07T02:07:57Z</dcterms:created>
  <dcterms:modified xsi:type="dcterms:W3CDTF">2017-01-11T03:04:27Z</dcterms:modified>
</cp:coreProperties>
</file>