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14" r:id="rId2"/>
  </p:sldMasterIdLst>
  <p:notesMasterIdLst>
    <p:notesMasterId r:id="rId18"/>
  </p:notesMasterIdLst>
  <p:handoutMasterIdLst>
    <p:handoutMasterId r:id="rId19"/>
  </p:handoutMasterIdLst>
  <p:sldIdLst>
    <p:sldId id="395" r:id="rId3"/>
    <p:sldId id="265" r:id="rId4"/>
    <p:sldId id="310" r:id="rId5"/>
    <p:sldId id="329" r:id="rId6"/>
    <p:sldId id="320" r:id="rId7"/>
    <p:sldId id="335" r:id="rId8"/>
    <p:sldId id="390" r:id="rId9"/>
    <p:sldId id="405" r:id="rId10"/>
    <p:sldId id="407" r:id="rId11"/>
    <p:sldId id="408" r:id="rId12"/>
    <p:sldId id="410" r:id="rId13"/>
    <p:sldId id="413" r:id="rId14"/>
    <p:sldId id="411" r:id="rId15"/>
    <p:sldId id="414" r:id="rId16"/>
    <p:sldId id="412" r:id="rId17"/>
  </p:sldIdLst>
  <p:sldSz cx="12188825" cy="6858000"/>
  <p:notesSz cx="6858000" cy="9144000"/>
  <p:custDataLst>
    <p:tags r:id="rId20"/>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4030">
          <p15:clr>
            <a:srgbClr val="A4A3A4"/>
          </p15:clr>
        </p15:guide>
        <p15:guide id="3" orient="horz" pos="1200">
          <p15:clr>
            <a:srgbClr val="A4A3A4"/>
          </p15:clr>
        </p15:guide>
        <p15:guide id="4" orient="horz" pos="1008">
          <p15:clr>
            <a:srgbClr val="A4A3A4"/>
          </p15:clr>
        </p15:guide>
        <p15:guide id="5" orient="horz" pos="3792">
          <p15:clr>
            <a:srgbClr val="A4A3A4"/>
          </p15:clr>
        </p15:guide>
        <p15:guide id="6" orient="horz">
          <p15:clr>
            <a:srgbClr val="A4A3A4"/>
          </p15:clr>
        </p15:guide>
        <p15:guide id="7" orient="horz" pos="3360">
          <p15:clr>
            <a:srgbClr val="A4A3A4"/>
          </p15:clr>
        </p15:guide>
        <p15:guide id="8" orient="horz" pos="3312">
          <p15:clr>
            <a:srgbClr val="A4A3A4"/>
          </p15:clr>
        </p15:guide>
        <p15:guide id="9" orient="horz" pos="240">
          <p15:clr>
            <a:srgbClr val="A4A3A4"/>
          </p15:clr>
        </p15:guide>
        <p15:guide id="10" orient="horz" pos="432">
          <p15:clr>
            <a:srgbClr val="A4A3A4"/>
          </p15:clr>
        </p15:guide>
        <p15:guide id="11" orient="horz" pos="2784">
          <p15:clr>
            <a:srgbClr val="A4A3A4"/>
          </p15:clr>
        </p15:guide>
        <p15:guide id="12" pos="3839">
          <p15:clr>
            <a:srgbClr val="A4A3A4"/>
          </p15:clr>
        </p15:guide>
        <p15:guide id="13" pos="959">
          <p15:clr>
            <a:srgbClr val="A4A3A4"/>
          </p15:clr>
        </p15:guide>
        <p15:guide id="14" pos="6143">
          <p15:clr>
            <a:srgbClr val="A4A3A4"/>
          </p15:clr>
        </p15:guide>
        <p15:guide id="15" pos="1247">
          <p15:clr>
            <a:srgbClr val="A4A3A4"/>
          </p15:clr>
        </p15:guide>
        <p15:guide id="16" pos="7007">
          <p15:clr>
            <a:srgbClr val="A4A3A4"/>
          </p15:clr>
        </p15:guide>
        <p15:guide id="17" pos="5855">
          <p15:clr>
            <a:srgbClr val="A4A3A4"/>
          </p15:clr>
        </p15:guide>
        <p15:guide id="18" pos="671">
          <p15:clr>
            <a:srgbClr val="A4A3A4"/>
          </p15:clr>
        </p15:guide>
        <p15:guide id="19" pos="7151">
          <p15:clr>
            <a:srgbClr val="A4A3A4"/>
          </p15:clr>
        </p15:guide>
        <p15:guide id="20" pos="3119">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23F69"/>
    <a:srgbClr val="635F7C"/>
    <a:srgbClr val="0EE4FA"/>
    <a:srgbClr val="074AA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Estilo temático 1 - Énfasis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B4B98B0-60AC-42C2-AFA5-B58CD77FA1E5}" styleName="Estilo claro 1 - Acento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65" autoAdjust="0"/>
    <p:restoredTop sz="86413" autoAdjust="0"/>
  </p:normalViewPr>
  <p:slideViewPr>
    <p:cSldViewPr showGuides="1">
      <p:cViewPr varScale="1">
        <p:scale>
          <a:sx n="64" d="100"/>
          <a:sy n="64" d="100"/>
        </p:scale>
        <p:origin x="180" y="60"/>
      </p:cViewPr>
      <p:guideLst>
        <p:guide orient="horz" pos="2160"/>
        <p:guide orient="horz" pos="4030"/>
        <p:guide orient="horz" pos="1200"/>
        <p:guide orient="horz" pos="1008"/>
        <p:guide orient="horz" pos="3792"/>
        <p:guide orient="horz"/>
        <p:guide orient="horz" pos="3360"/>
        <p:guide orient="horz" pos="3312"/>
        <p:guide orient="horz" pos="240"/>
        <p:guide orient="horz" pos="432"/>
        <p:guide orient="horz" pos="2784"/>
        <p:guide pos="3839"/>
        <p:guide pos="959"/>
        <p:guide pos="6143"/>
        <p:guide pos="1247"/>
        <p:guide pos="7007"/>
        <p:guide pos="5855"/>
        <p:guide pos="671"/>
        <p:guide pos="7151"/>
        <p:guide pos="3119"/>
      </p:guideLst>
    </p:cSldViewPr>
  </p:slideViewPr>
  <p:outlineViewPr>
    <p:cViewPr>
      <p:scale>
        <a:sx n="33" d="100"/>
        <a:sy n="33" d="100"/>
      </p:scale>
      <p:origin x="0" y="-4122"/>
    </p:cViewPr>
  </p:outlineViewPr>
  <p:notesTextViewPr>
    <p:cViewPr>
      <p:scale>
        <a:sx n="1" d="1"/>
        <a:sy n="1" d="1"/>
      </p:scale>
      <p:origin x="0" y="0"/>
    </p:cViewPr>
  </p:notesTextViewPr>
  <p:notesViewPr>
    <p:cSldViewPr showGuides="1">
      <p:cViewPr varScale="1">
        <p:scale>
          <a:sx n="66" d="100"/>
          <a:sy n="66" d="100"/>
        </p:scale>
        <p:origin x="2250"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tags" Target="tags/tag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4146731-4AFB-4B16-A413-1FCCF05CC372}" type="doc">
      <dgm:prSet loTypeId="urn:microsoft.com/office/officeart/2005/8/layout/hierarchy3" loCatId="list" qsTypeId="urn:microsoft.com/office/officeart/2005/8/quickstyle/simple1" qsCatId="simple" csTypeId="urn:microsoft.com/office/officeart/2005/8/colors/accent1_5" csCatId="accent1" phldr="1"/>
      <dgm:spPr/>
      <dgm:t>
        <a:bodyPr/>
        <a:lstStyle/>
        <a:p>
          <a:endParaRPr lang="es-ES"/>
        </a:p>
      </dgm:t>
    </dgm:pt>
    <dgm:pt modelId="{38DA9CDD-B547-41BD-8A87-24CC0C571A08}">
      <dgm:prSet phldrT="[Texto]"/>
      <dgm:spPr/>
      <dgm:t>
        <a:bodyPr/>
        <a:lstStyle/>
        <a:p>
          <a:r>
            <a:rPr lang="es-ES" dirty="0">
              <a:latin typeface="Corbel" panose="020B0503020204020204" pitchFamily="34" charset="0"/>
            </a:rPr>
            <a:t>Universidades</a:t>
          </a:r>
        </a:p>
        <a:p>
          <a:r>
            <a:rPr lang="es-ES" dirty="0">
              <a:latin typeface="Corbel" panose="020B0503020204020204" pitchFamily="34" charset="0"/>
            </a:rPr>
            <a:t>5 comités</a:t>
          </a:r>
        </a:p>
        <a:p>
          <a:r>
            <a:rPr lang="es-ES" dirty="0">
              <a:latin typeface="Corbel" panose="020B0503020204020204" pitchFamily="34" charset="0"/>
            </a:rPr>
            <a:t>1 Universidad Tradicional</a:t>
          </a:r>
        </a:p>
        <a:p>
          <a:r>
            <a:rPr lang="es-ES" dirty="0">
              <a:latin typeface="Corbel" panose="020B0503020204020204" pitchFamily="34" charset="0"/>
            </a:rPr>
            <a:t>1 Universidad Privada</a:t>
          </a:r>
        </a:p>
        <a:p>
          <a:r>
            <a:rPr lang="es-ES" dirty="0">
              <a:latin typeface="Corbel" panose="020B0503020204020204" pitchFamily="34" charset="0"/>
            </a:rPr>
            <a:t>3 Universidades Estatales</a:t>
          </a:r>
        </a:p>
      </dgm:t>
    </dgm:pt>
    <dgm:pt modelId="{CE488F76-CEA9-4E04-A9F1-74597B9A2C36}" type="parTrans" cxnId="{E5ED0A12-5967-4493-85B9-B4146E17818D}">
      <dgm:prSet/>
      <dgm:spPr/>
      <dgm:t>
        <a:bodyPr/>
        <a:lstStyle/>
        <a:p>
          <a:endParaRPr lang="es-ES">
            <a:latin typeface="Corbel" panose="020B0503020204020204" pitchFamily="34" charset="0"/>
          </a:endParaRPr>
        </a:p>
      </dgm:t>
    </dgm:pt>
    <dgm:pt modelId="{F9F0C017-A52C-440A-9F9F-27AFF9DBB69B}" type="sibTrans" cxnId="{E5ED0A12-5967-4493-85B9-B4146E17818D}">
      <dgm:prSet/>
      <dgm:spPr/>
      <dgm:t>
        <a:bodyPr/>
        <a:lstStyle/>
        <a:p>
          <a:endParaRPr lang="es-ES">
            <a:latin typeface="Corbel" panose="020B0503020204020204" pitchFamily="34" charset="0"/>
          </a:endParaRPr>
        </a:p>
      </dgm:t>
    </dgm:pt>
    <dgm:pt modelId="{2FE6C7D6-A4DD-4FA3-B7FC-3C1EDD43D4F6}">
      <dgm:prSet phldrT="[Texto]"/>
      <dgm:spPr/>
      <dgm:t>
        <a:bodyPr/>
        <a:lstStyle/>
        <a:p>
          <a:r>
            <a:rPr lang="es-ES" dirty="0">
              <a:latin typeface="Corbel" panose="020B0503020204020204" pitchFamily="34" charset="0"/>
            </a:rPr>
            <a:t>Clínicas Privadas</a:t>
          </a:r>
        </a:p>
        <a:p>
          <a:r>
            <a:rPr lang="es-ES" dirty="0">
              <a:latin typeface="Corbel" panose="020B0503020204020204" pitchFamily="34" charset="0"/>
            </a:rPr>
            <a:t>2 comités</a:t>
          </a:r>
        </a:p>
      </dgm:t>
    </dgm:pt>
    <dgm:pt modelId="{C6F7DB48-3B86-4DFC-B256-3F896BF99377}" type="parTrans" cxnId="{D1D12631-2789-41B6-8C55-AC5FBF9E355B}">
      <dgm:prSet/>
      <dgm:spPr/>
      <dgm:t>
        <a:bodyPr/>
        <a:lstStyle/>
        <a:p>
          <a:endParaRPr lang="es-ES">
            <a:latin typeface="Corbel" panose="020B0503020204020204" pitchFamily="34" charset="0"/>
          </a:endParaRPr>
        </a:p>
      </dgm:t>
    </dgm:pt>
    <dgm:pt modelId="{4CDF65A3-BC95-4008-993E-0EDD5A779764}" type="sibTrans" cxnId="{D1D12631-2789-41B6-8C55-AC5FBF9E355B}">
      <dgm:prSet/>
      <dgm:spPr/>
      <dgm:t>
        <a:bodyPr/>
        <a:lstStyle/>
        <a:p>
          <a:endParaRPr lang="es-ES">
            <a:latin typeface="Corbel" panose="020B0503020204020204" pitchFamily="34" charset="0"/>
          </a:endParaRPr>
        </a:p>
      </dgm:t>
    </dgm:pt>
    <dgm:pt modelId="{0A64AAF4-3995-4B39-ABBD-FE308CDB3DA6}">
      <dgm:prSet phldrT="[Texto]"/>
      <dgm:spPr/>
      <dgm:t>
        <a:bodyPr/>
        <a:lstStyle/>
        <a:p>
          <a:r>
            <a:rPr lang="es-ES" dirty="0">
              <a:latin typeface="Corbel" panose="020B0503020204020204" pitchFamily="34" charset="0"/>
            </a:rPr>
            <a:t>2 entrevistados</a:t>
          </a:r>
        </a:p>
      </dgm:t>
    </dgm:pt>
    <dgm:pt modelId="{763D0ED3-A91F-450C-A2E9-BCE088BEF596}" type="parTrans" cxnId="{1486DFE6-44EF-46E2-92EA-3ED18B1FF042}">
      <dgm:prSet/>
      <dgm:spPr/>
      <dgm:t>
        <a:bodyPr/>
        <a:lstStyle/>
        <a:p>
          <a:endParaRPr lang="es-ES">
            <a:latin typeface="Corbel" panose="020B0503020204020204" pitchFamily="34" charset="0"/>
          </a:endParaRPr>
        </a:p>
      </dgm:t>
    </dgm:pt>
    <dgm:pt modelId="{3A0BBD93-6473-4C4E-B7C9-8902BE1C2126}" type="sibTrans" cxnId="{1486DFE6-44EF-46E2-92EA-3ED18B1FF042}">
      <dgm:prSet/>
      <dgm:spPr/>
      <dgm:t>
        <a:bodyPr/>
        <a:lstStyle/>
        <a:p>
          <a:endParaRPr lang="es-ES">
            <a:latin typeface="Corbel" panose="020B0503020204020204" pitchFamily="34" charset="0"/>
          </a:endParaRPr>
        </a:p>
      </dgm:t>
    </dgm:pt>
    <dgm:pt modelId="{FDAD4563-71A6-47D4-B6C8-03AABA92B2B3}">
      <dgm:prSet phldrT="[Texto]"/>
      <dgm:spPr/>
      <dgm:t>
        <a:bodyPr/>
        <a:lstStyle/>
        <a:p>
          <a:r>
            <a:rPr lang="es-ES" dirty="0">
              <a:latin typeface="Corbel" panose="020B0503020204020204" pitchFamily="34" charset="0"/>
            </a:rPr>
            <a:t>Servicios de Salud</a:t>
          </a:r>
        </a:p>
        <a:p>
          <a:r>
            <a:rPr lang="es-ES" dirty="0">
              <a:latin typeface="Corbel" panose="020B0503020204020204" pitchFamily="34" charset="0"/>
            </a:rPr>
            <a:t>4 comités</a:t>
          </a:r>
        </a:p>
      </dgm:t>
    </dgm:pt>
    <dgm:pt modelId="{3C4B62FF-2E16-48E2-A868-7C056095B57B}" type="parTrans" cxnId="{2930464F-6D7F-4CBB-AA5A-42EE07BBB37E}">
      <dgm:prSet/>
      <dgm:spPr/>
      <dgm:t>
        <a:bodyPr/>
        <a:lstStyle/>
        <a:p>
          <a:endParaRPr lang="es-ES">
            <a:latin typeface="Corbel" panose="020B0503020204020204" pitchFamily="34" charset="0"/>
          </a:endParaRPr>
        </a:p>
      </dgm:t>
    </dgm:pt>
    <dgm:pt modelId="{892A8D63-6A7B-41B4-B6EE-2A8B484CA508}" type="sibTrans" cxnId="{2930464F-6D7F-4CBB-AA5A-42EE07BBB37E}">
      <dgm:prSet/>
      <dgm:spPr/>
      <dgm:t>
        <a:bodyPr/>
        <a:lstStyle/>
        <a:p>
          <a:endParaRPr lang="es-ES">
            <a:latin typeface="Corbel" panose="020B0503020204020204" pitchFamily="34" charset="0"/>
          </a:endParaRPr>
        </a:p>
      </dgm:t>
    </dgm:pt>
    <dgm:pt modelId="{912EF1A5-BE7E-46EA-A202-D35F5908A210}">
      <dgm:prSet phldrT="[Texto]"/>
      <dgm:spPr/>
      <dgm:t>
        <a:bodyPr/>
        <a:lstStyle/>
        <a:p>
          <a:r>
            <a:rPr lang="es-ES" dirty="0">
              <a:latin typeface="Corbel" panose="020B0503020204020204" pitchFamily="34" charset="0"/>
            </a:rPr>
            <a:t>Comités Centrales</a:t>
          </a:r>
        </a:p>
      </dgm:t>
    </dgm:pt>
    <dgm:pt modelId="{7C278E59-304D-4A03-9F94-067EBCC0D4DF}" type="parTrans" cxnId="{DDCBEAE5-48F1-450E-AD7A-97701B740070}">
      <dgm:prSet/>
      <dgm:spPr/>
      <dgm:t>
        <a:bodyPr/>
        <a:lstStyle/>
        <a:p>
          <a:endParaRPr lang="es-ES">
            <a:latin typeface="Corbel" panose="020B0503020204020204" pitchFamily="34" charset="0"/>
          </a:endParaRPr>
        </a:p>
      </dgm:t>
    </dgm:pt>
    <dgm:pt modelId="{DE1B4C9D-8A57-4E78-A6F1-3C44E1EE7C8A}" type="sibTrans" cxnId="{DDCBEAE5-48F1-450E-AD7A-97701B740070}">
      <dgm:prSet/>
      <dgm:spPr/>
      <dgm:t>
        <a:bodyPr/>
        <a:lstStyle/>
        <a:p>
          <a:endParaRPr lang="es-ES">
            <a:latin typeface="Corbel" panose="020B0503020204020204" pitchFamily="34" charset="0"/>
          </a:endParaRPr>
        </a:p>
      </dgm:t>
    </dgm:pt>
    <dgm:pt modelId="{EA57A6E9-8855-4824-88E8-E7D465D105C4}">
      <dgm:prSet phldrT="[Texto]"/>
      <dgm:spPr/>
      <dgm:t>
        <a:bodyPr/>
        <a:lstStyle/>
        <a:p>
          <a:r>
            <a:rPr lang="es-ES" dirty="0">
              <a:latin typeface="Corbel" panose="020B0503020204020204" pitchFamily="34" charset="0"/>
            </a:rPr>
            <a:t>Comités de Facultad (Medicina)</a:t>
          </a:r>
        </a:p>
      </dgm:t>
    </dgm:pt>
    <dgm:pt modelId="{FEDF2516-9C62-4CB1-9C57-C5208035EDAF}" type="parTrans" cxnId="{DA34552A-7429-4B97-8799-66145696C83A}">
      <dgm:prSet/>
      <dgm:spPr/>
      <dgm:t>
        <a:bodyPr/>
        <a:lstStyle/>
        <a:p>
          <a:endParaRPr lang="es-ES">
            <a:latin typeface="Corbel" panose="020B0503020204020204" pitchFamily="34" charset="0"/>
          </a:endParaRPr>
        </a:p>
      </dgm:t>
    </dgm:pt>
    <dgm:pt modelId="{61EA9BF5-1374-4FF8-9D0B-2976C037E8BD}" type="sibTrans" cxnId="{DA34552A-7429-4B97-8799-66145696C83A}">
      <dgm:prSet/>
      <dgm:spPr/>
      <dgm:t>
        <a:bodyPr/>
        <a:lstStyle/>
        <a:p>
          <a:endParaRPr lang="es-ES">
            <a:latin typeface="Corbel" panose="020B0503020204020204" pitchFamily="34" charset="0"/>
          </a:endParaRPr>
        </a:p>
      </dgm:t>
    </dgm:pt>
    <dgm:pt modelId="{28879744-DF42-47EF-90E3-56B8C21C4F2F}">
      <dgm:prSet phldrT="[Texto]"/>
      <dgm:spPr/>
      <dgm:t>
        <a:bodyPr/>
        <a:lstStyle/>
        <a:p>
          <a:r>
            <a:rPr lang="es-ES" dirty="0">
              <a:latin typeface="Corbel" panose="020B0503020204020204" pitchFamily="34" charset="0"/>
            </a:rPr>
            <a:t>4 entrevistados</a:t>
          </a:r>
        </a:p>
      </dgm:t>
    </dgm:pt>
    <dgm:pt modelId="{009347C0-FD1C-4028-94AE-B034F43B774C}" type="parTrans" cxnId="{E69F3B41-506D-4C11-91B8-71C4B5126AE2}">
      <dgm:prSet/>
      <dgm:spPr/>
      <dgm:t>
        <a:bodyPr/>
        <a:lstStyle/>
        <a:p>
          <a:endParaRPr lang="es-ES">
            <a:latin typeface="Corbel" panose="020B0503020204020204" pitchFamily="34" charset="0"/>
          </a:endParaRPr>
        </a:p>
      </dgm:t>
    </dgm:pt>
    <dgm:pt modelId="{EEF2B047-AEA7-4447-88B8-1C17E48AEF21}" type="sibTrans" cxnId="{E69F3B41-506D-4C11-91B8-71C4B5126AE2}">
      <dgm:prSet/>
      <dgm:spPr/>
      <dgm:t>
        <a:bodyPr/>
        <a:lstStyle/>
        <a:p>
          <a:endParaRPr lang="es-ES">
            <a:latin typeface="Corbel" panose="020B0503020204020204" pitchFamily="34" charset="0"/>
          </a:endParaRPr>
        </a:p>
      </dgm:t>
    </dgm:pt>
    <dgm:pt modelId="{4B220CD1-BF3D-47CD-8A1E-7A710CCA9FE5}">
      <dgm:prSet phldrT="[Texto]"/>
      <dgm:spPr/>
      <dgm:t>
        <a:bodyPr/>
        <a:lstStyle/>
        <a:p>
          <a:r>
            <a:rPr lang="es-ES" dirty="0">
              <a:latin typeface="Corbel" panose="020B0503020204020204" pitchFamily="34" charset="0"/>
            </a:rPr>
            <a:t>Comité Asesor de Bioética de Fondecyt</a:t>
          </a:r>
        </a:p>
        <a:p>
          <a:r>
            <a:rPr lang="es-ES" dirty="0">
              <a:latin typeface="Corbel" panose="020B0503020204020204" pitchFamily="34" charset="0"/>
            </a:rPr>
            <a:t>1 comité</a:t>
          </a:r>
        </a:p>
      </dgm:t>
    </dgm:pt>
    <dgm:pt modelId="{525BA9B4-A641-4C7D-BA4C-9F827EF933E2}" type="parTrans" cxnId="{F0D7C9D2-E5F0-4305-8C3C-BD9634D7A835}">
      <dgm:prSet/>
      <dgm:spPr/>
      <dgm:t>
        <a:bodyPr/>
        <a:lstStyle/>
        <a:p>
          <a:endParaRPr lang="es-ES">
            <a:latin typeface="Corbel" panose="020B0503020204020204" pitchFamily="34" charset="0"/>
          </a:endParaRPr>
        </a:p>
      </dgm:t>
    </dgm:pt>
    <dgm:pt modelId="{421D9A6C-2732-46A8-9C9A-C772D6FEFEB3}" type="sibTrans" cxnId="{F0D7C9D2-E5F0-4305-8C3C-BD9634D7A835}">
      <dgm:prSet/>
      <dgm:spPr/>
      <dgm:t>
        <a:bodyPr/>
        <a:lstStyle/>
        <a:p>
          <a:endParaRPr lang="es-ES">
            <a:latin typeface="Corbel" panose="020B0503020204020204" pitchFamily="34" charset="0"/>
          </a:endParaRPr>
        </a:p>
      </dgm:t>
    </dgm:pt>
    <dgm:pt modelId="{AA2D96FC-B738-49C8-9BBD-9C64FD75A771}">
      <dgm:prSet phldrT="[Texto]"/>
      <dgm:spPr/>
      <dgm:t>
        <a:bodyPr/>
        <a:lstStyle/>
        <a:p>
          <a:r>
            <a:rPr lang="es-ES" dirty="0">
              <a:latin typeface="Corbel" panose="020B0503020204020204" pitchFamily="34" charset="0"/>
            </a:rPr>
            <a:t>2 entrevistados</a:t>
          </a:r>
        </a:p>
      </dgm:t>
    </dgm:pt>
    <dgm:pt modelId="{6123538D-BC24-43DE-B8A0-D56F21281445}" type="parTrans" cxnId="{08DAA62B-F44C-4859-AA16-74DFECC25205}">
      <dgm:prSet/>
      <dgm:spPr/>
      <dgm:t>
        <a:bodyPr/>
        <a:lstStyle/>
        <a:p>
          <a:endParaRPr lang="es-ES">
            <a:latin typeface="Corbel" panose="020B0503020204020204" pitchFamily="34" charset="0"/>
          </a:endParaRPr>
        </a:p>
      </dgm:t>
    </dgm:pt>
    <dgm:pt modelId="{DD79E448-4A45-4478-A470-3EBBD7E6CB3E}" type="sibTrans" cxnId="{08DAA62B-F44C-4859-AA16-74DFECC25205}">
      <dgm:prSet/>
      <dgm:spPr/>
      <dgm:t>
        <a:bodyPr/>
        <a:lstStyle/>
        <a:p>
          <a:endParaRPr lang="es-ES">
            <a:latin typeface="Corbel" panose="020B0503020204020204" pitchFamily="34" charset="0"/>
          </a:endParaRPr>
        </a:p>
      </dgm:t>
    </dgm:pt>
    <dgm:pt modelId="{3A2E22B1-28A3-4BF2-BB4A-07D1D9796153}">
      <dgm:prSet phldrT="[Texto]"/>
      <dgm:spPr/>
      <dgm:t>
        <a:bodyPr/>
        <a:lstStyle/>
        <a:p>
          <a:r>
            <a:rPr lang="es-ES" dirty="0">
              <a:latin typeface="Corbel" panose="020B0503020204020204" pitchFamily="34" charset="0"/>
            </a:rPr>
            <a:t>1 entrevistado</a:t>
          </a:r>
        </a:p>
      </dgm:t>
    </dgm:pt>
    <dgm:pt modelId="{D9E04C1D-CC3C-481C-9C28-F2C10C5359CE}" type="parTrans" cxnId="{FFCDF69B-DE35-4E7F-936E-25292CFB6C78}">
      <dgm:prSet/>
      <dgm:spPr/>
      <dgm:t>
        <a:bodyPr/>
        <a:lstStyle/>
        <a:p>
          <a:endParaRPr lang="es-ES">
            <a:latin typeface="Corbel" panose="020B0503020204020204" pitchFamily="34" charset="0"/>
          </a:endParaRPr>
        </a:p>
      </dgm:t>
    </dgm:pt>
    <dgm:pt modelId="{2CD3F74A-B0E5-42DF-B7A9-4D7E61207F2A}" type="sibTrans" cxnId="{FFCDF69B-DE35-4E7F-936E-25292CFB6C78}">
      <dgm:prSet/>
      <dgm:spPr/>
      <dgm:t>
        <a:bodyPr/>
        <a:lstStyle/>
        <a:p>
          <a:endParaRPr lang="es-ES">
            <a:latin typeface="Corbel" panose="020B0503020204020204" pitchFamily="34" charset="0"/>
          </a:endParaRPr>
        </a:p>
      </dgm:t>
    </dgm:pt>
    <dgm:pt modelId="{41BA4EDC-8F2A-4D35-8138-0D2109C45944}">
      <dgm:prSet phldrT="[Texto]"/>
      <dgm:spPr/>
      <dgm:t>
        <a:bodyPr/>
        <a:lstStyle/>
        <a:p>
          <a:r>
            <a:rPr lang="es-ES" dirty="0">
              <a:latin typeface="Corbel" panose="020B0503020204020204" pitchFamily="34" charset="0"/>
            </a:rPr>
            <a:t>4 entrevistados</a:t>
          </a:r>
        </a:p>
      </dgm:t>
    </dgm:pt>
    <dgm:pt modelId="{A053AE03-C96F-4ADF-9A2E-018D2D8AF4AA}" type="parTrans" cxnId="{AAEF4F07-BF45-4FF3-839D-FECC5297DB86}">
      <dgm:prSet/>
      <dgm:spPr/>
      <dgm:t>
        <a:bodyPr/>
        <a:lstStyle/>
        <a:p>
          <a:endParaRPr lang="es-ES">
            <a:latin typeface="Corbel" panose="020B0503020204020204" pitchFamily="34" charset="0"/>
          </a:endParaRPr>
        </a:p>
      </dgm:t>
    </dgm:pt>
    <dgm:pt modelId="{FDFF0BFA-E1A6-4006-998F-E1F6DD987104}" type="sibTrans" cxnId="{AAEF4F07-BF45-4FF3-839D-FECC5297DB86}">
      <dgm:prSet/>
      <dgm:spPr/>
      <dgm:t>
        <a:bodyPr/>
        <a:lstStyle/>
        <a:p>
          <a:endParaRPr lang="es-ES">
            <a:latin typeface="Corbel" panose="020B0503020204020204" pitchFamily="34" charset="0"/>
          </a:endParaRPr>
        </a:p>
      </dgm:t>
    </dgm:pt>
    <dgm:pt modelId="{BF52EF2B-63E0-4C21-AFDA-21EE01D7FE0C}" type="pres">
      <dgm:prSet presAssocID="{64146731-4AFB-4B16-A413-1FCCF05CC372}" presName="diagram" presStyleCnt="0">
        <dgm:presLayoutVars>
          <dgm:chPref val="1"/>
          <dgm:dir/>
          <dgm:animOne val="branch"/>
          <dgm:animLvl val="lvl"/>
          <dgm:resizeHandles/>
        </dgm:presLayoutVars>
      </dgm:prSet>
      <dgm:spPr/>
    </dgm:pt>
    <dgm:pt modelId="{26DA5FD4-7A82-4048-8E3E-D40E8AA23C11}" type="pres">
      <dgm:prSet presAssocID="{38DA9CDD-B547-41BD-8A87-24CC0C571A08}" presName="root" presStyleCnt="0"/>
      <dgm:spPr/>
    </dgm:pt>
    <dgm:pt modelId="{4554A1A0-E404-4D44-94E3-DAB574B746EE}" type="pres">
      <dgm:prSet presAssocID="{38DA9CDD-B547-41BD-8A87-24CC0C571A08}" presName="rootComposite" presStyleCnt="0"/>
      <dgm:spPr/>
    </dgm:pt>
    <dgm:pt modelId="{9892F2C6-2E40-4EE3-AADA-0AD928B5C919}" type="pres">
      <dgm:prSet presAssocID="{38DA9CDD-B547-41BD-8A87-24CC0C571A08}" presName="rootText" presStyleLbl="node1" presStyleIdx="0" presStyleCnt="4" custScaleX="130625" custScaleY="150477"/>
      <dgm:spPr/>
    </dgm:pt>
    <dgm:pt modelId="{9FB77414-FB00-4699-AECA-A121195C842F}" type="pres">
      <dgm:prSet presAssocID="{38DA9CDD-B547-41BD-8A87-24CC0C571A08}" presName="rootConnector" presStyleLbl="node1" presStyleIdx="0" presStyleCnt="4"/>
      <dgm:spPr/>
    </dgm:pt>
    <dgm:pt modelId="{83F6C2B1-E90E-44C4-82BE-FE87AE7C7FC9}" type="pres">
      <dgm:prSet presAssocID="{38DA9CDD-B547-41BD-8A87-24CC0C571A08}" presName="childShape" presStyleCnt="0"/>
      <dgm:spPr/>
    </dgm:pt>
    <dgm:pt modelId="{00A99009-AB54-4EB2-83F0-44A04DB0ECCF}" type="pres">
      <dgm:prSet presAssocID="{7C278E59-304D-4A03-9F94-067EBCC0D4DF}" presName="Name13" presStyleLbl="parChTrans1D2" presStyleIdx="0" presStyleCnt="5"/>
      <dgm:spPr/>
    </dgm:pt>
    <dgm:pt modelId="{21B08BC2-AF0F-4939-A29B-9E0D1C0F71B6}" type="pres">
      <dgm:prSet presAssocID="{912EF1A5-BE7E-46EA-A202-D35F5908A210}" presName="childText" presStyleLbl="bgAcc1" presStyleIdx="0" presStyleCnt="5">
        <dgm:presLayoutVars>
          <dgm:bulletEnabled val="1"/>
        </dgm:presLayoutVars>
      </dgm:prSet>
      <dgm:spPr/>
    </dgm:pt>
    <dgm:pt modelId="{47861C47-DC28-4F14-A5DD-576DFED3CDD5}" type="pres">
      <dgm:prSet presAssocID="{FEDF2516-9C62-4CB1-9C57-C5208035EDAF}" presName="Name13" presStyleLbl="parChTrans1D2" presStyleIdx="1" presStyleCnt="5"/>
      <dgm:spPr/>
    </dgm:pt>
    <dgm:pt modelId="{F32D67DE-7748-48CF-BA48-8F5FE021DE17}" type="pres">
      <dgm:prSet presAssocID="{EA57A6E9-8855-4824-88E8-E7D465D105C4}" presName="childText" presStyleLbl="bgAcc1" presStyleIdx="1" presStyleCnt="5">
        <dgm:presLayoutVars>
          <dgm:bulletEnabled val="1"/>
        </dgm:presLayoutVars>
      </dgm:prSet>
      <dgm:spPr/>
    </dgm:pt>
    <dgm:pt modelId="{FDB7750F-E433-4C98-94F4-ED12BD045ECA}" type="pres">
      <dgm:prSet presAssocID="{4B220CD1-BF3D-47CD-8A1E-7A710CCA9FE5}" presName="root" presStyleCnt="0"/>
      <dgm:spPr/>
    </dgm:pt>
    <dgm:pt modelId="{C15DF420-8DD4-42C6-8E63-5F5CE3CE509F}" type="pres">
      <dgm:prSet presAssocID="{4B220CD1-BF3D-47CD-8A1E-7A710CCA9FE5}" presName="rootComposite" presStyleCnt="0"/>
      <dgm:spPr/>
    </dgm:pt>
    <dgm:pt modelId="{38FCD6F9-492E-4A2B-AC2E-65C6DED2199F}" type="pres">
      <dgm:prSet presAssocID="{4B220CD1-BF3D-47CD-8A1E-7A710CCA9FE5}" presName="rootText" presStyleLbl="node1" presStyleIdx="1" presStyleCnt="4" custScaleX="130631" custScaleY="150501"/>
      <dgm:spPr/>
    </dgm:pt>
    <dgm:pt modelId="{19CAD921-65D2-4807-AD21-651D456EA17C}" type="pres">
      <dgm:prSet presAssocID="{4B220CD1-BF3D-47CD-8A1E-7A710CCA9FE5}" presName="rootConnector" presStyleLbl="node1" presStyleIdx="1" presStyleCnt="4"/>
      <dgm:spPr/>
    </dgm:pt>
    <dgm:pt modelId="{82D24AD0-60C0-4B02-9016-B142F2D75A69}" type="pres">
      <dgm:prSet presAssocID="{4B220CD1-BF3D-47CD-8A1E-7A710CCA9FE5}" presName="childShape" presStyleCnt="0"/>
      <dgm:spPr/>
    </dgm:pt>
    <dgm:pt modelId="{257B52E2-C380-4D9D-9803-4E7FF32F82F1}" type="pres">
      <dgm:prSet presAssocID="{D9E04C1D-CC3C-481C-9C28-F2C10C5359CE}" presName="Name13" presStyleLbl="parChTrans1D2" presStyleIdx="2" presStyleCnt="5"/>
      <dgm:spPr/>
    </dgm:pt>
    <dgm:pt modelId="{B4042D38-9912-4D3A-8812-CF536770640E}" type="pres">
      <dgm:prSet presAssocID="{3A2E22B1-28A3-4BF2-BB4A-07D1D9796153}" presName="childText" presStyleLbl="bgAcc1" presStyleIdx="2" presStyleCnt="5">
        <dgm:presLayoutVars>
          <dgm:bulletEnabled val="1"/>
        </dgm:presLayoutVars>
      </dgm:prSet>
      <dgm:spPr/>
    </dgm:pt>
    <dgm:pt modelId="{4C916258-5E59-4EFB-8AA9-B699EF387726}" type="pres">
      <dgm:prSet presAssocID="{FDAD4563-71A6-47D4-B6C8-03AABA92B2B3}" presName="root" presStyleCnt="0"/>
      <dgm:spPr/>
    </dgm:pt>
    <dgm:pt modelId="{5B5CD5ED-D6C9-4EA2-8979-8DAA994C8F4F}" type="pres">
      <dgm:prSet presAssocID="{FDAD4563-71A6-47D4-B6C8-03AABA92B2B3}" presName="rootComposite" presStyleCnt="0"/>
      <dgm:spPr/>
    </dgm:pt>
    <dgm:pt modelId="{19A9914F-89F9-417B-9E33-0AB8E69F7818}" type="pres">
      <dgm:prSet presAssocID="{FDAD4563-71A6-47D4-B6C8-03AABA92B2B3}" presName="rootText" presStyleLbl="node1" presStyleIdx="2" presStyleCnt="4" custScaleX="136109" custScaleY="156813"/>
      <dgm:spPr/>
    </dgm:pt>
    <dgm:pt modelId="{EC13E092-DACF-4DE2-A6D4-C1E1CF61243D}" type="pres">
      <dgm:prSet presAssocID="{FDAD4563-71A6-47D4-B6C8-03AABA92B2B3}" presName="rootConnector" presStyleLbl="node1" presStyleIdx="2" presStyleCnt="4"/>
      <dgm:spPr/>
    </dgm:pt>
    <dgm:pt modelId="{23DA8982-AC43-4931-8179-DA0A5B4200CB}" type="pres">
      <dgm:prSet presAssocID="{FDAD4563-71A6-47D4-B6C8-03AABA92B2B3}" presName="childShape" presStyleCnt="0"/>
      <dgm:spPr/>
    </dgm:pt>
    <dgm:pt modelId="{E6B73B20-BF30-44D3-8A42-B71E73AAF3AA}" type="pres">
      <dgm:prSet presAssocID="{A053AE03-C96F-4ADF-9A2E-018D2D8AF4AA}" presName="Name13" presStyleLbl="parChTrans1D2" presStyleIdx="3" presStyleCnt="5"/>
      <dgm:spPr/>
    </dgm:pt>
    <dgm:pt modelId="{C8EAE634-0C39-492B-9FCC-B70CBC77CF58}" type="pres">
      <dgm:prSet presAssocID="{41BA4EDC-8F2A-4D35-8138-0D2109C45944}" presName="childText" presStyleLbl="bgAcc1" presStyleIdx="3" presStyleCnt="5">
        <dgm:presLayoutVars>
          <dgm:bulletEnabled val="1"/>
        </dgm:presLayoutVars>
      </dgm:prSet>
      <dgm:spPr/>
    </dgm:pt>
    <dgm:pt modelId="{F6B0BA2F-C4EA-4266-A9EC-68F3571DACAA}" type="pres">
      <dgm:prSet presAssocID="{2FE6C7D6-A4DD-4FA3-B7FC-3C1EDD43D4F6}" presName="root" presStyleCnt="0"/>
      <dgm:spPr/>
    </dgm:pt>
    <dgm:pt modelId="{D608B846-E4CC-4524-9DED-D9BA979037CC}" type="pres">
      <dgm:prSet presAssocID="{2FE6C7D6-A4DD-4FA3-B7FC-3C1EDD43D4F6}" presName="rootComposite" presStyleCnt="0"/>
      <dgm:spPr/>
    </dgm:pt>
    <dgm:pt modelId="{528B7C31-24A2-4CC1-B564-2E07F488F42C}" type="pres">
      <dgm:prSet presAssocID="{2FE6C7D6-A4DD-4FA3-B7FC-3C1EDD43D4F6}" presName="rootText" presStyleLbl="node1" presStyleIdx="3" presStyleCnt="4" custScaleX="145247" custScaleY="167341"/>
      <dgm:spPr/>
    </dgm:pt>
    <dgm:pt modelId="{FDE122CD-75D0-4431-BF53-F2459E0E5399}" type="pres">
      <dgm:prSet presAssocID="{2FE6C7D6-A4DD-4FA3-B7FC-3C1EDD43D4F6}" presName="rootConnector" presStyleLbl="node1" presStyleIdx="3" presStyleCnt="4"/>
      <dgm:spPr/>
    </dgm:pt>
    <dgm:pt modelId="{D37796AF-DDEA-45B8-8829-D256B52526B7}" type="pres">
      <dgm:prSet presAssocID="{2FE6C7D6-A4DD-4FA3-B7FC-3C1EDD43D4F6}" presName="childShape" presStyleCnt="0"/>
      <dgm:spPr/>
    </dgm:pt>
    <dgm:pt modelId="{6F209EEF-2746-4FAE-BC59-54E09076DA3C}" type="pres">
      <dgm:prSet presAssocID="{763D0ED3-A91F-450C-A2E9-BCE088BEF596}" presName="Name13" presStyleLbl="parChTrans1D2" presStyleIdx="4" presStyleCnt="5"/>
      <dgm:spPr/>
    </dgm:pt>
    <dgm:pt modelId="{382692F4-B1C7-4425-86F5-142DB08F0705}" type="pres">
      <dgm:prSet presAssocID="{0A64AAF4-3995-4B39-ABBD-FE308CDB3DA6}" presName="childText" presStyleLbl="bgAcc1" presStyleIdx="4" presStyleCnt="5">
        <dgm:presLayoutVars>
          <dgm:bulletEnabled val="1"/>
        </dgm:presLayoutVars>
      </dgm:prSet>
      <dgm:spPr/>
    </dgm:pt>
  </dgm:ptLst>
  <dgm:cxnLst>
    <dgm:cxn modelId="{CF668BF9-6567-4EA4-986E-E920C06735FE}" type="presOf" srcId="{2FE6C7D6-A4DD-4FA3-B7FC-3C1EDD43D4F6}" destId="{FDE122CD-75D0-4431-BF53-F2459E0E5399}" srcOrd="1" destOrd="0" presId="urn:microsoft.com/office/officeart/2005/8/layout/hierarchy3"/>
    <dgm:cxn modelId="{E5ED0A12-5967-4493-85B9-B4146E17818D}" srcId="{64146731-4AFB-4B16-A413-1FCCF05CC372}" destId="{38DA9CDD-B547-41BD-8A87-24CC0C571A08}" srcOrd="0" destOrd="0" parTransId="{CE488F76-CEA9-4E04-A9F1-74597B9A2C36}" sibTransId="{F9F0C017-A52C-440A-9F9F-27AFF9DBB69B}"/>
    <dgm:cxn modelId="{E07F9E6F-46F8-4CC5-BFF9-A6017778858E}" type="presOf" srcId="{38DA9CDD-B547-41BD-8A87-24CC0C571A08}" destId="{9892F2C6-2E40-4EE3-AADA-0AD928B5C919}" srcOrd="0" destOrd="0" presId="urn:microsoft.com/office/officeart/2005/8/layout/hierarchy3"/>
    <dgm:cxn modelId="{46B61B1B-517C-47DA-9081-6E6BA37BF080}" type="presOf" srcId="{763D0ED3-A91F-450C-A2E9-BCE088BEF596}" destId="{6F209EEF-2746-4FAE-BC59-54E09076DA3C}" srcOrd="0" destOrd="0" presId="urn:microsoft.com/office/officeart/2005/8/layout/hierarchy3"/>
    <dgm:cxn modelId="{AAEF4F07-BF45-4FF3-839D-FECC5297DB86}" srcId="{FDAD4563-71A6-47D4-B6C8-03AABA92B2B3}" destId="{41BA4EDC-8F2A-4D35-8138-0D2109C45944}" srcOrd="0" destOrd="0" parTransId="{A053AE03-C96F-4ADF-9A2E-018D2D8AF4AA}" sibTransId="{FDFF0BFA-E1A6-4006-998F-E1F6DD987104}"/>
    <dgm:cxn modelId="{F5899F14-8FC1-40BA-AB85-FEBBBA38745E}" type="presOf" srcId="{AA2D96FC-B738-49C8-9BBD-9C64FD75A771}" destId="{F32D67DE-7748-48CF-BA48-8F5FE021DE17}" srcOrd="0" destOrd="1" presId="urn:microsoft.com/office/officeart/2005/8/layout/hierarchy3"/>
    <dgm:cxn modelId="{08DAA62B-F44C-4859-AA16-74DFECC25205}" srcId="{EA57A6E9-8855-4824-88E8-E7D465D105C4}" destId="{AA2D96FC-B738-49C8-9BBD-9C64FD75A771}" srcOrd="0" destOrd="0" parTransId="{6123538D-BC24-43DE-B8A0-D56F21281445}" sibTransId="{DD79E448-4A45-4478-A470-3EBBD7E6CB3E}"/>
    <dgm:cxn modelId="{1FB9A6C0-CE0F-4927-9D18-CAD2018F0D44}" type="presOf" srcId="{28879744-DF42-47EF-90E3-56B8C21C4F2F}" destId="{21B08BC2-AF0F-4939-A29B-9E0D1C0F71B6}" srcOrd="0" destOrd="1" presId="urn:microsoft.com/office/officeart/2005/8/layout/hierarchy3"/>
    <dgm:cxn modelId="{2F65DD48-31CD-4215-93AF-B453B408E9B7}" type="presOf" srcId="{7C278E59-304D-4A03-9F94-067EBCC0D4DF}" destId="{00A99009-AB54-4EB2-83F0-44A04DB0ECCF}" srcOrd="0" destOrd="0" presId="urn:microsoft.com/office/officeart/2005/8/layout/hierarchy3"/>
    <dgm:cxn modelId="{70D62F9B-4541-4CBF-88EF-F131AADE4D78}" type="presOf" srcId="{2FE6C7D6-A4DD-4FA3-B7FC-3C1EDD43D4F6}" destId="{528B7C31-24A2-4CC1-B564-2E07F488F42C}" srcOrd="0" destOrd="0" presId="urn:microsoft.com/office/officeart/2005/8/layout/hierarchy3"/>
    <dgm:cxn modelId="{1486DFE6-44EF-46E2-92EA-3ED18B1FF042}" srcId="{2FE6C7D6-A4DD-4FA3-B7FC-3C1EDD43D4F6}" destId="{0A64AAF4-3995-4B39-ABBD-FE308CDB3DA6}" srcOrd="0" destOrd="0" parTransId="{763D0ED3-A91F-450C-A2E9-BCE088BEF596}" sibTransId="{3A0BBD93-6473-4C4E-B7C9-8902BE1C2126}"/>
    <dgm:cxn modelId="{644B239C-8681-4BA6-B9DC-5D5AE90B2DB0}" type="presOf" srcId="{38DA9CDD-B547-41BD-8A87-24CC0C571A08}" destId="{9FB77414-FB00-4699-AECA-A121195C842F}" srcOrd="1" destOrd="0" presId="urn:microsoft.com/office/officeart/2005/8/layout/hierarchy3"/>
    <dgm:cxn modelId="{04756E02-B598-4F72-9E1C-68116A5AC0BB}" type="presOf" srcId="{4B220CD1-BF3D-47CD-8A1E-7A710CCA9FE5}" destId="{38FCD6F9-492E-4A2B-AC2E-65C6DED2199F}" srcOrd="0" destOrd="0" presId="urn:microsoft.com/office/officeart/2005/8/layout/hierarchy3"/>
    <dgm:cxn modelId="{9BE2C76D-B961-4950-939D-B5625BE8B550}" type="presOf" srcId="{41BA4EDC-8F2A-4D35-8138-0D2109C45944}" destId="{C8EAE634-0C39-492B-9FCC-B70CBC77CF58}" srcOrd="0" destOrd="0" presId="urn:microsoft.com/office/officeart/2005/8/layout/hierarchy3"/>
    <dgm:cxn modelId="{29504849-3A43-4746-B0CD-C4BBF52ED061}" type="presOf" srcId="{64146731-4AFB-4B16-A413-1FCCF05CC372}" destId="{BF52EF2B-63E0-4C21-AFDA-21EE01D7FE0C}" srcOrd="0" destOrd="0" presId="urn:microsoft.com/office/officeart/2005/8/layout/hierarchy3"/>
    <dgm:cxn modelId="{C82A22E4-488C-4E1B-BDB5-C4BF6A450CEA}" type="presOf" srcId="{EA57A6E9-8855-4824-88E8-E7D465D105C4}" destId="{F32D67DE-7748-48CF-BA48-8F5FE021DE17}" srcOrd="0" destOrd="0" presId="urn:microsoft.com/office/officeart/2005/8/layout/hierarchy3"/>
    <dgm:cxn modelId="{E12F32D2-4289-4437-88B7-FD4436BB10FE}" type="presOf" srcId="{FDAD4563-71A6-47D4-B6C8-03AABA92B2B3}" destId="{19A9914F-89F9-417B-9E33-0AB8E69F7818}" srcOrd="0" destOrd="0" presId="urn:microsoft.com/office/officeart/2005/8/layout/hierarchy3"/>
    <dgm:cxn modelId="{9B371EC6-CF96-4B00-A895-05A2F80F1291}" type="presOf" srcId="{4B220CD1-BF3D-47CD-8A1E-7A710CCA9FE5}" destId="{19CAD921-65D2-4807-AD21-651D456EA17C}" srcOrd="1" destOrd="0" presId="urn:microsoft.com/office/officeart/2005/8/layout/hierarchy3"/>
    <dgm:cxn modelId="{42BF9449-18ED-4ABD-8E45-2725A5C5D3B4}" type="presOf" srcId="{0A64AAF4-3995-4B39-ABBD-FE308CDB3DA6}" destId="{382692F4-B1C7-4425-86F5-142DB08F0705}" srcOrd="0" destOrd="0" presId="urn:microsoft.com/office/officeart/2005/8/layout/hierarchy3"/>
    <dgm:cxn modelId="{DDCBEAE5-48F1-450E-AD7A-97701B740070}" srcId="{38DA9CDD-B547-41BD-8A87-24CC0C571A08}" destId="{912EF1A5-BE7E-46EA-A202-D35F5908A210}" srcOrd="0" destOrd="0" parTransId="{7C278E59-304D-4A03-9F94-067EBCC0D4DF}" sibTransId="{DE1B4C9D-8A57-4E78-A6F1-3C44E1EE7C8A}"/>
    <dgm:cxn modelId="{FFCDF69B-DE35-4E7F-936E-25292CFB6C78}" srcId="{4B220CD1-BF3D-47CD-8A1E-7A710CCA9FE5}" destId="{3A2E22B1-28A3-4BF2-BB4A-07D1D9796153}" srcOrd="0" destOrd="0" parTransId="{D9E04C1D-CC3C-481C-9C28-F2C10C5359CE}" sibTransId="{2CD3F74A-B0E5-42DF-B7A9-4D7E61207F2A}"/>
    <dgm:cxn modelId="{0B6911DB-A7C2-4E61-83B0-024857917BF8}" type="presOf" srcId="{FDAD4563-71A6-47D4-B6C8-03AABA92B2B3}" destId="{EC13E092-DACF-4DE2-A6D4-C1E1CF61243D}" srcOrd="1" destOrd="0" presId="urn:microsoft.com/office/officeart/2005/8/layout/hierarchy3"/>
    <dgm:cxn modelId="{44D71389-57DB-4D64-B6CD-C63BE7658CE5}" type="presOf" srcId="{3A2E22B1-28A3-4BF2-BB4A-07D1D9796153}" destId="{B4042D38-9912-4D3A-8812-CF536770640E}" srcOrd="0" destOrd="0" presId="urn:microsoft.com/office/officeart/2005/8/layout/hierarchy3"/>
    <dgm:cxn modelId="{5AA7E086-FE0B-4ABC-BE4B-14C4BE47755B}" type="presOf" srcId="{912EF1A5-BE7E-46EA-A202-D35F5908A210}" destId="{21B08BC2-AF0F-4939-A29B-9E0D1C0F71B6}" srcOrd="0" destOrd="0" presId="urn:microsoft.com/office/officeart/2005/8/layout/hierarchy3"/>
    <dgm:cxn modelId="{D1D12631-2789-41B6-8C55-AC5FBF9E355B}" srcId="{64146731-4AFB-4B16-A413-1FCCF05CC372}" destId="{2FE6C7D6-A4DD-4FA3-B7FC-3C1EDD43D4F6}" srcOrd="3" destOrd="0" parTransId="{C6F7DB48-3B86-4DFC-B256-3F896BF99377}" sibTransId="{4CDF65A3-BC95-4008-993E-0EDD5A779764}"/>
    <dgm:cxn modelId="{8FEA7AC7-83DA-4CF1-AC82-E79E93A49C4B}" type="presOf" srcId="{D9E04C1D-CC3C-481C-9C28-F2C10C5359CE}" destId="{257B52E2-C380-4D9D-9803-4E7FF32F82F1}" srcOrd="0" destOrd="0" presId="urn:microsoft.com/office/officeart/2005/8/layout/hierarchy3"/>
    <dgm:cxn modelId="{E69F3B41-506D-4C11-91B8-71C4B5126AE2}" srcId="{912EF1A5-BE7E-46EA-A202-D35F5908A210}" destId="{28879744-DF42-47EF-90E3-56B8C21C4F2F}" srcOrd="0" destOrd="0" parTransId="{009347C0-FD1C-4028-94AE-B034F43B774C}" sibTransId="{EEF2B047-AEA7-4447-88B8-1C17E48AEF21}"/>
    <dgm:cxn modelId="{369E3EC5-D64C-40E0-93F2-D40BF7942372}" type="presOf" srcId="{FEDF2516-9C62-4CB1-9C57-C5208035EDAF}" destId="{47861C47-DC28-4F14-A5DD-576DFED3CDD5}" srcOrd="0" destOrd="0" presId="urn:microsoft.com/office/officeart/2005/8/layout/hierarchy3"/>
    <dgm:cxn modelId="{09965B0C-4B78-440A-824C-0ED14B47230E}" type="presOf" srcId="{A053AE03-C96F-4ADF-9A2E-018D2D8AF4AA}" destId="{E6B73B20-BF30-44D3-8A42-B71E73AAF3AA}" srcOrd="0" destOrd="0" presId="urn:microsoft.com/office/officeart/2005/8/layout/hierarchy3"/>
    <dgm:cxn modelId="{2930464F-6D7F-4CBB-AA5A-42EE07BBB37E}" srcId="{64146731-4AFB-4B16-A413-1FCCF05CC372}" destId="{FDAD4563-71A6-47D4-B6C8-03AABA92B2B3}" srcOrd="2" destOrd="0" parTransId="{3C4B62FF-2E16-48E2-A868-7C056095B57B}" sibTransId="{892A8D63-6A7B-41B4-B6EE-2A8B484CA508}"/>
    <dgm:cxn modelId="{F0D7C9D2-E5F0-4305-8C3C-BD9634D7A835}" srcId="{64146731-4AFB-4B16-A413-1FCCF05CC372}" destId="{4B220CD1-BF3D-47CD-8A1E-7A710CCA9FE5}" srcOrd="1" destOrd="0" parTransId="{525BA9B4-A641-4C7D-BA4C-9F827EF933E2}" sibTransId="{421D9A6C-2732-46A8-9C9A-C772D6FEFEB3}"/>
    <dgm:cxn modelId="{DA34552A-7429-4B97-8799-66145696C83A}" srcId="{38DA9CDD-B547-41BD-8A87-24CC0C571A08}" destId="{EA57A6E9-8855-4824-88E8-E7D465D105C4}" srcOrd="1" destOrd="0" parTransId="{FEDF2516-9C62-4CB1-9C57-C5208035EDAF}" sibTransId="{61EA9BF5-1374-4FF8-9D0B-2976C037E8BD}"/>
    <dgm:cxn modelId="{7577394B-877A-4696-83FE-371231FEB953}" type="presParOf" srcId="{BF52EF2B-63E0-4C21-AFDA-21EE01D7FE0C}" destId="{26DA5FD4-7A82-4048-8E3E-D40E8AA23C11}" srcOrd="0" destOrd="0" presId="urn:microsoft.com/office/officeart/2005/8/layout/hierarchy3"/>
    <dgm:cxn modelId="{1EE9D667-7F66-4C1C-B2ED-538163B1B2A1}" type="presParOf" srcId="{26DA5FD4-7A82-4048-8E3E-D40E8AA23C11}" destId="{4554A1A0-E404-4D44-94E3-DAB574B746EE}" srcOrd="0" destOrd="0" presId="urn:microsoft.com/office/officeart/2005/8/layout/hierarchy3"/>
    <dgm:cxn modelId="{C0DC9099-6314-4277-B562-074425286C8E}" type="presParOf" srcId="{4554A1A0-E404-4D44-94E3-DAB574B746EE}" destId="{9892F2C6-2E40-4EE3-AADA-0AD928B5C919}" srcOrd="0" destOrd="0" presId="urn:microsoft.com/office/officeart/2005/8/layout/hierarchy3"/>
    <dgm:cxn modelId="{BB0AEA22-E0D0-4D4E-84F7-F0E0247B9E34}" type="presParOf" srcId="{4554A1A0-E404-4D44-94E3-DAB574B746EE}" destId="{9FB77414-FB00-4699-AECA-A121195C842F}" srcOrd="1" destOrd="0" presId="urn:microsoft.com/office/officeart/2005/8/layout/hierarchy3"/>
    <dgm:cxn modelId="{3CBE349F-91DD-4B1B-B4BB-7E490991230D}" type="presParOf" srcId="{26DA5FD4-7A82-4048-8E3E-D40E8AA23C11}" destId="{83F6C2B1-E90E-44C4-82BE-FE87AE7C7FC9}" srcOrd="1" destOrd="0" presId="urn:microsoft.com/office/officeart/2005/8/layout/hierarchy3"/>
    <dgm:cxn modelId="{7DB131B3-B66D-4132-88E5-DF6ECE57FAD5}" type="presParOf" srcId="{83F6C2B1-E90E-44C4-82BE-FE87AE7C7FC9}" destId="{00A99009-AB54-4EB2-83F0-44A04DB0ECCF}" srcOrd="0" destOrd="0" presId="urn:microsoft.com/office/officeart/2005/8/layout/hierarchy3"/>
    <dgm:cxn modelId="{3934EFC1-7DE2-437E-8F4F-3648C3595864}" type="presParOf" srcId="{83F6C2B1-E90E-44C4-82BE-FE87AE7C7FC9}" destId="{21B08BC2-AF0F-4939-A29B-9E0D1C0F71B6}" srcOrd="1" destOrd="0" presId="urn:microsoft.com/office/officeart/2005/8/layout/hierarchy3"/>
    <dgm:cxn modelId="{36DFCBC5-8B4D-43EA-8504-F018B63CB27D}" type="presParOf" srcId="{83F6C2B1-E90E-44C4-82BE-FE87AE7C7FC9}" destId="{47861C47-DC28-4F14-A5DD-576DFED3CDD5}" srcOrd="2" destOrd="0" presId="urn:microsoft.com/office/officeart/2005/8/layout/hierarchy3"/>
    <dgm:cxn modelId="{1E661403-5C52-4764-8EC5-5E898E82B8B3}" type="presParOf" srcId="{83F6C2B1-E90E-44C4-82BE-FE87AE7C7FC9}" destId="{F32D67DE-7748-48CF-BA48-8F5FE021DE17}" srcOrd="3" destOrd="0" presId="urn:microsoft.com/office/officeart/2005/8/layout/hierarchy3"/>
    <dgm:cxn modelId="{8C5A44FA-1590-4922-A878-2D542428B59B}" type="presParOf" srcId="{BF52EF2B-63E0-4C21-AFDA-21EE01D7FE0C}" destId="{FDB7750F-E433-4C98-94F4-ED12BD045ECA}" srcOrd="1" destOrd="0" presId="urn:microsoft.com/office/officeart/2005/8/layout/hierarchy3"/>
    <dgm:cxn modelId="{F0F40533-B8F1-44B1-96BE-B2503EE31E86}" type="presParOf" srcId="{FDB7750F-E433-4C98-94F4-ED12BD045ECA}" destId="{C15DF420-8DD4-42C6-8E63-5F5CE3CE509F}" srcOrd="0" destOrd="0" presId="urn:microsoft.com/office/officeart/2005/8/layout/hierarchy3"/>
    <dgm:cxn modelId="{51152BBA-81AA-4A4F-BC81-4E3C84316CD7}" type="presParOf" srcId="{C15DF420-8DD4-42C6-8E63-5F5CE3CE509F}" destId="{38FCD6F9-492E-4A2B-AC2E-65C6DED2199F}" srcOrd="0" destOrd="0" presId="urn:microsoft.com/office/officeart/2005/8/layout/hierarchy3"/>
    <dgm:cxn modelId="{72D4E44A-5574-4DB7-B47F-F978275C281B}" type="presParOf" srcId="{C15DF420-8DD4-42C6-8E63-5F5CE3CE509F}" destId="{19CAD921-65D2-4807-AD21-651D456EA17C}" srcOrd="1" destOrd="0" presId="urn:microsoft.com/office/officeart/2005/8/layout/hierarchy3"/>
    <dgm:cxn modelId="{5686C5C4-4803-441B-929B-A39AD76930BC}" type="presParOf" srcId="{FDB7750F-E433-4C98-94F4-ED12BD045ECA}" destId="{82D24AD0-60C0-4B02-9016-B142F2D75A69}" srcOrd="1" destOrd="0" presId="urn:microsoft.com/office/officeart/2005/8/layout/hierarchy3"/>
    <dgm:cxn modelId="{DA049CE1-8283-4F85-9130-7371F08758BB}" type="presParOf" srcId="{82D24AD0-60C0-4B02-9016-B142F2D75A69}" destId="{257B52E2-C380-4D9D-9803-4E7FF32F82F1}" srcOrd="0" destOrd="0" presId="urn:microsoft.com/office/officeart/2005/8/layout/hierarchy3"/>
    <dgm:cxn modelId="{5A23315D-F029-4416-B285-366E53065590}" type="presParOf" srcId="{82D24AD0-60C0-4B02-9016-B142F2D75A69}" destId="{B4042D38-9912-4D3A-8812-CF536770640E}" srcOrd="1" destOrd="0" presId="urn:microsoft.com/office/officeart/2005/8/layout/hierarchy3"/>
    <dgm:cxn modelId="{016DBE4B-86EA-4E9E-B4C1-6A572A3B6CA8}" type="presParOf" srcId="{BF52EF2B-63E0-4C21-AFDA-21EE01D7FE0C}" destId="{4C916258-5E59-4EFB-8AA9-B699EF387726}" srcOrd="2" destOrd="0" presId="urn:microsoft.com/office/officeart/2005/8/layout/hierarchy3"/>
    <dgm:cxn modelId="{E7691DC8-2001-4918-BCFC-9B247174AD75}" type="presParOf" srcId="{4C916258-5E59-4EFB-8AA9-B699EF387726}" destId="{5B5CD5ED-D6C9-4EA2-8979-8DAA994C8F4F}" srcOrd="0" destOrd="0" presId="urn:microsoft.com/office/officeart/2005/8/layout/hierarchy3"/>
    <dgm:cxn modelId="{B00A128B-8BA8-422B-BB50-FFB6B5789882}" type="presParOf" srcId="{5B5CD5ED-D6C9-4EA2-8979-8DAA994C8F4F}" destId="{19A9914F-89F9-417B-9E33-0AB8E69F7818}" srcOrd="0" destOrd="0" presId="urn:microsoft.com/office/officeart/2005/8/layout/hierarchy3"/>
    <dgm:cxn modelId="{690A8F86-09ED-410B-80F6-819C14A30E11}" type="presParOf" srcId="{5B5CD5ED-D6C9-4EA2-8979-8DAA994C8F4F}" destId="{EC13E092-DACF-4DE2-A6D4-C1E1CF61243D}" srcOrd="1" destOrd="0" presId="urn:microsoft.com/office/officeart/2005/8/layout/hierarchy3"/>
    <dgm:cxn modelId="{74D07055-0324-46BC-B40A-BB06ACBB14D9}" type="presParOf" srcId="{4C916258-5E59-4EFB-8AA9-B699EF387726}" destId="{23DA8982-AC43-4931-8179-DA0A5B4200CB}" srcOrd="1" destOrd="0" presId="urn:microsoft.com/office/officeart/2005/8/layout/hierarchy3"/>
    <dgm:cxn modelId="{148D9614-768E-4DD7-97D8-466398681E15}" type="presParOf" srcId="{23DA8982-AC43-4931-8179-DA0A5B4200CB}" destId="{E6B73B20-BF30-44D3-8A42-B71E73AAF3AA}" srcOrd="0" destOrd="0" presId="urn:microsoft.com/office/officeart/2005/8/layout/hierarchy3"/>
    <dgm:cxn modelId="{1EECC523-8A18-4C68-88E6-E021284F7F12}" type="presParOf" srcId="{23DA8982-AC43-4931-8179-DA0A5B4200CB}" destId="{C8EAE634-0C39-492B-9FCC-B70CBC77CF58}" srcOrd="1" destOrd="0" presId="urn:microsoft.com/office/officeart/2005/8/layout/hierarchy3"/>
    <dgm:cxn modelId="{003C8A02-ED77-4987-942C-67CC3279023C}" type="presParOf" srcId="{BF52EF2B-63E0-4C21-AFDA-21EE01D7FE0C}" destId="{F6B0BA2F-C4EA-4266-A9EC-68F3571DACAA}" srcOrd="3" destOrd="0" presId="urn:microsoft.com/office/officeart/2005/8/layout/hierarchy3"/>
    <dgm:cxn modelId="{A7433DD8-5C56-44B6-9588-6B73B2DA7E80}" type="presParOf" srcId="{F6B0BA2F-C4EA-4266-A9EC-68F3571DACAA}" destId="{D608B846-E4CC-4524-9DED-D9BA979037CC}" srcOrd="0" destOrd="0" presId="urn:microsoft.com/office/officeart/2005/8/layout/hierarchy3"/>
    <dgm:cxn modelId="{B085EAD0-5843-40C7-B437-F9E550D03F5E}" type="presParOf" srcId="{D608B846-E4CC-4524-9DED-D9BA979037CC}" destId="{528B7C31-24A2-4CC1-B564-2E07F488F42C}" srcOrd="0" destOrd="0" presId="urn:microsoft.com/office/officeart/2005/8/layout/hierarchy3"/>
    <dgm:cxn modelId="{748B9660-4EE2-441B-8ED0-A6F0A10D5076}" type="presParOf" srcId="{D608B846-E4CC-4524-9DED-D9BA979037CC}" destId="{FDE122CD-75D0-4431-BF53-F2459E0E5399}" srcOrd="1" destOrd="0" presId="urn:microsoft.com/office/officeart/2005/8/layout/hierarchy3"/>
    <dgm:cxn modelId="{04CFBB3C-FDAE-431A-870E-3BE1F193402F}" type="presParOf" srcId="{F6B0BA2F-C4EA-4266-A9EC-68F3571DACAA}" destId="{D37796AF-DDEA-45B8-8829-D256B52526B7}" srcOrd="1" destOrd="0" presId="urn:microsoft.com/office/officeart/2005/8/layout/hierarchy3"/>
    <dgm:cxn modelId="{DEB3FF0B-9C39-4C7E-BA05-64ABA82761A4}" type="presParOf" srcId="{D37796AF-DDEA-45B8-8829-D256B52526B7}" destId="{6F209EEF-2746-4FAE-BC59-54E09076DA3C}" srcOrd="0" destOrd="0" presId="urn:microsoft.com/office/officeart/2005/8/layout/hierarchy3"/>
    <dgm:cxn modelId="{EF0BDBCE-CCBA-4086-8F8A-B720E2083514}" type="presParOf" srcId="{D37796AF-DDEA-45B8-8829-D256B52526B7}" destId="{382692F4-B1C7-4425-86F5-142DB08F0705}" srcOrd="1"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92F2C6-2E40-4EE3-AADA-0AD928B5C919}">
      <dsp:nvSpPr>
        <dsp:cNvPr id="0" name=""/>
        <dsp:cNvSpPr/>
      </dsp:nvSpPr>
      <dsp:spPr>
        <a:xfrm>
          <a:off x="1516" y="1774453"/>
          <a:ext cx="2131516" cy="1227728"/>
        </a:xfrm>
        <a:prstGeom prst="roundRect">
          <a:avLst>
            <a:gd name="adj" fmla="val 10000"/>
          </a:avLst>
        </a:prstGeom>
        <a:solidFill>
          <a:schemeClr val="accent1">
            <a:alpha val="9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es-ES" sz="1200" kern="1200" dirty="0">
              <a:latin typeface="Corbel" panose="020B0503020204020204" pitchFamily="34" charset="0"/>
            </a:rPr>
            <a:t>Universidades</a:t>
          </a:r>
        </a:p>
        <a:p>
          <a:pPr marL="0" lvl="0" indent="0" algn="ctr" defTabSz="533400">
            <a:lnSpc>
              <a:spcPct val="90000"/>
            </a:lnSpc>
            <a:spcBef>
              <a:spcPct val="0"/>
            </a:spcBef>
            <a:spcAft>
              <a:spcPct val="35000"/>
            </a:spcAft>
            <a:buNone/>
          </a:pPr>
          <a:r>
            <a:rPr lang="es-ES" sz="1200" kern="1200" dirty="0">
              <a:latin typeface="Corbel" panose="020B0503020204020204" pitchFamily="34" charset="0"/>
            </a:rPr>
            <a:t>5 comités</a:t>
          </a:r>
        </a:p>
        <a:p>
          <a:pPr marL="0" lvl="0" indent="0" algn="ctr" defTabSz="533400">
            <a:lnSpc>
              <a:spcPct val="90000"/>
            </a:lnSpc>
            <a:spcBef>
              <a:spcPct val="0"/>
            </a:spcBef>
            <a:spcAft>
              <a:spcPct val="35000"/>
            </a:spcAft>
            <a:buNone/>
          </a:pPr>
          <a:r>
            <a:rPr lang="es-ES" sz="1200" kern="1200" dirty="0">
              <a:latin typeface="Corbel" panose="020B0503020204020204" pitchFamily="34" charset="0"/>
            </a:rPr>
            <a:t>1 Universidad Tradicional</a:t>
          </a:r>
        </a:p>
        <a:p>
          <a:pPr marL="0" lvl="0" indent="0" algn="ctr" defTabSz="533400">
            <a:lnSpc>
              <a:spcPct val="90000"/>
            </a:lnSpc>
            <a:spcBef>
              <a:spcPct val="0"/>
            </a:spcBef>
            <a:spcAft>
              <a:spcPct val="35000"/>
            </a:spcAft>
            <a:buNone/>
          </a:pPr>
          <a:r>
            <a:rPr lang="es-ES" sz="1200" kern="1200" dirty="0">
              <a:latin typeface="Corbel" panose="020B0503020204020204" pitchFamily="34" charset="0"/>
            </a:rPr>
            <a:t>1 Universidad Privada</a:t>
          </a:r>
        </a:p>
        <a:p>
          <a:pPr marL="0" lvl="0" indent="0" algn="ctr" defTabSz="533400">
            <a:lnSpc>
              <a:spcPct val="90000"/>
            </a:lnSpc>
            <a:spcBef>
              <a:spcPct val="0"/>
            </a:spcBef>
            <a:spcAft>
              <a:spcPct val="35000"/>
            </a:spcAft>
            <a:buNone/>
          </a:pPr>
          <a:r>
            <a:rPr lang="es-ES" sz="1200" kern="1200" dirty="0">
              <a:latin typeface="Corbel" panose="020B0503020204020204" pitchFamily="34" charset="0"/>
            </a:rPr>
            <a:t>3 Universidades Estatales</a:t>
          </a:r>
        </a:p>
      </dsp:txBody>
      <dsp:txXfrm>
        <a:off x="37475" y="1810412"/>
        <a:ext cx="2059598" cy="1155810"/>
      </dsp:txXfrm>
    </dsp:sp>
    <dsp:sp modelId="{00A99009-AB54-4EB2-83F0-44A04DB0ECCF}">
      <dsp:nvSpPr>
        <dsp:cNvPr id="0" name=""/>
        <dsp:cNvSpPr/>
      </dsp:nvSpPr>
      <dsp:spPr>
        <a:xfrm>
          <a:off x="214668" y="3002182"/>
          <a:ext cx="213151" cy="611918"/>
        </a:xfrm>
        <a:custGeom>
          <a:avLst/>
          <a:gdLst/>
          <a:ahLst/>
          <a:cxnLst/>
          <a:rect l="0" t="0" r="0" b="0"/>
          <a:pathLst>
            <a:path>
              <a:moveTo>
                <a:pt x="0" y="0"/>
              </a:moveTo>
              <a:lnTo>
                <a:pt x="0" y="611918"/>
              </a:lnTo>
              <a:lnTo>
                <a:pt x="213151" y="611918"/>
              </a:lnTo>
            </a:path>
          </a:pathLst>
        </a:custGeom>
        <a:noFill/>
        <a:ln w="12700" cap="flat" cmpd="sng" algn="ctr">
          <a:solidFill>
            <a:schemeClr val="accent1">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1B08BC2-AF0F-4939-A29B-9E0D1C0F71B6}">
      <dsp:nvSpPr>
        <dsp:cNvPr id="0" name=""/>
        <dsp:cNvSpPr/>
      </dsp:nvSpPr>
      <dsp:spPr>
        <a:xfrm>
          <a:off x="427819" y="3206155"/>
          <a:ext cx="1305426" cy="815891"/>
        </a:xfrm>
        <a:prstGeom prst="roundRect">
          <a:avLst>
            <a:gd name="adj" fmla="val 10000"/>
          </a:avLst>
        </a:prstGeom>
        <a:solidFill>
          <a:schemeClr val="lt1">
            <a:alpha val="90000"/>
            <a:hueOff val="0"/>
            <a:satOff val="0"/>
            <a:lumOff val="0"/>
            <a:alphaOff val="0"/>
          </a:schemeClr>
        </a:solidFill>
        <a:ln w="12700" cap="flat" cmpd="sng" algn="ctr">
          <a:solidFill>
            <a:schemeClr val="accent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t" anchorCtr="0">
          <a:noAutofit/>
        </a:bodyPr>
        <a:lstStyle/>
        <a:p>
          <a:pPr marL="0" lvl="0" indent="0" algn="l" defTabSz="533400">
            <a:lnSpc>
              <a:spcPct val="90000"/>
            </a:lnSpc>
            <a:spcBef>
              <a:spcPct val="0"/>
            </a:spcBef>
            <a:spcAft>
              <a:spcPct val="35000"/>
            </a:spcAft>
            <a:buNone/>
          </a:pPr>
          <a:r>
            <a:rPr lang="es-ES" sz="1200" kern="1200" dirty="0">
              <a:latin typeface="Corbel" panose="020B0503020204020204" pitchFamily="34" charset="0"/>
            </a:rPr>
            <a:t>Comités Centrales</a:t>
          </a:r>
        </a:p>
        <a:p>
          <a:pPr marL="57150" lvl="1" indent="-57150" algn="l" defTabSz="400050">
            <a:lnSpc>
              <a:spcPct val="90000"/>
            </a:lnSpc>
            <a:spcBef>
              <a:spcPct val="0"/>
            </a:spcBef>
            <a:spcAft>
              <a:spcPct val="15000"/>
            </a:spcAft>
            <a:buChar char="•"/>
          </a:pPr>
          <a:r>
            <a:rPr lang="es-ES" sz="900" kern="1200" dirty="0">
              <a:latin typeface="Corbel" panose="020B0503020204020204" pitchFamily="34" charset="0"/>
            </a:rPr>
            <a:t>4 entrevistados</a:t>
          </a:r>
        </a:p>
      </dsp:txBody>
      <dsp:txXfrm>
        <a:off x="451716" y="3230052"/>
        <a:ext cx="1257632" cy="768097"/>
      </dsp:txXfrm>
    </dsp:sp>
    <dsp:sp modelId="{47861C47-DC28-4F14-A5DD-576DFED3CDD5}">
      <dsp:nvSpPr>
        <dsp:cNvPr id="0" name=""/>
        <dsp:cNvSpPr/>
      </dsp:nvSpPr>
      <dsp:spPr>
        <a:xfrm>
          <a:off x="214668" y="3002182"/>
          <a:ext cx="213151" cy="1631782"/>
        </a:xfrm>
        <a:custGeom>
          <a:avLst/>
          <a:gdLst/>
          <a:ahLst/>
          <a:cxnLst/>
          <a:rect l="0" t="0" r="0" b="0"/>
          <a:pathLst>
            <a:path>
              <a:moveTo>
                <a:pt x="0" y="0"/>
              </a:moveTo>
              <a:lnTo>
                <a:pt x="0" y="1631782"/>
              </a:lnTo>
              <a:lnTo>
                <a:pt x="213151" y="1631782"/>
              </a:lnTo>
            </a:path>
          </a:pathLst>
        </a:custGeom>
        <a:noFill/>
        <a:ln w="12700" cap="flat" cmpd="sng" algn="ctr">
          <a:solidFill>
            <a:schemeClr val="accent1">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32D67DE-7748-48CF-BA48-8F5FE021DE17}">
      <dsp:nvSpPr>
        <dsp:cNvPr id="0" name=""/>
        <dsp:cNvSpPr/>
      </dsp:nvSpPr>
      <dsp:spPr>
        <a:xfrm>
          <a:off x="427819" y="4226019"/>
          <a:ext cx="1305426" cy="815891"/>
        </a:xfrm>
        <a:prstGeom prst="roundRect">
          <a:avLst>
            <a:gd name="adj" fmla="val 10000"/>
          </a:avLst>
        </a:prstGeom>
        <a:solidFill>
          <a:schemeClr val="lt1">
            <a:alpha val="90000"/>
            <a:hueOff val="0"/>
            <a:satOff val="0"/>
            <a:lumOff val="0"/>
            <a:alphaOff val="0"/>
          </a:schemeClr>
        </a:solidFill>
        <a:ln w="12700" cap="flat" cmpd="sng" algn="ctr">
          <a:solidFill>
            <a:schemeClr val="accent1">
              <a:alpha val="90000"/>
              <a:hueOff val="0"/>
              <a:satOff val="0"/>
              <a:lumOff val="0"/>
              <a:alphaOff val="-1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t" anchorCtr="0">
          <a:noAutofit/>
        </a:bodyPr>
        <a:lstStyle/>
        <a:p>
          <a:pPr marL="0" lvl="0" indent="0" algn="l" defTabSz="533400">
            <a:lnSpc>
              <a:spcPct val="90000"/>
            </a:lnSpc>
            <a:spcBef>
              <a:spcPct val="0"/>
            </a:spcBef>
            <a:spcAft>
              <a:spcPct val="35000"/>
            </a:spcAft>
            <a:buNone/>
          </a:pPr>
          <a:r>
            <a:rPr lang="es-ES" sz="1200" kern="1200" dirty="0">
              <a:latin typeface="Corbel" panose="020B0503020204020204" pitchFamily="34" charset="0"/>
            </a:rPr>
            <a:t>Comités de Facultad (Medicina)</a:t>
          </a:r>
        </a:p>
        <a:p>
          <a:pPr marL="57150" lvl="1" indent="-57150" algn="l" defTabSz="400050">
            <a:lnSpc>
              <a:spcPct val="90000"/>
            </a:lnSpc>
            <a:spcBef>
              <a:spcPct val="0"/>
            </a:spcBef>
            <a:spcAft>
              <a:spcPct val="15000"/>
            </a:spcAft>
            <a:buChar char="•"/>
          </a:pPr>
          <a:r>
            <a:rPr lang="es-ES" sz="900" kern="1200" dirty="0">
              <a:latin typeface="Corbel" panose="020B0503020204020204" pitchFamily="34" charset="0"/>
            </a:rPr>
            <a:t>2 entrevistados</a:t>
          </a:r>
        </a:p>
      </dsp:txBody>
      <dsp:txXfrm>
        <a:off x="451716" y="4249916"/>
        <a:ext cx="1257632" cy="768097"/>
      </dsp:txXfrm>
    </dsp:sp>
    <dsp:sp modelId="{38FCD6F9-492E-4A2B-AC2E-65C6DED2199F}">
      <dsp:nvSpPr>
        <dsp:cNvPr id="0" name=""/>
        <dsp:cNvSpPr/>
      </dsp:nvSpPr>
      <dsp:spPr>
        <a:xfrm>
          <a:off x="2540978" y="1774453"/>
          <a:ext cx="2131614" cy="1227924"/>
        </a:xfrm>
        <a:prstGeom prst="roundRect">
          <a:avLst>
            <a:gd name="adj" fmla="val 10000"/>
          </a:avLst>
        </a:prstGeom>
        <a:solidFill>
          <a:schemeClr val="accent1">
            <a:alpha val="90000"/>
            <a:hueOff val="0"/>
            <a:satOff val="0"/>
            <a:lumOff val="0"/>
            <a:alphaOff val="-13333"/>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es-ES" sz="1200" kern="1200" dirty="0">
              <a:latin typeface="Corbel" panose="020B0503020204020204" pitchFamily="34" charset="0"/>
            </a:rPr>
            <a:t>Comité Asesor de Bioética de Fondecyt</a:t>
          </a:r>
        </a:p>
        <a:p>
          <a:pPr marL="0" lvl="0" indent="0" algn="ctr" defTabSz="533400">
            <a:lnSpc>
              <a:spcPct val="90000"/>
            </a:lnSpc>
            <a:spcBef>
              <a:spcPct val="0"/>
            </a:spcBef>
            <a:spcAft>
              <a:spcPct val="35000"/>
            </a:spcAft>
            <a:buNone/>
          </a:pPr>
          <a:r>
            <a:rPr lang="es-ES" sz="1200" kern="1200" dirty="0">
              <a:latin typeface="Corbel" panose="020B0503020204020204" pitchFamily="34" charset="0"/>
            </a:rPr>
            <a:t>1 comité</a:t>
          </a:r>
        </a:p>
      </dsp:txBody>
      <dsp:txXfrm>
        <a:off x="2576943" y="1810418"/>
        <a:ext cx="2059684" cy="1155994"/>
      </dsp:txXfrm>
    </dsp:sp>
    <dsp:sp modelId="{257B52E2-C380-4D9D-9803-4E7FF32F82F1}">
      <dsp:nvSpPr>
        <dsp:cNvPr id="0" name=""/>
        <dsp:cNvSpPr/>
      </dsp:nvSpPr>
      <dsp:spPr>
        <a:xfrm>
          <a:off x="2754140" y="3002378"/>
          <a:ext cx="213161" cy="611918"/>
        </a:xfrm>
        <a:custGeom>
          <a:avLst/>
          <a:gdLst/>
          <a:ahLst/>
          <a:cxnLst/>
          <a:rect l="0" t="0" r="0" b="0"/>
          <a:pathLst>
            <a:path>
              <a:moveTo>
                <a:pt x="0" y="0"/>
              </a:moveTo>
              <a:lnTo>
                <a:pt x="0" y="611918"/>
              </a:lnTo>
              <a:lnTo>
                <a:pt x="213161" y="611918"/>
              </a:lnTo>
            </a:path>
          </a:pathLst>
        </a:custGeom>
        <a:noFill/>
        <a:ln w="12700" cap="flat" cmpd="sng" algn="ctr">
          <a:solidFill>
            <a:schemeClr val="accent1">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4042D38-9912-4D3A-8812-CF536770640E}">
      <dsp:nvSpPr>
        <dsp:cNvPr id="0" name=""/>
        <dsp:cNvSpPr/>
      </dsp:nvSpPr>
      <dsp:spPr>
        <a:xfrm>
          <a:off x="2967301" y="3206350"/>
          <a:ext cx="1305426" cy="815891"/>
        </a:xfrm>
        <a:prstGeom prst="roundRect">
          <a:avLst>
            <a:gd name="adj" fmla="val 10000"/>
          </a:avLst>
        </a:prstGeom>
        <a:solidFill>
          <a:schemeClr val="lt1">
            <a:alpha val="90000"/>
            <a:hueOff val="0"/>
            <a:satOff val="0"/>
            <a:lumOff val="0"/>
            <a:alphaOff val="0"/>
          </a:schemeClr>
        </a:solidFill>
        <a:ln w="12700" cap="flat" cmpd="sng" algn="ctr">
          <a:solidFill>
            <a:schemeClr val="accent1">
              <a:alpha val="90000"/>
              <a:hueOff val="0"/>
              <a:satOff val="0"/>
              <a:lumOff val="0"/>
              <a:alphaOff val="-2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es-ES" sz="1200" kern="1200" dirty="0">
              <a:latin typeface="Corbel" panose="020B0503020204020204" pitchFamily="34" charset="0"/>
            </a:rPr>
            <a:t>1 entrevistado</a:t>
          </a:r>
        </a:p>
      </dsp:txBody>
      <dsp:txXfrm>
        <a:off x="2991198" y="3230247"/>
        <a:ext cx="1257632" cy="768097"/>
      </dsp:txXfrm>
    </dsp:sp>
    <dsp:sp modelId="{19A9914F-89F9-417B-9E33-0AB8E69F7818}">
      <dsp:nvSpPr>
        <dsp:cNvPr id="0" name=""/>
        <dsp:cNvSpPr/>
      </dsp:nvSpPr>
      <dsp:spPr>
        <a:xfrm>
          <a:off x="5080538" y="1774453"/>
          <a:ext cx="2221003" cy="1279423"/>
        </a:xfrm>
        <a:prstGeom prst="roundRect">
          <a:avLst>
            <a:gd name="adj" fmla="val 10000"/>
          </a:avLst>
        </a:prstGeom>
        <a:solidFill>
          <a:schemeClr val="accent1">
            <a:alpha val="90000"/>
            <a:hueOff val="0"/>
            <a:satOff val="0"/>
            <a:lumOff val="0"/>
            <a:alphaOff val="-26667"/>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es-ES" sz="1200" kern="1200" dirty="0">
              <a:latin typeface="Corbel" panose="020B0503020204020204" pitchFamily="34" charset="0"/>
            </a:rPr>
            <a:t>Servicios de Salud</a:t>
          </a:r>
        </a:p>
        <a:p>
          <a:pPr marL="0" lvl="0" indent="0" algn="ctr" defTabSz="533400">
            <a:lnSpc>
              <a:spcPct val="90000"/>
            </a:lnSpc>
            <a:spcBef>
              <a:spcPct val="0"/>
            </a:spcBef>
            <a:spcAft>
              <a:spcPct val="35000"/>
            </a:spcAft>
            <a:buNone/>
          </a:pPr>
          <a:r>
            <a:rPr lang="es-ES" sz="1200" kern="1200" dirty="0">
              <a:latin typeface="Corbel" panose="020B0503020204020204" pitchFamily="34" charset="0"/>
            </a:rPr>
            <a:t>4 comités</a:t>
          </a:r>
        </a:p>
      </dsp:txBody>
      <dsp:txXfrm>
        <a:off x="5118011" y="1811926"/>
        <a:ext cx="2146057" cy="1204477"/>
      </dsp:txXfrm>
    </dsp:sp>
    <dsp:sp modelId="{E6B73B20-BF30-44D3-8A42-B71E73AAF3AA}">
      <dsp:nvSpPr>
        <dsp:cNvPr id="0" name=""/>
        <dsp:cNvSpPr/>
      </dsp:nvSpPr>
      <dsp:spPr>
        <a:xfrm>
          <a:off x="5302639" y="3053877"/>
          <a:ext cx="222100" cy="611918"/>
        </a:xfrm>
        <a:custGeom>
          <a:avLst/>
          <a:gdLst/>
          <a:ahLst/>
          <a:cxnLst/>
          <a:rect l="0" t="0" r="0" b="0"/>
          <a:pathLst>
            <a:path>
              <a:moveTo>
                <a:pt x="0" y="0"/>
              </a:moveTo>
              <a:lnTo>
                <a:pt x="0" y="611918"/>
              </a:lnTo>
              <a:lnTo>
                <a:pt x="222100" y="611918"/>
              </a:lnTo>
            </a:path>
          </a:pathLst>
        </a:custGeom>
        <a:noFill/>
        <a:ln w="12700" cap="flat" cmpd="sng" algn="ctr">
          <a:solidFill>
            <a:schemeClr val="accent1">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8EAE634-0C39-492B-9FCC-B70CBC77CF58}">
      <dsp:nvSpPr>
        <dsp:cNvPr id="0" name=""/>
        <dsp:cNvSpPr/>
      </dsp:nvSpPr>
      <dsp:spPr>
        <a:xfrm>
          <a:off x="5524739" y="3257849"/>
          <a:ext cx="1305426" cy="815891"/>
        </a:xfrm>
        <a:prstGeom prst="roundRect">
          <a:avLst>
            <a:gd name="adj" fmla="val 10000"/>
          </a:avLst>
        </a:prstGeom>
        <a:solidFill>
          <a:schemeClr val="lt1">
            <a:alpha val="90000"/>
            <a:hueOff val="0"/>
            <a:satOff val="0"/>
            <a:lumOff val="0"/>
            <a:alphaOff val="0"/>
          </a:schemeClr>
        </a:solidFill>
        <a:ln w="12700" cap="flat" cmpd="sng" algn="ctr">
          <a:solidFill>
            <a:schemeClr val="accent1">
              <a:alpha val="90000"/>
              <a:hueOff val="0"/>
              <a:satOff val="0"/>
              <a:lumOff val="0"/>
              <a:alphaOff val="-3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es-ES" sz="1200" kern="1200" dirty="0">
              <a:latin typeface="Corbel" panose="020B0503020204020204" pitchFamily="34" charset="0"/>
            </a:rPr>
            <a:t>4 entrevistados</a:t>
          </a:r>
        </a:p>
      </dsp:txBody>
      <dsp:txXfrm>
        <a:off x="5548636" y="3281746"/>
        <a:ext cx="1257632" cy="768097"/>
      </dsp:txXfrm>
    </dsp:sp>
    <dsp:sp modelId="{528B7C31-24A2-4CC1-B564-2E07F488F42C}">
      <dsp:nvSpPr>
        <dsp:cNvPr id="0" name=""/>
        <dsp:cNvSpPr/>
      </dsp:nvSpPr>
      <dsp:spPr>
        <a:xfrm>
          <a:off x="7709487" y="1774453"/>
          <a:ext cx="2370115" cy="1365320"/>
        </a:xfrm>
        <a:prstGeom prst="roundRect">
          <a:avLst>
            <a:gd name="adj" fmla="val 10000"/>
          </a:avLst>
        </a:prstGeom>
        <a:solidFill>
          <a:schemeClr val="accent1">
            <a:alpha val="90000"/>
            <a:hueOff val="0"/>
            <a:satOff val="0"/>
            <a:lumOff val="0"/>
            <a:alphaOff val="-4000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es-ES" sz="1200" kern="1200" dirty="0">
              <a:latin typeface="Corbel" panose="020B0503020204020204" pitchFamily="34" charset="0"/>
            </a:rPr>
            <a:t>Clínicas Privadas</a:t>
          </a:r>
        </a:p>
        <a:p>
          <a:pPr marL="0" lvl="0" indent="0" algn="ctr" defTabSz="533400">
            <a:lnSpc>
              <a:spcPct val="90000"/>
            </a:lnSpc>
            <a:spcBef>
              <a:spcPct val="0"/>
            </a:spcBef>
            <a:spcAft>
              <a:spcPct val="35000"/>
            </a:spcAft>
            <a:buNone/>
          </a:pPr>
          <a:r>
            <a:rPr lang="es-ES" sz="1200" kern="1200" dirty="0">
              <a:latin typeface="Corbel" panose="020B0503020204020204" pitchFamily="34" charset="0"/>
            </a:rPr>
            <a:t>2 comités</a:t>
          </a:r>
        </a:p>
      </dsp:txBody>
      <dsp:txXfrm>
        <a:off x="7749476" y="1814442"/>
        <a:ext cx="2290137" cy="1285342"/>
      </dsp:txXfrm>
    </dsp:sp>
    <dsp:sp modelId="{6F209EEF-2746-4FAE-BC59-54E09076DA3C}">
      <dsp:nvSpPr>
        <dsp:cNvPr id="0" name=""/>
        <dsp:cNvSpPr/>
      </dsp:nvSpPr>
      <dsp:spPr>
        <a:xfrm>
          <a:off x="7946499" y="3139774"/>
          <a:ext cx="237011" cy="611918"/>
        </a:xfrm>
        <a:custGeom>
          <a:avLst/>
          <a:gdLst/>
          <a:ahLst/>
          <a:cxnLst/>
          <a:rect l="0" t="0" r="0" b="0"/>
          <a:pathLst>
            <a:path>
              <a:moveTo>
                <a:pt x="0" y="0"/>
              </a:moveTo>
              <a:lnTo>
                <a:pt x="0" y="611918"/>
              </a:lnTo>
              <a:lnTo>
                <a:pt x="237011" y="611918"/>
              </a:lnTo>
            </a:path>
          </a:pathLst>
        </a:custGeom>
        <a:noFill/>
        <a:ln w="12700" cap="flat" cmpd="sng" algn="ctr">
          <a:solidFill>
            <a:schemeClr val="accent1">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82692F4-B1C7-4425-86F5-142DB08F0705}">
      <dsp:nvSpPr>
        <dsp:cNvPr id="0" name=""/>
        <dsp:cNvSpPr/>
      </dsp:nvSpPr>
      <dsp:spPr>
        <a:xfrm>
          <a:off x="8183510" y="3343746"/>
          <a:ext cx="1305426" cy="815891"/>
        </a:xfrm>
        <a:prstGeom prst="roundRect">
          <a:avLst>
            <a:gd name="adj" fmla="val 10000"/>
          </a:avLst>
        </a:prstGeom>
        <a:solidFill>
          <a:schemeClr val="lt1">
            <a:alpha val="90000"/>
            <a:hueOff val="0"/>
            <a:satOff val="0"/>
            <a:lumOff val="0"/>
            <a:alphaOff val="0"/>
          </a:schemeClr>
        </a:solidFill>
        <a:ln w="12700" cap="flat" cmpd="sng" algn="ctr">
          <a:solidFill>
            <a:schemeClr val="accent1">
              <a:alpha val="90000"/>
              <a:hueOff val="0"/>
              <a:satOff val="0"/>
              <a:lumOff val="0"/>
              <a:alphaOff val="-4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es-ES" sz="1200" kern="1200" dirty="0">
              <a:latin typeface="Corbel" panose="020B0503020204020204" pitchFamily="34" charset="0"/>
            </a:rPr>
            <a:t>2 entrevistados</a:t>
          </a:r>
        </a:p>
      </dsp:txBody>
      <dsp:txXfrm>
        <a:off x="8207407" y="3367643"/>
        <a:ext cx="1257632" cy="76809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9088EAF-6ECA-4616-85EF-35AA19C641F3}" type="datetimeFigureOut">
              <a:rPr lang="en-US"/>
              <a:pPr/>
              <a:t>1/11/2017</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9F912AB-2776-42F2-A957-313FC7EFEDB9}" type="slidenum">
              <a:rPr/>
              <a:pPr/>
              <a:t>‹Nº›</a:t>
            </a:fld>
            <a:endParaRPr/>
          </a:p>
        </p:txBody>
      </p:sp>
    </p:spTree>
    <p:extLst>
      <p:ext uri="{BB962C8B-B14F-4D97-AF65-F5344CB8AC3E}">
        <p14:creationId xmlns:p14="http://schemas.microsoft.com/office/powerpoint/2010/main" val="39320657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ABD2D7A-D230-4F91-BD59-0A39C2703BA8}" type="datetimeFigureOut">
              <a:rPr lang="en-US"/>
              <a:pPr/>
              <a:t>1/11/2017</a:t>
            </a:fld>
            <a:endParaRPr/>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93199CD-3E1B-4AE6-990F-76F925F5EA9F}" type="slidenum">
              <a:rPr/>
              <a:pPr/>
              <a:t>‹Nº›</a:t>
            </a:fld>
            <a:endParaRPr/>
          </a:p>
        </p:txBody>
      </p:sp>
    </p:spTree>
    <p:extLst>
      <p:ext uri="{BB962C8B-B14F-4D97-AF65-F5344CB8AC3E}">
        <p14:creationId xmlns:p14="http://schemas.microsoft.com/office/powerpoint/2010/main" val="42765798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10"/>
          </p:nvPr>
        </p:nvSpPr>
        <p:spPr/>
        <p:txBody>
          <a:bodyPr/>
          <a:lstStyle/>
          <a:p>
            <a:fld id="{F93199CD-3E1B-4AE6-990F-76F925F5EA9F}" type="slidenum">
              <a:rPr lang="es-CL" smtClean="0"/>
              <a:pPr/>
              <a:t>1</a:t>
            </a:fld>
            <a:endParaRPr lang="es-CL"/>
          </a:p>
        </p:txBody>
      </p:sp>
    </p:spTree>
    <p:extLst>
      <p:ext uri="{BB962C8B-B14F-4D97-AF65-F5344CB8AC3E}">
        <p14:creationId xmlns:p14="http://schemas.microsoft.com/office/powerpoint/2010/main" val="5526954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CL" dirty="0"/>
              <a:t>Entrevistas: 6 tópicos, se ejecutaron</a:t>
            </a:r>
            <a:r>
              <a:rPr lang="es-CL" baseline="0" dirty="0"/>
              <a:t> en el lugar de trabajo de los participantes, fueron grabadas y transcritas. </a:t>
            </a:r>
          </a:p>
          <a:p>
            <a:r>
              <a:rPr lang="es-CL" baseline="0" dirty="0"/>
              <a:t>Técnica de análisis: se utilizó Atlas. Ti v6.8</a:t>
            </a:r>
            <a:endParaRPr lang="es-CL" dirty="0"/>
          </a:p>
        </p:txBody>
      </p:sp>
      <p:sp>
        <p:nvSpPr>
          <p:cNvPr id="4" name="Marcador de número de diapositiva 3"/>
          <p:cNvSpPr>
            <a:spLocks noGrp="1"/>
          </p:cNvSpPr>
          <p:nvPr>
            <p:ph type="sldNum" sz="quarter" idx="10"/>
          </p:nvPr>
        </p:nvSpPr>
        <p:spPr/>
        <p:txBody>
          <a:bodyPr/>
          <a:lstStyle/>
          <a:p>
            <a:fld id="{F93199CD-3E1B-4AE6-990F-76F925F5EA9F}" type="slidenum">
              <a:rPr lang="es-CL" smtClean="0"/>
              <a:pPr/>
              <a:t>5</a:t>
            </a:fld>
            <a:endParaRPr lang="es-CL"/>
          </a:p>
        </p:txBody>
      </p:sp>
    </p:spTree>
    <p:extLst>
      <p:ext uri="{BB962C8B-B14F-4D97-AF65-F5344CB8AC3E}">
        <p14:creationId xmlns:p14="http://schemas.microsoft.com/office/powerpoint/2010/main" val="8762395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CL" dirty="0"/>
              <a:t>Utilidad: está indicada</a:t>
            </a:r>
            <a:r>
              <a:rPr lang="es-CL" baseline="0" dirty="0"/>
              <a:t> en </a:t>
            </a:r>
            <a:r>
              <a:rPr lang="es-CL" baseline="0" dirty="0" err="1"/>
              <a:t>Nuremberg</a:t>
            </a:r>
            <a:r>
              <a:rPr lang="es-CL" baseline="0" dirty="0"/>
              <a:t>, CIOMS 2016, Emanuel 2004</a:t>
            </a:r>
            <a:endParaRPr lang="es-CL" dirty="0"/>
          </a:p>
          <a:p>
            <a:r>
              <a:rPr lang="es-CL" dirty="0"/>
              <a:t>Sociedad:</a:t>
            </a:r>
            <a:r>
              <a:rPr lang="es-CL" baseline="0" dirty="0"/>
              <a:t> identificar quienes se verán beneficiados, tanto comunidad como servicios </a:t>
            </a:r>
            <a:r>
              <a:rPr lang="es-CL" baseline="0" dirty="0" err="1"/>
              <a:t>publicos</a:t>
            </a:r>
            <a:r>
              <a:rPr lang="es-CL" baseline="0" dirty="0"/>
              <a:t>: Emanuel 2004</a:t>
            </a:r>
            <a:endParaRPr lang="es-CL" dirty="0"/>
          </a:p>
          <a:p>
            <a:r>
              <a:rPr lang="es-CL" dirty="0"/>
              <a:t>Beneficios posteriores: el hecho que no</a:t>
            </a:r>
            <a:r>
              <a:rPr lang="es-CL" baseline="0" dirty="0"/>
              <a:t> se consideren los beneficios para los participantes dentro de la noción del valor social </a:t>
            </a:r>
            <a:r>
              <a:rPr lang="es-CL" baseline="0" dirty="0" err="1"/>
              <a:t>tb</a:t>
            </a:r>
            <a:r>
              <a:rPr lang="es-CL" baseline="0" dirty="0"/>
              <a:t> se </a:t>
            </a:r>
            <a:r>
              <a:rPr lang="es-CL" baseline="0" dirty="0" err="1"/>
              <a:t>obs</a:t>
            </a:r>
            <a:r>
              <a:rPr lang="es-CL" baseline="0" dirty="0"/>
              <a:t> en la literatura </a:t>
            </a:r>
          </a:p>
          <a:p>
            <a:r>
              <a:rPr lang="es-CL" baseline="0" dirty="0"/>
              <a:t>Transferencia: difusión de los resultados, inclusión en políticas publicas Emanuel 2004</a:t>
            </a:r>
            <a:endParaRPr lang="es-CL" dirty="0"/>
          </a:p>
          <a:p>
            <a:r>
              <a:rPr lang="es-CL" dirty="0"/>
              <a:t>VS</a:t>
            </a:r>
            <a:r>
              <a:rPr lang="es-CL" baseline="0" dirty="0"/>
              <a:t>  no es universal: en línea con lo planteado por </a:t>
            </a:r>
            <a:r>
              <a:rPr lang="es-CL" baseline="0" dirty="0" err="1"/>
              <a:t>Wertheimmer</a:t>
            </a:r>
            <a:endParaRPr lang="es-CL" dirty="0"/>
          </a:p>
          <a:p>
            <a:r>
              <a:rPr lang="es-CL" dirty="0"/>
              <a:t>Conocimientos: “información valiosa”, importancia de la información</a:t>
            </a:r>
            <a:r>
              <a:rPr lang="es-CL" baseline="0" dirty="0"/>
              <a:t> (CIOMS 2016)</a:t>
            </a:r>
          </a:p>
          <a:p>
            <a:r>
              <a:rPr lang="es-CL" baseline="0" dirty="0"/>
              <a:t>Umbral: se habla de valor social suficiente, especialmente cuando no se esperan beneficios directos,  pero no se especifica cual es el umbral (CIOMS 2016, Rid 2011)</a:t>
            </a:r>
            <a:endParaRPr lang="es-CL" dirty="0"/>
          </a:p>
        </p:txBody>
      </p:sp>
      <p:sp>
        <p:nvSpPr>
          <p:cNvPr id="4" name="Marcador de número de diapositiva 3"/>
          <p:cNvSpPr>
            <a:spLocks noGrp="1"/>
          </p:cNvSpPr>
          <p:nvPr>
            <p:ph type="sldNum" sz="quarter" idx="10"/>
          </p:nvPr>
        </p:nvSpPr>
        <p:spPr/>
        <p:txBody>
          <a:bodyPr/>
          <a:lstStyle/>
          <a:p>
            <a:fld id="{F93199CD-3E1B-4AE6-990F-76F925F5EA9F}" type="slidenum">
              <a:rPr lang="es-CL" smtClean="0"/>
              <a:pPr/>
              <a:t>7</a:t>
            </a:fld>
            <a:endParaRPr lang="es-CL"/>
          </a:p>
        </p:txBody>
      </p:sp>
    </p:spTree>
    <p:extLst>
      <p:ext uri="{BB962C8B-B14F-4D97-AF65-F5344CB8AC3E}">
        <p14:creationId xmlns:p14="http://schemas.microsoft.com/office/powerpoint/2010/main" val="40095141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CL" dirty="0"/>
              <a:t>Contextualiza: da cuenta de la complejidad en</a:t>
            </a:r>
            <a:r>
              <a:rPr lang="es-CL" baseline="0" dirty="0"/>
              <a:t> la cual se desarrolla la investigación, incorporando el antecedentes culturales, sociales, económicos, políticos.</a:t>
            </a:r>
            <a:r>
              <a:rPr lang="es-CL" baseline="0" noProof="0" dirty="0"/>
              <a:t> </a:t>
            </a:r>
          </a:p>
          <a:p>
            <a:r>
              <a:rPr lang="es-CL" baseline="0" noProof="0" dirty="0"/>
              <a:t>Foco: Mejoramiento de la salud. Salud como derecho social. </a:t>
            </a:r>
          </a:p>
          <a:p>
            <a:r>
              <a:rPr lang="es-CL" baseline="0" noProof="0" dirty="0"/>
              <a:t>Herramienta. Conocer este contexto permite </a:t>
            </a:r>
            <a:r>
              <a:rPr lang="es-CL" baseline="0" noProof="0" dirty="0" err="1"/>
              <a:t>incoporar</a:t>
            </a:r>
            <a:r>
              <a:rPr lang="es-CL" baseline="0" noProof="0" dirty="0"/>
              <a:t> y conocer las condiciones en las cuales el resto de los requisitos serán evaluados</a:t>
            </a:r>
          </a:p>
          <a:p>
            <a:r>
              <a:rPr lang="es-CL" baseline="0" noProof="0" dirty="0"/>
              <a:t>Explotación, permite esta evaluación desde un punto de vista comunitario no individual</a:t>
            </a:r>
            <a:endParaRPr lang="es-CL" dirty="0"/>
          </a:p>
        </p:txBody>
      </p:sp>
      <p:sp>
        <p:nvSpPr>
          <p:cNvPr id="4" name="Marcador de número de diapositiva 3"/>
          <p:cNvSpPr>
            <a:spLocks noGrp="1"/>
          </p:cNvSpPr>
          <p:nvPr>
            <p:ph type="sldNum" sz="quarter" idx="10"/>
          </p:nvPr>
        </p:nvSpPr>
        <p:spPr/>
        <p:txBody>
          <a:bodyPr/>
          <a:lstStyle/>
          <a:p>
            <a:fld id="{F93199CD-3E1B-4AE6-990F-76F925F5EA9F}" type="slidenum">
              <a:rPr lang="es-CL" smtClean="0"/>
              <a:pPr/>
              <a:t>9</a:t>
            </a:fld>
            <a:endParaRPr lang="es-CL"/>
          </a:p>
        </p:txBody>
      </p:sp>
    </p:spTree>
    <p:extLst>
      <p:ext uri="{BB962C8B-B14F-4D97-AF65-F5344CB8AC3E}">
        <p14:creationId xmlns:p14="http://schemas.microsoft.com/office/powerpoint/2010/main" val="25779615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CL" dirty="0"/>
              <a:t>Conocimiento: localmente</a:t>
            </a:r>
            <a:r>
              <a:rPr lang="es-CL" baseline="0" dirty="0"/>
              <a:t> valioso, valor instrumental (</a:t>
            </a:r>
            <a:r>
              <a:rPr lang="es-CL" baseline="0" dirty="0" err="1"/>
              <a:t>Wenner</a:t>
            </a:r>
            <a:r>
              <a:rPr lang="es-CL" baseline="0" dirty="0"/>
              <a:t>, 2014), no es suficiente cuando se pone en riesgo a los participantes (</a:t>
            </a:r>
            <a:r>
              <a:rPr lang="es-CL" baseline="0" dirty="0" err="1"/>
              <a:t>Habets</a:t>
            </a:r>
            <a:r>
              <a:rPr lang="es-CL" baseline="0" dirty="0"/>
              <a:t>, 2014), el información como producto de la investigación se considera valiosa (estudio con vs) dependiendo de la relevancia del problema de investigación estudiado, la originalidad, (CIOMS 2016)</a:t>
            </a:r>
          </a:p>
          <a:p>
            <a:r>
              <a:rPr lang="es-CL" baseline="0" dirty="0"/>
              <a:t>Difusión: parte del VS (CIOMS 2016)</a:t>
            </a:r>
          </a:p>
          <a:p>
            <a:r>
              <a:rPr lang="es-CL" baseline="0" dirty="0"/>
              <a:t> </a:t>
            </a:r>
            <a:endParaRPr lang="es-CL" dirty="0"/>
          </a:p>
        </p:txBody>
      </p:sp>
      <p:sp>
        <p:nvSpPr>
          <p:cNvPr id="4" name="Marcador de número de diapositiva 3"/>
          <p:cNvSpPr>
            <a:spLocks noGrp="1"/>
          </p:cNvSpPr>
          <p:nvPr>
            <p:ph type="sldNum" sz="quarter" idx="10"/>
          </p:nvPr>
        </p:nvSpPr>
        <p:spPr/>
        <p:txBody>
          <a:bodyPr/>
          <a:lstStyle/>
          <a:p>
            <a:fld id="{F93199CD-3E1B-4AE6-990F-76F925F5EA9F}" type="slidenum">
              <a:rPr lang="es-CL" smtClean="0"/>
              <a:pPr/>
              <a:t>10</a:t>
            </a:fld>
            <a:endParaRPr lang="es-CL"/>
          </a:p>
        </p:txBody>
      </p:sp>
    </p:spTree>
    <p:extLst>
      <p:ext uri="{BB962C8B-B14F-4D97-AF65-F5344CB8AC3E}">
        <p14:creationId xmlns:p14="http://schemas.microsoft.com/office/powerpoint/2010/main" val="20998885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CL" dirty="0"/>
              <a:t>Investigador: motivación,</a:t>
            </a:r>
            <a:r>
              <a:rPr lang="es-CL" baseline="0" dirty="0"/>
              <a:t> ejercicio de la ciudadanía, responsabilidad social, perfil del investigador en salud</a:t>
            </a:r>
          </a:p>
          <a:p>
            <a:r>
              <a:rPr lang="es-CL" baseline="0" dirty="0"/>
              <a:t>Etapa de adjudicación de fondos: se reconoce que es responsabilidad del investigador, sponsors y autoridades determinar si la investigación responde a la s necesidades de la población</a:t>
            </a:r>
          </a:p>
          <a:p>
            <a:r>
              <a:rPr lang="es-CL" baseline="0" dirty="0"/>
              <a:t>Evaluar a cabalidad: debido a que el valor social efectivo de la investigación  se conocerá con la aplicación de lo que se está estudiando, creer que el vs se agota en la evaluación del protocolo es incorrecto por lo que la SP tendría un rol en éste ámbito.</a:t>
            </a:r>
          </a:p>
          <a:p>
            <a:r>
              <a:rPr lang="es-CL" baseline="0" dirty="0"/>
              <a:t>Conocimiento: para valorar si el beneficio será local por lo que se debe conocer las necesidades, posibilidades efectivas de verse beneficiada</a:t>
            </a:r>
            <a:endParaRPr lang="es-CL" dirty="0"/>
          </a:p>
        </p:txBody>
      </p:sp>
      <p:sp>
        <p:nvSpPr>
          <p:cNvPr id="4" name="Marcador de número de diapositiva 3"/>
          <p:cNvSpPr>
            <a:spLocks noGrp="1"/>
          </p:cNvSpPr>
          <p:nvPr>
            <p:ph type="sldNum" sz="quarter" idx="10"/>
          </p:nvPr>
        </p:nvSpPr>
        <p:spPr/>
        <p:txBody>
          <a:bodyPr/>
          <a:lstStyle/>
          <a:p>
            <a:fld id="{F93199CD-3E1B-4AE6-990F-76F925F5EA9F}" type="slidenum">
              <a:rPr lang="es-CL" smtClean="0"/>
              <a:pPr/>
              <a:t>11</a:t>
            </a:fld>
            <a:endParaRPr lang="es-CL"/>
          </a:p>
        </p:txBody>
      </p:sp>
    </p:spTree>
    <p:extLst>
      <p:ext uri="{BB962C8B-B14F-4D97-AF65-F5344CB8AC3E}">
        <p14:creationId xmlns:p14="http://schemas.microsoft.com/office/powerpoint/2010/main" val="18942927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CL" dirty="0"/>
              <a:t>Investigador: motivación,</a:t>
            </a:r>
            <a:r>
              <a:rPr lang="es-CL" baseline="0" dirty="0"/>
              <a:t> ejercicio de la ciudadanía, responsabilidad social, perfil del investigador en salud</a:t>
            </a:r>
          </a:p>
          <a:p>
            <a:r>
              <a:rPr lang="es-CL" baseline="0" dirty="0"/>
              <a:t>Evaluar a cabalidad: debido a que el valor social efectivo de la investigación  se conocerá con la aplicación de lo que se está estudiando, creer que el vs se agota en la evaluación del protocolo es incorrecto por lo que la SP tendría un rol en éste ámbito.</a:t>
            </a:r>
          </a:p>
          <a:p>
            <a:r>
              <a:rPr lang="es-CL" baseline="0" dirty="0"/>
              <a:t>Conocimiento: para valorar si el beneficio será local por lo que se debe conocer las necesidades, posibilidades efectivas de verse beneficiada</a:t>
            </a:r>
            <a:endParaRPr lang="es-CL" dirty="0"/>
          </a:p>
        </p:txBody>
      </p:sp>
      <p:sp>
        <p:nvSpPr>
          <p:cNvPr id="4" name="Marcador de número de diapositiva 3"/>
          <p:cNvSpPr>
            <a:spLocks noGrp="1"/>
          </p:cNvSpPr>
          <p:nvPr>
            <p:ph type="sldNum" sz="quarter" idx="10"/>
          </p:nvPr>
        </p:nvSpPr>
        <p:spPr/>
        <p:txBody>
          <a:bodyPr/>
          <a:lstStyle/>
          <a:p>
            <a:fld id="{F93199CD-3E1B-4AE6-990F-76F925F5EA9F}" type="slidenum">
              <a:rPr lang="es-CL" smtClean="0"/>
              <a:pPr/>
              <a:t>12</a:t>
            </a:fld>
            <a:endParaRPr lang="es-CL"/>
          </a:p>
        </p:txBody>
      </p:sp>
    </p:spTree>
    <p:extLst>
      <p:ext uri="{BB962C8B-B14F-4D97-AF65-F5344CB8AC3E}">
        <p14:creationId xmlns:p14="http://schemas.microsoft.com/office/powerpoint/2010/main" val="15333693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CL" dirty="0"/>
              <a:t>Evaluación: </a:t>
            </a:r>
          </a:p>
          <a:p>
            <a:r>
              <a:rPr lang="es-CL" dirty="0"/>
              <a:t>Reflexionar:</a:t>
            </a:r>
            <a:r>
              <a:rPr lang="es-CL" baseline="0" dirty="0"/>
              <a:t> se </a:t>
            </a:r>
            <a:r>
              <a:rPr lang="es-CL" baseline="0" dirty="0" err="1"/>
              <a:t>deberia</a:t>
            </a:r>
            <a:r>
              <a:rPr lang="es-CL" baseline="0" dirty="0"/>
              <a:t> considerar la participación en esta reflexión de miembros CEC, investigadores, participantes, instituciones financiadoras.</a:t>
            </a:r>
            <a:endParaRPr lang="es-CL" dirty="0"/>
          </a:p>
          <a:p>
            <a:r>
              <a:rPr lang="es-CL" dirty="0"/>
              <a:t>Defini</a:t>
            </a:r>
            <a:r>
              <a:rPr lang="es-CL" baseline="0" dirty="0"/>
              <a:t>r umbral: se vuelve necesario definir un umbral para </a:t>
            </a:r>
            <a:endParaRPr lang="es-CL" dirty="0"/>
          </a:p>
        </p:txBody>
      </p:sp>
      <p:sp>
        <p:nvSpPr>
          <p:cNvPr id="4" name="Marcador de número de diapositiva 3"/>
          <p:cNvSpPr>
            <a:spLocks noGrp="1"/>
          </p:cNvSpPr>
          <p:nvPr>
            <p:ph type="sldNum" sz="quarter" idx="10"/>
          </p:nvPr>
        </p:nvSpPr>
        <p:spPr/>
        <p:txBody>
          <a:bodyPr/>
          <a:lstStyle/>
          <a:p>
            <a:fld id="{F93199CD-3E1B-4AE6-990F-76F925F5EA9F}" type="slidenum">
              <a:rPr lang="es-CL" smtClean="0"/>
              <a:pPr/>
              <a:t>13</a:t>
            </a:fld>
            <a:endParaRPr lang="es-CL"/>
          </a:p>
        </p:txBody>
      </p:sp>
    </p:spTree>
    <p:extLst>
      <p:ext uri="{BB962C8B-B14F-4D97-AF65-F5344CB8AC3E}">
        <p14:creationId xmlns:p14="http://schemas.microsoft.com/office/powerpoint/2010/main" val="6952756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10"/>
          </p:nvPr>
        </p:nvSpPr>
        <p:spPr/>
        <p:txBody>
          <a:bodyPr/>
          <a:lstStyle/>
          <a:p>
            <a:fld id="{F93199CD-3E1B-4AE6-990F-76F925F5EA9F}" type="slidenum">
              <a:rPr lang="es-CL" smtClean="0"/>
              <a:pPr/>
              <a:t>14</a:t>
            </a:fld>
            <a:endParaRPr lang="es-CL"/>
          </a:p>
        </p:txBody>
      </p:sp>
    </p:spTree>
    <p:extLst>
      <p:ext uri="{BB962C8B-B14F-4D97-AF65-F5344CB8AC3E}">
        <p14:creationId xmlns:p14="http://schemas.microsoft.com/office/powerpoint/2010/main" val="47021818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8" name="Picture 7"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88825" cy="2482850"/>
          </a:xfrm>
          <a:prstGeom prst="rect">
            <a:avLst/>
          </a:prstGeom>
        </p:spPr>
      </p:pic>
      <p:sp>
        <p:nvSpPr>
          <p:cNvPr id="2" name="Title 1"/>
          <p:cNvSpPr>
            <a:spLocks noGrp="1"/>
          </p:cNvSpPr>
          <p:nvPr>
            <p:ph type="ctrTitle"/>
          </p:nvPr>
        </p:nvSpPr>
        <p:spPr>
          <a:xfrm>
            <a:off x="1371243" y="1803405"/>
            <a:ext cx="9446339" cy="1825096"/>
          </a:xfrm>
        </p:spPr>
        <p:txBody>
          <a:bodyPr anchor="b">
            <a:normAutofit/>
          </a:bodyPr>
          <a:lstStyle>
            <a:lvl1pPr algn="l">
              <a:defRPr sz="5998"/>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371243" y="3632201"/>
            <a:ext cx="9446339" cy="685800"/>
          </a:xfrm>
        </p:spPr>
        <p:txBody>
          <a:bodyPr>
            <a:normAutofit/>
          </a:bodyPr>
          <a:lstStyle>
            <a:lvl1pPr marL="0" indent="0" algn="l">
              <a:buNone/>
              <a:defRPr sz="1999"/>
            </a:lvl1pPr>
            <a:lvl2pPr marL="457063" indent="0" algn="ctr">
              <a:buNone/>
              <a:defRPr sz="1999"/>
            </a:lvl2pPr>
            <a:lvl3pPr marL="914126" indent="0" algn="ctr">
              <a:buNone/>
              <a:defRPr sz="1799"/>
            </a:lvl3pPr>
            <a:lvl4pPr marL="1371189" indent="0" algn="ctr">
              <a:buNone/>
              <a:defRPr sz="1600"/>
            </a:lvl4pPr>
            <a:lvl5pPr marL="1828251" indent="0" algn="ctr">
              <a:buNone/>
              <a:defRPr sz="1600"/>
            </a:lvl5pPr>
            <a:lvl6pPr marL="2285314" indent="0" algn="ctr">
              <a:buNone/>
              <a:defRPr sz="1600"/>
            </a:lvl6pPr>
            <a:lvl7pPr marL="2742377" indent="0" algn="ctr">
              <a:buNone/>
              <a:defRPr sz="1600"/>
            </a:lvl7pPr>
            <a:lvl8pPr marL="3199440" indent="0" algn="ctr">
              <a:buNone/>
              <a:defRPr sz="1600"/>
            </a:lvl8pPr>
            <a:lvl9pPr marL="3656503" indent="0" algn="ctr">
              <a:buNone/>
              <a:defRPr sz="1600"/>
            </a:lvl9pPr>
          </a:lstStyle>
          <a:p>
            <a:r>
              <a:rPr lang="es-ES"/>
              <a:t>Haga clic para editar el estilo de subtítulo del patrón</a:t>
            </a:r>
            <a:endParaRPr lang="en-US" dirty="0"/>
          </a:p>
        </p:txBody>
      </p:sp>
      <p:sp>
        <p:nvSpPr>
          <p:cNvPr id="4" name="Date Placeholder 3"/>
          <p:cNvSpPr>
            <a:spLocks noGrp="1"/>
          </p:cNvSpPr>
          <p:nvPr>
            <p:ph type="dt" sz="half" idx="10"/>
          </p:nvPr>
        </p:nvSpPr>
        <p:spPr>
          <a:xfrm>
            <a:off x="7907501" y="4314328"/>
            <a:ext cx="2910082" cy="374642"/>
          </a:xfrm>
        </p:spPr>
        <p:txBody>
          <a:bodyPr/>
          <a:lstStyle/>
          <a:p>
            <a:fld id="{48A87A34-81AB-432B-8DAE-1953F412C126}" type="datetimeFigureOut">
              <a:rPr lang="en-US" smtClean="0"/>
              <a:t>1/11/2017</a:t>
            </a:fld>
            <a:endParaRPr lang="en-US" dirty="0"/>
          </a:p>
        </p:txBody>
      </p:sp>
      <p:sp>
        <p:nvSpPr>
          <p:cNvPr id="5" name="Footer Placeholder 4"/>
          <p:cNvSpPr>
            <a:spLocks noGrp="1"/>
          </p:cNvSpPr>
          <p:nvPr>
            <p:ph type="ftr" sz="quarter" idx="11"/>
          </p:nvPr>
        </p:nvSpPr>
        <p:spPr>
          <a:xfrm>
            <a:off x="1371243" y="4323846"/>
            <a:ext cx="6399133" cy="365125"/>
          </a:xfrm>
        </p:spPr>
        <p:txBody>
          <a:bodyPr/>
          <a:lstStyle/>
          <a:p>
            <a:endParaRPr lang="en-US" dirty="0"/>
          </a:p>
        </p:txBody>
      </p:sp>
      <p:sp>
        <p:nvSpPr>
          <p:cNvPr id="6" name="Slide Number Placeholder 5"/>
          <p:cNvSpPr>
            <a:spLocks noGrp="1"/>
          </p:cNvSpPr>
          <p:nvPr>
            <p:ph type="sldNum" sz="quarter" idx="12"/>
          </p:nvPr>
        </p:nvSpPr>
        <p:spPr>
          <a:xfrm>
            <a:off x="8075096" y="1430867"/>
            <a:ext cx="2742486" cy="365125"/>
          </a:xfrm>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27854934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85598" y="4697361"/>
            <a:ext cx="10819216" cy="819355"/>
          </a:xfrm>
        </p:spPr>
        <p:txBody>
          <a:bodyPr anchor="b"/>
          <a:lstStyle>
            <a:lvl1pPr algn="l">
              <a:defRPr sz="3199"/>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81549" y="941440"/>
            <a:ext cx="10819022" cy="3478161"/>
          </a:xfrm>
        </p:spPr>
        <p:txBody>
          <a:bodyPr anchor="t"/>
          <a:lstStyle>
            <a:lvl1pPr marL="0" indent="0">
              <a:buNone/>
              <a:defRPr sz="3199"/>
            </a:lvl1pPr>
            <a:lvl2pPr marL="457063" indent="0">
              <a:buNone/>
              <a:defRPr sz="2799"/>
            </a:lvl2pPr>
            <a:lvl3pPr marL="914126" indent="0">
              <a:buNone/>
              <a:defRPr sz="2399"/>
            </a:lvl3pPr>
            <a:lvl4pPr marL="1371189" indent="0">
              <a:buNone/>
              <a:defRPr sz="1999"/>
            </a:lvl4pPr>
            <a:lvl5pPr marL="1828251" indent="0">
              <a:buNone/>
              <a:defRPr sz="1999"/>
            </a:lvl5pPr>
            <a:lvl6pPr marL="2285314" indent="0">
              <a:buNone/>
              <a:defRPr sz="1999"/>
            </a:lvl6pPr>
            <a:lvl7pPr marL="2742377" indent="0">
              <a:buNone/>
              <a:defRPr sz="1999"/>
            </a:lvl7pPr>
            <a:lvl8pPr marL="3199440" indent="0">
              <a:buNone/>
              <a:defRPr sz="1999"/>
            </a:lvl8pPr>
            <a:lvl9pPr marL="3656503" indent="0">
              <a:buNone/>
              <a:defRPr sz="1999"/>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85622" y="5516716"/>
            <a:ext cx="10817582" cy="701969"/>
          </a:xfrm>
        </p:spPr>
        <p:txBody>
          <a:bodyPr/>
          <a:lstStyle>
            <a:lvl1pPr marL="0" indent="0" algn="l">
              <a:buNone/>
              <a:defRPr sz="16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a:t>Editar el estilo de texto del patrón</a:t>
            </a:r>
          </a:p>
        </p:txBody>
      </p:sp>
      <p:sp>
        <p:nvSpPr>
          <p:cNvPr id="5" name="Date Placeholder 4"/>
          <p:cNvSpPr>
            <a:spLocks noGrp="1"/>
          </p:cNvSpPr>
          <p:nvPr>
            <p:ph type="dt" sz="half" idx="10"/>
          </p:nvPr>
        </p:nvSpPr>
        <p:spPr/>
        <p:txBody>
          <a:bodyPr/>
          <a:lstStyle/>
          <a:p>
            <a:fld id="{03F41C87-7AD9-4845-A077-840E4A0F3F06}" type="datetimeFigureOut">
              <a:rPr lang="en-US" smtClean="0"/>
              <a:pPr/>
              <a:t>1/11/2017</a:t>
            </a:fld>
            <a:endParaRPr lang="en-US"/>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2A013F82-EE5E-44EE-A61D-E31C6657F26F}" type="slidenum">
              <a:rPr lang="es-CL" smtClean="0"/>
              <a:pPr/>
              <a:t>‹Nº›</a:t>
            </a:fld>
            <a:endParaRPr lang="es-CL"/>
          </a:p>
        </p:txBody>
      </p:sp>
    </p:spTree>
    <p:extLst>
      <p:ext uri="{BB962C8B-B14F-4D97-AF65-F5344CB8AC3E}">
        <p14:creationId xmlns:p14="http://schemas.microsoft.com/office/powerpoint/2010/main" val="16734354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ítulo y descripción">
    <p:spTree>
      <p:nvGrpSpPr>
        <p:cNvPr id="1" name=""/>
        <p:cNvGrpSpPr/>
        <p:nvPr/>
      </p:nvGrpSpPr>
      <p:grpSpPr>
        <a:xfrm>
          <a:off x="0" y="0"/>
          <a:ext cx="0" cy="0"/>
          <a:chOff x="0" y="0"/>
          <a:chExt cx="0" cy="0"/>
        </a:xfrm>
      </p:grpSpPr>
      <p:pic>
        <p:nvPicPr>
          <p:cNvPr id="9" name="Picture 8"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88825" cy="2482850"/>
          </a:xfrm>
          <a:prstGeom prst="rect">
            <a:avLst/>
          </a:prstGeom>
        </p:spPr>
      </p:pic>
      <p:sp>
        <p:nvSpPr>
          <p:cNvPr id="2" name="Title 1"/>
          <p:cNvSpPr>
            <a:spLocks noGrp="1"/>
          </p:cNvSpPr>
          <p:nvPr>
            <p:ph type="title"/>
          </p:nvPr>
        </p:nvSpPr>
        <p:spPr>
          <a:xfrm>
            <a:off x="685622" y="753533"/>
            <a:ext cx="10817582" cy="2802467"/>
          </a:xfrm>
        </p:spPr>
        <p:txBody>
          <a:bodyPr anchor="ctr"/>
          <a:lstStyle>
            <a:lvl1pPr algn="l">
              <a:defRPr sz="3199"/>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1024200" y="3649134"/>
            <a:ext cx="10127878" cy="999067"/>
          </a:xfrm>
        </p:spPr>
        <p:txBody>
          <a:bodyPr anchor="ctr"/>
          <a:lstStyle>
            <a:lvl1pPr marL="0" indent="0">
              <a:buNone/>
              <a:defRPr sz="16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a:t>Editar el estilo de texto del patrón</a:t>
            </a:r>
          </a:p>
        </p:txBody>
      </p:sp>
      <p:sp>
        <p:nvSpPr>
          <p:cNvPr id="5" name="Date Placeholder 4"/>
          <p:cNvSpPr>
            <a:spLocks noGrp="1"/>
          </p:cNvSpPr>
          <p:nvPr>
            <p:ph type="dt" sz="half" idx="10"/>
          </p:nvPr>
        </p:nvSpPr>
        <p:spPr>
          <a:xfrm>
            <a:off x="7812417" y="381001"/>
            <a:ext cx="2910082" cy="365125"/>
          </a:xfrm>
        </p:spPr>
        <p:txBody>
          <a:bodyPr/>
          <a:lstStyle>
            <a:lvl1pPr algn="r">
              <a:defRPr/>
            </a:lvl1pPr>
          </a:lstStyle>
          <a:p>
            <a:fld id="{03F41C87-7AD9-4845-A077-840E4A0F3F06}" type="datetimeFigureOut">
              <a:rPr lang="en-US" smtClean="0"/>
              <a:pPr/>
              <a:t>1/11/2017</a:t>
            </a:fld>
            <a:endParaRPr lang="en-US"/>
          </a:p>
        </p:txBody>
      </p:sp>
      <p:sp>
        <p:nvSpPr>
          <p:cNvPr id="6" name="Footer Placeholder 5"/>
          <p:cNvSpPr>
            <a:spLocks noGrp="1"/>
          </p:cNvSpPr>
          <p:nvPr>
            <p:ph type="ftr" sz="quarter" idx="11"/>
          </p:nvPr>
        </p:nvSpPr>
        <p:spPr>
          <a:xfrm>
            <a:off x="685622" y="379942"/>
            <a:ext cx="6989671" cy="365125"/>
          </a:xfrm>
        </p:spPr>
        <p:txBody>
          <a:bodyPr/>
          <a:lstStyle/>
          <a:p>
            <a:endParaRPr lang="es-CL"/>
          </a:p>
        </p:txBody>
      </p:sp>
      <p:sp>
        <p:nvSpPr>
          <p:cNvPr id="7" name="Slide Number Placeholder 6"/>
          <p:cNvSpPr>
            <a:spLocks noGrp="1"/>
          </p:cNvSpPr>
          <p:nvPr>
            <p:ph type="sldNum" sz="quarter" idx="12"/>
          </p:nvPr>
        </p:nvSpPr>
        <p:spPr>
          <a:xfrm>
            <a:off x="10859623" y="381001"/>
            <a:ext cx="643580" cy="365125"/>
          </a:xfrm>
        </p:spPr>
        <p:txBody>
          <a:bodyPr/>
          <a:lstStyle/>
          <a:p>
            <a:fld id="{2A013F82-EE5E-44EE-A61D-E31C6657F26F}" type="slidenum">
              <a:rPr lang="es-CL" smtClean="0"/>
              <a:pPr/>
              <a:t>‹Nº›</a:t>
            </a:fld>
            <a:endParaRPr lang="es-CL"/>
          </a:p>
        </p:txBody>
      </p:sp>
    </p:spTree>
    <p:extLst>
      <p:ext uri="{BB962C8B-B14F-4D97-AF65-F5344CB8AC3E}">
        <p14:creationId xmlns:p14="http://schemas.microsoft.com/office/powerpoint/2010/main" val="39841264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 con descripción">
    <p:spTree>
      <p:nvGrpSpPr>
        <p:cNvPr id="1" name=""/>
        <p:cNvGrpSpPr/>
        <p:nvPr/>
      </p:nvGrpSpPr>
      <p:grpSpPr>
        <a:xfrm>
          <a:off x="0" y="0"/>
          <a:ext cx="0" cy="0"/>
          <a:chOff x="0" y="0"/>
          <a:chExt cx="0" cy="0"/>
        </a:xfrm>
      </p:grpSpPr>
      <p:pic>
        <p:nvPicPr>
          <p:cNvPr id="11" name="Picture 10"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88825" cy="2482850"/>
          </a:xfrm>
          <a:prstGeom prst="rect">
            <a:avLst/>
          </a:prstGeom>
        </p:spPr>
      </p:pic>
      <p:sp>
        <p:nvSpPr>
          <p:cNvPr id="2" name="Title 1"/>
          <p:cNvSpPr>
            <a:spLocks noGrp="1"/>
          </p:cNvSpPr>
          <p:nvPr>
            <p:ph type="title"/>
          </p:nvPr>
        </p:nvSpPr>
        <p:spPr>
          <a:xfrm>
            <a:off x="1024201" y="753534"/>
            <a:ext cx="10148889" cy="2604495"/>
          </a:xfrm>
        </p:spPr>
        <p:txBody>
          <a:bodyPr anchor="ctr"/>
          <a:lstStyle>
            <a:lvl1pPr algn="l">
              <a:defRPr sz="3199"/>
            </a:lvl1pPr>
          </a:lstStyle>
          <a:p>
            <a:r>
              <a:rPr lang="es-ES"/>
              <a:t>Haga clic para modificar el estilo de título del patrón</a:t>
            </a:r>
            <a:endParaRPr lang="en-US" dirty="0"/>
          </a:p>
        </p:txBody>
      </p:sp>
      <p:sp>
        <p:nvSpPr>
          <p:cNvPr id="12" name="Text Placeholder 3"/>
          <p:cNvSpPr>
            <a:spLocks noGrp="1"/>
          </p:cNvSpPr>
          <p:nvPr>
            <p:ph type="body" sz="half" idx="13"/>
          </p:nvPr>
        </p:nvSpPr>
        <p:spPr>
          <a:xfrm>
            <a:off x="1303525" y="3365557"/>
            <a:ext cx="9590238" cy="444443"/>
          </a:xfrm>
        </p:spPr>
        <p:txBody>
          <a:bodyPr anchor="t">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a:t>Editar el estilo de texto del patrón</a:t>
            </a:r>
          </a:p>
        </p:txBody>
      </p:sp>
      <p:sp>
        <p:nvSpPr>
          <p:cNvPr id="4" name="Text Placeholder 3"/>
          <p:cNvSpPr>
            <a:spLocks noGrp="1"/>
          </p:cNvSpPr>
          <p:nvPr>
            <p:ph type="body" sz="half" idx="2"/>
          </p:nvPr>
        </p:nvSpPr>
        <p:spPr>
          <a:xfrm>
            <a:off x="1024201" y="3959863"/>
            <a:ext cx="10148889" cy="679871"/>
          </a:xfrm>
        </p:spPr>
        <p:txBody>
          <a:bodyPr anchor="ctr">
            <a:normAutofit/>
          </a:bodyPr>
          <a:lstStyle>
            <a:lvl1pPr marL="0" indent="0">
              <a:buNone/>
              <a:defRPr sz="16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a:t>Editar el estilo de texto del patrón</a:t>
            </a:r>
          </a:p>
        </p:txBody>
      </p:sp>
      <p:sp>
        <p:nvSpPr>
          <p:cNvPr id="5" name="Date Placeholder 4"/>
          <p:cNvSpPr>
            <a:spLocks noGrp="1"/>
          </p:cNvSpPr>
          <p:nvPr>
            <p:ph type="dt" sz="half" idx="10"/>
          </p:nvPr>
        </p:nvSpPr>
        <p:spPr>
          <a:xfrm>
            <a:off x="7812417" y="381001"/>
            <a:ext cx="2910082" cy="365125"/>
          </a:xfrm>
        </p:spPr>
        <p:txBody>
          <a:bodyPr/>
          <a:lstStyle>
            <a:lvl1pPr algn="r">
              <a:defRPr/>
            </a:lvl1pPr>
          </a:lstStyle>
          <a:p>
            <a:fld id="{03F41C87-7AD9-4845-A077-840E4A0F3F06}" type="datetimeFigureOut">
              <a:rPr lang="en-US" smtClean="0"/>
              <a:pPr/>
              <a:t>1/11/2017</a:t>
            </a:fld>
            <a:endParaRPr lang="en-US"/>
          </a:p>
        </p:txBody>
      </p:sp>
      <p:sp>
        <p:nvSpPr>
          <p:cNvPr id="6" name="Footer Placeholder 5"/>
          <p:cNvSpPr>
            <a:spLocks noGrp="1"/>
          </p:cNvSpPr>
          <p:nvPr>
            <p:ph type="ftr" sz="quarter" idx="11"/>
          </p:nvPr>
        </p:nvSpPr>
        <p:spPr>
          <a:xfrm>
            <a:off x="685622" y="379942"/>
            <a:ext cx="6989671" cy="365125"/>
          </a:xfrm>
        </p:spPr>
        <p:txBody>
          <a:bodyPr/>
          <a:lstStyle/>
          <a:p>
            <a:endParaRPr lang="es-CL"/>
          </a:p>
        </p:txBody>
      </p:sp>
      <p:sp>
        <p:nvSpPr>
          <p:cNvPr id="7" name="Slide Number Placeholder 6"/>
          <p:cNvSpPr>
            <a:spLocks noGrp="1"/>
          </p:cNvSpPr>
          <p:nvPr>
            <p:ph type="sldNum" sz="quarter" idx="12"/>
          </p:nvPr>
        </p:nvSpPr>
        <p:spPr>
          <a:xfrm>
            <a:off x="10859623" y="381001"/>
            <a:ext cx="643580" cy="365125"/>
          </a:xfrm>
        </p:spPr>
        <p:txBody>
          <a:bodyPr/>
          <a:lstStyle/>
          <a:p>
            <a:fld id="{2A013F82-EE5E-44EE-A61D-E31C6657F26F}" type="slidenum">
              <a:rPr lang="es-CL" smtClean="0"/>
              <a:pPr/>
              <a:t>‹Nº›</a:t>
            </a:fld>
            <a:endParaRPr lang="es-CL"/>
          </a:p>
        </p:txBody>
      </p:sp>
      <p:sp>
        <p:nvSpPr>
          <p:cNvPr id="9" name="TextBox 8"/>
          <p:cNvSpPr txBox="1"/>
          <p:nvPr/>
        </p:nvSpPr>
        <p:spPr>
          <a:xfrm>
            <a:off x="476126" y="933450"/>
            <a:ext cx="609441" cy="584776"/>
          </a:xfrm>
          <a:prstGeom prst="rect">
            <a:avLst/>
          </a:prstGeom>
        </p:spPr>
        <p:txBody>
          <a:bodyPr vert="horz" lIns="91416" tIns="45708" rIns="91416" bIns="45708"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998" dirty="0">
                <a:solidFill>
                  <a:schemeClr val="tx1"/>
                </a:solidFill>
                <a:effectLst/>
              </a:rPr>
              <a:t>“</a:t>
            </a:r>
          </a:p>
        </p:txBody>
      </p:sp>
      <p:sp>
        <p:nvSpPr>
          <p:cNvPr id="10" name="TextBox 9"/>
          <p:cNvSpPr txBox="1"/>
          <p:nvPr/>
        </p:nvSpPr>
        <p:spPr>
          <a:xfrm>
            <a:off x="10981370" y="2701290"/>
            <a:ext cx="609441" cy="584776"/>
          </a:xfrm>
          <a:prstGeom prst="rect">
            <a:avLst/>
          </a:prstGeom>
        </p:spPr>
        <p:txBody>
          <a:bodyPr vert="horz" lIns="91416" tIns="45708" rIns="91416" bIns="45708"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998" dirty="0">
                <a:solidFill>
                  <a:schemeClr val="tx1"/>
                </a:solidFill>
                <a:effectLst/>
              </a:rPr>
              <a:t>”</a:t>
            </a:r>
          </a:p>
        </p:txBody>
      </p:sp>
    </p:spTree>
    <p:extLst>
      <p:ext uri="{BB962C8B-B14F-4D97-AF65-F5344CB8AC3E}">
        <p14:creationId xmlns:p14="http://schemas.microsoft.com/office/powerpoint/2010/main" val="12979927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Tarjeta de nombre">
    <p:spTree>
      <p:nvGrpSpPr>
        <p:cNvPr id="1" name=""/>
        <p:cNvGrpSpPr/>
        <p:nvPr/>
      </p:nvGrpSpPr>
      <p:grpSpPr>
        <a:xfrm>
          <a:off x="0" y="0"/>
          <a:ext cx="0" cy="0"/>
          <a:chOff x="0" y="0"/>
          <a:chExt cx="0" cy="0"/>
        </a:xfrm>
      </p:grpSpPr>
      <p:pic>
        <p:nvPicPr>
          <p:cNvPr id="8" name="Picture 7"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88825" cy="2482850"/>
          </a:xfrm>
          <a:prstGeom prst="rect">
            <a:avLst/>
          </a:prstGeom>
        </p:spPr>
      </p:pic>
      <p:sp>
        <p:nvSpPr>
          <p:cNvPr id="2" name="Title 1"/>
          <p:cNvSpPr>
            <a:spLocks noGrp="1"/>
          </p:cNvSpPr>
          <p:nvPr>
            <p:ph type="title"/>
          </p:nvPr>
        </p:nvSpPr>
        <p:spPr>
          <a:xfrm>
            <a:off x="1024228" y="1124702"/>
            <a:ext cx="10143544" cy="2511835"/>
          </a:xfrm>
        </p:spPr>
        <p:txBody>
          <a:bodyPr anchor="b"/>
          <a:lstStyle>
            <a:lvl1pPr algn="l">
              <a:defRPr sz="3199"/>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1024200" y="3648316"/>
            <a:ext cx="10142012" cy="999885"/>
          </a:xfrm>
        </p:spPr>
        <p:txBody>
          <a:bodyPr anchor="t"/>
          <a:lstStyle>
            <a:lvl1pPr marL="0" indent="0">
              <a:buNone/>
              <a:defRPr sz="16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a:t>Editar el estilo de texto del patrón</a:t>
            </a:r>
          </a:p>
        </p:txBody>
      </p:sp>
      <p:sp>
        <p:nvSpPr>
          <p:cNvPr id="5" name="Date Placeholder 4"/>
          <p:cNvSpPr>
            <a:spLocks noGrp="1"/>
          </p:cNvSpPr>
          <p:nvPr>
            <p:ph type="dt" sz="half" idx="10"/>
          </p:nvPr>
        </p:nvSpPr>
        <p:spPr>
          <a:xfrm>
            <a:off x="7812417" y="378884"/>
            <a:ext cx="2910082" cy="365125"/>
          </a:xfrm>
        </p:spPr>
        <p:txBody>
          <a:bodyPr/>
          <a:lstStyle>
            <a:lvl1pPr algn="r">
              <a:defRPr/>
            </a:lvl1pPr>
          </a:lstStyle>
          <a:p>
            <a:fld id="{03F41C87-7AD9-4845-A077-840E4A0F3F06}" type="datetimeFigureOut">
              <a:rPr lang="en-US" smtClean="0"/>
              <a:pPr/>
              <a:t>1/11/2017</a:t>
            </a:fld>
            <a:endParaRPr lang="en-US"/>
          </a:p>
        </p:txBody>
      </p:sp>
      <p:sp>
        <p:nvSpPr>
          <p:cNvPr id="6" name="Footer Placeholder 5"/>
          <p:cNvSpPr>
            <a:spLocks noGrp="1"/>
          </p:cNvSpPr>
          <p:nvPr>
            <p:ph type="ftr" sz="quarter" idx="11"/>
          </p:nvPr>
        </p:nvSpPr>
        <p:spPr>
          <a:xfrm>
            <a:off x="685622" y="378884"/>
            <a:ext cx="6989671" cy="365125"/>
          </a:xfrm>
        </p:spPr>
        <p:txBody>
          <a:bodyPr/>
          <a:lstStyle/>
          <a:p>
            <a:endParaRPr lang="es-CL"/>
          </a:p>
        </p:txBody>
      </p:sp>
      <p:sp>
        <p:nvSpPr>
          <p:cNvPr id="7" name="Slide Number Placeholder 6"/>
          <p:cNvSpPr>
            <a:spLocks noGrp="1"/>
          </p:cNvSpPr>
          <p:nvPr>
            <p:ph type="sldNum" sz="quarter" idx="12"/>
          </p:nvPr>
        </p:nvSpPr>
        <p:spPr>
          <a:xfrm>
            <a:off x="10859623" y="381001"/>
            <a:ext cx="643580" cy="365125"/>
          </a:xfrm>
        </p:spPr>
        <p:txBody>
          <a:bodyPr/>
          <a:lstStyle/>
          <a:p>
            <a:fld id="{2A013F82-EE5E-44EE-A61D-E31C6657F26F}" type="slidenum">
              <a:rPr lang="es-CL" smtClean="0"/>
              <a:pPr/>
              <a:t>‹Nº›</a:t>
            </a:fld>
            <a:endParaRPr lang="es-CL"/>
          </a:p>
        </p:txBody>
      </p:sp>
    </p:spTree>
    <p:extLst>
      <p:ext uri="{BB962C8B-B14F-4D97-AF65-F5344CB8AC3E}">
        <p14:creationId xmlns:p14="http://schemas.microsoft.com/office/powerpoint/2010/main" val="38493903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15" name="Title 1"/>
          <p:cNvSpPr>
            <a:spLocks noGrp="1"/>
          </p:cNvSpPr>
          <p:nvPr>
            <p:ph type="title"/>
          </p:nvPr>
        </p:nvSpPr>
        <p:spPr>
          <a:xfrm>
            <a:off x="2894846" y="762000"/>
            <a:ext cx="8608357" cy="1303867"/>
          </a:xfrm>
        </p:spPr>
        <p:txBody>
          <a:bodyPr/>
          <a:lstStyle/>
          <a:p>
            <a:r>
              <a:rPr lang="es-ES"/>
              <a:t>Haga clic para modificar el estilo de título del patrón</a:t>
            </a:r>
            <a:endParaRPr lang="en-US" dirty="0"/>
          </a:p>
        </p:txBody>
      </p:sp>
      <p:sp>
        <p:nvSpPr>
          <p:cNvPr id="7" name="Text Placeholder 2"/>
          <p:cNvSpPr>
            <a:spLocks noGrp="1"/>
          </p:cNvSpPr>
          <p:nvPr>
            <p:ph type="body" idx="1"/>
          </p:nvPr>
        </p:nvSpPr>
        <p:spPr>
          <a:xfrm>
            <a:off x="685621" y="2202080"/>
            <a:ext cx="3455532" cy="617320"/>
          </a:xfrm>
        </p:spPr>
        <p:txBody>
          <a:bodyPr anchor="b">
            <a:noAutofit/>
          </a:bodyPr>
          <a:lstStyle>
            <a:lvl1pPr marL="0" indent="0">
              <a:buNone/>
              <a:defRPr sz="2399" b="0">
                <a:solidFill>
                  <a:schemeClr val="tx1"/>
                </a:solidFill>
              </a:defRPr>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s-ES"/>
              <a:t>Editar el estilo de texto del patrón</a:t>
            </a:r>
          </a:p>
        </p:txBody>
      </p:sp>
      <p:sp>
        <p:nvSpPr>
          <p:cNvPr id="8" name="Text Placeholder 3"/>
          <p:cNvSpPr>
            <a:spLocks noGrp="1"/>
          </p:cNvSpPr>
          <p:nvPr>
            <p:ph type="body" sz="half" idx="15"/>
          </p:nvPr>
        </p:nvSpPr>
        <p:spPr>
          <a:xfrm>
            <a:off x="685620" y="2904565"/>
            <a:ext cx="3455532" cy="3314132"/>
          </a:xfrm>
        </p:spPr>
        <p:txBody>
          <a:bodyPr anchor="t">
            <a:normAutofit/>
          </a:bodyPr>
          <a:lstStyle>
            <a:lvl1pPr marL="0" indent="0">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es-ES"/>
              <a:t>Editar el estilo de texto del patrón</a:t>
            </a:r>
          </a:p>
        </p:txBody>
      </p:sp>
      <p:sp>
        <p:nvSpPr>
          <p:cNvPr id="9" name="Text Placeholder 4"/>
          <p:cNvSpPr>
            <a:spLocks noGrp="1"/>
          </p:cNvSpPr>
          <p:nvPr>
            <p:ph type="body" sz="quarter" idx="3"/>
          </p:nvPr>
        </p:nvSpPr>
        <p:spPr>
          <a:xfrm>
            <a:off x="4367662" y="2201333"/>
            <a:ext cx="3455532" cy="626534"/>
          </a:xfrm>
        </p:spPr>
        <p:txBody>
          <a:bodyPr anchor="b">
            <a:noAutofit/>
          </a:bodyPr>
          <a:lstStyle>
            <a:lvl1pPr marL="0" indent="0">
              <a:buNone/>
              <a:defRPr sz="2399" b="0">
                <a:solidFill>
                  <a:schemeClr val="tx1"/>
                </a:solidFill>
              </a:defRPr>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s-ES"/>
              <a:t>Editar el estilo de texto del patrón</a:t>
            </a:r>
          </a:p>
        </p:txBody>
      </p:sp>
      <p:sp>
        <p:nvSpPr>
          <p:cNvPr id="10" name="Text Placeholder 3"/>
          <p:cNvSpPr>
            <a:spLocks noGrp="1"/>
          </p:cNvSpPr>
          <p:nvPr>
            <p:ph type="body" sz="half" idx="16"/>
          </p:nvPr>
        </p:nvSpPr>
        <p:spPr>
          <a:xfrm>
            <a:off x="4365721" y="2904067"/>
            <a:ext cx="3455532" cy="3314618"/>
          </a:xfrm>
        </p:spPr>
        <p:txBody>
          <a:bodyPr anchor="t">
            <a:normAutofit/>
          </a:bodyPr>
          <a:lstStyle>
            <a:lvl1pPr marL="0" indent="0">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es-ES"/>
              <a:t>Editar el estilo de texto del patrón</a:t>
            </a:r>
          </a:p>
        </p:txBody>
      </p:sp>
      <p:sp>
        <p:nvSpPr>
          <p:cNvPr id="11" name="Text Placeholder 4"/>
          <p:cNvSpPr>
            <a:spLocks noGrp="1"/>
          </p:cNvSpPr>
          <p:nvPr>
            <p:ph type="body" sz="quarter" idx="13"/>
          </p:nvPr>
        </p:nvSpPr>
        <p:spPr>
          <a:xfrm>
            <a:off x="8049703" y="2192866"/>
            <a:ext cx="3455532" cy="626534"/>
          </a:xfrm>
        </p:spPr>
        <p:txBody>
          <a:bodyPr anchor="b">
            <a:noAutofit/>
          </a:bodyPr>
          <a:lstStyle>
            <a:lvl1pPr marL="0" indent="0">
              <a:buNone/>
              <a:defRPr sz="2399" b="0">
                <a:solidFill>
                  <a:schemeClr val="tx1"/>
                </a:solidFill>
              </a:defRPr>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s-ES"/>
              <a:t>Editar el estilo de texto del patrón</a:t>
            </a:r>
          </a:p>
        </p:txBody>
      </p:sp>
      <p:sp>
        <p:nvSpPr>
          <p:cNvPr id="12" name="Text Placeholder 3"/>
          <p:cNvSpPr>
            <a:spLocks noGrp="1"/>
          </p:cNvSpPr>
          <p:nvPr>
            <p:ph type="body" sz="half" idx="17"/>
          </p:nvPr>
        </p:nvSpPr>
        <p:spPr>
          <a:xfrm>
            <a:off x="8049704" y="2904565"/>
            <a:ext cx="3455532" cy="3314132"/>
          </a:xfrm>
        </p:spPr>
        <p:txBody>
          <a:bodyPr anchor="t">
            <a:normAutofit/>
          </a:bodyPr>
          <a:lstStyle>
            <a:lvl1pPr marL="0" indent="0">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es-ES"/>
              <a:t>Editar el estilo de texto del patrón</a:t>
            </a:r>
          </a:p>
        </p:txBody>
      </p:sp>
      <p:sp>
        <p:nvSpPr>
          <p:cNvPr id="3" name="Date Placeholder 2"/>
          <p:cNvSpPr>
            <a:spLocks noGrp="1"/>
          </p:cNvSpPr>
          <p:nvPr>
            <p:ph type="dt" sz="half" idx="10"/>
          </p:nvPr>
        </p:nvSpPr>
        <p:spPr/>
        <p:txBody>
          <a:bodyPr/>
          <a:lstStyle/>
          <a:p>
            <a:fld id="{03F41C87-7AD9-4845-A077-840E4A0F3F06}" type="datetimeFigureOut">
              <a:rPr lang="en-US" smtClean="0"/>
              <a:pPr/>
              <a:t>1/11/2017</a:t>
            </a:fld>
            <a:endParaRPr lang="en-US"/>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2A013F82-EE5E-44EE-A61D-E31C6657F26F}" type="slidenum">
              <a:rPr lang="es-CL" smtClean="0"/>
              <a:pPr/>
              <a:t>‹Nº›</a:t>
            </a:fld>
            <a:endParaRPr lang="es-CL"/>
          </a:p>
        </p:txBody>
      </p:sp>
    </p:spTree>
    <p:extLst>
      <p:ext uri="{BB962C8B-B14F-4D97-AF65-F5344CB8AC3E}">
        <p14:creationId xmlns:p14="http://schemas.microsoft.com/office/powerpoint/2010/main" val="21753922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30" name="Title 1"/>
          <p:cNvSpPr>
            <a:spLocks noGrp="1"/>
          </p:cNvSpPr>
          <p:nvPr>
            <p:ph type="title"/>
          </p:nvPr>
        </p:nvSpPr>
        <p:spPr>
          <a:xfrm>
            <a:off x="2894846" y="762000"/>
            <a:ext cx="8608357" cy="1295400"/>
          </a:xfrm>
        </p:spPr>
        <p:txBody>
          <a:bodyPr/>
          <a:lstStyle/>
          <a:p>
            <a:r>
              <a:rPr lang="es-ES"/>
              <a:t>Haga clic para modificar el estilo de título del patrón</a:t>
            </a:r>
            <a:endParaRPr lang="en-US" dirty="0"/>
          </a:p>
        </p:txBody>
      </p:sp>
      <p:sp>
        <p:nvSpPr>
          <p:cNvPr id="19" name="Text Placeholder 2"/>
          <p:cNvSpPr>
            <a:spLocks noGrp="1"/>
          </p:cNvSpPr>
          <p:nvPr>
            <p:ph type="body" idx="1"/>
          </p:nvPr>
        </p:nvSpPr>
        <p:spPr>
          <a:xfrm>
            <a:off x="688439" y="4191001"/>
            <a:ext cx="3450683" cy="682765"/>
          </a:xfrm>
        </p:spPr>
        <p:txBody>
          <a:bodyPr anchor="b">
            <a:noAutofit/>
          </a:bodyPr>
          <a:lstStyle>
            <a:lvl1pPr marL="0" indent="0">
              <a:buNone/>
              <a:defRPr sz="2399" b="0">
                <a:solidFill>
                  <a:schemeClr val="tx1"/>
                </a:solidFill>
              </a:defRPr>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s-ES"/>
              <a:t>Editar el estilo de texto del patrón</a:t>
            </a:r>
          </a:p>
        </p:txBody>
      </p:sp>
      <p:sp>
        <p:nvSpPr>
          <p:cNvPr id="20" name="Picture Placeholder 2"/>
          <p:cNvSpPr>
            <a:spLocks noGrp="1" noChangeAspect="1"/>
          </p:cNvSpPr>
          <p:nvPr>
            <p:ph type="pic" idx="15"/>
          </p:nvPr>
        </p:nvSpPr>
        <p:spPr>
          <a:xfrm>
            <a:off x="688439" y="2362200"/>
            <a:ext cx="3450683"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063" indent="0">
              <a:buNone/>
              <a:defRPr sz="1600"/>
            </a:lvl2pPr>
            <a:lvl3pPr marL="914126" indent="0">
              <a:buNone/>
              <a:defRPr sz="1600"/>
            </a:lvl3pPr>
            <a:lvl4pPr marL="1371189" indent="0">
              <a:buNone/>
              <a:defRPr sz="1600"/>
            </a:lvl4pPr>
            <a:lvl5pPr marL="1828251" indent="0">
              <a:buNone/>
              <a:defRPr sz="1600"/>
            </a:lvl5pPr>
            <a:lvl6pPr marL="2285314" indent="0">
              <a:buNone/>
              <a:defRPr sz="1600"/>
            </a:lvl6pPr>
            <a:lvl7pPr marL="2742377" indent="0">
              <a:buNone/>
              <a:defRPr sz="1600"/>
            </a:lvl7pPr>
            <a:lvl8pPr marL="3199440" indent="0">
              <a:buNone/>
              <a:defRPr sz="1600"/>
            </a:lvl8pPr>
            <a:lvl9pPr marL="3656503" indent="0">
              <a:buNone/>
              <a:defRPr sz="1600"/>
            </a:lvl9pPr>
          </a:lstStyle>
          <a:p>
            <a:r>
              <a:rPr lang="es-ES"/>
              <a:t>Haga clic en el icono para agregar una imagen</a:t>
            </a:r>
            <a:endParaRPr lang="en-US" dirty="0"/>
          </a:p>
        </p:txBody>
      </p:sp>
      <p:sp>
        <p:nvSpPr>
          <p:cNvPr id="21" name="Text Placeholder 3"/>
          <p:cNvSpPr>
            <a:spLocks noGrp="1"/>
          </p:cNvSpPr>
          <p:nvPr>
            <p:ph type="body" sz="half" idx="18"/>
          </p:nvPr>
        </p:nvSpPr>
        <p:spPr>
          <a:xfrm>
            <a:off x="688439" y="4873765"/>
            <a:ext cx="3450683" cy="1344921"/>
          </a:xfrm>
        </p:spPr>
        <p:txBody>
          <a:bodyPr anchor="t">
            <a:normAutofit/>
          </a:bodyPr>
          <a:lstStyle>
            <a:lvl1pPr marL="0" indent="0">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es-ES"/>
              <a:t>Editar el estilo de texto del patrón</a:t>
            </a:r>
          </a:p>
        </p:txBody>
      </p:sp>
      <p:sp>
        <p:nvSpPr>
          <p:cNvPr id="22" name="Text Placeholder 4"/>
          <p:cNvSpPr>
            <a:spLocks noGrp="1"/>
          </p:cNvSpPr>
          <p:nvPr>
            <p:ph type="body" sz="quarter" idx="3"/>
          </p:nvPr>
        </p:nvSpPr>
        <p:spPr>
          <a:xfrm>
            <a:off x="4373124" y="4191001"/>
            <a:ext cx="3448037" cy="682765"/>
          </a:xfrm>
        </p:spPr>
        <p:txBody>
          <a:bodyPr anchor="b">
            <a:noAutofit/>
          </a:bodyPr>
          <a:lstStyle>
            <a:lvl1pPr marL="0" indent="0">
              <a:buNone/>
              <a:defRPr sz="2399" b="0">
                <a:solidFill>
                  <a:schemeClr val="tx1"/>
                </a:solidFill>
              </a:defRPr>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s-ES"/>
              <a:t>Editar el estilo de texto del patrón</a:t>
            </a:r>
          </a:p>
        </p:txBody>
      </p:sp>
      <p:sp>
        <p:nvSpPr>
          <p:cNvPr id="23" name="Picture Placeholder 2"/>
          <p:cNvSpPr>
            <a:spLocks noGrp="1" noChangeAspect="1"/>
          </p:cNvSpPr>
          <p:nvPr>
            <p:ph type="pic" idx="21"/>
          </p:nvPr>
        </p:nvSpPr>
        <p:spPr>
          <a:xfrm>
            <a:off x="4373124" y="2362200"/>
            <a:ext cx="344803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063" indent="0">
              <a:buNone/>
              <a:defRPr sz="1600"/>
            </a:lvl2pPr>
            <a:lvl3pPr marL="914126" indent="0">
              <a:buNone/>
              <a:defRPr sz="1600"/>
            </a:lvl3pPr>
            <a:lvl4pPr marL="1371189" indent="0">
              <a:buNone/>
              <a:defRPr sz="1600"/>
            </a:lvl4pPr>
            <a:lvl5pPr marL="1828251" indent="0">
              <a:buNone/>
              <a:defRPr sz="1600"/>
            </a:lvl5pPr>
            <a:lvl6pPr marL="2285314" indent="0">
              <a:buNone/>
              <a:defRPr sz="1600"/>
            </a:lvl6pPr>
            <a:lvl7pPr marL="2742377" indent="0">
              <a:buNone/>
              <a:defRPr sz="1600"/>
            </a:lvl7pPr>
            <a:lvl8pPr marL="3199440" indent="0">
              <a:buNone/>
              <a:defRPr sz="1600"/>
            </a:lvl8pPr>
            <a:lvl9pPr marL="3656503" indent="0">
              <a:buNone/>
              <a:defRPr sz="1600"/>
            </a:lvl9pPr>
          </a:lstStyle>
          <a:p>
            <a:r>
              <a:rPr lang="es-ES"/>
              <a:t>Haga clic en el icono para agregar una imagen</a:t>
            </a:r>
            <a:endParaRPr lang="en-US" dirty="0"/>
          </a:p>
        </p:txBody>
      </p:sp>
      <p:sp>
        <p:nvSpPr>
          <p:cNvPr id="24" name="Text Placeholder 3"/>
          <p:cNvSpPr>
            <a:spLocks noGrp="1"/>
          </p:cNvSpPr>
          <p:nvPr>
            <p:ph type="body" sz="half" idx="19"/>
          </p:nvPr>
        </p:nvSpPr>
        <p:spPr>
          <a:xfrm>
            <a:off x="4373125" y="4873764"/>
            <a:ext cx="3448037" cy="1344921"/>
          </a:xfrm>
        </p:spPr>
        <p:txBody>
          <a:bodyPr anchor="t">
            <a:normAutofit/>
          </a:bodyPr>
          <a:lstStyle>
            <a:lvl1pPr marL="0" indent="0">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es-ES"/>
              <a:t>Editar el estilo de texto del patrón</a:t>
            </a:r>
          </a:p>
        </p:txBody>
      </p:sp>
      <p:sp>
        <p:nvSpPr>
          <p:cNvPr id="25" name="Text Placeholder 4"/>
          <p:cNvSpPr>
            <a:spLocks noGrp="1"/>
          </p:cNvSpPr>
          <p:nvPr>
            <p:ph type="body" sz="quarter" idx="13"/>
          </p:nvPr>
        </p:nvSpPr>
        <p:spPr>
          <a:xfrm>
            <a:off x="8047635" y="4191001"/>
            <a:ext cx="3455569" cy="682765"/>
          </a:xfrm>
        </p:spPr>
        <p:txBody>
          <a:bodyPr anchor="b">
            <a:noAutofit/>
          </a:bodyPr>
          <a:lstStyle>
            <a:lvl1pPr marL="0" indent="0">
              <a:buNone/>
              <a:defRPr sz="2399" b="0">
                <a:solidFill>
                  <a:schemeClr val="tx1"/>
                </a:solidFill>
              </a:defRPr>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s-ES"/>
              <a:t>Editar el estilo de texto del patrón</a:t>
            </a:r>
          </a:p>
        </p:txBody>
      </p:sp>
      <p:sp>
        <p:nvSpPr>
          <p:cNvPr id="26" name="Picture Placeholder 2"/>
          <p:cNvSpPr>
            <a:spLocks noGrp="1" noChangeAspect="1"/>
          </p:cNvSpPr>
          <p:nvPr>
            <p:ph type="pic" idx="22"/>
          </p:nvPr>
        </p:nvSpPr>
        <p:spPr>
          <a:xfrm>
            <a:off x="8047759" y="2362200"/>
            <a:ext cx="344698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063" indent="0">
              <a:buNone/>
              <a:defRPr sz="1600"/>
            </a:lvl2pPr>
            <a:lvl3pPr marL="914126" indent="0">
              <a:buNone/>
              <a:defRPr sz="1600"/>
            </a:lvl3pPr>
            <a:lvl4pPr marL="1371189" indent="0">
              <a:buNone/>
              <a:defRPr sz="1600"/>
            </a:lvl4pPr>
            <a:lvl5pPr marL="1828251" indent="0">
              <a:buNone/>
              <a:defRPr sz="1600"/>
            </a:lvl5pPr>
            <a:lvl6pPr marL="2285314" indent="0">
              <a:buNone/>
              <a:defRPr sz="1600"/>
            </a:lvl6pPr>
            <a:lvl7pPr marL="2742377" indent="0">
              <a:buNone/>
              <a:defRPr sz="1600"/>
            </a:lvl7pPr>
            <a:lvl8pPr marL="3199440" indent="0">
              <a:buNone/>
              <a:defRPr sz="1600"/>
            </a:lvl8pPr>
            <a:lvl9pPr marL="3656503" indent="0">
              <a:buNone/>
              <a:defRPr sz="1600"/>
            </a:lvl9pPr>
          </a:lstStyle>
          <a:p>
            <a:r>
              <a:rPr lang="es-ES"/>
              <a:t>Haga clic en el icono para agregar una imagen</a:t>
            </a:r>
            <a:endParaRPr lang="en-US" dirty="0"/>
          </a:p>
        </p:txBody>
      </p:sp>
      <p:sp>
        <p:nvSpPr>
          <p:cNvPr id="27" name="Text Placeholder 3"/>
          <p:cNvSpPr>
            <a:spLocks noGrp="1"/>
          </p:cNvSpPr>
          <p:nvPr>
            <p:ph type="body" sz="half" idx="20"/>
          </p:nvPr>
        </p:nvSpPr>
        <p:spPr>
          <a:xfrm>
            <a:off x="8047635" y="4873762"/>
            <a:ext cx="3451546" cy="1344921"/>
          </a:xfrm>
        </p:spPr>
        <p:txBody>
          <a:bodyPr anchor="t">
            <a:normAutofit/>
          </a:bodyPr>
          <a:lstStyle>
            <a:lvl1pPr marL="0" indent="0">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es-ES"/>
              <a:t>Editar el estilo de texto del patrón</a:t>
            </a:r>
          </a:p>
        </p:txBody>
      </p:sp>
      <p:sp>
        <p:nvSpPr>
          <p:cNvPr id="3" name="Date Placeholder 2"/>
          <p:cNvSpPr>
            <a:spLocks noGrp="1"/>
          </p:cNvSpPr>
          <p:nvPr>
            <p:ph type="dt" sz="half" idx="10"/>
          </p:nvPr>
        </p:nvSpPr>
        <p:spPr/>
        <p:txBody>
          <a:bodyPr/>
          <a:lstStyle/>
          <a:p>
            <a:fld id="{03F41C87-7AD9-4845-A077-840E4A0F3F06}" type="datetimeFigureOut">
              <a:rPr lang="en-US" smtClean="0"/>
              <a:pPr/>
              <a:t>1/11/2017</a:t>
            </a:fld>
            <a:endParaRPr lang="en-US"/>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2A013F82-EE5E-44EE-A61D-E31C6657F26F}" type="slidenum">
              <a:rPr lang="es-CL" smtClean="0"/>
              <a:pPr/>
              <a:t>‹Nº›</a:t>
            </a:fld>
            <a:endParaRPr lang="es-CL"/>
          </a:p>
        </p:txBody>
      </p:sp>
    </p:spTree>
    <p:extLst>
      <p:ext uri="{BB962C8B-B14F-4D97-AF65-F5344CB8AC3E}">
        <p14:creationId xmlns:p14="http://schemas.microsoft.com/office/powerpoint/2010/main" val="8515640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85622" y="2194560"/>
            <a:ext cx="10817582" cy="4024125"/>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F41C87-7AD9-4845-A077-840E4A0F3F06}" type="datetimeFigureOut">
              <a:rPr lang="en-US" smtClean="0"/>
              <a:pPr/>
              <a:t>1/11/2017</a:t>
            </a:fld>
            <a:endParaRPr lang="en-US"/>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2A013F82-EE5E-44EE-A61D-E31C6657F26F}" type="slidenum">
              <a:rPr lang="es-CL" smtClean="0"/>
              <a:pPr/>
              <a:t>‹Nº›</a:t>
            </a:fld>
            <a:endParaRPr lang="es-CL"/>
          </a:p>
        </p:txBody>
      </p:sp>
    </p:spTree>
    <p:extLst>
      <p:ext uri="{BB962C8B-B14F-4D97-AF65-F5344CB8AC3E}">
        <p14:creationId xmlns:p14="http://schemas.microsoft.com/office/powerpoint/2010/main" val="37631472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pic>
        <p:nvPicPr>
          <p:cNvPr id="9" name="Picture 8"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88825" cy="2482850"/>
          </a:xfrm>
          <a:prstGeom prst="rect">
            <a:avLst/>
          </a:prstGeom>
        </p:spPr>
      </p:pic>
      <p:sp>
        <p:nvSpPr>
          <p:cNvPr id="2" name="Vertical Title 1"/>
          <p:cNvSpPr>
            <a:spLocks noGrp="1"/>
          </p:cNvSpPr>
          <p:nvPr>
            <p:ph type="title" orient="vert"/>
          </p:nvPr>
        </p:nvSpPr>
        <p:spPr>
          <a:xfrm>
            <a:off x="9446339" y="745067"/>
            <a:ext cx="2056864" cy="3903133"/>
          </a:xfrm>
        </p:spPr>
        <p:txBody>
          <a:bodyPr vert="eaVert"/>
          <a:lstStyle>
            <a:lvl1pPr algn="l">
              <a:defRPr/>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024200" y="745068"/>
            <a:ext cx="8202064" cy="3903133"/>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a:xfrm>
            <a:off x="7812417" y="379942"/>
            <a:ext cx="2910082" cy="365125"/>
          </a:xfrm>
        </p:spPr>
        <p:txBody>
          <a:bodyPr/>
          <a:lstStyle>
            <a:lvl1pPr algn="r">
              <a:defRPr/>
            </a:lvl1pPr>
          </a:lstStyle>
          <a:p>
            <a:fld id="{03F41C87-7AD9-4845-A077-840E4A0F3F06}" type="datetimeFigureOut">
              <a:rPr lang="en-US" smtClean="0"/>
              <a:pPr/>
              <a:t>1/11/2017</a:t>
            </a:fld>
            <a:endParaRPr lang="en-US"/>
          </a:p>
        </p:txBody>
      </p:sp>
      <p:sp>
        <p:nvSpPr>
          <p:cNvPr id="5" name="Footer Placeholder 4"/>
          <p:cNvSpPr>
            <a:spLocks noGrp="1"/>
          </p:cNvSpPr>
          <p:nvPr>
            <p:ph type="ftr" sz="quarter" idx="11"/>
          </p:nvPr>
        </p:nvSpPr>
        <p:spPr>
          <a:xfrm>
            <a:off x="685622" y="381001"/>
            <a:ext cx="6989671" cy="365125"/>
          </a:xfrm>
        </p:spPr>
        <p:txBody>
          <a:bodyPr/>
          <a:lstStyle/>
          <a:p>
            <a:endParaRPr lang="es-CL"/>
          </a:p>
        </p:txBody>
      </p:sp>
      <p:sp>
        <p:nvSpPr>
          <p:cNvPr id="6" name="Slide Number Placeholder 5"/>
          <p:cNvSpPr>
            <a:spLocks noGrp="1"/>
          </p:cNvSpPr>
          <p:nvPr>
            <p:ph type="sldNum" sz="quarter" idx="12"/>
          </p:nvPr>
        </p:nvSpPr>
        <p:spPr>
          <a:xfrm>
            <a:off x="10859623" y="381001"/>
            <a:ext cx="643580" cy="365125"/>
          </a:xfrm>
        </p:spPr>
        <p:txBody>
          <a:bodyPr/>
          <a:lstStyle/>
          <a:p>
            <a:fld id="{2A013F82-EE5E-44EE-A61D-E31C6657F26F}" type="slidenum">
              <a:rPr lang="es-CL" smtClean="0"/>
              <a:pPr/>
              <a:t>‹Nº›</a:t>
            </a:fld>
            <a:endParaRPr lang="es-CL"/>
          </a:p>
        </p:txBody>
      </p:sp>
    </p:spTree>
    <p:extLst>
      <p:ext uri="{BB962C8B-B14F-4D97-AF65-F5344CB8AC3E}">
        <p14:creationId xmlns:p14="http://schemas.microsoft.com/office/powerpoint/2010/main" val="39300492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F41C87-7AD9-4845-A077-840E4A0F3F06}" type="datetimeFigureOut">
              <a:rPr lang="en-US" smtClean="0"/>
              <a:pPr/>
              <a:t>1/11/2017</a:t>
            </a:fld>
            <a:endParaRPr lang="en-US"/>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2A013F82-EE5E-44EE-A61D-E31C6657F26F}" type="slidenum">
              <a:rPr lang="es-CL" smtClean="0"/>
              <a:pPr/>
              <a:t>‹Nº›</a:t>
            </a:fld>
            <a:endParaRPr lang="es-CL"/>
          </a:p>
        </p:txBody>
      </p:sp>
    </p:spTree>
    <p:extLst>
      <p:ext uri="{BB962C8B-B14F-4D97-AF65-F5344CB8AC3E}">
        <p14:creationId xmlns:p14="http://schemas.microsoft.com/office/powerpoint/2010/main" val="33854332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pic>
        <p:nvPicPr>
          <p:cNvPr id="8" name="Picture 7"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88825" cy="2482850"/>
          </a:xfrm>
          <a:prstGeom prst="rect">
            <a:avLst/>
          </a:prstGeom>
        </p:spPr>
      </p:pic>
      <p:sp>
        <p:nvSpPr>
          <p:cNvPr id="2" name="Title 1"/>
          <p:cNvSpPr>
            <a:spLocks noGrp="1"/>
          </p:cNvSpPr>
          <p:nvPr>
            <p:ph type="title"/>
          </p:nvPr>
        </p:nvSpPr>
        <p:spPr>
          <a:xfrm>
            <a:off x="685622" y="753534"/>
            <a:ext cx="10817581" cy="2801935"/>
          </a:xfrm>
        </p:spPr>
        <p:txBody>
          <a:bodyPr anchor="b">
            <a:normAutofit/>
          </a:bodyPr>
          <a:lstStyle>
            <a:lvl1pPr algn="r">
              <a:defRPr sz="3999"/>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024200" y="3641726"/>
            <a:ext cx="10487468" cy="955675"/>
          </a:xfrm>
        </p:spPr>
        <p:txBody>
          <a:bodyPr>
            <a:normAutofit/>
          </a:bodyPr>
          <a:lstStyle>
            <a:lvl1pPr marL="0" indent="0" algn="r">
              <a:buNone/>
              <a:defRPr sz="2199">
                <a:solidFill>
                  <a:schemeClr val="tx1">
                    <a:tint val="75000"/>
                  </a:schemeClr>
                </a:solidFill>
              </a:defRPr>
            </a:lvl1pPr>
            <a:lvl2pPr marL="457063" indent="0">
              <a:buNone/>
              <a:defRPr sz="1999">
                <a:solidFill>
                  <a:schemeClr val="tx1">
                    <a:tint val="75000"/>
                  </a:schemeClr>
                </a:solidFill>
              </a:defRPr>
            </a:lvl2pPr>
            <a:lvl3pPr marL="914126" indent="0">
              <a:buNone/>
              <a:defRPr sz="1799">
                <a:solidFill>
                  <a:schemeClr val="tx1">
                    <a:tint val="75000"/>
                  </a:schemeClr>
                </a:solidFill>
              </a:defRPr>
            </a:lvl3pPr>
            <a:lvl4pPr marL="1371189" indent="0">
              <a:buNone/>
              <a:defRPr sz="1600">
                <a:solidFill>
                  <a:schemeClr val="tx1">
                    <a:tint val="75000"/>
                  </a:schemeClr>
                </a:solidFill>
              </a:defRPr>
            </a:lvl4pPr>
            <a:lvl5pPr marL="1828251" indent="0">
              <a:buNone/>
              <a:defRPr sz="1600">
                <a:solidFill>
                  <a:schemeClr val="tx1">
                    <a:tint val="75000"/>
                  </a:schemeClr>
                </a:solidFill>
              </a:defRPr>
            </a:lvl5pPr>
            <a:lvl6pPr marL="2285314" indent="0">
              <a:buNone/>
              <a:defRPr sz="1600">
                <a:solidFill>
                  <a:schemeClr val="tx1">
                    <a:tint val="75000"/>
                  </a:schemeClr>
                </a:solidFill>
              </a:defRPr>
            </a:lvl6pPr>
            <a:lvl7pPr marL="2742377" indent="0">
              <a:buNone/>
              <a:defRPr sz="1600">
                <a:solidFill>
                  <a:schemeClr val="tx1">
                    <a:tint val="75000"/>
                  </a:schemeClr>
                </a:solidFill>
              </a:defRPr>
            </a:lvl7pPr>
            <a:lvl8pPr marL="3199440" indent="0">
              <a:buNone/>
              <a:defRPr sz="1600">
                <a:solidFill>
                  <a:schemeClr val="tx1">
                    <a:tint val="75000"/>
                  </a:schemeClr>
                </a:solidFill>
              </a:defRPr>
            </a:lvl8pPr>
            <a:lvl9pPr marL="3656503" indent="0">
              <a:buNone/>
              <a:defRPr sz="16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a:xfrm>
            <a:off x="7812417" y="381001"/>
            <a:ext cx="2910082" cy="365125"/>
          </a:xfrm>
        </p:spPr>
        <p:txBody>
          <a:bodyPr/>
          <a:lstStyle>
            <a:lvl1pPr algn="r">
              <a:defRPr/>
            </a:lvl1pPr>
          </a:lstStyle>
          <a:p>
            <a:fld id="{03F41C87-7AD9-4845-A077-840E4A0F3F06}" type="datetimeFigureOut">
              <a:rPr lang="en-US" smtClean="0"/>
              <a:pPr/>
              <a:t>1/11/2017</a:t>
            </a:fld>
            <a:endParaRPr lang="en-US"/>
          </a:p>
        </p:txBody>
      </p:sp>
      <p:sp>
        <p:nvSpPr>
          <p:cNvPr id="5" name="Footer Placeholder 4"/>
          <p:cNvSpPr>
            <a:spLocks noGrp="1"/>
          </p:cNvSpPr>
          <p:nvPr>
            <p:ph type="ftr" sz="quarter" idx="11"/>
          </p:nvPr>
        </p:nvSpPr>
        <p:spPr>
          <a:xfrm>
            <a:off x="685622" y="381002"/>
            <a:ext cx="6989671" cy="364065"/>
          </a:xfrm>
        </p:spPr>
        <p:txBody>
          <a:bodyPr/>
          <a:lstStyle/>
          <a:p>
            <a:endParaRPr lang="es-CL"/>
          </a:p>
        </p:txBody>
      </p:sp>
      <p:sp>
        <p:nvSpPr>
          <p:cNvPr id="6" name="Slide Number Placeholder 5"/>
          <p:cNvSpPr>
            <a:spLocks noGrp="1"/>
          </p:cNvSpPr>
          <p:nvPr>
            <p:ph type="sldNum" sz="quarter" idx="12"/>
          </p:nvPr>
        </p:nvSpPr>
        <p:spPr>
          <a:xfrm>
            <a:off x="10859623" y="381001"/>
            <a:ext cx="643580" cy="365125"/>
          </a:xfrm>
        </p:spPr>
        <p:txBody>
          <a:bodyPr/>
          <a:lstStyle/>
          <a:p>
            <a:fld id="{2A013F82-EE5E-44EE-A61D-E31C6657F26F}" type="slidenum">
              <a:rPr lang="es-CL" smtClean="0"/>
              <a:pPr/>
              <a:t>‹Nº›</a:t>
            </a:fld>
            <a:endParaRPr lang="es-CL"/>
          </a:p>
        </p:txBody>
      </p:sp>
    </p:spTree>
    <p:extLst>
      <p:ext uri="{BB962C8B-B14F-4D97-AF65-F5344CB8AC3E}">
        <p14:creationId xmlns:p14="http://schemas.microsoft.com/office/powerpoint/2010/main" val="33400898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85621" y="2194560"/>
            <a:ext cx="5332611" cy="4024125"/>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170593" y="2194560"/>
            <a:ext cx="5332611" cy="4024125"/>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03F41C87-7AD9-4845-A077-840E4A0F3F06}" type="datetimeFigureOut">
              <a:rPr lang="en-US" smtClean="0"/>
              <a:pPr/>
              <a:t>1/11/2017</a:t>
            </a:fld>
            <a:endParaRPr lang="en-US"/>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2A013F82-EE5E-44EE-A61D-E31C6657F26F}" type="slidenum">
              <a:rPr lang="es-CL" smtClean="0"/>
              <a:pPr/>
              <a:t>‹Nº›</a:t>
            </a:fld>
            <a:endParaRPr lang="es-CL"/>
          </a:p>
        </p:txBody>
      </p:sp>
    </p:spTree>
    <p:extLst>
      <p:ext uri="{BB962C8B-B14F-4D97-AF65-F5344CB8AC3E}">
        <p14:creationId xmlns:p14="http://schemas.microsoft.com/office/powerpoint/2010/main" val="24651923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2894846" y="762000"/>
            <a:ext cx="8608358" cy="1295400"/>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914171" y="2183802"/>
            <a:ext cx="5078668" cy="823912"/>
          </a:xfrm>
        </p:spPr>
        <p:txBody>
          <a:bodyPr anchor="b">
            <a:normAutofit/>
          </a:bodyPr>
          <a:lstStyle>
            <a:lvl1pPr marL="0" indent="0">
              <a:buNone/>
              <a:defRPr sz="2799" b="0">
                <a:solidFill>
                  <a:schemeClr val="tx1"/>
                </a:solidFill>
              </a:defRPr>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s-ES"/>
              <a:t>Editar el estilo de texto del patrón</a:t>
            </a:r>
          </a:p>
        </p:txBody>
      </p:sp>
      <p:sp>
        <p:nvSpPr>
          <p:cNvPr id="4" name="Content Placeholder 3"/>
          <p:cNvSpPr>
            <a:spLocks noGrp="1"/>
          </p:cNvSpPr>
          <p:nvPr>
            <p:ph sz="half" idx="2"/>
          </p:nvPr>
        </p:nvSpPr>
        <p:spPr>
          <a:xfrm>
            <a:off x="685622" y="3132667"/>
            <a:ext cx="5310392" cy="3086019"/>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399133" y="2183802"/>
            <a:ext cx="5104070" cy="823912"/>
          </a:xfrm>
        </p:spPr>
        <p:txBody>
          <a:bodyPr anchor="b">
            <a:normAutofit/>
          </a:bodyPr>
          <a:lstStyle>
            <a:lvl1pPr marL="0" indent="0">
              <a:buNone/>
              <a:defRPr sz="2799" b="0">
                <a:solidFill>
                  <a:schemeClr val="tx1"/>
                </a:solidFill>
              </a:defRPr>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s-ES"/>
              <a:t>Editar el estilo de texto del patrón</a:t>
            </a:r>
          </a:p>
        </p:txBody>
      </p:sp>
      <p:sp>
        <p:nvSpPr>
          <p:cNvPr id="6" name="Content Placeholder 5"/>
          <p:cNvSpPr>
            <a:spLocks noGrp="1"/>
          </p:cNvSpPr>
          <p:nvPr>
            <p:ph sz="quarter" idx="4"/>
          </p:nvPr>
        </p:nvSpPr>
        <p:spPr>
          <a:xfrm>
            <a:off x="6170593" y="3132667"/>
            <a:ext cx="5332611" cy="3086019"/>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03F41C87-7AD9-4845-A077-840E4A0F3F06}" type="datetimeFigureOut">
              <a:rPr lang="en-US" smtClean="0"/>
              <a:pPr/>
              <a:t>1/11/2017</a:t>
            </a:fld>
            <a:endParaRPr lang="en-US"/>
          </a:p>
        </p:txBody>
      </p:sp>
      <p:sp>
        <p:nvSpPr>
          <p:cNvPr id="8" name="Footer Placeholder 7"/>
          <p:cNvSpPr>
            <a:spLocks noGrp="1"/>
          </p:cNvSpPr>
          <p:nvPr>
            <p:ph type="ftr" sz="quarter" idx="11"/>
          </p:nvPr>
        </p:nvSpPr>
        <p:spPr/>
        <p:txBody>
          <a:bodyPr/>
          <a:lstStyle/>
          <a:p>
            <a:endParaRPr lang="es-CL"/>
          </a:p>
        </p:txBody>
      </p:sp>
      <p:sp>
        <p:nvSpPr>
          <p:cNvPr id="9" name="Slide Number Placeholder 8"/>
          <p:cNvSpPr>
            <a:spLocks noGrp="1"/>
          </p:cNvSpPr>
          <p:nvPr>
            <p:ph type="sldNum" sz="quarter" idx="12"/>
          </p:nvPr>
        </p:nvSpPr>
        <p:spPr/>
        <p:txBody>
          <a:bodyPr/>
          <a:lstStyle/>
          <a:p>
            <a:fld id="{2A013F82-EE5E-44EE-A61D-E31C6657F26F}" type="slidenum">
              <a:rPr lang="es-CL" smtClean="0"/>
              <a:pPr/>
              <a:t>‹Nº›</a:t>
            </a:fld>
            <a:endParaRPr lang="es-CL"/>
          </a:p>
        </p:txBody>
      </p:sp>
    </p:spTree>
    <p:extLst>
      <p:ext uri="{BB962C8B-B14F-4D97-AF65-F5344CB8AC3E}">
        <p14:creationId xmlns:p14="http://schemas.microsoft.com/office/powerpoint/2010/main" val="3641459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03F41C87-7AD9-4845-A077-840E4A0F3F06}" type="datetimeFigureOut">
              <a:rPr lang="en-US" smtClean="0"/>
              <a:pPr/>
              <a:t>1/11/2017</a:t>
            </a:fld>
            <a:endParaRPr lang="en-US"/>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2A013F82-EE5E-44EE-A61D-E31C6657F26F}" type="slidenum">
              <a:rPr lang="es-CL" smtClean="0"/>
              <a:pPr/>
              <a:t>‹Nº›</a:t>
            </a:fld>
            <a:endParaRPr lang="es-CL"/>
          </a:p>
        </p:txBody>
      </p:sp>
    </p:spTree>
    <p:extLst>
      <p:ext uri="{BB962C8B-B14F-4D97-AF65-F5344CB8AC3E}">
        <p14:creationId xmlns:p14="http://schemas.microsoft.com/office/powerpoint/2010/main" val="42190622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F41C87-7AD9-4845-A077-840E4A0F3F06}" type="datetimeFigureOut">
              <a:rPr lang="en-US" smtClean="0"/>
              <a:pPr/>
              <a:t>1/11/2017</a:t>
            </a:fld>
            <a:endParaRPr lang="en-US"/>
          </a:p>
        </p:txBody>
      </p:sp>
      <p:sp>
        <p:nvSpPr>
          <p:cNvPr id="3" name="Footer Placeholder 2"/>
          <p:cNvSpPr>
            <a:spLocks noGrp="1"/>
          </p:cNvSpPr>
          <p:nvPr>
            <p:ph type="ftr" sz="quarter" idx="11"/>
          </p:nvPr>
        </p:nvSpPr>
        <p:spPr/>
        <p:txBody>
          <a:bodyPr/>
          <a:lstStyle/>
          <a:p>
            <a:endParaRPr lang="es-CL"/>
          </a:p>
        </p:txBody>
      </p:sp>
      <p:sp>
        <p:nvSpPr>
          <p:cNvPr id="4" name="Slide Number Placeholder 3"/>
          <p:cNvSpPr>
            <a:spLocks noGrp="1"/>
          </p:cNvSpPr>
          <p:nvPr>
            <p:ph type="sldNum" sz="quarter" idx="12"/>
          </p:nvPr>
        </p:nvSpPr>
        <p:spPr/>
        <p:txBody>
          <a:bodyPr/>
          <a:lstStyle/>
          <a:p>
            <a:fld id="{2A013F82-EE5E-44EE-A61D-E31C6657F26F}" type="slidenum">
              <a:rPr lang="es-CL" smtClean="0"/>
              <a:pPr/>
              <a:t>‹Nº›</a:t>
            </a:fld>
            <a:endParaRPr lang="es-CL"/>
          </a:p>
        </p:txBody>
      </p:sp>
    </p:spTree>
    <p:extLst>
      <p:ext uri="{BB962C8B-B14F-4D97-AF65-F5344CB8AC3E}">
        <p14:creationId xmlns:p14="http://schemas.microsoft.com/office/powerpoint/2010/main" val="8734024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85622" y="1524000"/>
            <a:ext cx="4113728" cy="1600200"/>
          </a:xfrm>
        </p:spPr>
        <p:txBody>
          <a:bodyPr anchor="b"/>
          <a:lstStyle>
            <a:lvl1pPr algn="l">
              <a:defRPr sz="3199"/>
            </a:lvl1pPr>
          </a:lstStyle>
          <a:p>
            <a:r>
              <a:rPr lang="es-ES"/>
              <a:t>Haga clic para modificar el estilo de título del patrón</a:t>
            </a:r>
            <a:endParaRPr lang="en-US" dirty="0"/>
          </a:p>
        </p:txBody>
      </p:sp>
      <p:sp>
        <p:nvSpPr>
          <p:cNvPr id="3" name="Content Placeholder 2"/>
          <p:cNvSpPr>
            <a:spLocks noGrp="1"/>
          </p:cNvSpPr>
          <p:nvPr>
            <p:ph idx="1"/>
          </p:nvPr>
        </p:nvSpPr>
        <p:spPr>
          <a:xfrm>
            <a:off x="4994281" y="746760"/>
            <a:ext cx="6508923" cy="5471925"/>
          </a:xfrm>
        </p:spPr>
        <p:txBody>
          <a:bodyPr anchor="ct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85622" y="3124200"/>
            <a:ext cx="4113728" cy="3094485"/>
          </a:xfrm>
        </p:spPr>
        <p:txBody>
          <a:bodyPr/>
          <a:lstStyle>
            <a:lvl1pPr marL="0" indent="0">
              <a:buNone/>
              <a:defRPr sz="16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a:t>Editar el estilo de texto del patrón</a:t>
            </a:r>
          </a:p>
        </p:txBody>
      </p:sp>
      <p:sp>
        <p:nvSpPr>
          <p:cNvPr id="5" name="Date Placeholder 4"/>
          <p:cNvSpPr>
            <a:spLocks noGrp="1"/>
          </p:cNvSpPr>
          <p:nvPr>
            <p:ph type="dt" sz="half" idx="10"/>
          </p:nvPr>
        </p:nvSpPr>
        <p:spPr/>
        <p:txBody>
          <a:bodyPr/>
          <a:lstStyle/>
          <a:p>
            <a:fld id="{03F41C87-7AD9-4845-A077-840E4A0F3F06}" type="datetimeFigureOut">
              <a:rPr lang="en-US" smtClean="0"/>
              <a:pPr/>
              <a:t>1/11/2017</a:t>
            </a:fld>
            <a:endParaRPr lang="en-US"/>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2A013F82-EE5E-44EE-A61D-E31C6657F26F}" type="slidenum">
              <a:rPr lang="es-CL" smtClean="0"/>
              <a:pPr/>
              <a:t>‹Nº›</a:t>
            </a:fld>
            <a:endParaRPr lang="es-CL"/>
          </a:p>
        </p:txBody>
      </p:sp>
    </p:spTree>
    <p:extLst>
      <p:ext uri="{BB962C8B-B14F-4D97-AF65-F5344CB8AC3E}">
        <p14:creationId xmlns:p14="http://schemas.microsoft.com/office/powerpoint/2010/main" val="36177737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85621" y="1524000"/>
            <a:ext cx="6871450" cy="1600200"/>
          </a:xfrm>
        </p:spPr>
        <p:txBody>
          <a:bodyPr anchor="b"/>
          <a:lstStyle>
            <a:lvl1pPr algn="l">
              <a:defRPr sz="3199"/>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7859191" y="751242"/>
            <a:ext cx="3644013" cy="5467443"/>
          </a:xfrm>
        </p:spPr>
        <p:txBody>
          <a:bodyPr anchor="t"/>
          <a:lstStyle>
            <a:lvl1pPr marL="0" indent="0">
              <a:buNone/>
              <a:defRPr sz="3199"/>
            </a:lvl1pPr>
            <a:lvl2pPr marL="457063" indent="0">
              <a:buNone/>
              <a:defRPr sz="2799"/>
            </a:lvl2pPr>
            <a:lvl3pPr marL="914126" indent="0">
              <a:buNone/>
              <a:defRPr sz="2399"/>
            </a:lvl3pPr>
            <a:lvl4pPr marL="1371189" indent="0">
              <a:buNone/>
              <a:defRPr sz="1999"/>
            </a:lvl4pPr>
            <a:lvl5pPr marL="1828251" indent="0">
              <a:buNone/>
              <a:defRPr sz="1999"/>
            </a:lvl5pPr>
            <a:lvl6pPr marL="2285314" indent="0">
              <a:buNone/>
              <a:defRPr sz="1999"/>
            </a:lvl6pPr>
            <a:lvl7pPr marL="2742377" indent="0">
              <a:buNone/>
              <a:defRPr sz="1999"/>
            </a:lvl7pPr>
            <a:lvl8pPr marL="3199440" indent="0">
              <a:buNone/>
              <a:defRPr sz="1999"/>
            </a:lvl8pPr>
            <a:lvl9pPr marL="3656503" indent="0">
              <a:buNone/>
              <a:defRPr sz="1999"/>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85621" y="3124200"/>
            <a:ext cx="6871450" cy="3094485"/>
          </a:xfrm>
        </p:spPr>
        <p:txBody>
          <a:bodyPr/>
          <a:lstStyle>
            <a:lvl1pPr marL="0" indent="0">
              <a:buNone/>
              <a:defRPr sz="16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a:t>Editar el estilo de texto del patrón</a:t>
            </a:r>
          </a:p>
        </p:txBody>
      </p:sp>
      <p:sp>
        <p:nvSpPr>
          <p:cNvPr id="5" name="Date Placeholder 4"/>
          <p:cNvSpPr>
            <a:spLocks noGrp="1"/>
          </p:cNvSpPr>
          <p:nvPr>
            <p:ph type="dt" sz="half" idx="10"/>
          </p:nvPr>
        </p:nvSpPr>
        <p:spPr/>
        <p:txBody>
          <a:bodyPr/>
          <a:lstStyle/>
          <a:p>
            <a:fld id="{03F41C87-7AD9-4845-A077-840E4A0F3F06}" type="datetimeFigureOut">
              <a:rPr lang="en-US" smtClean="0"/>
              <a:pPr/>
              <a:t>1/11/2017</a:t>
            </a:fld>
            <a:endParaRPr lang="en-US"/>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2A013F82-EE5E-44EE-A61D-E31C6657F26F}" type="slidenum">
              <a:rPr lang="es-CL" smtClean="0"/>
              <a:pPr/>
              <a:t>‹Nº›</a:t>
            </a:fld>
            <a:endParaRPr lang="es-CL"/>
          </a:p>
        </p:txBody>
      </p:sp>
    </p:spTree>
    <p:extLst>
      <p:ext uri="{BB962C8B-B14F-4D97-AF65-F5344CB8AC3E}">
        <p14:creationId xmlns:p14="http://schemas.microsoft.com/office/powerpoint/2010/main" val="29318125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1-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88825" cy="1441450"/>
          </a:xfrm>
          <a:prstGeom prst="rect">
            <a:avLst/>
          </a:prstGeom>
        </p:spPr>
      </p:pic>
      <p:sp>
        <p:nvSpPr>
          <p:cNvPr id="2" name="Title Placeholder 1"/>
          <p:cNvSpPr>
            <a:spLocks noGrp="1"/>
          </p:cNvSpPr>
          <p:nvPr>
            <p:ph type="title"/>
          </p:nvPr>
        </p:nvSpPr>
        <p:spPr>
          <a:xfrm>
            <a:off x="2894846" y="764373"/>
            <a:ext cx="8608358" cy="1293028"/>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85622" y="2194561"/>
            <a:ext cx="10817582" cy="4024125"/>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8593122" y="6356351"/>
            <a:ext cx="2910082"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03F41C87-7AD9-4845-A077-840E4A0F3F06}" type="datetimeFigureOut">
              <a:rPr lang="en-US" smtClean="0"/>
              <a:pPr/>
              <a:t>1/11/2017</a:t>
            </a:fld>
            <a:endParaRPr lang="en-US"/>
          </a:p>
        </p:txBody>
      </p:sp>
      <p:sp>
        <p:nvSpPr>
          <p:cNvPr id="5" name="Footer Placeholder 4"/>
          <p:cNvSpPr>
            <a:spLocks noGrp="1"/>
          </p:cNvSpPr>
          <p:nvPr>
            <p:ph type="ftr" sz="quarter" idx="3"/>
          </p:nvPr>
        </p:nvSpPr>
        <p:spPr>
          <a:xfrm>
            <a:off x="685621" y="6355846"/>
            <a:ext cx="7770376"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s-CL"/>
          </a:p>
        </p:txBody>
      </p:sp>
      <p:sp>
        <p:nvSpPr>
          <p:cNvPr id="6" name="Slide Number Placeholder 5"/>
          <p:cNvSpPr>
            <a:spLocks noGrp="1"/>
          </p:cNvSpPr>
          <p:nvPr>
            <p:ph type="sldNum" sz="quarter" idx="4"/>
          </p:nvPr>
        </p:nvSpPr>
        <p:spPr>
          <a:xfrm>
            <a:off x="8760718" y="381001"/>
            <a:ext cx="2742486"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2A013F82-EE5E-44EE-A61D-E31C6657F26F}" type="slidenum">
              <a:rPr lang="es-CL" smtClean="0"/>
              <a:pPr/>
              <a:t>‹Nº›</a:t>
            </a:fld>
            <a:endParaRPr lang="es-CL"/>
          </a:p>
        </p:txBody>
      </p:sp>
    </p:spTree>
    <p:extLst>
      <p:ext uri="{BB962C8B-B14F-4D97-AF65-F5344CB8AC3E}">
        <p14:creationId xmlns:p14="http://schemas.microsoft.com/office/powerpoint/2010/main" val="1093009379"/>
      </p:ext>
    </p:extLst>
  </p:cSld>
  <p:clrMap bg1="dk1" tx1="lt1" bg2="dk2" tx2="lt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 id="2147483731" r:id="rId17"/>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r" defTabSz="914126" rtl="0" eaLnBrk="1" latinLnBrk="0" hangingPunct="1">
        <a:lnSpc>
          <a:spcPct val="90000"/>
        </a:lnSpc>
        <a:spcBef>
          <a:spcPct val="0"/>
        </a:spcBef>
        <a:buNone/>
        <a:defRPr sz="3999" kern="1200" cap="all" baseline="0">
          <a:solidFill>
            <a:schemeClr val="tx1"/>
          </a:solidFill>
          <a:latin typeface="+mj-lt"/>
          <a:ea typeface="+mj-ea"/>
          <a:cs typeface="+mj-cs"/>
        </a:defRPr>
      </a:lvl1pPr>
    </p:titleStyle>
    <p:bodyStyle>
      <a:lvl1pPr marL="228531" indent="-228531" algn="l" defTabSz="914126" rtl="0" eaLnBrk="1" latinLnBrk="0" hangingPunct="1">
        <a:lnSpc>
          <a:spcPct val="90000"/>
        </a:lnSpc>
        <a:spcBef>
          <a:spcPts val="1000"/>
        </a:spcBef>
        <a:buFont typeface="Arial" panose="020B0604020202020204" pitchFamily="34" charset="0"/>
        <a:buChar char="•"/>
        <a:defRPr sz="2199" kern="1200">
          <a:solidFill>
            <a:schemeClr val="tx1"/>
          </a:solidFill>
          <a:latin typeface="+mn-lt"/>
          <a:ea typeface="+mn-ea"/>
          <a:cs typeface="+mn-cs"/>
        </a:defRPr>
      </a:lvl1pPr>
      <a:lvl2pPr marL="685594" indent="-228531" algn="l" defTabSz="914126" rtl="0" eaLnBrk="1" latinLnBrk="0" hangingPunct="1">
        <a:lnSpc>
          <a:spcPct val="90000"/>
        </a:lnSpc>
        <a:spcBef>
          <a:spcPts val="500"/>
        </a:spcBef>
        <a:buFont typeface="Arial" panose="020B0604020202020204" pitchFamily="34" charset="0"/>
        <a:buChar char="•"/>
        <a:defRPr sz="1999" kern="1200">
          <a:solidFill>
            <a:schemeClr val="tx1"/>
          </a:solidFill>
          <a:latin typeface="+mn-lt"/>
          <a:ea typeface="+mn-ea"/>
          <a:cs typeface="+mn-cs"/>
        </a:defRPr>
      </a:lvl2pPr>
      <a:lvl3pPr marL="1142657"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3pPr>
      <a:lvl4pPr marL="1599720" indent="-228531" algn="l" defTabSz="914126"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6783" indent="-228531" algn="l" defTabSz="914126"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3846" indent="-228531" algn="l" defTabSz="914126"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0908" indent="-228531" algn="l" defTabSz="914126"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7971" indent="-228531" algn="l" defTabSz="914126"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5034" indent="-228531" algn="l" defTabSz="914126"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126" rtl="0" eaLnBrk="1" latinLnBrk="0" hangingPunct="1">
        <a:defRPr sz="1799" kern="1200">
          <a:solidFill>
            <a:schemeClr val="tx1"/>
          </a:solidFill>
          <a:latin typeface="+mn-lt"/>
          <a:ea typeface="+mn-ea"/>
          <a:cs typeface="+mn-cs"/>
        </a:defRPr>
      </a:lvl1pPr>
      <a:lvl2pPr marL="457063" algn="l" defTabSz="914126" rtl="0" eaLnBrk="1" latinLnBrk="0" hangingPunct="1">
        <a:defRPr sz="1799" kern="1200">
          <a:solidFill>
            <a:schemeClr val="tx1"/>
          </a:solidFill>
          <a:latin typeface="+mn-lt"/>
          <a:ea typeface="+mn-ea"/>
          <a:cs typeface="+mn-cs"/>
        </a:defRPr>
      </a:lvl2pPr>
      <a:lvl3pPr marL="914126" algn="l" defTabSz="914126" rtl="0" eaLnBrk="1" latinLnBrk="0" hangingPunct="1">
        <a:defRPr sz="1799" kern="1200">
          <a:solidFill>
            <a:schemeClr val="tx1"/>
          </a:solidFill>
          <a:latin typeface="+mn-lt"/>
          <a:ea typeface="+mn-ea"/>
          <a:cs typeface="+mn-cs"/>
        </a:defRPr>
      </a:lvl3pPr>
      <a:lvl4pPr marL="1371189" algn="l" defTabSz="914126" rtl="0" eaLnBrk="1" latinLnBrk="0" hangingPunct="1">
        <a:defRPr sz="1799" kern="1200">
          <a:solidFill>
            <a:schemeClr val="tx1"/>
          </a:solidFill>
          <a:latin typeface="+mn-lt"/>
          <a:ea typeface="+mn-ea"/>
          <a:cs typeface="+mn-cs"/>
        </a:defRPr>
      </a:lvl4pPr>
      <a:lvl5pPr marL="1828251" algn="l" defTabSz="914126" rtl="0" eaLnBrk="1" latinLnBrk="0" hangingPunct="1">
        <a:defRPr sz="1799" kern="1200">
          <a:solidFill>
            <a:schemeClr val="tx1"/>
          </a:solidFill>
          <a:latin typeface="+mn-lt"/>
          <a:ea typeface="+mn-ea"/>
          <a:cs typeface="+mn-cs"/>
        </a:defRPr>
      </a:lvl5pPr>
      <a:lvl6pPr marL="2285314" algn="l" defTabSz="914126" rtl="0" eaLnBrk="1" latinLnBrk="0" hangingPunct="1">
        <a:defRPr sz="1799" kern="1200">
          <a:solidFill>
            <a:schemeClr val="tx1"/>
          </a:solidFill>
          <a:latin typeface="+mn-lt"/>
          <a:ea typeface="+mn-ea"/>
          <a:cs typeface="+mn-cs"/>
        </a:defRPr>
      </a:lvl6pPr>
      <a:lvl7pPr marL="2742377" algn="l" defTabSz="914126" rtl="0" eaLnBrk="1" latinLnBrk="0" hangingPunct="1">
        <a:defRPr sz="1799" kern="1200">
          <a:solidFill>
            <a:schemeClr val="tx1"/>
          </a:solidFill>
          <a:latin typeface="+mn-lt"/>
          <a:ea typeface="+mn-ea"/>
          <a:cs typeface="+mn-cs"/>
        </a:defRPr>
      </a:lvl7pPr>
      <a:lvl8pPr marL="3199440" algn="l" defTabSz="914126" rtl="0" eaLnBrk="1" latinLnBrk="0" hangingPunct="1">
        <a:defRPr sz="1799" kern="1200">
          <a:solidFill>
            <a:schemeClr val="tx1"/>
          </a:solidFill>
          <a:latin typeface="+mn-lt"/>
          <a:ea typeface="+mn-ea"/>
          <a:cs typeface="+mn-cs"/>
        </a:defRPr>
      </a:lvl8pPr>
      <a:lvl9pPr marL="3656503" algn="l" defTabSz="914126" rtl="0" eaLnBrk="1" latinLnBrk="0" hangingPunct="1">
        <a:defRPr sz="179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845940" y="1916832"/>
            <a:ext cx="9446339" cy="1825096"/>
          </a:xfrm>
        </p:spPr>
        <p:txBody>
          <a:bodyPr>
            <a:noAutofit/>
          </a:bodyPr>
          <a:lstStyle/>
          <a:p>
            <a:r>
              <a:rPr lang="es-CL" sz="4000" dirty="0">
                <a:latin typeface="Corbel" panose="020B0503020204020204" pitchFamily="34" charset="0"/>
              </a:rPr>
              <a:t>Consideraciones para la evaluación y Determinación del Valor Social en Investigación en Salud con Seres Humanos</a:t>
            </a:r>
          </a:p>
        </p:txBody>
      </p:sp>
      <p:sp>
        <p:nvSpPr>
          <p:cNvPr id="5" name="Subtítulo 4"/>
          <p:cNvSpPr>
            <a:spLocks noGrp="1"/>
          </p:cNvSpPr>
          <p:nvPr>
            <p:ph type="subTitle" idx="1"/>
          </p:nvPr>
        </p:nvSpPr>
        <p:spPr>
          <a:xfrm>
            <a:off x="909836" y="4800600"/>
            <a:ext cx="9433048" cy="1724744"/>
          </a:xfrm>
        </p:spPr>
        <p:txBody>
          <a:bodyPr>
            <a:normAutofit fontScale="92500" lnSpcReduction="20000"/>
          </a:bodyPr>
          <a:lstStyle/>
          <a:p>
            <a:r>
              <a:rPr lang="es-CL" dirty="0">
                <a:latin typeface="Corbel" panose="020B0503020204020204" pitchFamily="34" charset="0"/>
              </a:rPr>
              <a:t>Marjorie Borgeat Meza</a:t>
            </a:r>
          </a:p>
          <a:p>
            <a:r>
              <a:rPr lang="es-CL" sz="1400" dirty="0">
                <a:latin typeface="Corbel" panose="020B0503020204020204" pitchFamily="34" charset="0"/>
              </a:rPr>
              <a:t>Odontóloga</a:t>
            </a:r>
          </a:p>
          <a:p>
            <a:r>
              <a:rPr lang="es-CL" sz="1400" dirty="0">
                <a:latin typeface="Corbel" panose="020B0503020204020204" pitchFamily="34" charset="0"/>
              </a:rPr>
              <a:t>Magíster en Bioética, U. de Chile</a:t>
            </a:r>
          </a:p>
          <a:p>
            <a:r>
              <a:rPr lang="es-CL" sz="1400" dirty="0">
                <a:latin typeface="Corbel" panose="020B0503020204020204" pitchFamily="34" charset="0"/>
              </a:rPr>
              <a:t>Prof. Escuela de Odontología, U. de Valparaíso</a:t>
            </a:r>
          </a:p>
          <a:p>
            <a:r>
              <a:rPr lang="es-CL" sz="1400" dirty="0">
                <a:latin typeface="Corbel" panose="020B0503020204020204" pitchFamily="34" charset="0"/>
              </a:rPr>
              <a:t>Cesfam Quebrada Verde, Valparaíso</a:t>
            </a:r>
          </a:p>
          <a:p>
            <a:r>
              <a:rPr lang="es-CL" sz="1400" dirty="0">
                <a:latin typeface="Corbel" panose="020B0503020204020204" pitchFamily="34" charset="0"/>
              </a:rPr>
              <a:t>Contacto: marjorie.borgeat@uv.cl</a:t>
            </a:r>
          </a:p>
        </p:txBody>
      </p:sp>
    </p:spTree>
    <p:extLst>
      <p:ext uri="{BB962C8B-B14F-4D97-AF65-F5344CB8AC3E}">
        <p14:creationId xmlns:p14="http://schemas.microsoft.com/office/powerpoint/2010/main" val="35238449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 name="Rectángulo 31"/>
          <p:cNvSpPr/>
          <p:nvPr/>
        </p:nvSpPr>
        <p:spPr>
          <a:xfrm>
            <a:off x="837828" y="761695"/>
            <a:ext cx="10368000" cy="4467505"/>
          </a:xfrm>
          <a:prstGeom prst="rect">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3800" dirty="0">
                <a:ln w="0"/>
                <a:solidFill>
                  <a:schemeClr val="accent2">
                    <a:lumMod val="40000"/>
                    <a:lumOff val="60000"/>
                    <a:alpha val="14000"/>
                  </a:schemeClr>
                </a:solidFill>
                <a:effectLst>
                  <a:outerShdw blurRad="38100" dist="19050" dir="2700000" algn="tl" rotWithShape="0">
                    <a:schemeClr val="dk1">
                      <a:alpha val="40000"/>
                    </a:schemeClr>
                  </a:outerShdw>
                </a:effectLst>
                <a:latin typeface="Corbel" panose="020B0503020204020204" pitchFamily="34" charset="0"/>
              </a:rPr>
              <a:t>COMUNIDAD</a:t>
            </a:r>
          </a:p>
        </p:txBody>
      </p:sp>
      <p:sp>
        <p:nvSpPr>
          <p:cNvPr id="18" name="Marcador de pie de página 17"/>
          <p:cNvSpPr>
            <a:spLocks noGrp="1"/>
          </p:cNvSpPr>
          <p:nvPr>
            <p:ph type="ftr" sz="quarter" idx="11"/>
          </p:nvPr>
        </p:nvSpPr>
        <p:spPr>
          <a:xfrm>
            <a:off x="117748" y="6355846"/>
            <a:ext cx="11881319" cy="365125"/>
          </a:xfrm>
        </p:spPr>
        <p:txBody>
          <a:bodyPr/>
          <a:lstStyle/>
          <a:p>
            <a:r>
              <a:rPr lang="en-US" dirty="0">
                <a:solidFill>
                  <a:schemeClr val="accent4">
                    <a:lumMod val="60000"/>
                    <a:lumOff val="40000"/>
                  </a:schemeClr>
                </a:solidFill>
                <a:latin typeface="Corbel" panose="020B0503020204020204" pitchFamily="34" charset="0"/>
              </a:rPr>
              <a:t>Borgeat, M. </a:t>
            </a:r>
            <a:r>
              <a:rPr lang="es-ES" spc="100" dirty="0">
                <a:solidFill>
                  <a:schemeClr val="accent4">
                    <a:lumMod val="60000"/>
                    <a:lumOff val="40000"/>
                  </a:schemeClr>
                </a:solidFill>
                <a:latin typeface="Corbel" panose="020B0503020204020204" pitchFamily="34" charset="0"/>
              </a:rPr>
              <a:t>Significado del Valor Social como </a:t>
            </a:r>
            <a:r>
              <a:rPr lang="es-ES" dirty="0">
                <a:solidFill>
                  <a:schemeClr val="accent4">
                    <a:lumMod val="60000"/>
                    <a:lumOff val="40000"/>
                  </a:schemeClr>
                </a:solidFill>
                <a:latin typeface="Corbel" panose="020B0503020204020204" pitchFamily="34" charset="0"/>
              </a:rPr>
              <a:t>R</a:t>
            </a:r>
            <a:r>
              <a:rPr lang="es-ES" spc="100" dirty="0">
                <a:solidFill>
                  <a:schemeClr val="accent4">
                    <a:lumMod val="60000"/>
                    <a:lumOff val="40000"/>
                  </a:schemeClr>
                </a:solidFill>
                <a:latin typeface="Corbel" panose="020B0503020204020204" pitchFamily="34" charset="0"/>
              </a:rPr>
              <a:t>equisit</a:t>
            </a:r>
            <a:r>
              <a:rPr lang="es-ES" dirty="0">
                <a:solidFill>
                  <a:schemeClr val="accent4">
                    <a:lumMod val="60000"/>
                    <a:lumOff val="40000"/>
                  </a:schemeClr>
                </a:solidFill>
                <a:latin typeface="Corbel" panose="020B0503020204020204" pitchFamily="34" charset="0"/>
              </a:rPr>
              <a:t>o Ético </a:t>
            </a:r>
            <a:r>
              <a:rPr lang="es-ES" spc="100" dirty="0">
                <a:solidFill>
                  <a:schemeClr val="accent4">
                    <a:lumMod val="60000"/>
                    <a:lumOff val="40000"/>
                  </a:schemeClr>
                </a:solidFill>
                <a:latin typeface="Corbel" panose="020B0503020204020204" pitchFamily="34" charset="0"/>
              </a:rPr>
              <a:t> en Investigación Biomédica con Seres Humanos: Visión de los Miembros de Comités Ético-Científicos. Tesis. 2016</a:t>
            </a:r>
            <a:endParaRPr lang="en-US" dirty="0">
              <a:solidFill>
                <a:schemeClr val="accent4">
                  <a:lumMod val="60000"/>
                  <a:lumOff val="40000"/>
                </a:schemeClr>
              </a:solidFill>
              <a:latin typeface="Corbel" panose="020B0503020204020204" pitchFamily="34" charset="0"/>
            </a:endParaRPr>
          </a:p>
          <a:p>
            <a:r>
              <a:rPr lang="en-US" dirty="0" err="1">
                <a:solidFill>
                  <a:schemeClr val="accent4">
                    <a:lumMod val="60000"/>
                    <a:lumOff val="40000"/>
                  </a:schemeClr>
                </a:solidFill>
                <a:latin typeface="Corbel" panose="020B0503020204020204" pitchFamily="34" charset="0"/>
              </a:rPr>
              <a:t>Habets</a:t>
            </a:r>
            <a:r>
              <a:rPr lang="en-US" dirty="0">
                <a:solidFill>
                  <a:schemeClr val="accent4">
                    <a:lumMod val="60000"/>
                    <a:lumOff val="40000"/>
                  </a:schemeClr>
                </a:solidFill>
                <a:latin typeface="Corbel" panose="020B0503020204020204" pitchFamily="34" charset="0"/>
              </a:rPr>
              <a:t> M, van </a:t>
            </a:r>
            <a:r>
              <a:rPr lang="en-US" dirty="0" err="1">
                <a:solidFill>
                  <a:schemeClr val="accent4">
                    <a:lumMod val="60000"/>
                    <a:lumOff val="40000"/>
                  </a:schemeClr>
                </a:solidFill>
                <a:latin typeface="Corbel" panose="020B0503020204020204" pitchFamily="34" charset="0"/>
              </a:rPr>
              <a:t>Delden</a:t>
            </a:r>
            <a:r>
              <a:rPr lang="en-US" dirty="0">
                <a:solidFill>
                  <a:schemeClr val="accent4">
                    <a:lumMod val="60000"/>
                    <a:lumOff val="40000"/>
                  </a:schemeClr>
                </a:solidFill>
                <a:latin typeface="Corbel" panose="020B0503020204020204" pitchFamily="34" charset="0"/>
              </a:rPr>
              <a:t> J, </a:t>
            </a:r>
            <a:r>
              <a:rPr lang="en-US" dirty="0" err="1">
                <a:solidFill>
                  <a:schemeClr val="accent4">
                    <a:lumMod val="60000"/>
                    <a:lumOff val="40000"/>
                  </a:schemeClr>
                </a:solidFill>
                <a:latin typeface="Corbel" panose="020B0503020204020204" pitchFamily="34" charset="0"/>
              </a:rPr>
              <a:t>Bredenoor</a:t>
            </a:r>
            <a:r>
              <a:rPr lang="en-US" dirty="0">
                <a:solidFill>
                  <a:schemeClr val="accent4">
                    <a:lumMod val="60000"/>
                    <a:lumOff val="40000"/>
                  </a:schemeClr>
                </a:solidFill>
                <a:latin typeface="Corbel" panose="020B0503020204020204" pitchFamily="34" charset="0"/>
              </a:rPr>
              <a:t> A. The social value of clinical research. BMC medical ethics. 2014;15(66).</a:t>
            </a:r>
            <a:endParaRPr lang="es-CL" dirty="0">
              <a:solidFill>
                <a:schemeClr val="accent4">
                  <a:lumMod val="60000"/>
                  <a:lumOff val="40000"/>
                </a:schemeClr>
              </a:solidFill>
              <a:latin typeface="Corbel" panose="020B0503020204020204" pitchFamily="34" charset="0"/>
            </a:endParaRPr>
          </a:p>
          <a:p>
            <a:r>
              <a:rPr lang="en-US" dirty="0" err="1">
                <a:solidFill>
                  <a:schemeClr val="accent4">
                    <a:lumMod val="60000"/>
                    <a:lumOff val="40000"/>
                  </a:schemeClr>
                </a:solidFill>
                <a:latin typeface="Corbel" panose="020B0503020204020204" pitchFamily="34" charset="0"/>
              </a:rPr>
              <a:t>Wenner</a:t>
            </a:r>
            <a:r>
              <a:rPr lang="en-US" dirty="0">
                <a:solidFill>
                  <a:schemeClr val="accent4">
                    <a:lumMod val="60000"/>
                    <a:lumOff val="40000"/>
                  </a:schemeClr>
                </a:solidFill>
                <a:latin typeface="Corbel" panose="020B0503020204020204" pitchFamily="34" charset="0"/>
              </a:rPr>
              <a:t> D. The social value of knowledge and international clinical research. Developing world bioethics. 2015;15(2):76-84.</a:t>
            </a:r>
          </a:p>
          <a:p>
            <a:r>
              <a:rPr lang="en-US" dirty="0">
                <a:solidFill>
                  <a:schemeClr val="accent4">
                    <a:lumMod val="60000"/>
                    <a:lumOff val="40000"/>
                  </a:schemeClr>
                </a:solidFill>
                <a:latin typeface="Corbel" panose="020B0503020204020204" pitchFamily="34" charset="0"/>
              </a:rPr>
              <a:t>Emanuel E, Wendler D, Killen J, Grady C. What makes clinical research in developing countries ethical? The benchmarks of ethical research. J Infect Dis. 2004:930-7.</a:t>
            </a:r>
          </a:p>
          <a:p>
            <a:r>
              <a:rPr lang="en-US" dirty="0">
                <a:solidFill>
                  <a:schemeClr val="accent4">
                    <a:lumMod val="60000"/>
                    <a:lumOff val="40000"/>
                  </a:schemeClr>
                </a:solidFill>
                <a:latin typeface="Corbel" panose="020B0503020204020204" pitchFamily="34" charset="0"/>
              </a:rPr>
              <a:t>CIOMS-WHO. International Ethical Guidelines for Health-Related Research Involving Humans. 2016</a:t>
            </a:r>
          </a:p>
          <a:p>
            <a:r>
              <a:rPr lang="en-US" dirty="0">
                <a:solidFill>
                  <a:schemeClr val="accent4">
                    <a:lumMod val="60000"/>
                    <a:lumOff val="40000"/>
                  </a:schemeClr>
                </a:solidFill>
                <a:latin typeface="Corbel" panose="020B0503020204020204" pitchFamily="34" charset="0"/>
              </a:rPr>
              <a:t>AMM. </a:t>
            </a:r>
            <a:r>
              <a:rPr lang="en-US" dirty="0" err="1">
                <a:solidFill>
                  <a:schemeClr val="accent4">
                    <a:lumMod val="60000"/>
                    <a:lumOff val="40000"/>
                  </a:schemeClr>
                </a:solidFill>
                <a:latin typeface="Corbel" panose="020B0503020204020204" pitchFamily="34" charset="0"/>
              </a:rPr>
              <a:t>Declaración</a:t>
            </a:r>
            <a:r>
              <a:rPr lang="en-US" dirty="0">
                <a:solidFill>
                  <a:schemeClr val="accent4">
                    <a:lumMod val="60000"/>
                    <a:lumOff val="40000"/>
                  </a:schemeClr>
                </a:solidFill>
                <a:latin typeface="Corbel" panose="020B0503020204020204" pitchFamily="34" charset="0"/>
              </a:rPr>
              <a:t> de Helsinki. 2013</a:t>
            </a:r>
            <a:endParaRPr lang="es-CL" dirty="0">
              <a:solidFill>
                <a:schemeClr val="accent4">
                  <a:lumMod val="60000"/>
                  <a:lumOff val="40000"/>
                </a:schemeClr>
              </a:solidFill>
              <a:latin typeface="Corbel" panose="020B0503020204020204" pitchFamily="34" charset="0"/>
            </a:endParaRPr>
          </a:p>
        </p:txBody>
      </p:sp>
      <p:sp>
        <p:nvSpPr>
          <p:cNvPr id="3" name="Marcador de contenido 2"/>
          <p:cNvSpPr>
            <a:spLocks noGrp="1"/>
          </p:cNvSpPr>
          <p:nvPr>
            <p:ph idx="4294967295"/>
          </p:nvPr>
        </p:nvSpPr>
        <p:spPr>
          <a:xfrm>
            <a:off x="0" y="954088"/>
            <a:ext cx="10817225" cy="4024312"/>
          </a:xfrm>
        </p:spPr>
        <p:txBody>
          <a:bodyPr/>
          <a:lstStyle/>
          <a:p>
            <a:pPr marL="457063" lvl="1" indent="0">
              <a:buNone/>
            </a:pPr>
            <a:endParaRPr lang="es-CL" dirty="0">
              <a:latin typeface="Corbel" panose="020B0503020204020204" pitchFamily="34" charset="0"/>
            </a:endParaRPr>
          </a:p>
          <a:p>
            <a:pPr marL="457063" lvl="1" indent="0">
              <a:buNone/>
            </a:pPr>
            <a:endParaRPr lang="es-CL" dirty="0">
              <a:latin typeface="Corbel" panose="020B0503020204020204" pitchFamily="34" charset="0"/>
            </a:endParaRPr>
          </a:p>
          <a:p>
            <a:endParaRPr lang="es-CL" dirty="0">
              <a:latin typeface="Corbel" panose="020B0503020204020204" pitchFamily="34" charset="0"/>
            </a:endParaRPr>
          </a:p>
        </p:txBody>
      </p:sp>
      <p:sp>
        <p:nvSpPr>
          <p:cNvPr id="6" name="Rectángulo 5"/>
          <p:cNvSpPr/>
          <p:nvPr/>
        </p:nvSpPr>
        <p:spPr>
          <a:xfrm>
            <a:off x="685622" y="532711"/>
            <a:ext cx="10737382" cy="4896544"/>
          </a:xfrm>
          <a:prstGeom prst="rect">
            <a:avLst/>
          </a:prstGeom>
          <a:noFill/>
          <a:ln w="3810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dirty="0"/>
          </a:p>
        </p:txBody>
      </p:sp>
      <p:sp>
        <p:nvSpPr>
          <p:cNvPr id="7" name="CuadroTexto 6"/>
          <p:cNvSpPr txBox="1"/>
          <p:nvPr/>
        </p:nvSpPr>
        <p:spPr>
          <a:xfrm>
            <a:off x="1629916" y="5200271"/>
            <a:ext cx="9260194" cy="461665"/>
          </a:xfrm>
          <a:prstGeom prst="rect">
            <a:avLst/>
          </a:prstGeom>
          <a:noFill/>
        </p:spPr>
        <p:txBody>
          <a:bodyPr wrap="square" rtlCol="0">
            <a:spAutoFit/>
          </a:bodyPr>
          <a:lstStyle/>
          <a:p>
            <a:pPr algn="ctr"/>
            <a:r>
              <a:rPr lang="es-CL" sz="2400" b="1" dirty="0">
                <a:ln w="0"/>
                <a:effectLst>
                  <a:outerShdw blurRad="38100" dist="19050" dir="2700000" algn="tl" rotWithShape="0">
                    <a:schemeClr val="dk1">
                      <a:alpha val="40000"/>
                    </a:schemeClr>
                  </a:outerShdw>
                </a:effectLst>
                <a:latin typeface="Corbel" panose="020B0503020204020204" pitchFamily="34" charset="0"/>
              </a:rPr>
              <a:t>Investigación como medio para mejorar la salud de las personas</a:t>
            </a:r>
          </a:p>
        </p:txBody>
      </p:sp>
      <p:sp>
        <p:nvSpPr>
          <p:cNvPr id="8" name="CuadroTexto 7"/>
          <p:cNvSpPr txBox="1"/>
          <p:nvPr/>
        </p:nvSpPr>
        <p:spPr>
          <a:xfrm>
            <a:off x="1413892" y="2611651"/>
            <a:ext cx="3672408" cy="369332"/>
          </a:xfrm>
          <a:prstGeom prst="rect">
            <a:avLst/>
          </a:prstGeom>
          <a:noFill/>
        </p:spPr>
        <p:txBody>
          <a:bodyPr wrap="square" rtlCol="0">
            <a:spAutoFit/>
          </a:bodyPr>
          <a:lstStyle/>
          <a:p>
            <a:pPr algn="ctr"/>
            <a:r>
              <a:rPr lang="es-CL" dirty="0">
                <a:latin typeface="Corbel" panose="020B0503020204020204" pitchFamily="34" charset="0"/>
              </a:rPr>
              <a:t>Utilidad</a:t>
            </a:r>
          </a:p>
        </p:txBody>
      </p:sp>
      <p:sp>
        <p:nvSpPr>
          <p:cNvPr id="9" name="CuadroTexto 8"/>
          <p:cNvSpPr txBox="1"/>
          <p:nvPr/>
        </p:nvSpPr>
        <p:spPr>
          <a:xfrm>
            <a:off x="7199025" y="2611651"/>
            <a:ext cx="3672408" cy="369332"/>
          </a:xfrm>
          <a:prstGeom prst="rect">
            <a:avLst/>
          </a:prstGeom>
          <a:noFill/>
        </p:spPr>
        <p:txBody>
          <a:bodyPr wrap="square" rtlCol="0">
            <a:spAutoFit/>
          </a:bodyPr>
          <a:lstStyle/>
          <a:p>
            <a:pPr algn="ctr"/>
            <a:r>
              <a:rPr lang="es-CL" dirty="0">
                <a:latin typeface="Corbel" panose="020B0503020204020204" pitchFamily="34" charset="0"/>
              </a:rPr>
              <a:t>Sociedad</a:t>
            </a:r>
          </a:p>
        </p:txBody>
      </p:sp>
      <p:sp>
        <p:nvSpPr>
          <p:cNvPr id="5" name="CuadroTexto 4"/>
          <p:cNvSpPr txBox="1"/>
          <p:nvPr/>
        </p:nvSpPr>
        <p:spPr>
          <a:xfrm>
            <a:off x="2674032" y="332656"/>
            <a:ext cx="7020780" cy="461665"/>
          </a:xfrm>
          <a:prstGeom prst="rect">
            <a:avLst/>
          </a:prstGeom>
          <a:noFill/>
        </p:spPr>
        <p:txBody>
          <a:bodyPr wrap="square" rtlCol="0">
            <a:spAutoFit/>
          </a:bodyPr>
          <a:lstStyle/>
          <a:p>
            <a:pPr algn="ctr"/>
            <a:r>
              <a:rPr lang="es-CL" sz="2400" b="1" dirty="0">
                <a:ln w="0"/>
                <a:effectLst>
                  <a:outerShdw blurRad="38100" dist="19050" dir="2700000" algn="tl" rotWithShape="0">
                    <a:schemeClr val="dk1">
                      <a:alpha val="40000"/>
                    </a:schemeClr>
                  </a:outerShdw>
                </a:effectLst>
                <a:latin typeface="Corbel" panose="020B0503020204020204" pitchFamily="34" charset="0"/>
              </a:rPr>
              <a:t>Contexto Sociocultural, Económico, Político</a:t>
            </a:r>
          </a:p>
        </p:txBody>
      </p:sp>
      <p:sp>
        <p:nvSpPr>
          <p:cNvPr id="4" name="CuadroTexto 3"/>
          <p:cNvSpPr txBox="1"/>
          <p:nvPr/>
        </p:nvSpPr>
        <p:spPr>
          <a:xfrm>
            <a:off x="1261069" y="2852936"/>
            <a:ext cx="4058253" cy="369332"/>
          </a:xfrm>
          <a:prstGeom prst="rect">
            <a:avLst/>
          </a:prstGeom>
          <a:noFill/>
        </p:spPr>
        <p:txBody>
          <a:bodyPr wrap="square" rtlCol="0">
            <a:spAutoFit/>
          </a:bodyPr>
          <a:lstStyle/>
          <a:p>
            <a:pPr algn="ctr"/>
            <a:r>
              <a:rPr lang="es-CL" dirty="0">
                <a:latin typeface="Corbel" panose="020B0503020204020204" pitchFamily="34" charset="0"/>
              </a:rPr>
              <a:t>Potenciales  beneficios</a:t>
            </a:r>
          </a:p>
        </p:txBody>
      </p:sp>
      <p:sp>
        <p:nvSpPr>
          <p:cNvPr id="10" name="CuadroTexto 9"/>
          <p:cNvSpPr txBox="1"/>
          <p:nvPr/>
        </p:nvSpPr>
        <p:spPr>
          <a:xfrm>
            <a:off x="7442166" y="2924944"/>
            <a:ext cx="3332766" cy="369332"/>
          </a:xfrm>
          <a:prstGeom prst="rect">
            <a:avLst/>
          </a:prstGeom>
          <a:noFill/>
        </p:spPr>
        <p:txBody>
          <a:bodyPr wrap="square" rtlCol="0">
            <a:spAutoFit/>
          </a:bodyPr>
          <a:lstStyle/>
          <a:p>
            <a:pPr algn="ctr"/>
            <a:r>
              <a:rPr lang="es-CL" dirty="0">
                <a:latin typeface="Corbel" panose="020B0503020204020204" pitchFamily="34" charset="0"/>
              </a:rPr>
              <a:t>Beneficiados</a:t>
            </a:r>
          </a:p>
        </p:txBody>
      </p:sp>
      <p:sp>
        <p:nvSpPr>
          <p:cNvPr id="12" name="CuadroTexto 11"/>
          <p:cNvSpPr txBox="1"/>
          <p:nvPr/>
        </p:nvSpPr>
        <p:spPr>
          <a:xfrm>
            <a:off x="4590047" y="3780329"/>
            <a:ext cx="3332766" cy="584775"/>
          </a:xfrm>
          <a:prstGeom prst="rect">
            <a:avLst/>
          </a:prstGeom>
          <a:noFill/>
        </p:spPr>
        <p:txBody>
          <a:bodyPr wrap="square" rtlCol="0">
            <a:spAutoFit/>
          </a:bodyPr>
          <a:lstStyle/>
          <a:p>
            <a:pPr algn="ctr"/>
            <a:r>
              <a:rPr lang="es-CL" dirty="0">
                <a:latin typeface="Corbel" panose="020B0503020204020204" pitchFamily="34" charset="0"/>
              </a:rPr>
              <a:t>Transferencia</a:t>
            </a:r>
            <a:endParaRPr lang="es-CL" sz="1400" dirty="0">
              <a:latin typeface="Corbel" panose="020B0503020204020204" pitchFamily="34" charset="0"/>
            </a:endParaRPr>
          </a:p>
          <a:p>
            <a:pPr algn="ctr"/>
            <a:endParaRPr lang="es-CL" sz="1400" dirty="0">
              <a:latin typeface="Corbel" panose="020B0503020204020204" pitchFamily="34" charset="0"/>
            </a:endParaRPr>
          </a:p>
        </p:txBody>
      </p:sp>
      <p:sp>
        <p:nvSpPr>
          <p:cNvPr id="13" name="CuadroTexto 12"/>
          <p:cNvSpPr txBox="1"/>
          <p:nvPr/>
        </p:nvSpPr>
        <p:spPr>
          <a:xfrm>
            <a:off x="4590047" y="4314582"/>
            <a:ext cx="3332766" cy="338554"/>
          </a:xfrm>
          <a:prstGeom prst="rect">
            <a:avLst/>
          </a:prstGeom>
          <a:noFill/>
        </p:spPr>
        <p:txBody>
          <a:bodyPr wrap="square" rtlCol="0">
            <a:spAutoFit/>
          </a:bodyPr>
          <a:lstStyle/>
          <a:p>
            <a:pPr algn="ctr"/>
            <a:r>
              <a:rPr lang="es-CL" sz="1600" dirty="0">
                <a:latin typeface="Corbel" panose="020B0503020204020204" pitchFamily="34" charset="0"/>
              </a:rPr>
              <a:t>Difusión</a:t>
            </a:r>
          </a:p>
        </p:txBody>
      </p:sp>
      <p:sp>
        <p:nvSpPr>
          <p:cNvPr id="14" name="CuadroTexto 13"/>
          <p:cNvSpPr txBox="1"/>
          <p:nvPr/>
        </p:nvSpPr>
        <p:spPr>
          <a:xfrm>
            <a:off x="1886040" y="4293096"/>
            <a:ext cx="2808312" cy="584775"/>
          </a:xfrm>
          <a:prstGeom prst="rect">
            <a:avLst/>
          </a:prstGeom>
          <a:noFill/>
        </p:spPr>
        <p:txBody>
          <a:bodyPr wrap="square" rtlCol="0">
            <a:spAutoFit/>
          </a:bodyPr>
          <a:lstStyle/>
          <a:p>
            <a:pPr algn="ctr"/>
            <a:r>
              <a:rPr lang="es-CL" sz="1600" dirty="0">
                <a:latin typeface="Corbel" panose="020B0503020204020204" pitchFamily="34" charset="0"/>
              </a:rPr>
              <a:t>Conocimientos</a:t>
            </a:r>
          </a:p>
          <a:p>
            <a:pPr algn="ctr"/>
            <a:endParaRPr lang="es-CL" sz="1600" dirty="0">
              <a:latin typeface="Corbel" panose="020B0503020204020204" pitchFamily="34" charset="0"/>
            </a:endParaRPr>
          </a:p>
        </p:txBody>
      </p:sp>
      <p:sp>
        <p:nvSpPr>
          <p:cNvPr id="20" name="CuadroTexto 19"/>
          <p:cNvSpPr txBox="1"/>
          <p:nvPr/>
        </p:nvSpPr>
        <p:spPr>
          <a:xfrm>
            <a:off x="7704393" y="3140968"/>
            <a:ext cx="2808312" cy="523220"/>
          </a:xfrm>
          <a:prstGeom prst="rect">
            <a:avLst/>
          </a:prstGeom>
          <a:noFill/>
        </p:spPr>
        <p:txBody>
          <a:bodyPr wrap="square" rtlCol="0">
            <a:spAutoFit/>
          </a:bodyPr>
          <a:lstStyle/>
          <a:p>
            <a:pPr algn="ctr"/>
            <a:r>
              <a:rPr lang="es-CL" sz="1400" dirty="0">
                <a:latin typeface="Corbel" panose="020B0503020204020204" pitchFamily="34" charset="0"/>
              </a:rPr>
              <a:t>(Excluir a los participantes)</a:t>
            </a:r>
          </a:p>
          <a:p>
            <a:pPr algn="ctr"/>
            <a:endParaRPr lang="es-CL" sz="1400" dirty="0">
              <a:latin typeface="Corbel" panose="020B0503020204020204" pitchFamily="34" charset="0"/>
            </a:endParaRPr>
          </a:p>
        </p:txBody>
      </p:sp>
      <p:sp>
        <p:nvSpPr>
          <p:cNvPr id="22" name="CuadroTexto 21"/>
          <p:cNvSpPr txBox="1"/>
          <p:nvPr/>
        </p:nvSpPr>
        <p:spPr>
          <a:xfrm>
            <a:off x="7462564" y="4314582"/>
            <a:ext cx="3332766" cy="338554"/>
          </a:xfrm>
          <a:prstGeom prst="rect">
            <a:avLst/>
          </a:prstGeom>
          <a:noFill/>
        </p:spPr>
        <p:txBody>
          <a:bodyPr wrap="square" rtlCol="0">
            <a:spAutoFit/>
          </a:bodyPr>
          <a:lstStyle/>
          <a:p>
            <a:pPr algn="ctr"/>
            <a:r>
              <a:rPr lang="es-CL" sz="1600" dirty="0">
                <a:latin typeface="Corbel" panose="020B0503020204020204" pitchFamily="34" charset="0"/>
              </a:rPr>
              <a:t>Comunidad, autoridades sanitarias</a:t>
            </a:r>
          </a:p>
        </p:txBody>
      </p:sp>
      <p:sp>
        <p:nvSpPr>
          <p:cNvPr id="23" name="CuadroTexto 22"/>
          <p:cNvSpPr txBox="1"/>
          <p:nvPr/>
        </p:nvSpPr>
        <p:spPr>
          <a:xfrm>
            <a:off x="1845940" y="4644425"/>
            <a:ext cx="2808312" cy="584775"/>
          </a:xfrm>
          <a:prstGeom prst="rect">
            <a:avLst/>
          </a:prstGeom>
          <a:noFill/>
        </p:spPr>
        <p:txBody>
          <a:bodyPr wrap="square" rtlCol="0">
            <a:spAutoFit/>
          </a:bodyPr>
          <a:lstStyle/>
          <a:p>
            <a:pPr algn="ctr"/>
            <a:r>
              <a:rPr lang="es-CL" sz="1600" dirty="0">
                <a:latin typeface="Corbel" panose="020B0503020204020204" pitchFamily="34" charset="0"/>
              </a:rPr>
              <a:t>Productos</a:t>
            </a:r>
          </a:p>
          <a:p>
            <a:pPr algn="ctr"/>
            <a:endParaRPr lang="es-CL" sz="1600" dirty="0">
              <a:latin typeface="Corbel" panose="020B0503020204020204" pitchFamily="34" charset="0"/>
            </a:endParaRPr>
          </a:p>
        </p:txBody>
      </p:sp>
      <p:sp>
        <p:nvSpPr>
          <p:cNvPr id="24" name="CuadroTexto 23"/>
          <p:cNvSpPr txBox="1"/>
          <p:nvPr/>
        </p:nvSpPr>
        <p:spPr>
          <a:xfrm>
            <a:off x="4585771" y="4674622"/>
            <a:ext cx="3332766" cy="338554"/>
          </a:xfrm>
          <a:prstGeom prst="rect">
            <a:avLst/>
          </a:prstGeom>
          <a:noFill/>
        </p:spPr>
        <p:txBody>
          <a:bodyPr wrap="square" rtlCol="0">
            <a:spAutoFit/>
          </a:bodyPr>
          <a:lstStyle/>
          <a:p>
            <a:pPr algn="ctr"/>
            <a:r>
              <a:rPr lang="es-CL" sz="1600" dirty="0">
                <a:latin typeface="Corbel" panose="020B0503020204020204" pitchFamily="34" charset="0"/>
              </a:rPr>
              <a:t>Disposición </a:t>
            </a:r>
          </a:p>
        </p:txBody>
      </p:sp>
      <p:sp>
        <p:nvSpPr>
          <p:cNvPr id="25" name="CuadroTexto 24"/>
          <p:cNvSpPr txBox="1"/>
          <p:nvPr/>
        </p:nvSpPr>
        <p:spPr>
          <a:xfrm>
            <a:off x="7462564" y="4644425"/>
            <a:ext cx="3332766" cy="584775"/>
          </a:xfrm>
          <a:prstGeom prst="rect">
            <a:avLst/>
          </a:prstGeom>
          <a:noFill/>
        </p:spPr>
        <p:txBody>
          <a:bodyPr wrap="square" rtlCol="0">
            <a:spAutoFit/>
          </a:bodyPr>
          <a:lstStyle/>
          <a:p>
            <a:pPr algn="ctr"/>
            <a:r>
              <a:rPr lang="es-CL" sz="1600" dirty="0">
                <a:latin typeface="Corbel" panose="020B0503020204020204" pitchFamily="34" charset="0"/>
              </a:rPr>
              <a:t>Normas y leyes locales, </a:t>
            </a:r>
          </a:p>
          <a:p>
            <a:pPr algn="ctr"/>
            <a:r>
              <a:rPr lang="es-CL" sz="1600" dirty="0">
                <a:latin typeface="Corbel" panose="020B0503020204020204" pitchFamily="34" charset="0"/>
              </a:rPr>
              <a:t>Costos, Implementación</a:t>
            </a:r>
          </a:p>
        </p:txBody>
      </p:sp>
      <p:sp>
        <p:nvSpPr>
          <p:cNvPr id="26" name="CuadroTexto 25"/>
          <p:cNvSpPr txBox="1"/>
          <p:nvPr/>
        </p:nvSpPr>
        <p:spPr>
          <a:xfrm>
            <a:off x="2349996" y="1033572"/>
            <a:ext cx="7632848" cy="523220"/>
          </a:xfrm>
          <a:prstGeom prst="rect">
            <a:avLst/>
          </a:prstGeom>
          <a:noFill/>
        </p:spPr>
        <p:txBody>
          <a:bodyPr wrap="square" rtlCol="0">
            <a:spAutoFit/>
          </a:bodyPr>
          <a:lstStyle/>
          <a:p>
            <a:pPr algn="ctr"/>
            <a:r>
              <a:rPr lang="es-CL" sz="2800" dirty="0">
                <a:latin typeface="Corbel" panose="020B0503020204020204" pitchFamily="34" charset="0"/>
              </a:rPr>
              <a:t>¿Responde a necesidades en salud?</a:t>
            </a:r>
          </a:p>
        </p:txBody>
      </p:sp>
      <p:sp>
        <p:nvSpPr>
          <p:cNvPr id="28" name="CuadroTexto 27"/>
          <p:cNvSpPr txBox="1"/>
          <p:nvPr/>
        </p:nvSpPr>
        <p:spPr>
          <a:xfrm>
            <a:off x="1209534" y="2132856"/>
            <a:ext cx="9913771" cy="954107"/>
          </a:xfrm>
          <a:prstGeom prst="rect">
            <a:avLst/>
          </a:prstGeom>
          <a:noFill/>
        </p:spPr>
        <p:txBody>
          <a:bodyPr wrap="square" rtlCol="0">
            <a:spAutoFit/>
          </a:bodyPr>
          <a:lstStyle/>
          <a:p>
            <a:pPr algn="ctr"/>
            <a:r>
              <a:rPr lang="es-CL" sz="2800" dirty="0">
                <a:latin typeface="Corbel" panose="020B0503020204020204" pitchFamily="34" charset="0"/>
              </a:rPr>
              <a:t>¿Contribuye a  mejorar las actuales  políticas, programas, intervenciones en salud?</a:t>
            </a:r>
          </a:p>
        </p:txBody>
      </p:sp>
      <p:sp>
        <p:nvSpPr>
          <p:cNvPr id="29" name="CuadroTexto 28"/>
          <p:cNvSpPr txBox="1"/>
          <p:nvPr/>
        </p:nvSpPr>
        <p:spPr>
          <a:xfrm>
            <a:off x="1748589" y="3470520"/>
            <a:ext cx="9046741" cy="523220"/>
          </a:xfrm>
          <a:prstGeom prst="rect">
            <a:avLst/>
          </a:prstGeom>
          <a:noFill/>
        </p:spPr>
        <p:txBody>
          <a:bodyPr wrap="square" rtlCol="0">
            <a:spAutoFit/>
          </a:bodyPr>
          <a:lstStyle/>
          <a:p>
            <a:pPr algn="ctr"/>
            <a:r>
              <a:rPr lang="es-CL" sz="2800" dirty="0">
                <a:latin typeface="Corbel" panose="020B0503020204020204" pitchFamily="34" charset="0"/>
              </a:rPr>
              <a:t>¿A Quiénes y Cómo se difundirán los resultados?</a:t>
            </a:r>
          </a:p>
        </p:txBody>
      </p:sp>
      <p:sp>
        <p:nvSpPr>
          <p:cNvPr id="30" name="CuadroTexto 29"/>
          <p:cNvSpPr txBox="1"/>
          <p:nvPr/>
        </p:nvSpPr>
        <p:spPr>
          <a:xfrm>
            <a:off x="1661051" y="1415971"/>
            <a:ext cx="9046741" cy="523220"/>
          </a:xfrm>
          <a:prstGeom prst="rect">
            <a:avLst/>
          </a:prstGeom>
          <a:noFill/>
        </p:spPr>
        <p:txBody>
          <a:bodyPr wrap="square" rtlCol="0">
            <a:spAutoFit/>
          </a:bodyPr>
          <a:lstStyle/>
          <a:p>
            <a:pPr algn="ctr"/>
            <a:r>
              <a:rPr lang="es-CL" sz="2800" dirty="0">
                <a:latin typeface="Corbel" panose="020B0503020204020204" pitchFamily="34" charset="0"/>
              </a:rPr>
              <a:t>¿Es posible hacer efectivos los beneficios?</a:t>
            </a:r>
          </a:p>
        </p:txBody>
      </p:sp>
      <p:sp>
        <p:nvSpPr>
          <p:cNvPr id="34" name="CuadroTexto 33"/>
          <p:cNvSpPr txBox="1"/>
          <p:nvPr/>
        </p:nvSpPr>
        <p:spPr>
          <a:xfrm>
            <a:off x="1370450" y="4304959"/>
            <a:ext cx="9697747" cy="523220"/>
          </a:xfrm>
          <a:prstGeom prst="rect">
            <a:avLst/>
          </a:prstGeom>
          <a:noFill/>
        </p:spPr>
        <p:txBody>
          <a:bodyPr wrap="square" rtlCol="0">
            <a:spAutoFit/>
          </a:bodyPr>
          <a:lstStyle/>
          <a:p>
            <a:pPr algn="ctr"/>
            <a:r>
              <a:rPr lang="es-CL" sz="2800" dirty="0">
                <a:latin typeface="Corbel" panose="020B0503020204020204" pitchFamily="34" charset="0"/>
              </a:rPr>
              <a:t>¿El conocimiento que se espera obtener es valioso localmente?</a:t>
            </a:r>
          </a:p>
        </p:txBody>
      </p:sp>
      <p:sp>
        <p:nvSpPr>
          <p:cNvPr id="35" name="CuadroTexto 34"/>
          <p:cNvSpPr txBox="1"/>
          <p:nvPr/>
        </p:nvSpPr>
        <p:spPr>
          <a:xfrm>
            <a:off x="2313991" y="2977788"/>
            <a:ext cx="7632848" cy="523220"/>
          </a:xfrm>
          <a:prstGeom prst="rect">
            <a:avLst/>
          </a:prstGeom>
          <a:noFill/>
        </p:spPr>
        <p:txBody>
          <a:bodyPr wrap="square" rtlCol="0">
            <a:spAutoFit/>
          </a:bodyPr>
          <a:lstStyle/>
          <a:p>
            <a:pPr algn="ctr"/>
            <a:r>
              <a:rPr lang="es-CL" sz="2800" dirty="0">
                <a:latin typeface="Corbel" panose="020B0503020204020204" pitchFamily="34" charset="0"/>
              </a:rPr>
              <a:t>¿Quiénes se verán beneficiados?</a:t>
            </a:r>
          </a:p>
        </p:txBody>
      </p:sp>
      <p:sp>
        <p:nvSpPr>
          <p:cNvPr id="36" name="CuadroTexto 35"/>
          <p:cNvSpPr txBox="1"/>
          <p:nvPr/>
        </p:nvSpPr>
        <p:spPr>
          <a:xfrm>
            <a:off x="1797588" y="3881372"/>
            <a:ext cx="9046741" cy="523220"/>
          </a:xfrm>
          <a:prstGeom prst="rect">
            <a:avLst/>
          </a:prstGeom>
          <a:noFill/>
        </p:spPr>
        <p:txBody>
          <a:bodyPr wrap="square" rtlCol="0">
            <a:spAutoFit/>
          </a:bodyPr>
          <a:lstStyle/>
          <a:p>
            <a:pPr algn="ctr"/>
            <a:r>
              <a:rPr lang="es-CL" sz="2800" dirty="0">
                <a:latin typeface="Corbel" panose="020B0503020204020204" pitchFamily="34" charset="0"/>
              </a:rPr>
              <a:t>¿La investigación afectará a los servicios de salud?</a:t>
            </a:r>
          </a:p>
        </p:txBody>
      </p:sp>
      <p:sp>
        <p:nvSpPr>
          <p:cNvPr id="37" name="CuadroTexto 36"/>
          <p:cNvSpPr txBox="1"/>
          <p:nvPr/>
        </p:nvSpPr>
        <p:spPr>
          <a:xfrm>
            <a:off x="838944" y="3318771"/>
            <a:ext cx="10729192" cy="584775"/>
          </a:xfrm>
          <a:prstGeom prst="rect">
            <a:avLst/>
          </a:prstGeom>
          <a:noFill/>
        </p:spPr>
        <p:txBody>
          <a:bodyPr wrap="square" rtlCol="0">
            <a:spAutoFit/>
          </a:bodyPr>
          <a:lstStyle/>
          <a:p>
            <a:pPr algn="ctr"/>
            <a:r>
              <a:rPr lang="es-CL" sz="3200" dirty="0">
                <a:latin typeface="Corbel" panose="020B0503020204020204" pitchFamily="34" charset="0"/>
              </a:rPr>
              <a:t>¿Qué tan valiosa es?</a:t>
            </a:r>
          </a:p>
        </p:txBody>
      </p:sp>
      <p:sp>
        <p:nvSpPr>
          <p:cNvPr id="38" name="CuadroTexto 37"/>
          <p:cNvSpPr txBox="1"/>
          <p:nvPr/>
        </p:nvSpPr>
        <p:spPr>
          <a:xfrm>
            <a:off x="981844" y="1143308"/>
            <a:ext cx="10729192" cy="584775"/>
          </a:xfrm>
          <a:prstGeom prst="rect">
            <a:avLst/>
          </a:prstGeom>
          <a:noFill/>
        </p:spPr>
        <p:txBody>
          <a:bodyPr wrap="square" rtlCol="0">
            <a:spAutoFit/>
          </a:bodyPr>
          <a:lstStyle/>
          <a:p>
            <a:pPr algn="ctr"/>
            <a:r>
              <a:rPr lang="es-CL" sz="3200" dirty="0">
                <a:latin typeface="Corbel" panose="020B0503020204020204" pitchFamily="34" charset="0"/>
              </a:rPr>
              <a:t>¿Tiene Valor Social?</a:t>
            </a:r>
          </a:p>
        </p:txBody>
      </p:sp>
      <p:sp>
        <p:nvSpPr>
          <p:cNvPr id="2" name="Flecha curvada hacia arriba 1"/>
          <p:cNvSpPr/>
          <p:nvPr/>
        </p:nvSpPr>
        <p:spPr>
          <a:xfrm rot="10800000">
            <a:off x="2926060" y="1700809"/>
            <a:ext cx="6361197" cy="964165"/>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solidFill>
                <a:schemeClr val="tx1"/>
              </a:solidFill>
            </a:endParaRPr>
          </a:p>
        </p:txBody>
      </p:sp>
      <p:sp>
        <p:nvSpPr>
          <p:cNvPr id="39" name="Flecha curvada hacia arriba 38"/>
          <p:cNvSpPr/>
          <p:nvPr/>
        </p:nvSpPr>
        <p:spPr>
          <a:xfrm>
            <a:off x="3078460" y="3356992"/>
            <a:ext cx="6361197" cy="964165"/>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solidFill>
                <a:schemeClr val="tx1"/>
              </a:solidFill>
            </a:endParaRPr>
          </a:p>
        </p:txBody>
      </p:sp>
    </p:spTree>
    <p:extLst>
      <p:ext uri="{BB962C8B-B14F-4D97-AF65-F5344CB8AC3E}">
        <p14:creationId xmlns:p14="http://schemas.microsoft.com/office/powerpoint/2010/main" val="21916001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2"/>
                                        </p:tgtEl>
                                        <p:attrNameLst>
                                          <p:attrName>style.visibility</p:attrName>
                                        </p:attrNameLst>
                                      </p:cBhvr>
                                      <p:to>
                                        <p:strVal val="visible"/>
                                      </p:to>
                                    </p:set>
                                    <p:animEffect transition="in" filter="fade">
                                      <p:cBhvr>
                                        <p:cTn id="22" dur="500"/>
                                        <p:tgtEl>
                                          <p:spTgt spid="32"/>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6"/>
                                        </p:tgtEl>
                                        <p:attrNameLst>
                                          <p:attrName>style.visibility</p:attrName>
                                        </p:attrNameLst>
                                      </p:cBhvr>
                                      <p:to>
                                        <p:strVal val="visible"/>
                                      </p:to>
                                    </p:set>
                                    <p:animEffect transition="in" filter="fade">
                                      <p:cBhvr>
                                        <p:cTn id="27" dur="500"/>
                                        <p:tgtEl>
                                          <p:spTgt spid="26"/>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grpId="1" nodeType="clickEffect">
                                  <p:stCondLst>
                                    <p:cond delay="0"/>
                                  </p:stCondLst>
                                  <p:childTnLst>
                                    <p:animEffect transition="out" filter="fade">
                                      <p:cBhvr>
                                        <p:cTn id="31" dur="500"/>
                                        <p:tgtEl>
                                          <p:spTgt spid="26"/>
                                        </p:tgtEl>
                                      </p:cBhvr>
                                    </p:animEffect>
                                    <p:set>
                                      <p:cBhvr>
                                        <p:cTn id="32" dur="1" fill="hold">
                                          <p:stCondLst>
                                            <p:cond delay="499"/>
                                          </p:stCondLst>
                                        </p:cTn>
                                        <p:tgtEl>
                                          <p:spTgt spid="26"/>
                                        </p:tgtEl>
                                        <p:attrNameLst>
                                          <p:attrName>style.visibility</p:attrName>
                                        </p:attrNameLst>
                                      </p:cBhvr>
                                      <p:to>
                                        <p:strVal val="hidden"/>
                                      </p:to>
                                    </p:set>
                                  </p:childTnLst>
                                </p:cTn>
                              </p:par>
                            </p:childTnLst>
                          </p:cTn>
                        </p:par>
                        <p:par>
                          <p:cTn id="33" fill="hold">
                            <p:stCondLst>
                              <p:cond delay="500"/>
                            </p:stCondLst>
                            <p:childTnLst>
                              <p:par>
                                <p:cTn id="34" presetID="10" presetClass="entr" presetSubtype="0" fill="hold" grpId="0" nodeType="afterEffect">
                                  <p:stCondLst>
                                    <p:cond delay="0"/>
                                  </p:stCondLst>
                                  <p:childTnLst>
                                    <p:set>
                                      <p:cBhvr>
                                        <p:cTn id="35" dur="1" fill="hold">
                                          <p:stCondLst>
                                            <p:cond delay="0"/>
                                          </p:stCondLst>
                                        </p:cTn>
                                        <p:tgtEl>
                                          <p:spTgt spid="28"/>
                                        </p:tgtEl>
                                        <p:attrNameLst>
                                          <p:attrName>style.visibility</p:attrName>
                                        </p:attrNameLst>
                                      </p:cBhvr>
                                      <p:to>
                                        <p:strVal val="visible"/>
                                      </p:to>
                                    </p:set>
                                    <p:animEffect transition="in" filter="fade">
                                      <p:cBhvr>
                                        <p:cTn id="36" dur="500"/>
                                        <p:tgtEl>
                                          <p:spTgt spid="28"/>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xit" presetSubtype="0" fill="hold" grpId="1" nodeType="clickEffect">
                                  <p:stCondLst>
                                    <p:cond delay="0"/>
                                  </p:stCondLst>
                                  <p:childTnLst>
                                    <p:animEffect transition="out" filter="fade">
                                      <p:cBhvr>
                                        <p:cTn id="40" dur="500"/>
                                        <p:tgtEl>
                                          <p:spTgt spid="28"/>
                                        </p:tgtEl>
                                      </p:cBhvr>
                                    </p:animEffect>
                                    <p:set>
                                      <p:cBhvr>
                                        <p:cTn id="41" dur="1" fill="hold">
                                          <p:stCondLst>
                                            <p:cond delay="499"/>
                                          </p:stCondLst>
                                        </p:cTn>
                                        <p:tgtEl>
                                          <p:spTgt spid="28"/>
                                        </p:tgtEl>
                                        <p:attrNameLst>
                                          <p:attrName>style.visibility</p:attrName>
                                        </p:attrNameLst>
                                      </p:cBhvr>
                                      <p:to>
                                        <p:strVal val="hidden"/>
                                      </p:to>
                                    </p:set>
                                  </p:childTnLst>
                                </p:cTn>
                              </p:par>
                            </p:childTnLst>
                          </p:cTn>
                        </p:par>
                        <p:par>
                          <p:cTn id="42" fill="hold">
                            <p:stCondLst>
                              <p:cond delay="500"/>
                            </p:stCondLst>
                            <p:childTnLst>
                              <p:par>
                                <p:cTn id="43" presetID="10" presetClass="entr" presetSubtype="0" fill="hold" grpId="0" nodeType="afterEffect">
                                  <p:stCondLst>
                                    <p:cond delay="0"/>
                                  </p:stCondLst>
                                  <p:childTnLst>
                                    <p:set>
                                      <p:cBhvr>
                                        <p:cTn id="44" dur="1" fill="hold">
                                          <p:stCondLst>
                                            <p:cond delay="0"/>
                                          </p:stCondLst>
                                        </p:cTn>
                                        <p:tgtEl>
                                          <p:spTgt spid="29"/>
                                        </p:tgtEl>
                                        <p:attrNameLst>
                                          <p:attrName>style.visibility</p:attrName>
                                        </p:attrNameLst>
                                      </p:cBhvr>
                                      <p:to>
                                        <p:strVal val="visible"/>
                                      </p:to>
                                    </p:set>
                                    <p:animEffect transition="in" filter="fade">
                                      <p:cBhvr>
                                        <p:cTn id="45" dur="500"/>
                                        <p:tgtEl>
                                          <p:spTgt spid="29"/>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xit" presetSubtype="0" fill="hold" grpId="1" nodeType="clickEffect">
                                  <p:stCondLst>
                                    <p:cond delay="0"/>
                                  </p:stCondLst>
                                  <p:childTnLst>
                                    <p:animEffect transition="out" filter="fade">
                                      <p:cBhvr>
                                        <p:cTn id="49" dur="500"/>
                                        <p:tgtEl>
                                          <p:spTgt spid="29"/>
                                        </p:tgtEl>
                                      </p:cBhvr>
                                    </p:animEffect>
                                    <p:set>
                                      <p:cBhvr>
                                        <p:cTn id="50" dur="1" fill="hold">
                                          <p:stCondLst>
                                            <p:cond delay="499"/>
                                          </p:stCondLst>
                                        </p:cTn>
                                        <p:tgtEl>
                                          <p:spTgt spid="29"/>
                                        </p:tgtEl>
                                        <p:attrNameLst>
                                          <p:attrName>style.visibility</p:attrName>
                                        </p:attrNameLst>
                                      </p:cBhvr>
                                      <p:to>
                                        <p:strVal val="hidden"/>
                                      </p:to>
                                    </p:set>
                                  </p:childTnLst>
                                </p:cTn>
                              </p:par>
                            </p:childTnLst>
                          </p:cTn>
                        </p:par>
                        <p:par>
                          <p:cTn id="51" fill="hold">
                            <p:stCondLst>
                              <p:cond delay="500"/>
                            </p:stCondLst>
                            <p:childTnLst>
                              <p:par>
                                <p:cTn id="52" presetID="10" presetClass="entr" presetSubtype="0" fill="hold" grpId="0" nodeType="afterEffect">
                                  <p:stCondLst>
                                    <p:cond delay="0"/>
                                  </p:stCondLst>
                                  <p:childTnLst>
                                    <p:set>
                                      <p:cBhvr>
                                        <p:cTn id="53" dur="1" fill="hold">
                                          <p:stCondLst>
                                            <p:cond delay="0"/>
                                          </p:stCondLst>
                                        </p:cTn>
                                        <p:tgtEl>
                                          <p:spTgt spid="30"/>
                                        </p:tgtEl>
                                        <p:attrNameLst>
                                          <p:attrName>style.visibility</p:attrName>
                                        </p:attrNameLst>
                                      </p:cBhvr>
                                      <p:to>
                                        <p:strVal val="visible"/>
                                      </p:to>
                                    </p:set>
                                    <p:animEffect transition="in" filter="fade">
                                      <p:cBhvr>
                                        <p:cTn id="54" dur="500"/>
                                        <p:tgtEl>
                                          <p:spTgt spid="30"/>
                                        </p:tgtEl>
                                      </p:cBhvr>
                                    </p:animEffect>
                                  </p:childTnLst>
                                </p:cTn>
                              </p:par>
                            </p:childTnLst>
                          </p:cTn>
                        </p:par>
                      </p:childTnLst>
                    </p:cTn>
                  </p:par>
                  <p:par>
                    <p:cTn id="55" fill="hold">
                      <p:stCondLst>
                        <p:cond delay="indefinite"/>
                      </p:stCondLst>
                      <p:childTnLst>
                        <p:par>
                          <p:cTn id="56" fill="hold">
                            <p:stCondLst>
                              <p:cond delay="0"/>
                            </p:stCondLst>
                            <p:childTnLst>
                              <p:par>
                                <p:cTn id="57" presetID="10" presetClass="exit" presetSubtype="0" fill="hold" grpId="1" nodeType="clickEffect">
                                  <p:stCondLst>
                                    <p:cond delay="0"/>
                                  </p:stCondLst>
                                  <p:childTnLst>
                                    <p:animEffect transition="out" filter="fade">
                                      <p:cBhvr>
                                        <p:cTn id="58" dur="500"/>
                                        <p:tgtEl>
                                          <p:spTgt spid="30"/>
                                        </p:tgtEl>
                                      </p:cBhvr>
                                    </p:animEffect>
                                    <p:set>
                                      <p:cBhvr>
                                        <p:cTn id="59" dur="1" fill="hold">
                                          <p:stCondLst>
                                            <p:cond delay="499"/>
                                          </p:stCondLst>
                                        </p:cTn>
                                        <p:tgtEl>
                                          <p:spTgt spid="30"/>
                                        </p:tgtEl>
                                        <p:attrNameLst>
                                          <p:attrName>style.visibility</p:attrName>
                                        </p:attrNameLst>
                                      </p:cBhvr>
                                      <p:to>
                                        <p:strVal val="hidden"/>
                                      </p:to>
                                    </p:set>
                                  </p:childTnLst>
                                </p:cTn>
                              </p:par>
                            </p:childTnLst>
                          </p:cTn>
                        </p:par>
                        <p:par>
                          <p:cTn id="60" fill="hold">
                            <p:stCondLst>
                              <p:cond delay="500"/>
                            </p:stCondLst>
                            <p:childTnLst>
                              <p:par>
                                <p:cTn id="61" presetID="10" presetClass="entr" presetSubtype="0" fill="hold" grpId="0" nodeType="afterEffect">
                                  <p:stCondLst>
                                    <p:cond delay="0"/>
                                  </p:stCondLst>
                                  <p:childTnLst>
                                    <p:set>
                                      <p:cBhvr>
                                        <p:cTn id="62" dur="1" fill="hold">
                                          <p:stCondLst>
                                            <p:cond delay="0"/>
                                          </p:stCondLst>
                                        </p:cTn>
                                        <p:tgtEl>
                                          <p:spTgt spid="34"/>
                                        </p:tgtEl>
                                        <p:attrNameLst>
                                          <p:attrName>style.visibility</p:attrName>
                                        </p:attrNameLst>
                                      </p:cBhvr>
                                      <p:to>
                                        <p:strVal val="visible"/>
                                      </p:to>
                                    </p:set>
                                    <p:animEffect transition="in" filter="fade">
                                      <p:cBhvr>
                                        <p:cTn id="63" dur="500"/>
                                        <p:tgtEl>
                                          <p:spTgt spid="34"/>
                                        </p:tgtEl>
                                      </p:cBhvr>
                                    </p:animEffect>
                                  </p:childTnLst>
                                </p:cTn>
                              </p:par>
                            </p:childTnLst>
                          </p:cTn>
                        </p:par>
                      </p:childTnLst>
                    </p:cTn>
                  </p:par>
                  <p:par>
                    <p:cTn id="64" fill="hold">
                      <p:stCondLst>
                        <p:cond delay="indefinite"/>
                      </p:stCondLst>
                      <p:childTnLst>
                        <p:par>
                          <p:cTn id="65" fill="hold">
                            <p:stCondLst>
                              <p:cond delay="0"/>
                            </p:stCondLst>
                            <p:childTnLst>
                              <p:par>
                                <p:cTn id="66" presetID="10" presetClass="exit" presetSubtype="0" fill="hold" grpId="1" nodeType="clickEffect">
                                  <p:stCondLst>
                                    <p:cond delay="0"/>
                                  </p:stCondLst>
                                  <p:childTnLst>
                                    <p:animEffect transition="out" filter="fade">
                                      <p:cBhvr>
                                        <p:cTn id="67" dur="500"/>
                                        <p:tgtEl>
                                          <p:spTgt spid="34"/>
                                        </p:tgtEl>
                                      </p:cBhvr>
                                    </p:animEffect>
                                    <p:set>
                                      <p:cBhvr>
                                        <p:cTn id="68" dur="1" fill="hold">
                                          <p:stCondLst>
                                            <p:cond delay="499"/>
                                          </p:stCondLst>
                                        </p:cTn>
                                        <p:tgtEl>
                                          <p:spTgt spid="34"/>
                                        </p:tgtEl>
                                        <p:attrNameLst>
                                          <p:attrName>style.visibility</p:attrName>
                                        </p:attrNameLst>
                                      </p:cBhvr>
                                      <p:to>
                                        <p:strVal val="hidden"/>
                                      </p:to>
                                    </p:set>
                                  </p:childTnLst>
                                </p:cTn>
                              </p:par>
                            </p:childTnLst>
                          </p:cTn>
                        </p:par>
                        <p:par>
                          <p:cTn id="69" fill="hold">
                            <p:stCondLst>
                              <p:cond delay="500"/>
                            </p:stCondLst>
                            <p:childTnLst>
                              <p:par>
                                <p:cTn id="70" presetID="10" presetClass="entr" presetSubtype="0" fill="hold" grpId="0" nodeType="afterEffect">
                                  <p:stCondLst>
                                    <p:cond delay="0"/>
                                  </p:stCondLst>
                                  <p:childTnLst>
                                    <p:set>
                                      <p:cBhvr>
                                        <p:cTn id="71" dur="1" fill="hold">
                                          <p:stCondLst>
                                            <p:cond delay="0"/>
                                          </p:stCondLst>
                                        </p:cTn>
                                        <p:tgtEl>
                                          <p:spTgt spid="35"/>
                                        </p:tgtEl>
                                        <p:attrNameLst>
                                          <p:attrName>style.visibility</p:attrName>
                                        </p:attrNameLst>
                                      </p:cBhvr>
                                      <p:to>
                                        <p:strVal val="visible"/>
                                      </p:to>
                                    </p:set>
                                    <p:animEffect transition="in" filter="fade">
                                      <p:cBhvr>
                                        <p:cTn id="72" dur="500"/>
                                        <p:tgtEl>
                                          <p:spTgt spid="35"/>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xit" presetSubtype="0" fill="hold" grpId="1" nodeType="clickEffect">
                                  <p:stCondLst>
                                    <p:cond delay="0"/>
                                  </p:stCondLst>
                                  <p:childTnLst>
                                    <p:animEffect transition="out" filter="fade">
                                      <p:cBhvr>
                                        <p:cTn id="76" dur="500"/>
                                        <p:tgtEl>
                                          <p:spTgt spid="35"/>
                                        </p:tgtEl>
                                      </p:cBhvr>
                                    </p:animEffect>
                                    <p:set>
                                      <p:cBhvr>
                                        <p:cTn id="77" dur="1" fill="hold">
                                          <p:stCondLst>
                                            <p:cond delay="499"/>
                                          </p:stCondLst>
                                        </p:cTn>
                                        <p:tgtEl>
                                          <p:spTgt spid="35"/>
                                        </p:tgtEl>
                                        <p:attrNameLst>
                                          <p:attrName>style.visibility</p:attrName>
                                        </p:attrNameLst>
                                      </p:cBhvr>
                                      <p:to>
                                        <p:strVal val="hidden"/>
                                      </p:to>
                                    </p:set>
                                  </p:childTnLst>
                                </p:cTn>
                              </p:par>
                            </p:childTnLst>
                          </p:cTn>
                        </p:par>
                        <p:par>
                          <p:cTn id="78" fill="hold">
                            <p:stCondLst>
                              <p:cond delay="500"/>
                            </p:stCondLst>
                            <p:childTnLst>
                              <p:par>
                                <p:cTn id="79" presetID="10" presetClass="entr" presetSubtype="0" fill="hold" grpId="0" nodeType="afterEffect">
                                  <p:stCondLst>
                                    <p:cond delay="0"/>
                                  </p:stCondLst>
                                  <p:childTnLst>
                                    <p:set>
                                      <p:cBhvr>
                                        <p:cTn id="80" dur="1" fill="hold">
                                          <p:stCondLst>
                                            <p:cond delay="0"/>
                                          </p:stCondLst>
                                        </p:cTn>
                                        <p:tgtEl>
                                          <p:spTgt spid="36"/>
                                        </p:tgtEl>
                                        <p:attrNameLst>
                                          <p:attrName>style.visibility</p:attrName>
                                        </p:attrNameLst>
                                      </p:cBhvr>
                                      <p:to>
                                        <p:strVal val="visible"/>
                                      </p:to>
                                    </p:set>
                                    <p:animEffect transition="in" filter="fade">
                                      <p:cBhvr>
                                        <p:cTn id="81" dur="500"/>
                                        <p:tgtEl>
                                          <p:spTgt spid="36"/>
                                        </p:tgtEl>
                                      </p:cBhvr>
                                    </p:animEffect>
                                  </p:childTnLst>
                                </p:cTn>
                              </p:par>
                            </p:childTnLst>
                          </p:cTn>
                        </p:par>
                      </p:childTnLst>
                    </p:cTn>
                  </p:par>
                  <p:par>
                    <p:cTn id="82" fill="hold">
                      <p:stCondLst>
                        <p:cond delay="indefinite"/>
                      </p:stCondLst>
                      <p:childTnLst>
                        <p:par>
                          <p:cTn id="83" fill="hold">
                            <p:stCondLst>
                              <p:cond delay="0"/>
                            </p:stCondLst>
                            <p:childTnLst>
                              <p:par>
                                <p:cTn id="84" presetID="10" presetClass="exit" presetSubtype="0" fill="hold" grpId="1" nodeType="clickEffect">
                                  <p:stCondLst>
                                    <p:cond delay="0"/>
                                  </p:stCondLst>
                                  <p:childTnLst>
                                    <p:animEffect transition="out" filter="fade">
                                      <p:cBhvr>
                                        <p:cTn id="85" dur="500"/>
                                        <p:tgtEl>
                                          <p:spTgt spid="36"/>
                                        </p:tgtEl>
                                      </p:cBhvr>
                                    </p:animEffect>
                                    <p:set>
                                      <p:cBhvr>
                                        <p:cTn id="86" dur="1" fill="hold">
                                          <p:stCondLst>
                                            <p:cond delay="499"/>
                                          </p:stCondLst>
                                        </p:cTn>
                                        <p:tgtEl>
                                          <p:spTgt spid="36"/>
                                        </p:tgtEl>
                                        <p:attrNameLst>
                                          <p:attrName>style.visibility</p:attrName>
                                        </p:attrNameLst>
                                      </p:cBhvr>
                                      <p:to>
                                        <p:strVal val="hidden"/>
                                      </p:to>
                                    </p:set>
                                  </p:childTnLst>
                                </p:cTn>
                              </p:par>
                            </p:childTnLst>
                          </p:cTn>
                        </p:par>
                      </p:childTnLst>
                    </p:cTn>
                  </p:par>
                  <p:par>
                    <p:cTn id="87" fill="hold">
                      <p:stCondLst>
                        <p:cond delay="indefinite"/>
                      </p:stCondLst>
                      <p:childTnLst>
                        <p:par>
                          <p:cTn id="88" fill="hold">
                            <p:stCondLst>
                              <p:cond delay="0"/>
                            </p:stCondLst>
                            <p:childTnLst>
                              <p:par>
                                <p:cTn id="89" presetID="10" presetClass="entr" presetSubtype="0" fill="hold" grpId="0" nodeType="clickEffect">
                                  <p:stCondLst>
                                    <p:cond delay="0"/>
                                  </p:stCondLst>
                                  <p:childTnLst>
                                    <p:set>
                                      <p:cBhvr>
                                        <p:cTn id="90" dur="1" fill="hold">
                                          <p:stCondLst>
                                            <p:cond delay="0"/>
                                          </p:stCondLst>
                                        </p:cTn>
                                        <p:tgtEl>
                                          <p:spTgt spid="8"/>
                                        </p:tgtEl>
                                        <p:attrNameLst>
                                          <p:attrName>style.visibility</p:attrName>
                                        </p:attrNameLst>
                                      </p:cBhvr>
                                      <p:to>
                                        <p:strVal val="visible"/>
                                      </p:to>
                                    </p:set>
                                    <p:animEffect transition="in" filter="fade">
                                      <p:cBhvr>
                                        <p:cTn id="91" dur="500"/>
                                        <p:tgtEl>
                                          <p:spTgt spid="8"/>
                                        </p:tgtEl>
                                      </p:cBhvr>
                                    </p:animEffect>
                                  </p:childTnLst>
                                </p:cTn>
                              </p:par>
                            </p:childTnLst>
                          </p:cTn>
                        </p:par>
                        <p:par>
                          <p:cTn id="92" fill="hold">
                            <p:stCondLst>
                              <p:cond delay="500"/>
                            </p:stCondLst>
                            <p:childTnLst>
                              <p:par>
                                <p:cTn id="93" presetID="10" presetClass="entr" presetSubtype="0" fill="hold" grpId="0" nodeType="afterEffect">
                                  <p:stCondLst>
                                    <p:cond delay="0"/>
                                  </p:stCondLst>
                                  <p:childTnLst>
                                    <p:set>
                                      <p:cBhvr>
                                        <p:cTn id="94" dur="1" fill="hold">
                                          <p:stCondLst>
                                            <p:cond delay="0"/>
                                          </p:stCondLst>
                                        </p:cTn>
                                        <p:tgtEl>
                                          <p:spTgt spid="4">
                                            <p:txEl>
                                              <p:pRg st="0" end="0"/>
                                            </p:txEl>
                                          </p:spTgt>
                                        </p:tgtEl>
                                        <p:attrNameLst>
                                          <p:attrName>style.visibility</p:attrName>
                                        </p:attrNameLst>
                                      </p:cBhvr>
                                      <p:to>
                                        <p:strVal val="visible"/>
                                      </p:to>
                                    </p:set>
                                    <p:animEffect transition="in" filter="fade">
                                      <p:cBhvr>
                                        <p:cTn id="95" dur="500"/>
                                        <p:tgtEl>
                                          <p:spTgt spid="4">
                                            <p:txEl>
                                              <p:pRg st="0" end="0"/>
                                            </p:txEl>
                                          </p:spTgt>
                                        </p:tgtEl>
                                      </p:cBhvr>
                                    </p:animEffect>
                                  </p:childTnLst>
                                </p:cTn>
                              </p:par>
                            </p:childTnLst>
                          </p:cTn>
                        </p:par>
                      </p:childTnLst>
                    </p:cTn>
                  </p:par>
                  <p:par>
                    <p:cTn id="96" fill="hold">
                      <p:stCondLst>
                        <p:cond delay="indefinite"/>
                      </p:stCondLst>
                      <p:childTnLst>
                        <p:par>
                          <p:cTn id="97" fill="hold">
                            <p:stCondLst>
                              <p:cond delay="0"/>
                            </p:stCondLst>
                            <p:childTnLst>
                              <p:par>
                                <p:cTn id="98" presetID="10" presetClass="entr" presetSubtype="0" fill="hold" grpId="0" nodeType="clickEffect">
                                  <p:stCondLst>
                                    <p:cond delay="0"/>
                                  </p:stCondLst>
                                  <p:childTnLst>
                                    <p:set>
                                      <p:cBhvr>
                                        <p:cTn id="99" dur="1" fill="hold">
                                          <p:stCondLst>
                                            <p:cond delay="0"/>
                                          </p:stCondLst>
                                        </p:cTn>
                                        <p:tgtEl>
                                          <p:spTgt spid="9"/>
                                        </p:tgtEl>
                                        <p:attrNameLst>
                                          <p:attrName>style.visibility</p:attrName>
                                        </p:attrNameLst>
                                      </p:cBhvr>
                                      <p:to>
                                        <p:strVal val="visible"/>
                                      </p:to>
                                    </p:set>
                                    <p:animEffect transition="in" filter="fade">
                                      <p:cBhvr>
                                        <p:cTn id="100" dur="500"/>
                                        <p:tgtEl>
                                          <p:spTgt spid="9"/>
                                        </p:tgtEl>
                                      </p:cBhvr>
                                    </p:animEffect>
                                  </p:childTnLst>
                                </p:cTn>
                              </p:par>
                            </p:childTnLst>
                          </p:cTn>
                        </p:par>
                        <p:par>
                          <p:cTn id="101" fill="hold">
                            <p:stCondLst>
                              <p:cond delay="500"/>
                            </p:stCondLst>
                            <p:childTnLst>
                              <p:par>
                                <p:cTn id="102" presetID="10" presetClass="entr" presetSubtype="0" fill="hold" grpId="0" nodeType="afterEffect">
                                  <p:stCondLst>
                                    <p:cond delay="0"/>
                                  </p:stCondLst>
                                  <p:childTnLst>
                                    <p:set>
                                      <p:cBhvr>
                                        <p:cTn id="103" dur="1" fill="hold">
                                          <p:stCondLst>
                                            <p:cond delay="0"/>
                                          </p:stCondLst>
                                        </p:cTn>
                                        <p:tgtEl>
                                          <p:spTgt spid="10"/>
                                        </p:tgtEl>
                                        <p:attrNameLst>
                                          <p:attrName>style.visibility</p:attrName>
                                        </p:attrNameLst>
                                      </p:cBhvr>
                                      <p:to>
                                        <p:strVal val="visible"/>
                                      </p:to>
                                    </p:set>
                                    <p:animEffect transition="in" filter="fade">
                                      <p:cBhvr>
                                        <p:cTn id="104" dur="500"/>
                                        <p:tgtEl>
                                          <p:spTgt spid="10"/>
                                        </p:tgtEl>
                                      </p:cBhvr>
                                    </p:animEffect>
                                  </p:childTnLst>
                                </p:cTn>
                              </p:par>
                            </p:childTnLst>
                          </p:cTn>
                        </p:par>
                        <p:par>
                          <p:cTn id="105" fill="hold">
                            <p:stCondLst>
                              <p:cond delay="1000"/>
                            </p:stCondLst>
                            <p:childTnLst>
                              <p:par>
                                <p:cTn id="106" presetID="10" presetClass="entr" presetSubtype="0" fill="hold" grpId="0" nodeType="afterEffect">
                                  <p:stCondLst>
                                    <p:cond delay="0"/>
                                  </p:stCondLst>
                                  <p:childTnLst>
                                    <p:set>
                                      <p:cBhvr>
                                        <p:cTn id="107" dur="1" fill="hold">
                                          <p:stCondLst>
                                            <p:cond delay="0"/>
                                          </p:stCondLst>
                                        </p:cTn>
                                        <p:tgtEl>
                                          <p:spTgt spid="20"/>
                                        </p:tgtEl>
                                        <p:attrNameLst>
                                          <p:attrName>style.visibility</p:attrName>
                                        </p:attrNameLst>
                                      </p:cBhvr>
                                      <p:to>
                                        <p:strVal val="visible"/>
                                      </p:to>
                                    </p:set>
                                    <p:animEffect transition="in" filter="fade">
                                      <p:cBhvr>
                                        <p:cTn id="108" dur="500"/>
                                        <p:tgtEl>
                                          <p:spTgt spid="20"/>
                                        </p:tgtEl>
                                      </p:cBhvr>
                                    </p:animEffect>
                                  </p:childTnLst>
                                </p:cTn>
                              </p:par>
                            </p:childTnLst>
                          </p:cTn>
                        </p:par>
                      </p:childTnLst>
                    </p:cTn>
                  </p:par>
                  <p:par>
                    <p:cTn id="109" fill="hold">
                      <p:stCondLst>
                        <p:cond delay="indefinite"/>
                      </p:stCondLst>
                      <p:childTnLst>
                        <p:par>
                          <p:cTn id="110" fill="hold">
                            <p:stCondLst>
                              <p:cond delay="0"/>
                            </p:stCondLst>
                            <p:childTnLst>
                              <p:par>
                                <p:cTn id="111" presetID="10" presetClass="entr" presetSubtype="0" fill="hold" grpId="0" nodeType="clickEffect">
                                  <p:stCondLst>
                                    <p:cond delay="0"/>
                                  </p:stCondLst>
                                  <p:childTnLst>
                                    <p:set>
                                      <p:cBhvr>
                                        <p:cTn id="112" dur="1" fill="hold">
                                          <p:stCondLst>
                                            <p:cond delay="0"/>
                                          </p:stCondLst>
                                        </p:cTn>
                                        <p:tgtEl>
                                          <p:spTgt spid="38"/>
                                        </p:tgtEl>
                                        <p:attrNameLst>
                                          <p:attrName>style.visibility</p:attrName>
                                        </p:attrNameLst>
                                      </p:cBhvr>
                                      <p:to>
                                        <p:strVal val="visible"/>
                                      </p:to>
                                    </p:set>
                                    <p:animEffect transition="in" filter="fade">
                                      <p:cBhvr>
                                        <p:cTn id="113" dur="500"/>
                                        <p:tgtEl>
                                          <p:spTgt spid="38"/>
                                        </p:tgtEl>
                                      </p:cBhvr>
                                    </p:animEffect>
                                  </p:childTnLst>
                                </p:cTn>
                              </p:par>
                            </p:childTnLst>
                          </p:cTn>
                        </p:par>
                      </p:childTnLst>
                    </p:cTn>
                  </p:par>
                  <p:par>
                    <p:cTn id="114" fill="hold">
                      <p:stCondLst>
                        <p:cond delay="indefinite"/>
                      </p:stCondLst>
                      <p:childTnLst>
                        <p:par>
                          <p:cTn id="115" fill="hold">
                            <p:stCondLst>
                              <p:cond delay="0"/>
                            </p:stCondLst>
                            <p:childTnLst>
                              <p:par>
                                <p:cTn id="116" presetID="10" presetClass="entr" presetSubtype="0" fill="hold" grpId="0" nodeType="clickEffect">
                                  <p:stCondLst>
                                    <p:cond delay="0"/>
                                  </p:stCondLst>
                                  <p:childTnLst>
                                    <p:set>
                                      <p:cBhvr>
                                        <p:cTn id="117" dur="1" fill="hold">
                                          <p:stCondLst>
                                            <p:cond delay="0"/>
                                          </p:stCondLst>
                                        </p:cTn>
                                        <p:tgtEl>
                                          <p:spTgt spid="2"/>
                                        </p:tgtEl>
                                        <p:attrNameLst>
                                          <p:attrName>style.visibility</p:attrName>
                                        </p:attrNameLst>
                                      </p:cBhvr>
                                      <p:to>
                                        <p:strVal val="visible"/>
                                      </p:to>
                                    </p:set>
                                    <p:animEffect transition="in" filter="fade">
                                      <p:cBhvr>
                                        <p:cTn id="118" dur="500"/>
                                        <p:tgtEl>
                                          <p:spTgt spid="2"/>
                                        </p:tgtEl>
                                      </p:cBhvr>
                                    </p:animEffect>
                                  </p:childTnLst>
                                </p:cTn>
                              </p:par>
                            </p:childTnLst>
                          </p:cTn>
                        </p:par>
                        <p:par>
                          <p:cTn id="119" fill="hold">
                            <p:stCondLst>
                              <p:cond delay="500"/>
                            </p:stCondLst>
                            <p:childTnLst>
                              <p:par>
                                <p:cTn id="120" presetID="3" presetClass="emph" presetSubtype="2" fill="hold" nodeType="afterEffect">
                                  <p:stCondLst>
                                    <p:cond delay="0"/>
                                  </p:stCondLst>
                                  <p:childTnLst>
                                    <p:animClr clrSpc="rgb" dir="cw">
                                      <p:cBhvr override="childStyle">
                                        <p:cTn id="121" dur="2000" fill="hold"/>
                                        <p:tgtEl>
                                          <p:spTgt spid="4">
                                            <p:txEl>
                                              <p:pRg st="0" end="0"/>
                                            </p:txEl>
                                          </p:spTgt>
                                        </p:tgtEl>
                                        <p:attrNameLst>
                                          <p:attrName>style.color</p:attrName>
                                        </p:attrNameLst>
                                      </p:cBhvr>
                                      <p:to>
                                        <a:srgbClr val="FFFF00"/>
                                      </p:to>
                                    </p:animClr>
                                  </p:childTnLst>
                                </p:cTn>
                              </p:par>
                            </p:childTnLst>
                          </p:cTn>
                        </p:par>
                      </p:childTnLst>
                    </p:cTn>
                  </p:par>
                  <p:par>
                    <p:cTn id="122" fill="hold">
                      <p:stCondLst>
                        <p:cond delay="indefinite"/>
                      </p:stCondLst>
                      <p:childTnLst>
                        <p:par>
                          <p:cTn id="123" fill="hold">
                            <p:stCondLst>
                              <p:cond delay="0"/>
                            </p:stCondLst>
                            <p:childTnLst>
                              <p:par>
                                <p:cTn id="124" presetID="10" presetClass="entr" presetSubtype="0" fill="hold" grpId="0" nodeType="clickEffect">
                                  <p:stCondLst>
                                    <p:cond delay="0"/>
                                  </p:stCondLst>
                                  <p:childTnLst>
                                    <p:set>
                                      <p:cBhvr>
                                        <p:cTn id="125" dur="1" fill="hold">
                                          <p:stCondLst>
                                            <p:cond delay="0"/>
                                          </p:stCondLst>
                                        </p:cTn>
                                        <p:tgtEl>
                                          <p:spTgt spid="37"/>
                                        </p:tgtEl>
                                        <p:attrNameLst>
                                          <p:attrName>style.visibility</p:attrName>
                                        </p:attrNameLst>
                                      </p:cBhvr>
                                      <p:to>
                                        <p:strVal val="visible"/>
                                      </p:to>
                                    </p:set>
                                    <p:animEffect transition="in" filter="fade">
                                      <p:cBhvr>
                                        <p:cTn id="126" dur="500"/>
                                        <p:tgtEl>
                                          <p:spTgt spid="37"/>
                                        </p:tgtEl>
                                      </p:cBhvr>
                                    </p:animEffect>
                                  </p:childTnLst>
                                </p:cTn>
                              </p:par>
                            </p:childTnLst>
                          </p:cTn>
                        </p:par>
                      </p:childTnLst>
                    </p:cTn>
                  </p:par>
                  <p:par>
                    <p:cTn id="127" fill="hold">
                      <p:stCondLst>
                        <p:cond delay="indefinite"/>
                      </p:stCondLst>
                      <p:childTnLst>
                        <p:par>
                          <p:cTn id="128" fill="hold">
                            <p:stCondLst>
                              <p:cond delay="0"/>
                            </p:stCondLst>
                            <p:childTnLst>
                              <p:par>
                                <p:cTn id="129" presetID="10" presetClass="entr" presetSubtype="0" fill="hold" grpId="0" nodeType="clickEffect">
                                  <p:stCondLst>
                                    <p:cond delay="0"/>
                                  </p:stCondLst>
                                  <p:childTnLst>
                                    <p:set>
                                      <p:cBhvr>
                                        <p:cTn id="130" dur="1" fill="hold">
                                          <p:stCondLst>
                                            <p:cond delay="0"/>
                                          </p:stCondLst>
                                        </p:cTn>
                                        <p:tgtEl>
                                          <p:spTgt spid="39"/>
                                        </p:tgtEl>
                                        <p:attrNameLst>
                                          <p:attrName>style.visibility</p:attrName>
                                        </p:attrNameLst>
                                      </p:cBhvr>
                                      <p:to>
                                        <p:strVal val="visible"/>
                                      </p:to>
                                    </p:set>
                                    <p:animEffect transition="in" filter="fade">
                                      <p:cBhvr>
                                        <p:cTn id="131" dur="500"/>
                                        <p:tgtEl>
                                          <p:spTgt spid="39"/>
                                        </p:tgtEl>
                                      </p:cBhvr>
                                    </p:animEffect>
                                  </p:childTnLst>
                                </p:cTn>
                              </p:par>
                            </p:childTnLst>
                          </p:cTn>
                        </p:par>
                        <p:par>
                          <p:cTn id="132" fill="hold">
                            <p:stCondLst>
                              <p:cond delay="500"/>
                            </p:stCondLst>
                            <p:childTnLst>
                              <p:par>
                                <p:cTn id="133" presetID="10" presetClass="entr" presetSubtype="0" fill="hold" grpId="0" nodeType="afterEffect">
                                  <p:stCondLst>
                                    <p:cond delay="0"/>
                                  </p:stCondLst>
                                  <p:childTnLst>
                                    <p:set>
                                      <p:cBhvr>
                                        <p:cTn id="134" dur="1" fill="hold">
                                          <p:stCondLst>
                                            <p:cond delay="0"/>
                                          </p:stCondLst>
                                        </p:cTn>
                                        <p:tgtEl>
                                          <p:spTgt spid="12"/>
                                        </p:tgtEl>
                                        <p:attrNameLst>
                                          <p:attrName>style.visibility</p:attrName>
                                        </p:attrNameLst>
                                      </p:cBhvr>
                                      <p:to>
                                        <p:strVal val="visible"/>
                                      </p:to>
                                    </p:set>
                                    <p:animEffect transition="in" filter="fade">
                                      <p:cBhvr>
                                        <p:cTn id="135" dur="500"/>
                                        <p:tgtEl>
                                          <p:spTgt spid="12"/>
                                        </p:tgtEl>
                                      </p:cBhvr>
                                    </p:animEffect>
                                  </p:childTnLst>
                                </p:cTn>
                              </p:par>
                            </p:childTnLst>
                          </p:cTn>
                        </p:par>
                      </p:childTnLst>
                    </p:cTn>
                  </p:par>
                  <p:par>
                    <p:cTn id="136" fill="hold">
                      <p:stCondLst>
                        <p:cond delay="indefinite"/>
                      </p:stCondLst>
                      <p:childTnLst>
                        <p:par>
                          <p:cTn id="137" fill="hold">
                            <p:stCondLst>
                              <p:cond delay="0"/>
                            </p:stCondLst>
                            <p:childTnLst>
                              <p:par>
                                <p:cTn id="138" presetID="10" presetClass="entr" presetSubtype="0" fill="hold" grpId="0" nodeType="clickEffect">
                                  <p:stCondLst>
                                    <p:cond delay="0"/>
                                  </p:stCondLst>
                                  <p:childTnLst>
                                    <p:set>
                                      <p:cBhvr>
                                        <p:cTn id="139" dur="1" fill="hold">
                                          <p:stCondLst>
                                            <p:cond delay="0"/>
                                          </p:stCondLst>
                                        </p:cTn>
                                        <p:tgtEl>
                                          <p:spTgt spid="14"/>
                                        </p:tgtEl>
                                        <p:attrNameLst>
                                          <p:attrName>style.visibility</p:attrName>
                                        </p:attrNameLst>
                                      </p:cBhvr>
                                      <p:to>
                                        <p:strVal val="visible"/>
                                      </p:to>
                                    </p:set>
                                    <p:animEffect transition="in" filter="fade">
                                      <p:cBhvr>
                                        <p:cTn id="140" dur="500"/>
                                        <p:tgtEl>
                                          <p:spTgt spid="14"/>
                                        </p:tgtEl>
                                      </p:cBhvr>
                                    </p:animEffect>
                                  </p:childTnLst>
                                </p:cTn>
                              </p:par>
                            </p:childTnLst>
                          </p:cTn>
                        </p:par>
                        <p:par>
                          <p:cTn id="141" fill="hold">
                            <p:stCondLst>
                              <p:cond delay="500"/>
                            </p:stCondLst>
                            <p:childTnLst>
                              <p:par>
                                <p:cTn id="142" presetID="10" presetClass="entr" presetSubtype="0" fill="hold" grpId="0" nodeType="afterEffect">
                                  <p:stCondLst>
                                    <p:cond delay="0"/>
                                  </p:stCondLst>
                                  <p:childTnLst>
                                    <p:set>
                                      <p:cBhvr>
                                        <p:cTn id="143" dur="1" fill="hold">
                                          <p:stCondLst>
                                            <p:cond delay="0"/>
                                          </p:stCondLst>
                                        </p:cTn>
                                        <p:tgtEl>
                                          <p:spTgt spid="13"/>
                                        </p:tgtEl>
                                        <p:attrNameLst>
                                          <p:attrName>style.visibility</p:attrName>
                                        </p:attrNameLst>
                                      </p:cBhvr>
                                      <p:to>
                                        <p:strVal val="visible"/>
                                      </p:to>
                                    </p:set>
                                    <p:animEffect transition="in" filter="fade">
                                      <p:cBhvr>
                                        <p:cTn id="144" dur="500"/>
                                        <p:tgtEl>
                                          <p:spTgt spid="13"/>
                                        </p:tgtEl>
                                      </p:cBhvr>
                                    </p:animEffect>
                                  </p:childTnLst>
                                </p:cTn>
                              </p:par>
                            </p:childTnLst>
                          </p:cTn>
                        </p:par>
                        <p:par>
                          <p:cTn id="145" fill="hold">
                            <p:stCondLst>
                              <p:cond delay="1000"/>
                            </p:stCondLst>
                            <p:childTnLst>
                              <p:par>
                                <p:cTn id="146" presetID="10" presetClass="entr" presetSubtype="0" fill="hold" grpId="0" nodeType="afterEffect">
                                  <p:stCondLst>
                                    <p:cond delay="0"/>
                                  </p:stCondLst>
                                  <p:childTnLst>
                                    <p:set>
                                      <p:cBhvr>
                                        <p:cTn id="147" dur="1" fill="hold">
                                          <p:stCondLst>
                                            <p:cond delay="0"/>
                                          </p:stCondLst>
                                        </p:cTn>
                                        <p:tgtEl>
                                          <p:spTgt spid="22"/>
                                        </p:tgtEl>
                                        <p:attrNameLst>
                                          <p:attrName>style.visibility</p:attrName>
                                        </p:attrNameLst>
                                      </p:cBhvr>
                                      <p:to>
                                        <p:strVal val="visible"/>
                                      </p:to>
                                    </p:set>
                                    <p:animEffect transition="in" filter="fade">
                                      <p:cBhvr>
                                        <p:cTn id="148" dur="500"/>
                                        <p:tgtEl>
                                          <p:spTgt spid="22"/>
                                        </p:tgtEl>
                                      </p:cBhvr>
                                    </p:animEffect>
                                  </p:childTnLst>
                                </p:cTn>
                              </p:par>
                            </p:childTnLst>
                          </p:cTn>
                        </p:par>
                      </p:childTnLst>
                    </p:cTn>
                  </p:par>
                  <p:par>
                    <p:cTn id="149" fill="hold">
                      <p:stCondLst>
                        <p:cond delay="indefinite"/>
                      </p:stCondLst>
                      <p:childTnLst>
                        <p:par>
                          <p:cTn id="150" fill="hold">
                            <p:stCondLst>
                              <p:cond delay="0"/>
                            </p:stCondLst>
                            <p:childTnLst>
                              <p:par>
                                <p:cTn id="151" presetID="10" presetClass="entr" presetSubtype="0" fill="hold" grpId="0" nodeType="clickEffect">
                                  <p:stCondLst>
                                    <p:cond delay="0"/>
                                  </p:stCondLst>
                                  <p:childTnLst>
                                    <p:set>
                                      <p:cBhvr>
                                        <p:cTn id="152" dur="1" fill="hold">
                                          <p:stCondLst>
                                            <p:cond delay="0"/>
                                          </p:stCondLst>
                                        </p:cTn>
                                        <p:tgtEl>
                                          <p:spTgt spid="23"/>
                                        </p:tgtEl>
                                        <p:attrNameLst>
                                          <p:attrName>style.visibility</p:attrName>
                                        </p:attrNameLst>
                                      </p:cBhvr>
                                      <p:to>
                                        <p:strVal val="visible"/>
                                      </p:to>
                                    </p:set>
                                    <p:animEffect transition="in" filter="fade">
                                      <p:cBhvr>
                                        <p:cTn id="153" dur="500"/>
                                        <p:tgtEl>
                                          <p:spTgt spid="23"/>
                                        </p:tgtEl>
                                      </p:cBhvr>
                                    </p:animEffect>
                                  </p:childTnLst>
                                </p:cTn>
                              </p:par>
                            </p:childTnLst>
                          </p:cTn>
                        </p:par>
                        <p:par>
                          <p:cTn id="154" fill="hold">
                            <p:stCondLst>
                              <p:cond delay="500"/>
                            </p:stCondLst>
                            <p:childTnLst>
                              <p:par>
                                <p:cTn id="155" presetID="10" presetClass="entr" presetSubtype="0" fill="hold" grpId="0" nodeType="afterEffect">
                                  <p:stCondLst>
                                    <p:cond delay="0"/>
                                  </p:stCondLst>
                                  <p:childTnLst>
                                    <p:set>
                                      <p:cBhvr>
                                        <p:cTn id="156" dur="1" fill="hold">
                                          <p:stCondLst>
                                            <p:cond delay="0"/>
                                          </p:stCondLst>
                                        </p:cTn>
                                        <p:tgtEl>
                                          <p:spTgt spid="24"/>
                                        </p:tgtEl>
                                        <p:attrNameLst>
                                          <p:attrName>style.visibility</p:attrName>
                                        </p:attrNameLst>
                                      </p:cBhvr>
                                      <p:to>
                                        <p:strVal val="visible"/>
                                      </p:to>
                                    </p:set>
                                    <p:animEffect transition="in" filter="fade">
                                      <p:cBhvr>
                                        <p:cTn id="157" dur="500"/>
                                        <p:tgtEl>
                                          <p:spTgt spid="24"/>
                                        </p:tgtEl>
                                      </p:cBhvr>
                                    </p:animEffect>
                                  </p:childTnLst>
                                </p:cTn>
                              </p:par>
                            </p:childTnLst>
                          </p:cTn>
                        </p:par>
                        <p:par>
                          <p:cTn id="158" fill="hold">
                            <p:stCondLst>
                              <p:cond delay="1000"/>
                            </p:stCondLst>
                            <p:childTnLst>
                              <p:par>
                                <p:cTn id="159" presetID="10" presetClass="entr" presetSubtype="0" fill="hold" grpId="0" nodeType="afterEffect">
                                  <p:stCondLst>
                                    <p:cond delay="0"/>
                                  </p:stCondLst>
                                  <p:childTnLst>
                                    <p:set>
                                      <p:cBhvr>
                                        <p:cTn id="160" dur="1" fill="hold">
                                          <p:stCondLst>
                                            <p:cond delay="0"/>
                                          </p:stCondLst>
                                        </p:cTn>
                                        <p:tgtEl>
                                          <p:spTgt spid="25"/>
                                        </p:tgtEl>
                                        <p:attrNameLst>
                                          <p:attrName>style.visibility</p:attrName>
                                        </p:attrNameLst>
                                      </p:cBhvr>
                                      <p:to>
                                        <p:strVal val="visible"/>
                                      </p:to>
                                    </p:set>
                                    <p:animEffect transition="in" filter="fade">
                                      <p:cBhvr>
                                        <p:cTn id="161"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6" grpId="0" animBg="1"/>
      <p:bldP spid="7" grpId="0"/>
      <p:bldP spid="8" grpId="0"/>
      <p:bldP spid="9" grpId="0"/>
      <p:bldP spid="5" grpId="0"/>
      <p:bldP spid="4" grpId="0" build="allAtOnce"/>
      <p:bldP spid="10" grpId="0"/>
      <p:bldP spid="12" grpId="0"/>
      <p:bldP spid="13" grpId="0"/>
      <p:bldP spid="14" grpId="0"/>
      <p:bldP spid="20" grpId="0"/>
      <p:bldP spid="22" grpId="0"/>
      <p:bldP spid="23" grpId="0"/>
      <p:bldP spid="24" grpId="0"/>
      <p:bldP spid="25" grpId="0"/>
      <p:bldP spid="26" grpId="0"/>
      <p:bldP spid="26" grpId="1"/>
      <p:bldP spid="28" grpId="0"/>
      <p:bldP spid="28" grpId="1"/>
      <p:bldP spid="29" grpId="0"/>
      <p:bldP spid="29" grpId="1"/>
      <p:bldP spid="30" grpId="0"/>
      <p:bldP spid="30" grpId="1"/>
      <p:bldP spid="34" grpId="0"/>
      <p:bldP spid="34" grpId="1"/>
      <p:bldP spid="35" grpId="0"/>
      <p:bldP spid="35" grpId="1"/>
      <p:bldP spid="36" grpId="0"/>
      <p:bldP spid="36" grpId="1"/>
      <p:bldP spid="37" grpId="0"/>
      <p:bldP spid="38" grpId="0"/>
      <p:bldP spid="2" grpId="0" animBg="1"/>
      <p:bldP spid="3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latin typeface="Corbel" panose="020B0503020204020204" pitchFamily="34" charset="0"/>
              </a:rPr>
              <a:t>limitaciones</a:t>
            </a:r>
          </a:p>
        </p:txBody>
      </p:sp>
      <p:sp>
        <p:nvSpPr>
          <p:cNvPr id="3" name="Marcador de contenido 2"/>
          <p:cNvSpPr>
            <a:spLocks noGrp="1"/>
          </p:cNvSpPr>
          <p:nvPr>
            <p:ph idx="1"/>
          </p:nvPr>
        </p:nvSpPr>
        <p:spPr>
          <a:xfrm>
            <a:off x="685622" y="1844824"/>
            <a:ext cx="10817582" cy="4024125"/>
          </a:xfrm>
        </p:spPr>
        <p:txBody>
          <a:bodyPr>
            <a:normAutofit/>
          </a:bodyPr>
          <a:lstStyle/>
          <a:p>
            <a:r>
              <a:rPr lang="es-CL" dirty="0">
                <a:latin typeface="Corbel" panose="020B0503020204020204" pitchFamily="34" charset="0"/>
              </a:rPr>
              <a:t>El responsable del valor social de la investigación es el investigador.</a:t>
            </a:r>
          </a:p>
          <a:p>
            <a:endParaRPr lang="es-CL" dirty="0">
              <a:latin typeface="Corbel" panose="020B0503020204020204" pitchFamily="34" charset="0"/>
            </a:endParaRPr>
          </a:p>
          <a:p>
            <a:r>
              <a:rPr lang="es-CL" dirty="0">
                <a:latin typeface="Corbel" panose="020B0503020204020204" pitchFamily="34" charset="0"/>
              </a:rPr>
              <a:t>No necesariamente en la etapa de adjudicación de fondos se considera el valor social</a:t>
            </a:r>
          </a:p>
          <a:p>
            <a:pPr marL="0" indent="0">
              <a:buNone/>
            </a:pPr>
            <a:endParaRPr lang="es-CL" dirty="0">
              <a:latin typeface="Corbel" panose="020B0503020204020204" pitchFamily="34" charset="0"/>
            </a:endParaRPr>
          </a:p>
          <a:p>
            <a:r>
              <a:rPr lang="es-CL" dirty="0">
                <a:latin typeface="Corbel" panose="020B0503020204020204" pitchFamily="34" charset="0"/>
              </a:rPr>
              <a:t>La determinación final del valor social no se logra a  cabalidad con la evaluación del proyecto de investigación</a:t>
            </a:r>
          </a:p>
          <a:p>
            <a:endParaRPr lang="es-CL" dirty="0">
              <a:latin typeface="Corbel" panose="020B0503020204020204" pitchFamily="34" charset="0"/>
            </a:endParaRPr>
          </a:p>
          <a:p>
            <a:endParaRPr lang="es-CL" dirty="0">
              <a:latin typeface="Corbel" panose="020B0503020204020204" pitchFamily="34" charset="0"/>
            </a:endParaRPr>
          </a:p>
          <a:p>
            <a:endParaRPr lang="es-CL" dirty="0">
              <a:latin typeface="Corbel" panose="020B0503020204020204" pitchFamily="34" charset="0"/>
            </a:endParaRPr>
          </a:p>
        </p:txBody>
      </p:sp>
      <p:sp>
        <p:nvSpPr>
          <p:cNvPr id="4" name="Marcador de pie de página 3"/>
          <p:cNvSpPr>
            <a:spLocks noGrp="1"/>
          </p:cNvSpPr>
          <p:nvPr>
            <p:ph type="ftr" sz="quarter" idx="11"/>
          </p:nvPr>
        </p:nvSpPr>
        <p:spPr>
          <a:xfrm>
            <a:off x="549796" y="6093296"/>
            <a:ext cx="11503204" cy="365125"/>
          </a:xfrm>
        </p:spPr>
        <p:txBody>
          <a:bodyPr/>
          <a:lstStyle/>
          <a:p>
            <a:r>
              <a:rPr lang="es-CL" dirty="0">
                <a:solidFill>
                  <a:schemeClr val="accent4">
                    <a:lumMod val="60000"/>
                    <a:lumOff val="40000"/>
                  </a:schemeClr>
                </a:solidFill>
                <a:latin typeface="Corbel" panose="020B0503020204020204" pitchFamily="34" charset="0"/>
              </a:rPr>
              <a:t>Zorrilla S, Salinas R, Ferrer M, Lamas E, Equipo </a:t>
            </a:r>
            <a:r>
              <a:rPr lang="es-CL" dirty="0" err="1">
                <a:solidFill>
                  <a:schemeClr val="accent4">
                    <a:lumMod val="60000"/>
                    <a:lumOff val="40000"/>
                  </a:schemeClr>
                </a:solidFill>
                <a:latin typeface="Corbel" panose="020B0503020204020204" pitchFamily="34" charset="0"/>
              </a:rPr>
              <a:t>Eulabor</a:t>
            </a:r>
            <a:r>
              <a:rPr lang="es-CL" dirty="0">
                <a:solidFill>
                  <a:schemeClr val="accent4">
                    <a:lumMod val="60000"/>
                    <a:lumOff val="40000"/>
                  </a:schemeClr>
                </a:solidFill>
                <a:latin typeface="Corbel" panose="020B0503020204020204" pitchFamily="34" charset="0"/>
              </a:rPr>
              <a:t>. Valor social y conflicto de interés en la ética de la investigación biomédica. </a:t>
            </a:r>
            <a:r>
              <a:rPr lang="en-US" dirty="0" err="1">
                <a:solidFill>
                  <a:schemeClr val="accent4">
                    <a:lumMod val="60000"/>
                    <a:lumOff val="40000"/>
                  </a:schemeClr>
                </a:solidFill>
                <a:latin typeface="Corbel" panose="020B0503020204020204" pitchFamily="34" charset="0"/>
              </a:rPr>
              <a:t>Conclusiones</a:t>
            </a:r>
            <a:r>
              <a:rPr lang="en-US" dirty="0">
                <a:solidFill>
                  <a:schemeClr val="accent4">
                    <a:lumMod val="60000"/>
                    <a:lumOff val="40000"/>
                  </a:schemeClr>
                </a:solidFill>
                <a:latin typeface="Corbel" panose="020B0503020204020204" pitchFamily="34" charset="0"/>
              </a:rPr>
              <a:t> del </a:t>
            </a:r>
            <a:r>
              <a:rPr lang="en-US" dirty="0" err="1">
                <a:solidFill>
                  <a:schemeClr val="accent4">
                    <a:lumMod val="60000"/>
                    <a:lumOff val="40000"/>
                  </a:schemeClr>
                </a:solidFill>
                <a:latin typeface="Corbel" panose="020B0503020204020204" pitchFamily="34" charset="0"/>
              </a:rPr>
              <a:t>proyecto</a:t>
            </a:r>
            <a:r>
              <a:rPr lang="en-US" dirty="0">
                <a:solidFill>
                  <a:schemeClr val="accent4">
                    <a:lumMod val="60000"/>
                    <a:lumOff val="40000"/>
                  </a:schemeClr>
                </a:solidFill>
                <a:latin typeface="Corbel" panose="020B0503020204020204" pitchFamily="34" charset="0"/>
              </a:rPr>
              <a:t> EULABOR. 2012.</a:t>
            </a:r>
          </a:p>
          <a:p>
            <a:r>
              <a:rPr lang="en-US" dirty="0" err="1">
                <a:solidFill>
                  <a:schemeClr val="accent4">
                    <a:lumMod val="60000"/>
                    <a:lumOff val="40000"/>
                  </a:schemeClr>
                </a:solidFill>
                <a:latin typeface="Corbel" panose="020B0503020204020204" pitchFamily="34" charset="0"/>
              </a:rPr>
              <a:t>Habets</a:t>
            </a:r>
            <a:r>
              <a:rPr lang="en-US" dirty="0">
                <a:solidFill>
                  <a:schemeClr val="accent4">
                    <a:lumMod val="60000"/>
                    <a:lumOff val="40000"/>
                  </a:schemeClr>
                </a:solidFill>
                <a:latin typeface="Corbel" panose="020B0503020204020204" pitchFamily="34" charset="0"/>
              </a:rPr>
              <a:t> M, van </a:t>
            </a:r>
            <a:r>
              <a:rPr lang="en-US" dirty="0" err="1">
                <a:solidFill>
                  <a:schemeClr val="accent4">
                    <a:lumMod val="60000"/>
                    <a:lumOff val="40000"/>
                  </a:schemeClr>
                </a:solidFill>
                <a:latin typeface="Corbel" panose="020B0503020204020204" pitchFamily="34" charset="0"/>
              </a:rPr>
              <a:t>Delden</a:t>
            </a:r>
            <a:r>
              <a:rPr lang="en-US" dirty="0">
                <a:solidFill>
                  <a:schemeClr val="accent4">
                    <a:lumMod val="60000"/>
                    <a:lumOff val="40000"/>
                  </a:schemeClr>
                </a:solidFill>
                <a:latin typeface="Corbel" panose="020B0503020204020204" pitchFamily="34" charset="0"/>
              </a:rPr>
              <a:t> J, </a:t>
            </a:r>
            <a:r>
              <a:rPr lang="en-US" dirty="0" err="1">
                <a:solidFill>
                  <a:schemeClr val="accent4">
                    <a:lumMod val="60000"/>
                    <a:lumOff val="40000"/>
                  </a:schemeClr>
                </a:solidFill>
                <a:latin typeface="Corbel" panose="020B0503020204020204" pitchFamily="34" charset="0"/>
              </a:rPr>
              <a:t>Bredenoor</a:t>
            </a:r>
            <a:r>
              <a:rPr lang="en-US" dirty="0">
                <a:solidFill>
                  <a:schemeClr val="accent4">
                    <a:lumMod val="60000"/>
                    <a:lumOff val="40000"/>
                  </a:schemeClr>
                </a:solidFill>
                <a:latin typeface="Corbel" panose="020B0503020204020204" pitchFamily="34" charset="0"/>
              </a:rPr>
              <a:t> A. the social value of clinical research. BMC medical ethics. 2014;15(66).</a:t>
            </a:r>
            <a:endParaRPr lang="es-CL" dirty="0">
              <a:solidFill>
                <a:schemeClr val="accent4">
                  <a:lumMod val="60000"/>
                  <a:lumOff val="40000"/>
                </a:schemeClr>
              </a:solidFill>
              <a:latin typeface="Corbel" panose="020B0503020204020204" pitchFamily="34" charset="0"/>
            </a:endParaRPr>
          </a:p>
          <a:p>
            <a:endParaRPr lang="es-CL" dirty="0">
              <a:solidFill>
                <a:schemeClr val="accent4">
                  <a:lumMod val="60000"/>
                  <a:lumOff val="40000"/>
                </a:schemeClr>
              </a:solidFill>
              <a:latin typeface="Corbel" panose="020B0503020204020204" pitchFamily="34" charset="0"/>
            </a:endParaRPr>
          </a:p>
        </p:txBody>
      </p:sp>
    </p:spTree>
    <p:extLst>
      <p:ext uri="{BB962C8B-B14F-4D97-AF65-F5344CB8AC3E}">
        <p14:creationId xmlns:p14="http://schemas.microsoft.com/office/powerpoint/2010/main" val="9287898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latin typeface="Corbel" panose="020B0503020204020204" pitchFamily="34" charset="0"/>
              </a:rPr>
              <a:t>limitaciones</a:t>
            </a:r>
          </a:p>
        </p:txBody>
      </p:sp>
      <p:sp>
        <p:nvSpPr>
          <p:cNvPr id="3" name="Marcador de contenido 2"/>
          <p:cNvSpPr>
            <a:spLocks noGrp="1"/>
          </p:cNvSpPr>
          <p:nvPr>
            <p:ph idx="1"/>
          </p:nvPr>
        </p:nvSpPr>
        <p:spPr>
          <a:xfrm>
            <a:off x="685622" y="1844824"/>
            <a:ext cx="10817582" cy="4024125"/>
          </a:xfrm>
        </p:spPr>
        <p:txBody>
          <a:bodyPr>
            <a:normAutofit/>
          </a:bodyPr>
          <a:lstStyle/>
          <a:p>
            <a:r>
              <a:rPr lang="es-CL" dirty="0">
                <a:latin typeface="Corbel" panose="020B0503020204020204" pitchFamily="34" charset="0"/>
              </a:rPr>
              <a:t>Requiere conocer la población a la cual esta dirigida la investigación.</a:t>
            </a:r>
          </a:p>
          <a:p>
            <a:endParaRPr lang="es-CL" dirty="0">
              <a:latin typeface="Corbel" panose="020B0503020204020204" pitchFamily="34" charset="0"/>
            </a:endParaRPr>
          </a:p>
          <a:p>
            <a:r>
              <a:rPr lang="es-CL" dirty="0">
                <a:latin typeface="Corbel" panose="020B0503020204020204" pitchFamily="34" charset="0"/>
              </a:rPr>
              <a:t>Conformación de los  CEC</a:t>
            </a:r>
          </a:p>
          <a:p>
            <a:endParaRPr lang="es-CL" dirty="0">
              <a:latin typeface="Corbel" panose="020B0503020204020204" pitchFamily="34" charset="0"/>
            </a:endParaRPr>
          </a:p>
          <a:p>
            <a:r>
              <a:rPr lang="es-CL" dirty="0">
                <a:latin typeface="Corbel" panose="020B0503020204020204" pitchFamily="34" charset="0"/>
              </a:rPr>
              <a:t>No se observan políticas de investigación y ni mecanismos de priorización explícitos.</a:t>
            </a:r>
          </a:p>
          <a:p>
            <a:endParaRPr lang="es-CL" dirty="0">
              <a:latin typeface="Corbel" panose="020B0503020204020204" pitchFamily="34" charset="0"/>
            </a:endParaRPr>
          </a:p>
          <a:p>
            <a:endParaRPr lang="es-CL" dirty="0">
              <a:latin typeface="Corbel" panose="020B0503020204020204" pitchFamily="34" charset="0"/>
            </a:endParaRPr>
          </a:p>
        </p:txBody>
      </p:sp>
      <p:sp>
        <p:nvSpPr>
          <p:cNvPr id="4" name="Marcador de pie de página 3"/>
          <p:cNvSpPr>
            <a:spLocks noGrp="1"/>
          </p:cNvSpPr>
          <p:nvPr>
            <p:ph type="ftr" sz="quarter" idx="11"/>
          </p:nvPr>
        </p:nvSpPr>
        <p:spPr>
          <a:xfrm>
            <a:off x="567872" y="6355846"/>
            <a:ext cx="11503204" cy="365125"/>
          </a:xfrm>
        </p:spPr>
        <p:txBody>
          <a:bodyPr/>
          <a:lstStyle/>
          <a:p>
            <a:r>
              <a:rPr lang="en-US" dirty="0">
                <a:solidFill>
                  <a:schemeClr val="accent4">
                    <a:lumMod val="60000"/>
                    <a:lumOff val="40000"/>
                  </a:schemeClr>
                </a:solidFill>
                <a:latin typeface="Corbel" panose="020B0503020204020204" pitchFamily="34" charset="0"/>
              </a:rPr>
              <a:t>Council Of Health Research for Development. </a:t>
            </a:r>
            <a:r>
              <a:rPr lang="es-CL" dirty="0">
                <a:solidFill>
                  <a:schemeClr val="accent4">
                    <a:lumMod val="60000"/>
                    <a:lumOff val="40000"/>
                  </a:schemeClr>
                </a:solidFill>
                <a:latin typeface="Corbel" panose="020B0503020204020204" pitchFamily="34" charset="0"/>
              </a:rPr>
              <a:t>Definición de prioridades para la investigación en salud: hacia un progreso de gestión para los países de bajos y medios ingresos. </a:t>
            </a:r>
            <a:r>
              <a:rPr lang="en-US" dirty="0">
                <a:solidFill>
                  <a:schemeClr val="accent4">
                    <a:lumMod val="60000"/>
                    <a:lumOff val="40000"/>
                  </a:schemeClr>
                </a:solidFill>
                <a:latin typeface="Corbel" panose="020B0503020204020204" pitchFamily="34" charset="0"/>
              </a:rPr>
              <a:t>2006</a:t>
            </a:r>
          </a:p>
          <a:p>
            <a:r>
              <a:rPr lang="es-CL" dirty="0">
                <a:solidFill>
                  <a:schemeClr val="accent4">
                    <a:lumMod val="60000"/>
                    <a:lumOff val="40000"/>
                  </a:schemeClr>
                </a:solidFill>
                <a:latin typeface="Corbel" panose="020B0503020204020204" pitchFamily="34" charset="0"/>
              </a:rPr>
              <a:t>Paraje G. El financiamiento público de la investigación en salud en Chile. Revista Médica de Chile. 2010(138):36-43.</a:t>
            </a:r>
          </a:p>
          <a:p>
            <a:r>
              <a:rPr lang="es-CL" dirty="0">
                <a:solidFill>
                  <a:schemeClr val="accent4">
                    <a:lumMod val="60000"/>
                    <a:lumOff val="40000"/>
                  </a:schemeClr>
                </a:solidFill>
                <a:latin typeface="Corbel" panose="020B0503020204020204" pitchFamily="34" charset="0"/>
              </a:rPr>
              <a:t>Armas R, Torres A, Arriagada J, Muñoz F, Salinas R, </a:t>
            </a:r>
            <a:r>
              <a:rPr lang="es-CL" dirty="0" err="1">
                <a:solidFill>
                  <a:schemeClr val="accent4">
                    <a:lumMod val="60000"/>
                    <a:lumOff val="40000"/>
                  </a:schemeClr>
                </a:solidFill>
                <a:latin typeface="Corbel" panose="020B0503020204020204" pitchFamily="34" charset="0"/>
              </a:rPr>
              <a:t>Crocco</a:t>
            </a:r>
            <a:r>
              <a:rPr lang="es-CL" dirty="0">
                <a:solidFill>
                  <a:schemeClr val="accent4">
                    <a:lumMod val="60000"/>
                    <a:lumOff val="40000"/>
                  </a:schemeClr>
                </a:solidFill>
                <a:latin typeface="Corbel" panose="020B0503020204020204" pitchFamily="34" charset="0"/>
              </a:rPr>
              <a:t> P. Proceso para priorizar las líneas de investigación esencial de interés para el Ministerio de Salud de Chile. Revista Médica de Chile. 2010;138:401-5.</a:t>
            </a:r>
          </a:p>
          <a:p>
            <a:r>
              <a:rPr lang="es-CL" dirty="0" err="1">
                <a:solidFill>
                  <a:schemeClr val="accent4">
                    <a:lumMod val="60000"/>
                    <a:lumOff val="40000"/>
                  </a:schemeClr>
                </a:solidFill>
                <a:latin typeface="Corbel" panose="020B0503020204020204" pitchFamily="34" charset="0"/>
              </a:rPr>
              <a:t>Maceira</a:t>
            </a:r>
            <a:r>
              <a:rPr lang="es-CL" dirty="0">
                <a:solidFill>
                  <a:schemeClr val="accent4">
                    <a:lumMod val="60000"/>
                    <a:lumOff val="40000"/>
                  </a:schemeClr>
                </a:solidFill>
                <a:latin typeface="Corbel" panose="020B0503020204020204" pitchFamily="34" charset="0"/>
              </a:rPr>
              <a:t> D, Paraje G, </a:t>
            </a:r>
            <a:r>
              <a:rPr lang="es-CL" dirty="0" err="1">
                <a:solidFill>
                  <a:schemeClr val="accent4">
                    <a:lumMod val="60000"/>
                    <a:lumOff val="40000"/>
                  </a:schemeClr>
                </a:solidFill>
                <a:latin typeface="Corbel" panose="020B0503020204020204" pitchFamily="34" charset="0"/>
              </a:rPr>
              <a:t>Aramayo</a:t>
            </a:r>
            <a:r>
              <a:rPr lang="es-CL" dirty="0">
                <a:solidFill>
                  <a:schemeClr val="accent4">
                    <a:lumMod val="60000"/>
                    <a:lumOff val="40000"/>
                  </a:schemeClr>
                </a:solidFill>
                <a:latin typeface="Corbel" panose="020B0503020204020204" pitchFamily="34" charset="0"/>
              </a:rPr>
              <a:t> F, Duarte S, </a:t>
            </a:r>
            <a:r>
              <a:rPr lang="es-CL" dirty="0" err="1">
                <a:solidFill>
                  <a:schemeClr val="accent4">
                    <a:lumMod val="60000"/>
                    <a:lumOff val="40000"/>
                  </a:schemeClr>
                </a:solidFill>
                <a:latin typeface="Corbel" panose="020B0503020204020204" pitchFamily="34" charset="0"/>
              </a:rPr>
              <a:t>Sanchez</a:t>
            </a:r>
            <a:r>
              <a:rPr lang="es-CL" dirty="0">
                <a:solidFill>
                  <a:schemeClr val="accent4">
                    <a:lumMod val="60000"/>
                    <a:lumOff val="40000"/>
                  </a:schemeClr>
                </a:solidFill>
                <a:latin typeface="Corbel" panose="020B0503020204020204" pitchFamily="34" charset="0"/>
              </a:rPr>
              <a:t> D. Financiamiento público de la investigación en salud en cinco países de América Latina. </a:t>
            </a:r>
            <a:r>
              <a:rPr lang="es-CL" dirty="0" err="1">
                <a:solidFill>
                  <a:schemeClr val="accent4">
                    <a:lumMod val="60000"/>
                    <a:lumOff val="40000"/>
                  </a:schemeClr>
                </a:solidFill>
                <a:latin typeface="Corbel" panose="020B0503020204020204" pitchFamily="34" charset="0"/>
              </a:rPr>
              <a:t>Rev</a:t>
            </a:r>
            <a:r>
              <a:rPr lang="es-CL" dirty="0">
                <a:solidFill>
                  <a:schemeClr val="accent4">
                    <a:lumMod val="60000"/>
                    <a:lumOff val="40000"/>
                  </a:schemeClr>
                </a:solidFill>
                <a:latin typeface="Corbel" panose="020B0503020204020204" pitchFamily="34" charset="0"/>
              </a:rPr>
              <a:t> </a:t>
            </a:r>
            <a:r>
              <a:rPr lang="es-CL" dirty="0" err="1">
                <a:solidFill>
                  <a:schemeClr val="accent4">
                    <a:lumMod val="60000"/>
                    <a:lumOff val="40000"/>
                  </a:schemeClr>
                </a:solidFill>
                <a:latin typeface="Corbel" panose="020B0503020204020204" pitchFamily="34" charset="0"/>
              </a:rPr>
              <a:t>Panam</a:t>
            </a:r>
            <a:r>
              <a:rPr lang="es-CL" dirty="0">
                <a:solidFill>
                  <a:schemeClr val="accent4">
                    <a:lumMod val="60000"/>
                    <a:lumOff val="40000"/>
                  </a:schemeClr>
                </a:solidFill>
                <a:latin typeface="Corbel" panose="020B0503020204020204" pitchFamily="34" charset="0"/>
              </a:rPr>
              <a:t> Salud Pública 2010; 27(6):442-51</a:t>
            </a:r>
          </a:p>
          <a:p>
            <a:endParaRPr lang="es-CL" dirty="0">
              <a:solidFill>
                <a:schemeClr val="accent4">
                  <a:lumMod val="60000"/>
                  <a:lumOff val="40000"/>
                </a:schemeClr>
              </a:solidFill>
              <a:latin typeface="Corbel" panose="020B0503020204020204" pitchFamily="34" charset="0"/>
            </a:endParaRPr>
          </a:p>
        </p:txBody>
      </p:sp>
    </p:spTree>
    <p:extLst>
      <p:ext uri="{BB962C8B-B14F-4D97-AF65-F5344CB8AC3E}">
        <p14:creationId xmlns:p14="http://schemas.microsoft.com/office/powerpoint/2010/main" val="903536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latin typeface="Corbel" panose="020B0503020204020204" pitchFamily="34" charset="0"/>
              </a:rPr>
              <a:t>desafíos</a:t>
            </a:r>
          </a:p>
        </p:txBody>
      </p:sp>
      <p:sp>
        <p:nvSpPr>
          <p:cNvPr id="3" name="Marcador de contenido 2"/>
          <p:cNvSpPr>
            <a:spLocks noGrp="1"/>
          </p:cNvSpPr>
          <p:nvPr>
            <p:ph idx="1"/>
          </p:nvPr>
        </p:nvSpPr>
        <p:spPr/>
        <p:txBody>
          <a:bodyPr/>
          <a:lstStyle/>
          <a:p>
            <a:r>
              <a:rPr lang="es-CL" dirty="0">
                <a:latin typeface="Corbel" panose="020B0503020204020204" pitchFamily="34" charset="0"/>
              </a:rPr>
              <a:t>Evaluar el valor social en todos los protocolos de investigación </a:t>
            </a:r>
          </a:p>
          <a:p>
            <a:endParaRPr lang="es-CL" dirty="0">
              <a:latin typeface="Corbel" panose="020B0503020204020204" pitchFamily="34" charset="0"/>
            </a:endParaRPr>
          </a:p>
          <a:p>
            <a:r>
              <a:rPr lang="es-CL" dirty="0">
                <a:latin typeface="Corbel" panose="020B0503020204020204" pitchFamily="34" charset="0"/>
              </a:rPr>
              <a:t>Reflexionar y consensuar una definición operacional</a:t>
            </a:r>
          </a:p>
          <a:p>
            <a:pPr lvl="1"/>
            <a:endParaRPr lang="es-CL" dirty="0">
              <a:latin typeface="Corbel" panose="020B0503020204020204" pitchFamily="34" charset="0"/>
            </a:endParaRPr>
          </a:p>
          <a:p>
            <a:r>
              <a:rPr lang="es-CL" dirty="0">
                <a:latin typeface="Corbel" panose="020B0503020204020204" pitchFamily="34" charset="0"/>
              </a:rPr>
              <a:t>Definir un umbral de valor social</a:t>
            </a:r>
          </a:p>
        </p:txBody>
      </p:sp>
    </p:spTree>
    <p:extLst>
      <p:ext uri="{BB962C8B-B14F-4D97-AF65-F5344CB8AC3E}">
        <p14:creationId xmlns:p14="http://schemas.microsoft.com/office/powerpoint/2010/main" val="6695545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latin typeface="Corbel" panose="020B0503020204020204" pitchFamily="34" charset="0"/>
              </a:rPr>
              <a:t>Reflexiones finales</a:t>
            </a:r>
          </a:p>
        </p:txBody>
      </p:sp>
      <p:sp>
        <p:nvSpPr>
          <p:cNvPr id="3" name="Marcador de contenido 2"/>
          <p:cNvSpPr>
            <a:spLocks noGrp="1"/>
          </p:cNvSpPr>
          <p:nvPr>
            <p:ph idx="1"/>
          </p:nvPr>
        </p:nvSpPr>
        <p:spPr/>
        <p:txBody>
          <a:bodyPr>
            <a:normAutofit/>
          </a:bodyPr>
          <a:lstStyle/>
          <a:p>
            <a:r>
              <a:rPr lang="es-CL" dirty="0">
                <a:latin typeface="Corbel" panose="020B0503020204020204" pitchFamily="34" charset="0"/>
              </a:rPr>
              <a:t>Modelo de investigación</a:t>
            </a:r>
          </a:p>
          <a:p>
            <a:endParaRPr lang="es-CL" dirty="0">
              <a:latin typeface="Corbel" panose="020B0503020204020204" pitchFamily="34" charset="0"/>
            </a:endParaRPr>
          </a:p>
          <a:p>
            <a:r>
              <a:rPr lang="es-CL" dirty="0">
                <a:latin typeface="Corbel" panose="020B0503020204020204" pitchFamily="34" charset="0"/>
              </a:rPr>
              <a:t>Investigadores</a:t>
            </a:r>
          </a:p>
          <a:p>
            <a:endParaRPr lang="es-CL" dirty="0">
              <a:latin typeface="Corbel" panose="020B0503020204020204" pitchFamily="34" charset="0"/>
            </a:endParaRPr>
          </a:p>
          <a:p>
            <a:r>
              <a:rPr lang="es-CL" dirty="0">
                <a:latin typeface="Corbel" panose="020B0503020204020204" pitchFamily="34" charset="0"/>
              </a:rPr>
              <a:t>Políticas y priorización</a:t>
            </a:r>
          </a:p>
          <a:p>
            <a:endParaRPr lang="es-CL" dirty="0">
              <a:latin typeface="Corbel" panose="020B0503020204020204" pitchFamily="34" charset="0"/>
            </a:endParaRPr>
          </a:p>
          <a:p>
            <a:r>
              <a:rPr lang="es-CL" dirty="0">
                <a:latin typeface="Corbel" panose="020B0503020204020204" pitchFamily="34" charset="0"/>
              </a:rPr>
              <a:t>CEC</a:t>
            </a:r>
          </a:p>
          <a:p>
            <a:endParaRPr lang="es-CL" dirty="0">
              <a:latin typeface="Corbel" panose="020B0503020204020204" pitchFamily="34" charset="0"/>
            </a:endParaRPr>
          </a:p>
          <a:p>
            <a:r>
              <a:rPr lang="es-CL" dirty="0">
                <a:latin typeface="Corbel" panose="020B0503020204020204" pitchFamily="34" charset="0"/>
              </a:rPr>
              <a:t>Investigación en ética de la investigación</a:t>
            </a:r>
          </a:p>
          <a:p>
            <a:endParaRPr lang="es-CL" dirty="0">
              <a:latin typeface="Corbel" panose="020B0503020204020204" pitchFamily="34" charset="0"/>
            </a:endParaRPr>
          </a:p>
          <a:p>
            <a:endParaRPr lang="es-CL" dirty="0">
              <a:latin typeface="Corbel" panose="020B0503020204020204" pitchFamily="34" charset="0"/>
            </a:endParaRPr>
          </a:p>
          <a:p>
            <a:endParaRPr lang="es-CL" dirty="0">
              <a:latin typeface="Corbel" panose="020B0503020204020204" pitchFamily="34" charset="0"/>
            </a:endParaRPr>
          </a:p>
          <a:p>
            <a:endParaRPr lang="es-CL" dirty="0">
              <a:latin typeface="Corbel" panose="020B0503020204020204" pitchFamily="34" charset="0"/>
            </a:endParaRPr>
          </a:p>
        </p:txBody>
      </p:sp>
    </p:spTree>
    <p:extLst>
      <p:ext uri="{BB962C8B-B14F-4D97-AF65-F5344CB8AC3E}">
        <p14:creationId xmlns:p14="http://schemas.microsoft.com/office/powerpoint/2010/main" val="2715316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fade">
                                      <p:cBhvr>
                                        <p:cTn id="2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845940" y="1916832"/>
            <a:ext cx="9446339" cy="1825096"/>
          </a:xfrm>
        </p:spPr>
        <p:txBody>
          <a:bodyPr>
            <a:noAutofit/>
          </a:bodyPr>
          <a:lstStyle/>
          <a:p>
            <a:r>
              <a:rPr lang="es-CL" sz="4000" dirty="0">
                <a:latin typeface="Corbel" panose="020B0503020204020204" pitchFamily="34" charset="0"/>
              </a:rPr>
              <a:t>Consideraciones para la evaluación y Determinación del Valor Social en Investigación en Salud con Seres Humanos</a:t>
            </a:r>
          </a:p>
        </p:txBody>
      </p:sp>
      <p:sp>
        <p:nvSpPr>
          <p:cNvPr id="5" name="Subtítulo 4"/>
          <p:cNvSpPr>
            <a:spLocks noGrp="1"/>
          </p:cNvSpPr>
          <p:nvPr>
            <p:ph type="subTitle" idx="1"/>
          </p:nvPr>
        </p:nvSpPr>
        <p:spPr>
          <a:xfrm>
            <a:off x="909836" y="4656584"/>
            <a:ext cx="9433048" cy="1724744"/>
          </a:xfrm>
        </p:spPr>
        <p:txBody>
          <a:bodyPr>
            <a:normAutofit fontScale="85000" lnSpcReduction="20000"/>
          </a:bodyPr>
          <a:lstStyle/>
          <a:p>
            <a:r>
              <a:rPr lang="es-CL" dirty="0">
                <a:latin typeface="Corbel" panose="020B0503020204020204" pitchFamily="34" charset="0"/>
              </a:rPr>
              <a:t>Marjorie Borgeat Meza</a:t>
            </a:r>
          </a:p>
          <a:p>
            <a:r>
              <a:rPr lang="es-CL" sz="1600" dirty="0">
                <a:latin typeface="Corbel" panose="020B0503020204020204" pitchFamily="34" charset="0"/>
              </a:rPr>
              <a:t>Odontóloga</a:t>
            </a:r>
          </a:p>
          <a:p>
            <a:r>
              <a:rPr lang="es-CL" sz="1600" dirty="0">
                <a:latin typeface="Corbel" panose="020B0503020204020204" pitchFamily="34" charset="0"/>
              </a:rPr>
              <a:t>Magíster en Bioética, U. de Chile</a:t>
            </a:r>
          </a:p>
          <a:p>
            <a:r>
              <a:rPr lang="es-CL" sz="1600" dirty="0">
                <a:latin typeface="Corbel" panose="020B0503020204020204" pitchFamily="34" charset="0"/>
              </a:rPr>
              <a:t>Prof. Escuela de Odontología, U. de Valparaíso</a:t>
            </a:r>
          </a:p>
          <a:p>
            <a:r>
              <a:rPr lang="es-CL" sz="1600" dirty="0">
                <a:latin typeface="Corbel" panose="020B0503020204020204" pitchFamily="34" charset="0"/>
              </a:rPr>
              <a:t>Cesfam Quebrada Verde, Valparaíso</a:t>
            </a:r>
          </a:p>
          <a:p>
            <a:r>
              <a:rPr lang="es-CL" sz="1600" dirty="0">
                <a:latin typeface="Corbel" panose="020B0503020204020204" pitchFamily="34" charset="0"/>
              </a:rPr>
              <a:t>Contacto: marjorie.borgeat@uv.cl</a:t>
            </a:r>
          </a:p>
        </p:txBody>
      </p:sp>
    </p:spTree>
    <p:extLst>
      <p:ext uri="{BB962C8B-B14F-4D97-AF65-F5344CB8AC3E}">
        <p14:creationId xmlns:p14="http://schemas.microsoft.com/office/powerpoint/2010/main" val="19978407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p:txBody>
          <a:bodyPr>
            <a:noAutofit/>
          </a:bodyPr>
          <a:lstStyle/>
          <a:p>
            <a:pPr algn="l" defTabSz="914400">
              <a:lnSpc>
                <a:spcPct val="100000"/>
              </a:lnSpc>
              <a:spcBef>
                <a:spcPts val="0"/>
              </a:spcBef>
              <a:buNone/>
            </a:pPr>
            <a:r>
              <a:rPr lang="es-ES" sz="3200" b="0" i="0" spc="100" baseline="0" dirty="0">
                <a:solidFill>
                  <a:schemeClr val="tx1"/>
                </a:solidFill>
                <a:latin typeface="Corbel" panose="020B0503020204020204" pitchFamily="34" charset="0"/>
              </a:rPr>
              <a:t>Significado del Valor</a:t>
            </a:r>
            <a:r>
              <a:rPr lang="es-ES" sz="3200" b="0" i="0" spc="100" dirty="0">
                <a:solidFill>
                  <a:schemeClr val="tx1"/>
                </a:solidFill>
                <a:latin typeface="Corbel" panose="020B0503020204020204" pitchFamily="34" charset="0"/>
              </a:rPr>
              <a:t> Social como </a:t>
            </a:r>
            <a:r>
              <a:rPr lang="es-ES" sz="3200" dirty="0">
                <a:latin typeface="Corbel" panose="020B0503020204020204" pitchFamily="34" charset="0"/>
              </a:rPr>
              <a:t>R</a:t>
            </a:r>
            <a:r>
              <a:rPr lang="es-ES" sz="3200" b="0" i="0" spc="100" dirty="0">
                <a:solidFill>
                  <a:schemeClr val="tx1"/>
                </a:solidFill>
                <a:latin typeface="Corbel" panose="020B0503020204020204" pitchFamily="34" charset="0"/>
              </a:rPr>
              <a:t>equisit</a:t>
            </a:r>
            <a:r>
              <a:rPr lang="es-ES" sz="3200" dirty="0">
                <a:latin typeface="Corbel" panose="020B0503020204020204" pitchFamily="34" charset="0"/>
              </a:rPr>
              <a:t>o Ético </a:t>
            </a:r>
            <a:r>
              <a:rPr lang="es-ES" sz="3200" b="0" i="0" spc="100" dirty="0">
                <a:solidFill>
                  <a:schemeClr val="tx1"/>
                </a:solidFill>
                <a:latin typeface="Corbel" panose="020B0503020204020204" pitchFamily="34" charset="0"/>
              </a:rPr>
              <a:t> en Investigación Biomédica con Seres Humanos: Visión de los Miembros de Comités Ético-Científicos</a:t>
            </a:r>
            <a:endParaRPr lang="es-ES" sz="3200" b="0" i="0" spc="100" baseline="0" dirty="0">
              <a:solidFill>
                <a:schemeClr val="tx1"/>
              </a:solidFill>
              <a:latin typeface="Corbel" panose="020B0503020204020204" pitchFamily="34" charset="0"/>
            </a:endParaRPr>
          </a:p>
        </p:txBody>
      </p:sp>
      <p:sp>
        <p:nvSpPr>
          <p:cNvPr id="4" name="Subtítulo 3"/>
          <p:cNvSpPr>
            <a:spLocks noGrp="1"/>
          </p:cNvSpPr>
          <p:nvPr>
            <p:ph type="body" idx="1"/>
          </p:nvPr>
        </p:nvSpPr>
        <p:spPr/>
        <p:txBody>
          <a:bodyPr>
            <a:noAutofit/>
          </a:bodyPr>
          <a:lstStyle/>
          <a:p>
            <a:pPr marL="0" indent="0" algn="l">
              <a:lnSpc>
                <a:spcPct val="170000"/>
              </a:lnSpc>
              <a:spcBef>
                <a:spcPts val="0"/>
              </a:spcBef>
              <a:buNone/>
            </a:pPr>
            <a:r>
              <a:rPr lang="es-ES" sz="1800" b="0" i="0" spc="200" baseline="0" dirty="0">
                <a:solidFill>
                  <a:srgbClr val="56C5FF"/>
                </a:solidFill>
                <a:latin typeface="Corbel" panose="020B0503020204020204" pitchFamily="34" charset="0"/>
              </a:rPr>
              <a:t>Investigación para optar al</a:t>
            </a:r>
            <a:r>
              <a:rPr lang="es-ES" sz="1800" b="0" i="0" spc="200" dirty="0">
                <a:solidFill>
                  <a:srgbClr val="56C5FF"/>
                </a:solidFill>
                <a:latin typeface="Corbel" panose="020B0503020204020204" pitchFamily="34" charset="0"/>
              </a:rPr>
              <a:t> grado de Magíster en Bioética</a:t>
            </a:r>
            <a:endParaRPr lang="es-ES" sz="1800" b="0" i="0" spc="200" baseline="0" dirty="0">
              <a:solidFill>
                <a:srgbClr val="56C5FF"/>
              </a:solidFill>
              <a:latin typeface="Corbel" panose="020B0503020204020204" pitchFamily="34" charset="0"/>
            </a:endParaRPr>
          </a:p>
        </p:txBody>
      </p:sp>
    </p:spTree>
    <p:extLst>
      <p:ext uri="{BB962C8B-B14F-4D97-AF65-F5344CB8AC3E}">
        <p14:creationId xmlns:p14="http://schemas.microsoft.com/office/powerpoint/2010/main" val="28089201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ítulo 12"/>
          <p:cNvSpPr>
            <a:spLocks noGrp="1"/>
          </p:cNvSpPr>
          <p:nvPr>
            <p:ph type="title"/>
          </p:nvPr>
        </p:nvSpPr>
        <p:spPr/>
        <p:txBody>
          <a:bodyPr>
            <a:normAutofit/>
          </a:bodyPr>
          <a:lstStyle/>
          <a:p>
            <a:pPr defTabSz="914400">
              <a:spcBef>
                <a:spcPts val="0"/>
              </a:spcBef>
              <a:buNone/>
            </a:pPr>
            <a:r>
              <a:rPr lang="es-ES" sz="3600" b="0" i="0" spc="100" baseline="0" dirty="0">
                <a:solidFill>
                  <a:schemeClr val="tx1"/>
                </a:solidFill>
                <a:latin typeface="Corbel" panose="020B0503020204020204" pitchFamily="34" charset="0"/>
              </a:rPr>
              <a:t>Antecedentes </a:t>
            </a:r>
          </a:p>
        </p:txBody>
      </p:sp>
      <p:sp>
        <p:nvSpPr>
          <p:cNvPr id="14" name="Marcador de posición de contenido 13"/>
          <p:cNvSpPr>
            <a:spLocks noGrp="1"/>
          </p:cNvSpPr>
          <p:nvPr>
            <p:ph idx="1"/>
          </p:nvPr>
        </p:nvSpPr>
        <p:spPr>
          <a:xfrm>
            <a:off x="333772" y="1906487"/>
            <a:ext cx="5724127" cy="4114801"/>
          </a:xfrm>
        </p:spPr>
        <p:txBody>
          <a:bodyPr>
            <a:normAutofit/>
          </a:bodyPr>
          <a:lstStyle/>
          <a:p>
            <a:pPr marL="223200" indent="-223200" algn="just">
              <a:lnSpc>
                <a:spcPct val="150000"/>
              </a:lnSpc>
              <a:buClr>
                <a:srgbClr val="56C5FF"/>
              </a:buClr>
              <a:buFont typeface="Arial"/>
              <a:buChar char="•"/>
            </a:pPr>
            <a:r>
              <a:rPr lang="es-CL" sz="1700" dirty="0">
                <a:latin typeface="Corbel" panose="020B0503020204020204" pitchFamily="34" charset="0"/>
              </a:rPr>
              <a:t>El año 2002, el grupo  EULABOR realizó una investigación sobre  los sistemas de regulación  ética de la investigación biomédica. En relación al valor social,  se expone que en Chile:</a:t>
            </a:r>
          </a:p>
          <a:p>
            <a:pPr marL="0" indent="0" algn="ctr">
              <a:lnSpc>
                <a:spcPct val="150000"/>
              </a:lnSpc>
              <a:buClr>
                <a:srgbClr val="56C5FF"/>
              </a:buClr>
              <a:buNone/>
            </a:pPr>
            <a:r>
              <a:rPr lang="es-CL" sz="1700" i="1" dirty="0">
                <a:latin typeface="Corbel" panose="020B0503020204020204" pitchFamily="34" charset="0"/>
              </a:rPr>
              <a:t>“no existe orientación alguna respecto a cómo este elemento de análisis debe ser incorporado al proceso de evaluación, dejando a cada comité de ética la libertad de resolver este aspecto como lo estime conveniente” .</a:t>
            </a:r>
            <a:endParaRPr lang="es-CL" sz="1700" dirty="0">
              <a:latin typeface="Corbel" panose="020B0503020204020204" pitchFamily="34" charset="0"/>
            </a:endParaRPr>
          </a:p>
          <a:p>
            <a:pPr marL="223200" indent="-223200" algn="l" defTabSz="914400">
              <a:lnSpc>
                <a:spcPct val="150000"/>
              </a:lnSpc>
              <a:spcBef>
                <a:spcPts val="1800"/>
              </a:spcBef>
              <a:buClr>
                <a:srgbClr val="56C5FF"/>
              </a:buClr>
              <a:buSzPct val="100000"/>
              <a:buFont typeface="Arial"/>
              <a:buChar char="•"/>
            </a:pPr>
            <a:endParaRPr lang="es-ES" sz="1700" b="0" i="0" dirty="0">
              <a:solidFill>
                <a:schemeClr val="tx1"/>
              </a:solidFill>
              <a:latin typeface="Corbel" panose="020B0503020204020204" pitchFamily="34" charset="0"/>
            </a:endParaRPr>
          </a:p>
        </p:txBody>
      </p:sp>
      <p:sp>
        <p:nvSpPr>
          <p:cNvPr id="2" name="Rectángulo 1"/>
          <p:cNvSpPr/>
          <p:nvPr/>
        </p:nvSpPr>
        <p:spPr>
          <a:xfrm>
            <a:off x="1701924" y="6381328"/>
            <a:ext cx="10153128" cy="246221"/>
          </a:xfrm>
          <a:prstGeom prst="rect">
            <a:avLst/>
          </a:prstGeom>
        </p:spPr>
        <p:txBody>
          <a:bodyPr wrap="square">
            <a:spAutoFit/>
          </a:bodyPr>
          <a:lstStyle/>
          <a:p>
            <a:r>
              <a:rPr lang="es-CL" sz="1000" dirty="0">
                <a:solidFill>
                  <a:schemeClr val="accent4">
                    <a:lumMod val="60000"/>
                    <a:lumOff val="40000"/>
                  </a:schemeClr>
                </a:solidFill>
                <a:latin typeface="Corbel" panose="020B0503020204020204" pitchFamily="34" charset="0"/>
                <a:ea typeface="Times New Roman" panose="02020603050405020304" pitchFamily="18" charset="0"/>
              </a:rPr>
              <a:t>Zorrilla S, Salinas R, Ferrer M, Lamas E, Equipo </a:t>
            </a:r>
            <a:r>
              <a:rPr lang="es-CL" sz="1000" dirty="0" err="1">
                <a:solidFill>
                  <a:schemeClr val="accent4">
                    <a:lumMod val="60000"/>
                    <a:lumOff val="40000"/>
                  </a:schemeClr>
                </a:solidFill>
                <a:latin typeface="Corbel" panose="020B0503020204020204" pitchFamily="34" charset="0"/>
                <a:ea typeface="Times New Roman" panose="02020603050405020304" pitchFamily="18" charset="0"/>
              </a:rPr>
              <a:t>Eulabor</a:t>
            </a:r>
            <a:r>
              <a:rPr lang="es-CL" sz="1000" dirty="0">
                <a:solidFill>
                  <a:schemeClr val="accent4">
                    <a:lumMod val="60000"/>
                    <a:lumOff val="40000"/>
                  </a:schemeClr>
                </a:solidFill>
                <a:latin typeface="Corbel" panose="020B0503020204020204" pitchFamily="34" charset="0"/>
                <a:ea typeface="Times New Roman" panose="02020603050405020304" pitchFamily="18" charset="0"/>
              </a:rPr>
              <a:t>. Valor social y conflicto de interés en la ética de la investigación biomédica. </a:t>
            </a:r>
            <a:r>
              <a:rPr lang="en-US" sz="1000" dirty="0" err="1">
                <a:solidFill>
                  <a:schemeClr val="accent4">
                    <a:lumMod val="60000"/>
                    <a:lumOff val="40000"/>
                  </a:schemeClr>
                </a:solidFill>
                <a:latin typeface="Corbel" panose="020B0503020204020204" pitchFamily="34" charset="0"/>
                <a:ea typeface="Times New Roman" panose="02020603050405020304" pitchFamily="18" charset="0"/>
              </a:rPr>
              <a:t>Conclusiones</a:t>
            </a:r>
            <a:r>
              <a:rPr lang="en-US" sz="1000" dirty="0">
                <a:solidFill>
                  <a:schemeClr val="accent4">
                    <a:lumMod val="60000"/>
                    <a:lumOff val="40000"/>
                  </a:schemeClr>
                </a:solidFill>
                <a:latin typeface="Corbel" panose="020B0503020204020204" pitchFamily="34" charset="0"/>
                <a:ea typeface="Times New Roman" panose="02020603050405020304" pitchFamily="18" charset="0"/>
              </a:rPr>
              <a:t> del </a:t>
            </a:r>
            <a:r>
              <a:rPr lang="en-US" sz="1000" dirty="0" err="1">
                <a:solidFill>
                  <a:schemeClr val="accent4">
                    <a:lumMod val="60000"/>
                    <a:lumOff val="40000"/>
                  </a:schemeClr>
                </a:solidFill>
                <a:latin typeface="Corbel" panose="020B0503020204020204" pitchFamily="34" charset="0"/>
                <a:ea typeface="Times New Roman" panose="02020603050405020304" pitchFamily="18" charset="0"/>
              </a:rPr>
              <a:t>proyecto</a:t>
            </a:r>
            <a:r>
              <a:rPr lang="en-US" sz="1000" dirty="0">
                <a:solidFill>
                  <a:schemeClr val="accent4">
                    <a:lumMod val="60000"/>
                    <a:lumOff val="40000"/>
                  </a:schemeClr>
                </a:solidFill>
                <a:latin typeface="Corbel" panose="020B0503020204020204" pitchFamily="34" charset="0"/>
                <a:ea typeface="Times New Roman" panose="02020603050405020304" pitchFamily="18" charset="0"/>
              </a:rPr>
              <a:t> EULABOR. 2012</a:t>
            </a:r>
            <a:endParaRPr lang="es-CL" sz="1000" dirty="0">
              <a:solidFill>
                <a:schemeClr val="accent4">
                  <a:lumMod val="60000"/>
                  <a:lumOff val="40000"/>
                </a:schemeClr>
              </a:solidFill>
              <a:latin typeface="Corbel" panose="020B0503020204020204" pitchFamily="34" charset="0"/>
            </a:endParaRPr>
          </a:p>
        </p:txBody>
      </p:sp>
      <p:sp>
        <p:nvSpPr>
          <p:cNvPr id="5" name="Marcador de contenido 2"/>
          <p:cNvSpPr txBox="1">
            <a:spLocks/>
          </p:cNvSpPr>
          <p:nvPr/>
        </p:nvSpPr>
        <p:spPr>
          <a:xfrm>
            <a:off x="6166420" y="1916832"/>
            <a:ext cx="5806381" cy="4114801"/>
          </a:xfrm>
          <a:prstGeom prst="rect">
            <a:avLst/>
          </a:prstGeom>
        </p:spPr>
        <p:txBody>
          <a:bodyPr vert="horz" lIns="91440" tIns="45720" rIns="91440" bIns="45720" rtlCol="0">
            <a:normAutofit fontScale="85000" lnSpcReduction="10000"/>
          </a:bodyPr>
          <a:lstStyle>
            <a:lvl1pPr marL="228531" indent="-228531" algn="l" defTabSz="914126" rtl="0" eaLnBrk="1" latinLnBrk="0" hangingPunct="1">
              <a:lnSpc>
                <a:spcPct val="90000"/>
              </a:lnSpc>
              <a:spcBef>
                <a:spcPts val="1000"/>
              </a:spcBef>
              <a:buFont typeface="Arial" panose="020B0604020202020204" pitchFamily="34" charset="0"/>
              <a:buChar char="•"/>
              <a:defRPr sz="2199" kern="1200">
                <a:solidFill>
                  <a:schemeClr val="tx1"/>
                </a:solidFill>
                <a:latin typeface="+mn-lt"/>
                <a:ea typeface="+mn-ea"/>
                <a:cs typeface="+mn-cs"/>
              </a:defRPr>
            </a:lvl1pPr>
            <a:lvl2pPr marL="685594" indent="-228531" algn="l" defTabSz="914126" rtl="0" eaLnBrk="1" latinLnBrk="0" hangingPunct="1">
              <a:lnSpc>
                <a:spcPct val="90000"/>
              </a:lnSpc>
              <a:spcBef>
                <a:spcPts val="500"/>
              </a:spcBef>
              <a:buFont typeface="Arial" panose="020B0604020202020204" pitchFamily="34" charset="0"/>
              <a:buChar char="•"/>
              <a:defRPr sz="1999" kern="1200">
                <a:solidFill>
                  <a:schemeClr val="tx1"/>
                </a:solidFill>
                <a:latin typeface="+mn-lt"/>
                <a:ea typeface="+mn-ea"/>
                <a:cs typeface="+mn-cs"/>
              </a:defRPr>
            </a:lvl2pPr>
            <a:lvl3pPr marL="1142657"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3pPr>
            <a:lvl4pPr marL="1599720" indent="-228531" algn="l" defTabSz="914126"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6783" indent="-228531" algn="l" defTabSz="914126"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3846" indent="-228531" algn="l" defTabSz="914126"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0908" indent="-228531" algn="l" defTabSz="914126"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7971" indent="-228531" algn="l" defTabSz="914126"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5034" indent="-228531" algn="l" defTabSz="914126"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a:lstStyle>
          <a:p>
            <a:pPr algn="just">
              <a:lnSpc>
                <a:spcPct val="150000"/>
              </a:lnSpc>
            </a:pPr>
            <a:r>
              <a:rPr lang="es-CL" sz="2000" dirty="0">
                <a:latin typeface="Corbel" panose="020B0503020204020204" pitchFamily="34" charset="0"/>
              </a:rPr>
              <a:t>En el año 2014, en el 12vo. Congreso Internacional de Bioética esta situación sigue siendo identificada como un problema, donde en el simposio sobre “Valor social de la investigación, conflictos entre la ciencia, sociedad e individuos” se trató de clarificar:</a:t>
            </a:r>
          </a:p>
          <a:p>
            <a:pPr marL="0" indent="0" algn="ctr">
              <a:lnSpc>
                <a:spcPct val="150000"/>
              </a:lnSpc>
              <a:buFont typeface="Arial" panose="020B0604020202020204" pitchFamily="34" charset="0"/>
              <a:buNone/>
            </a:pPr>
            <a:r>
              <a:rPr lang="es-CL" sz="2000" dirty="0">
                <a:latin typeface="Corbel" panose="020B0503020204020204" pitchFamily="34" charset="0"/>
              </a:rPr>
              <a:t>“</a:t>
            </a:r>
            <a:r>
              <a:rPr lang="es-CL" sz="2000" i="1" dirty="0">
                <a:latin typeface="Corbel" panose="020B0503020204020204" pitchFamily="34" charset="0"/>
              </a:rPr>
              <a:t>escasa discusión que existe sobre que hace que una investigación sea socialmente valiosa, la incertidumbre  que involucra generar una concepción sobre el valor social, la dificultad en identificar quienes realizan estos criterios y los desafíos en la determinación del valor social aplicado a ciertos grupos”.</a:t>
            </a:r>
            <a:endParaRPr lang="es-CL" sz="2000" dirty="0">
              <a:latin typeface="Corbel" panose="020B0503020204020204" pitchFamily="34" charset="0"/>
            </a:endParaRPr>
          </a:p>
          <a:p>
            <a:pPr>
              <a:lnSpc>
                <a:spcPct val="150000"/>
              </a:lnSpc>
            </a:pPr>
            <a:endParaRPr lang="es-CL" sz="2000" dirty="0">
              <a:latin typeface="Corbel" panose="020B0503020204020204" pitchFamily="34" charset="0"/>
            </a:endParaRPr>
          </a:p>
        </p:txBody>
      </p:sp>
    </p:spTree>
    <p:extLst>
      <p:ext uri="{BB962C8B-B14F-4D97-AF65-F5344CB8AC3E}">
        <p14:creationId xmlns:p14="http://schemas.microsoft.com/office/powerpoint/2010/main" val="21391325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
                                            <p:txEl>
                                              <p:pRg st="1" end="1"/>
                                            </p:txEl>
                                          </p:spTgt>
                                        </p:tgtEl>
                                        <p:attrNameLst>
                                          <p:attrName>style.visibility</p:attrName>
                                        </p:attrNameLst>
                                      </p:cBhvr>
                                      <p:to>
                                        <p:strVal val="visible"/>
                                      </p:to>
                                    </p:set>
                                    <p:animEffect transition="in" filter="fade">
                                      <p:cBhvr>
                                        <p:cTn id="7" dur="500"/>
                                        <p:tgtEl>
                                          <p:spTgt spid="1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14">
                                            <p:txEl>
                                              <p:pRg st="0" end="0"/>
                                            </p:txEl>
                                          </p:spTgt>
                                        </p:tgtEl>
                                      </p:cBhvr>
                                    </p:animEffect>
                                    <p:set>
                                      <p:cBhvr>
                                        <p:cTn id="12" dur="1" fill="hold">
                                          <p:stCondLst>
                                            <p:cond delay="499"/>
                                          </p:stCondLst>
                                        </p:cTn>
                                        <p:tgtEl>
                                          <p:spTgt spid="14">
                                            <p:txEl>
                                              <p:pRg st="0" end="0"/>
                                            </p:txEl>
                                          </p:spTgt>
                                        </p:tgtEl>
                                        <p:attrNameLst>
                                          <p:attrName>style.visibility</p:attrName>
                                        </p:attrNameLst>
                                      </p:cBhvr>
                                      <p:to>
                                        <p:strVal val="hidden"/>
                                      </p:to>
                                    </p:set>
                                  </p:childTnLst>
                                </p:cTn>
                              </p:par>
                              <p:par>
                                <p:cTn id="13" presetID="10" presetClass="exit" presetSubtype="0" fill="hold" grpId="0" nodeType="withEffect">
                                  <p:stCondLst>
                                    <p:cond delay="0"/>
                                  </p:stCondLst>
                                  <p:childTnLst>
                                    <p:animEffect transition="out" filter="fade">
                                      <p:cBhvr>
                                        <p:cTn id="14" dur="500"/>
                                        <p:tgtEl>
                                          <p:spTgt spid="14">
                                            <p:txEl>
                                              <p:pRg st="1" end="1"/>
                                            </p:txEl>
                                          </p:spTgt>
                                        </p:tgtEl>
                                      </p:cBhvr>
                                    </p:animEffect>
                                    <p:set>
                                      <p:cBhvr>
                                        <p:cTn id="15" dur="1" fill="hold">
                                          <p:stCondLst>
                                            <p:cond delay="499"/>
                                          </p:stCondLst>
                                        </p:cTn>
                                        <p:tgtEl>
                                          <p:spTgt spid="14">
                                            <p:txEl>
                                              <p:pRg st="1" end="1"/>
                                            </p:txEl>
                                          </p:spTgt>
                                        </p:tgtEl>
                                        <p:attrNameLst>
                                          <p:attrName>style.visibility</p:attrName>
                                        </p:attrNameLst>
                                      </p:cBhvr>
                                      <p:to>
                                        <p:strVal val="hidden"/>
                                      </p:to>
                                    </p:se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5">
                                            <p:txEl>
                                              <p:pRg st="0" end="0"/>
                                            </p:txEl>
                                          </p:spTgt>
                                        </p:tgtEl>
                                        <p:attrNameLst>
                                          <p:attrName>style.visibility</p:attrName>
                                        </p:attrNameLst>
                                      </p:cBhvr>
                                      <p:to>
                                        <p:strVal val="visible"/>
                                      </p:to>
                                    </p:set>
                                    <p:animEffect transition="in" filter="fade">
                                      <p:cBhvr>
                                        <p:cTn id="20" dur="500"/>
                                        <p:tgtEl>
                                          <p:spTgt spid="5">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5">
                                            <p:txEl>
                                              <p:pRg st="1" end="1"/>
                                            </p:txEl>
                                          </p:spTgt>
                                        </p:tgtEl>
                                        <p:attrNameLst>
                                          <p:attrName>style.visibility</p:attrName>
                                        </p:attrNameLst>
                                      </p:cBhvr>
                                      <p:to>
                                        <p:strVal val="visible"/>
                                      </p:to>
                                    </p:set>
                                    <p:animEffect transition="in" filter="fade">
                                      <p:cBhvr>
                                        <p:cTn id="25"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a:bodyPr>
          <a:lstStyle/>
          <a:p>
            <a:r>
              <a:rPr lang="es-CL" sz="3600" dirty="0">
                <a:latin typeface="Corbel" panose="020B0503020204020204" pitchFamily="34" charset="0"/>
              </a:rPr>
              <a:t>Objetivo del Estudio</a:t>
            </a:r>
          </a:p>
        </p:txBody>
      </p:sp>
      <p:sp>
        <p:nvSpPr>
          <p:cNvPr id="5" name="Marcador de contenido 4"/>
          <p:cNvSpPr>
            <a:spLocks noGrp="1"/>
          </p:cNvSpPr>
          <p:nvPr>
            <p:ph idx="1"/>
          </p:nvPr>
        </p:nvSpPr>
        <p:spPr/>
        <p:txBody>
          <a:bodyPr>
            <a:normAutofit/>
          </a:bodyPr>
          <a:lstStyle/>
          <a:p>
            <a:pPr marL="0" indent="0" algn="just">
              <a:lnSpc>
                <a:spcPct val="150000"/>
              </a:lnSpc>
              <a:buNone/>
            </a:pPr>
            <a:r>
              <a:rPr lang="es-CL" dirty="0">
                <a:latin typeface="Corbel" panose="020B0503020204020204" pitchFamily="34" charset="0"/>
              </a:rPr>
              <a:t>Analizar el  significado que los integrantes de los comités ético-científicos le atribuyen al valor social como requisito ético de la investigación biomédica con seres humanos, la consideración de éste en el proceso de evaluación, la visión respecto de la complejidad de su evaluación y de los principios éticos que lo fundamentan.</a:t>
            </a:r>
          </a:p>
        </p:txBody>
      </p:sp>
    </p:spTree>
    <p:extLst>
      <p:ext uri="{BB962C8B-B14F-4D97-AF65-F5344CB8AC3E}">
        <p14:creationId xmlns:p14="http://schemas.microsoft.com/office/powerpoint/2010/main" val="27759938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CL" sz="3600" dirty="0">
                <a:latin typeface="Corbel" panose="020B0503020204020204" pitchFamily="34" charset="0"/>
              </a:rPr>
              <a:t>Metodología</a:t>
            </a:r>
          </a:p>
        </p:txBody>
      </p:sp>
      <p:sp>
        <p:nvSpPr>
          <p:cNvPr id="3" name="Marcador de contenido 2"/>
          <p:cNvSpPr>
            <a:spLocks noGrp="1"/>
          </p:cNvSpPr>
          <p:nvPr>
            <p:ph idx="1"/>
          </p:nvPr>
        </p:nvSpPr>
        <p:spPr>
          <a:xfrm>
            <a:off x="405781" y="1904999"/>
            <a:ext cx="5400600" cy="4114801"/>
          </a:xfrm>
        </p:spPr>
        <p:txBody>
          <a:bodyPr>
            <a:noAutofit/>
          </a:bodyPr>
          <a:lstStyle/>
          <a:p>
            <a:pPr algn="just">
              <a:lnSpc>
                <a:spcPct val="150000"/>
              </a:lnSpc>
            </a:pPr>
            <a:r>
              <a:rPr lang="es-CL" sz="1500" dirty="0">
                <a:latin typeface="Corbel" panose="020B0503020204020204" pitchFamily="34" charset="0"/>
              </a:rPr>
              <a:t>Enfoque Cualitativo</a:t>
            </a:r>
          </a:p>
          <a:p>
            <a:pPr lvl="1" algn="just">
              <a:lnSpc>
                <a:spcPct val="150000"/>
              </a:lnSpc>
            </a:pPr>
            <a:r>
              <a:rPr lang="es-CL" sz="1500" dirty="0">
                <a:latin typeface="Corbel" panose="020B0503020204020204" pitchFamily="34" charset="0"/>
              </a:rPr>
              <a:t>Método Interpretativo: Compresión del fenómeno a través de la interpretación de las perspectivas y opiniones de los participantes, identificando y explicando cómo interaccionan los distintos elementos que lo conforman.</a:t>
            </a:r>
          </a:p>
          <a:p>
            <a:pPr algn="just">
              <a:lnSpc>
                <a:spcPct val="150000"/>
              </a:lnSpc>
            </a:pPr>
            <a:r>
              <a:rPr lang="es-CL" sz="1500" dirty="0">
                <a:latin typeface="Corbel" panose="020B0503020204020204" pitchFamily="34" charset="0"/>
              </a:rPr>
              <a:t>Técnica de producción de datos</a:t>
            </a:r>
          </a:p>
          <a:p>
            <a:pPr lvl="1" algn="just">
              <a:lnSpc>
                <a:spcPct val="150000"/>
              </a:lnSpc>
            </a:pPr>
            <a:r>
              <a:rPr lang="es-CL" sz="1500" dirty="0">
                <a:latin typeface="Corbel" panose="020B0503020204020204" pitchFamily="34" charset="0"/>
              </a:rPr>
              <a:t>Entrevista semiestructurada</a:t>
            </a:r>
          </a:p>
          <a:p>
            <a:pPr lvl="2" algn="just">
              <a:lnSpc>
                <a:spcPct val="150000"/>
              </a:lnSpc>
            </a:pPr>
            <a:r>
              <a:rPr lang="es-CL" sz="1500" dirty="0">
                <a:latin typeface="Corbel" panose="020B0503020204020204" pitchFamily="34" charset="0"/>
              </a:rPr>
              <a:t>Tópicos</a:t>
            </a:r>
          </a:p>
          <a:p>
            <a:pPr lvl="2" algn="just">
              <a:lnSpc>
                <a:spcPct val="150000"/>
              </a:lnSpc>
            </a:pPr>
            <a:r>
              <a:rPr lang="es-CL" sz="1500" dirty="0">
                <a:latin typeface="Corbel" panose="020B0503020204020204" pitchFamily="34" charset="0"/>
              </a:rPr>
              <a:t>Ejecución </a:t>
            </a:r>
          </a:p>
          <a:p>
            <a:pPr algn="just">
              <a:lnSpc>
                <a:spcPct val="150000"/>
              </a:lnSpc>
            </a:pPr>
            <a:endParaRPr lang="es-CL" sz="1500" dirty="0">
              <a:latin typeface="Corbel" panose="020B0503020204020204" pitchFamily="34" charset="0"/>
            </a:endParaRPr>
          </a:p>
        </p:txBody>
      </p:sp>
      <p:sp>
        <p:nvSpPr>
          <p:cNvPr id="4" name="Rectángulo 3"/>
          <p:cNvSpPr/>
          <p:nvPr/>
        </p:nvSpPr>
        <p:spPr>
          <a:xfrm>
            <a:off x="261764" y="6423139"/>
            <a:ext cx="11881320" cy="246221"/>
          </a:xfrm>
          <a:prstGeom prst="rect">
            <a:avLst/>
          </a:prstGeom>
        </p:spPr>
        <p:txBody>
          <a:bodyPr wrap="square">
            <a:spAutoFit/>
          </a:bodyPr>
          <a:lstStyle/>
          <a:p>
            <a:pPr algn="just">
              <a:spcAft>
                <a:spcPts val="0"/>
              </a:spcAft>
            </a:pPr>
            <a:r>
              <a:rPr lang="es-CL" sz="1000" dirty="0">
                <a:solidFill>
                  <a:schemeClr val="accent4">
                    <a:lumMod val="60000"/>
                    <a:lumOff val="40000"/>
                  </a:schemeClr>
                </a:solidFill>
                <a:latin typeface="Corbel" panose="020B0503020204020204" pitchFamily="34" charset="0"/>
                <a:ea typeface="Times New Roman" panose="02020603050405020304" pitchFamily="18" charset="0"/>
                <a:cs typeface="Times New Roman" panose="02020603050405020304" pitchFamily="18" charset="0"/>
              </a:rPr>
              <a:t>Vásquez M, Ferreira da Silva M, Mogollón S, Fernández de </a:t>
            </a:r>
            <a:r>
              <a:rPr lang="es-CL" sz="1000" dirty="0" err="1">
                <a:solidFill>
                  <a:schemeClr val="accent4">
                    <a:lumMod val="60000"/>
                    <a:lumOff val="40000"/>
                  </a:schemeClr>
                </a:solidFill>
                <a:latin typeface="Corbel" panose="020B0503020204020204" pitchFamily="34" charset="0"/>
                <a:ea typeface="Times New Roman" panose="02020603050405020304" pitchFamily="18" charset="0"/>
                <a:cs typeface="Times New Roman" panose="02020603050405020304" pitchFamily="18" charset="0"/>
              </a:rPr>
              <a:t>Sanmaned</a:t>
            </a:r>
            <a:r>
              <a:rPr lang="es-CL" sz="1000" dirty="0">
                <a:solidFill>
                  <a:schemeClr val="accent4">
                    <a:lumMod val="60000"/>
                    <a:lumOff val="40000"/>
                  </a:schemeClr>
                </a:solidFill>
                <a:latin typeface="Corbel" panose="020B0503020204020204" pitchFamily="34" charset="0"/>
                <a:ea typeface="Times New Roman" panose="02020603050405020304" pitchFamily="18" charset="0"/>
                <a:cs typeface="Times New Roman" panose="02020603050405020304" pitchFamily="18" charset="0"/>
              </a:rPr>
              <a:t> M,  Vargas I. Introducción a las técnicas cualitativas de investigación aplicadas en salud . Barcelona: Universidad Autónoma de Barcelona; 2006.</a:t>
            </a:r>
            <a:endParaRPr lang="es-CL" sz="1000" dirty="0">
              <a:solidFill>
                <a:schemeClr val="accent4">
                  <a:lumMod val="60000"/>
                  <a:lumOff val="40000"/>
                </a:schemeClr>
              </a:solidFill>
              <a:effectLst/>
              <a:latin typeface="Corbel" panose="020B0503020204020204" pitchFamily="34" charset="0"/>
              <a:ea typeface="Times New Roman" panose="02020603050405020304" pitchFamily="18" charset="0"/>
              <a:cs typeface="Times New Roman" panose="02020603050405020304" pitchFamily="18" charset="0"/>
            </a:endParaRPr>
          </a:p>
        </p:txBody>
      </p:sp>
      <p:sp>
        <p:nvSpPr>
          <p:cNvPr id="5" name="Marcador de contenido 2"/>
          <p:cNvSpPr txBox="1">
            <a:spLocks/>
          </p:cNvSpPr>
          <p:nvPr/>
        </p:nvSpPr>
        <p:spPr>
          <a:xfrm>
            <a:off x="6022404" y="1906487"/>
            <a:ext cx="5760640" cy="4114801"/>
          </a:xfrm>
          <a:prstGeom prst="rect">
            <a:avLst/>
          </a:prstGeom>
        </p:spPr>
        <p:txBody>
          <a:bodyPr vert="horz" lIns="91440" tIns="45720" rIns="91440" bIns="45720" rtlCol="0">
            <a:noAutofit/>
          </a:bodyPr>
          <a:lstStyle>
            <a:lvl1pPr marL="223838" indent="-223838" algn="l" defTabSz="914400" rtl="0" eaLnBrk="1" latinLnBrk="0" hangingPunct="1">
              <a:lnSpc>
                <a:spcPct val="90000"/>
              </a:lnSpc>
              <a:spcBef>
                <a:spcPts val="1800"/>
              </a:spcBef>
              <a:buClr>
                <a:schemeClr val="accent1"/>
              </a:buClr>
              <a:buSzPct val="100000"/>
              <a:buFont typeface="Arial" pitchFamily="34" charset="0"/>
              <a:buChar char="•"/>
              <a:defRPr sz="2400" kern="1200">
                <a:solidFill>
                  <a:schemeClr val="tx1"/>
                </a:solidFill>
                <a:latin typeface="+mn-lt"/>
                <a:ea typeface="+mn-ea"/>
                <a:cs typeface="+mn-cs"/>
              </a:defRPr>
            </a:lvl1pPr>
            <a:lvl2pPr marL="463550" indent="-231775" algn="l" defTabSz="914400" rtl="0" eaLnBrk="1" latinLnBrk="0" hangingPunct="1">
              <a:lnSpc>
                <a:spcPct val="90000"/>
              </a:lnSpc>
              <a:spcBef>
                <a:spcPts val="1200"/>
              </a:spcBef>
              <a:buClr>
                <a:schemeClr val="accent1"/>
              </a:buClr>
              <a:buSzPct val="100000"/>
              <a:buFont typeface="Arial" pitchFamily="34" charset="0"/>
              <a:buChar char="•"/>
              <a:defRPr sz="2000" kern="1200">
                <a:solidFill>
                  <a:schemeClr val="tx1"/>
                </a:solidFill>
                <a:latin typeface="+mn-lt"/>
                <a:ea typeface="+mn-ea"/>
                <a:cs typeface="+mn-cs"/>
              </a:defRPr>
            </a:lvl2pPr>
            <a:lvl3pPr marL="682625" indent="-21907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3pPr>
            <a:lvl4pPr marL="857250" indent="-174625" algn="l" defTabSz="914400" rtl="0" eaLnBrk="1" latinLnBrk="0" hangingPunct="1">
              <a:lnSpc>
                <a:spcPct val="90000"/>
              </a:lnSpc>
              <a:spcBef>
                <a:spcPts val="600"/>
              </a:spcBef>
              <a:buClr>
                <a:schemeClr val="accent1"/>
              </a:buClr>
              <a:buSzPct val="100000"/>
              <a:buFont typeface="Arial" pitchFamily="34" charset="0"/>
              <a:buChar char="•"/>
              <a:defRPr sz="1600" kern="1200">
                <a:solidFill>
                  <a:schemeClr val="tx1"/>
                </a:solidFill>
                <a:latin typeface="+mn-lt"/>
                <a:ea typeface="+mn-ea"/>
                <a:cs typeface="+mn-cs"/>
              </a:defRPr>
            </a:lvl4pPr>
            <a:lvl5pPr marL="1030288" indent="-173038" algn="l" defTabSz="914400" rtl="0" eaLnBrk="1" latinLnBrk="0" hangingPunct="1">
              <a:lnSpc>
                <a:spcPct val="90000"/>
              </a:lnSpc>
              <a:spcBef>
                <a:spcPts val="600"/>
              </a:spcBef>
              <a:buClr>
                <a:schemeClr val="accent1"/>
              </a:buClr>
              <a:buSzPct val="100000"/>
              <a:buFont typeface="Arial" pitchFamily="34" charset="0"/>
              <a:buChar char="•"/>
              <a:defRPr sz="1600" kern="120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9pPr>
          </a:lstStyle>
          <a:p>
            <a:pPr algn="just">
              <a:lnSpc>
                <a:spcPct val="150000"/>
              </a:lnSpc>
            </a:pPr>
            <a:r>
              <a:rPr lang="es-CL" sz="1500" dirty="0">
                <a:latin typeface="Corbel" panose="020B0503020204020204" pitchFamily="34" charset="0"/>
              </a:rPr>
              <a:t>Técnica de análisis de datos</a:t>
            </a:r>
          </a:p>
          <a:p>
            <a:pPr lvl="1" algn="just">
              <a:lnSpc>
                <a:spcPct val="150000"/>
              </a:lnSpc>
            </a:pPr>
            <a:r>
              <a:rPr lang="es-CL" sz="1500" dirty="0">
                <a:latin typeface="Corbel" panose="020B0503020204020204" pitchFamily="34" charset="0"/>
              </a:rPr>
              <a:t>Teoría Fundamentada </a:t>
            </a:r>
          </a:p>
          <a:p>
            <a:pPr lvl="2" algn="just">
              <a:lnSpc>
                <a:spcPct val="150000"/>
              </a:lnSpc>
            </a:pPr>
            <a:r>
              <a:rPr lang="es-CL" sz="1500" dirty="0">
                <a:latin typeface="Corbel" panose="020B0503020204020204" pitchFamily="34" charset="0"/>
              </a:rPr>
              <a:t>Procedimientos de análisis</a:t>
            </a:r>
          </a:p>
          <a:p>
            <a:pPr lvl="3" algn="just">
              <a:lnSpc>
                <a:spcPct val="150000"/>
              </a:lnSpc>
            </a:pPr>
            <a:r>
              <a:rPr lang="es-CL" sz="1500" dirty="0">
                <a:latin typeface="Corbel" panose="020B0503020204020204" pitchFamily="34" charset="0"/>
              </a:rPr>
              <a:t>Comparación constante: para direccionar la recolección de la información.</a:t>
            </a:r>
          </a:p>
          <a:p>
            <a:pPr lvl="3" algn="just">
              <a:lnSpc>
                <a:spcPct val="150000"/>
              </a:lnSpc>
            </a:pPr>
            <a:r>
              <a:rPr lang="es-CL" sz="1500" dirty="0">
                <a:latin typeface="Corbel" panose="020B0503020204020204" pitchFamily="34" charset="0"/>
              </a:rPr>
              <a:t>Saturación teórica: como límite para la recopilación de datos. </a:t>
            </a:r>
          </a:p>
          <a:p>
            <a:pPr lvl="3" algn="just">
              <a:lnSpc>
                <a:spcPct val="150000"/>
              </a:lnSpc>
            </a:pPr>
            <a:r>
              <a:rPr lang="es-CL" sz="1500" dirty="0">
                <a:latin typeface="Corbel" panose="020B0503020204020204" pitchFamily="34" charset="0"/>
              </a:rPr>
              <a:t>Entrelazamiento de las operaciones de recolección, codificación, análisis e interpretación de los datos, a lo largo del estudio.</a:t>
            </a:r>
          </a:p>
        </p:txBody>
      </p:sp>
    </p:spTree>
    <p:extLst>
      <p:ext uri="{BB962C8B-B14F-4D97-AF65-F5344CB8AC3E}">
        <p14:creationId xmlns:p14="http://schemas.microsoft.com/office/powerpoint/2010/main" val="37732542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500"/>
                                        <p:tgtEl>
                                          <p:spTgt spid="3">
                                            <p:txEl>
                                              <p:pRg st="4" end="4"/>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500"/>
                                        <p:tgtEl>
                                          <p:spTgt spid="3">
                                            <p:txEl>
                                              <p:pRg st="5" end="5"/>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5">
                                            <p:txEl>
                                              <p:pRg st="0" end="0"/>
                                            </p:txEl>
                                          </p:spTgt>
                                        </p:tgtEl>
                                        <p:attrNameLst>
                                          <p:attrName>style.visibility</p:attrName>
                                        </p:attrNameLst>
                                      </p:cBhvr>
                                      <p:to>
                                        <p:strVal val="visible"/>
                                      </p:to>
                                    </p:set>
                                    <p:animEffect transition="in" filter="fade">
                                      <p:cBhvr>
                                        <p:cTn id="26" dur="500"/>
                                        <p:tgtEl>
                                          <p:spTgt spid="5">
                                            <p:txEl>
                                              <p:pRg st="0" end="0"/>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5">
                                            <p:txEl>
                                              <p:pRg st="1" end="1"/>
                                            </p:txEl>
                                          </p:spTgt>
                                        </p:tgtEl>
                                        <p:attrNameLst>
                                          <p:attrName>style.visibility</p:attrName>
                                        </p:attrNameLst>
                                      </p:cBhvr>
                                      <p:to>
                                        <p:strVal val="visible"/>
                                      </p:to>
                                    </p:set>
                                    <p:animEffect transition="in" filter="fade">
                                      <p:cBhvr>
                                        <p:cTn id="29" dur="500"/>
                                        <p:tgtEl>
                                          <p:spTgt spid="5">
                                            <p:txEl>
                                              <p:pRg st="1" end="1"/>
                                            </p:txEl>
                                          </p:spTgt>
                                        </p:tgtEl>
                                      </p:cBhvr>
                                    </p:animEffect>
                                  </p:childTnLst>
                                </p:cTn>
                              </p:par>
                            </p:childTnLst>
                          </p:cTn>
                        </p:par>
                        <p:par>
                          <p:cTn id="30" fill="hold">
                            <p:stCondLst>
                              <p:cond delay="500"/>
                            </p:stCondLst>
                            <p:childTnLst>
                              <p:par>
                                <p:cTn id="31" presetID="10" presetClass="entr" presetSubtype="0" fill="hold" nodeType="afterEffect">
                                  <p:stCondLst>
                                    <p:cond delay="0"/>
                                  </p:stCondLst>
                                  <p:childTnLst>
                                    <p:set>
                                      <p:cBhvr>
                                        <p:cTn id="32" dur="1" fill="hold">
                                          <p:stCondLst>
                                            <p:cond delay="0"/>
                                          </p:stCondLst>
                                        </p:cTn>
                                        <p:tgtEl>
                                          <p:spTgt spid="5">
                                            <p:txEl>
                                              <p:pRg st="2" end="2"/>
                                            </p:txEl>
                                          </p:spTgt>
                                        </p:tgtEl>
                                        <p:attrNameLst>
                                          <p:attrName>style.visibility</p:attrName>
                                        </p:attrNameLst>
                                      </p:cBhvr>
                                      <p:to>
                                        <p:strVal val="visible"/>
                                      </p:to>
                                    </p:set>
                                    <p:animEffect transition="in" filter="fade">
                                      <p:cBhvr>
                                        <p:cTn id="33" dur="500"/>
                                        <p:tgtEl>
                                          <p:spTgt spid="5">
                                            <p:txEl>
                                              <p:pRg st="2" end="2"/>
                                            </p:txEl>
                                          </p:spTgt>
                                        </p:tgtEl>
                                      </p:cBhvr>
                                    </p:animEffect>
                                  </p:childTnLst>
                                </p:cTn>
                              </p:par>
                            </p:childTnLst>
                          </p:cTn>
                        </p:par>
                        <p:par>
                          <p:cTn id="34" fill="hold">
                            <p:stCondLst>
                              <p:cond delay="1000"/>
                            </p:stCondLst>
                            <p:childTnLst>
                              <p:par>
                                <p:cTn id="35" presetID="10" presetClass="entr" presetSubtype="0" fill="hold" nodeType="afterEffect">
                                  <p:stCondLst>
                                    <p:cond delay="0"/>
                                  </p:stCondLst>
                                  <p:childTnLst>
                                    <p:set>
                                      <p:cBhvr>
                                        <p:cTn id="36" dur="1" fill="hold">
                                          <p:stCondLst>
                                            <p:cond delay="0"/>
                                          </p:stCondLst>
                                        </p:cTn>
                                        <p:tgtEl>
                                          <p:spTgt spid="5">
                                            <p:txEl>
                                              <p:pRg st="3" end="3"/>
                                            </p:txEl>
                                          </p:spTgt>
                                        </p:tgtEl>
                                        <p:attrNameLst>
                                          <p:attrName>style.visibility</p:attrName>
                                        </p:attrNameLst>
                                      </p:cBhvr>
                                      <p:to>
                                        <p:strVal val="visible"/>
                                      </p:to>
                                    </p:set>
                                    <p:animEffect transition="in" filter="fade">
                                      <p:cBhvr>
                                        <p:cTn id="37" dur="500"/>
                                        <p:tgtEl>
                                          <p:spTgt spid="5">
                                            <p:txEl>
                                              <p:pRg st="3" end="3"/>
                                            </p:txEl>
                                          </p:spTgt>
                                        </p:tgtEl>
                                      </p:cBhvr>
                                    </p:animEffect>
                                  </p:childTnLst>
                                </p:cTn>
                              </p:par>
                            </p:childTnLst>
                          </p:cTn>
                        </p:par>
                        <p:par>
                          <p:cTn id="38" fill="hold">
                            <p:stCondLst>
                              <p:cond delay="1500"/>
                            </p:stCondLst>
                            <p:childTnLst>
                              <p:par>
                                <p:cTn id="39" presetID="10" presetClass="entr" presetSubtype="0" fill="hold" nodeType="afterEffect">
                                  <p:stCondLst>
                                    <p:cond delay="0"/>
                                  </p:stCondLst>
                                  <p:childTnLst>
                                    <p:set>
                                      <p:cBhvr>
                                        <p:cTn id="40" dur="1" fill="hold">
                                          <p:stCondLst>
                                            <p:cond delay="0"/>
                                          </p:stCondLst>
                                        </p:cTn>
                                        <p:tgtEl>
                                          <p:spTgt spid="5">
                                            <p:txEl>
                                              <p:pRg st="4" end="4"/>
                                            </p:txEl>
                                          </p:spTgt>
                                        </p:tgtEl>
                                        <p:attrNameLst>
                                          <p:attrName>style.visibility</p:attrName>
                                        </p:attrNameLst>
                                      </p:cBhvr>
                                      <p:to>
                                        <p:strVal val="visible"/>
                                      </p:to>
                                    </p:set>
                                    <p:animEffect transition="in" filter="fade">
                                      <p:cBhvr>
                                        <p:cTn id="41" dur="500"/>
                                        <p:tgtEl>
                                          <p:spTgt spid="5">
                                            <p:txEl>
                                              <p:pRg st="4" end="4"/>
                                            </p:txEl>
                                          </p:spTgt>
                                        </p:tgtEl>
                                      </p:cBhvr>
                                    </p:animEffect>
                                  </p:childTnLst>
                                </p:cTn>
                              </p:par>
                            </p:childTnLst>
                          </p:cTn>
                        </p:par>
                        <p:par>
                          <p:cTn id="42" fill="hold">
                            <p:stCondLst>
                              <p:cond delay="2000"/>
                            </p:stCondLst>
                            <p:childTnLst>
                              <p:par>
                                <p:cTn id="43" presetID="10" presetClass="entr" presetSubtype="0" fill="hold" nodeType="afterEffect">
                                  <p:stCondLst>
                                    <p:cond delay="0"/>
                                  </p:stCondLst>
                                  <p:childTnLst>
                                    <p:set>
                                      <p:cBhvr>
                                        <p:cTn id="44" dur="1" fill="hold">
                                          <p:stCondLst>
                                            <p:cond delay="0"/>
                                          </p:stCondLst>
                                        </p:cTn>
                                        <p:tgtEl>
                                          <p:spTgt spid="5">
                                            <p:txEl>
                                              <p:pRg st="5" end="5"/>
                                            </p:txEl>
                                          </p:spTgt>
                                        </p:tgtEl>
                                        <p:attrNameLst>
                                          <p:attrName>style.visibility</p:attrName>
                                        </p:attrNameLst>
                                      </p:cBhvr>
                                      <p:to>
                                        <p:strVal val="visible"/>
                                      </p:to>
                                    </p:set>
                                    <p:animEffect transition="in" filter="fade">
                                      <p:cBhvr>
                                        <p:cTn id="45"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CL" sz="3600" dirty="0">
                <a:latin typeface="Corbel" panose="020B0503020204020204" pitchFamily="34" charset="0"/>
              </a:rPr>
              <a:t>Metodología</a:t>
            </a:r>
          </a:p>
        </p:txBody>
      </p:sp>
      <p:sp>
        <p:nvSpPr>
          <p:cNvPr id="6" name="Marcador de contenido 5"/>
          <p:cNvSpPr>
            <a:spLocks noGrp="1"/>
          </p:cNvSpPr>
          <p:nvPr>
            <p:ph idx="1"/>
          </p:nvPr>
        </p:nvSpPr>
        <p:spPr>
          <a:xfrm>
            <a:off x="1522413" y="1834479"/>
            <a:ext cx="7308303" cy="4114801"/>
          </a:xfrm>
        </p:spPr>
        <p:txBody>
          <a:bodyPr/>
          <a:lstStyle/>
          <a:p>
            <a:r>
              <a:rPr lang="es-CL" dirty="0">
                <a:latin typeface="Corbel" panose="020B0503020204020204" pitchFamily="34" charset="0"/>
              </a:rPr>
              <a:t>Perfil de los entrevistados</a:t>
            </a:r>
          </a:p>
        </p:txBody>
      </p:sp>
      <p:graphicFrame>
        <p:nvGraphicFramePr>
          <p:cNvPr id="5" name="Diagrama 4"/>
          <p:cNvGraphicFramePr/>
          <p:nvPr>
            <p:extLst>
              <p:ext uri="{D42A27DB-BD31-4B8C-83A1-F6EECF244321}">
                <p14:modId xmlns:p14="http://schemas.microsoft.com/office/powerpoint/2010/main" val="3173914672"/>
              </p:ext>
            </p:extLst>
          </p:nvPr>
        </p:nvGraphicFramePr>
        <p:xfrm>
          <a:off x="1341884" y="836712"/>
          <a:ext cx="10081120" cy="68163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332918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CuadroTexto 73"/>
          <p:cNvSpPr txBox="1"/>
          <p:nvPr/>
        </p:nvSpPr>
        <p:spPr>
          <a:xfrm>
            <a:off x="4715917" y="5734997"/>
            <a:ext cx="2818655" cy="646331"/>
          </a:xfrm>
          <a:prstGeom prst="rect">
            <a:avLst/>
          </a:prstGeom>
          <a:noFill/>
        </p:spPr>
        <p:txBody>
          <a:bodyPr wrap="square" rtlCol="0">
            <a:spAutoFit/>
          </a:bodyPr>
          <a:lstStyle/>
          <a:p>
            <a:pPr algn="ctr">
              <a:lnSpc>
                <a:spcPct val="90000"/>
              </a:lnSpc>
            </a:pPr>
            <a:r>
              <a:rPr lang="es-CL" sz="2000" dirty="0">
                <a:latin typeface="Corbel" panose="020B0503020204020204" pitchFamily="34" charset="0"/>
              </a:rPr>
              <a:t>FUNDAMENTOS DEL </a:t>
            </a:r>
          </a:p>
          <a:p>
            <a:pPr algn="ctr">
              <a:lnSpc>
                <a:spcPct val="90000"/>
              </a:lnSpc>
            </a:pPr>
            <a:r>
              <a:rPr lang="es-CL" sz="2000" dirty="0">
                <a:latin typeface="Corbel" panose="020B0503020204020204" pitchFamily="34" charset="0"/>
              </a:rPr>
              <a:t>VALOR SOCIAL</a:t>
            </a:r>
          </a:p>
        </p:txBody>
      </p:sp>
      <p:sp>
        <p:nvSpPr>
          <p:cNvPr id="75" name="CuadroTexto 74"/>
          <p:cNvSpPr txBox="1"/>
          <p:nvPr/>
        </p:nvSpPr>
        <p:spPr>
          <a:xfrm>
            <a:off x="2591396" y="5757181"/>
            <a:ext cx="1558800" cy="480131"/>
          </a:xfrm>
          <a:prstGeom prst="rect">
            <a:avLst/>
          </a:prstGeom>
          <a:solidFill>
            <a:schemeClr val="bg2">
              <a:lumMod val="75000"/>
              <a:lumOff val="25000"/>
            </a:schemeClr>
          </a:solidFill>
          <a:effectLst>
            <a:glow rad="101600">
              <a:schemeClr val="tx1">
                <a:alpha val="60000"/>
              </a:schemeClr>
            </a:glow>
          </a:effectLst>
        </p:spPr>
        <p:txBody>
          <a:bodyPr wrap="square" rtlCol="0">
            <a:spAutoFit/>
          </a:bodyPr>
          <a:lstStyle/>
          <a:p>
            <a:pPr algn="ctr">
              <a:lnSpc>
                <a:spcPct val="90000"/>
              </a:lnSpc>
            </a:pPr>
            <a:r>
              <a:rPr lang="es-CL" sz="1400" dirty="0">
                <a:latin typeface="Corbel" panose="020B0503020204020204" pitchFamily="34" charset="0"/>
              </a:rPr>
              <a:t>Principios Éticos</a:t>
            </a:r>
          </a:p>
          <a:p>
            <a:pPr algn="ctr">
              <a:lnSpc>
                <a:spcPct val="90000"/>
              </a:lnSpc>
            </a:pPr>
            <a:endParaRPr lang="es-CL" sz="1400" dirty="0">
              <a:latin typeface="Corbel" panose="020B0503020204020204" pitchFamily="34" charset="0"/>
            </a:endParaRPr>
          </a:p>
        </p:txBody>
      </p:sp>
      <p:grpSp>
        <p:nvGrpSpPr>
          <p:cNvPr id="6" name="Grupo 5"/>
          <p:cNvGrpSpPr/>
          <p:nvPr/>
        </p:nvGrpSpPr>
        <p:grpSpPr>
          <a:xfrm>
            <a:off x="0" y="-27384"/>
            <a:ext cx="12170130" cy="4164217"/>
            <a:chOff x="0" y="-27384"/>
            <a:chExt cx="12170130" cy="4164217"/>
          </a:xfrm>
        </p:grpSpPr>
        <p:sp>
          <p:nvSpPr>
            <p:cNvPr id="55" name="CuadroTexto 54"/>
            <p:cNvSpPr txBox="1"/>
            <p:nvPr/>
          </p:nvSpPr>
          <p:spPr>
            <a:xfrm>
              <a:off x="0" y="-27384"/>
              <a:ext cx="12170130" cy="4164217"/>
            </a:xfrm>
            <a:prstGeom prst="rect">
              <a:avLst/>
            </a:prstGeom>
            <a:solidFill>
              <a:schemeClr val="bg2">
                <a:lumMod val="90000"/>
                <a:lumOff val="10000"/>
              </a:schemeClr>
            </a:solidFill>
            <a:effectLst>
              <a:glow rad="101600">
                <a:schemeClr val="tx1">
                  <a:alpha val="60000"/>
                </a:schemeClr>
              </a:glow>
            </a:effectLst>
          </p:spPr>
          <p:txBody>
            <a:bodyPr wrap="square" rtlCol="0">
              <a:spAutoFit/>
            </a:bodyPr>
            <a:lstStyle/>
            <a:p>
              <a:pPr algn="ctr">
                <a:lnSpc>
                  <a:spcPct val="90000"/>
                </a:lnSpc>
              </a:pPr>
              <a:endParaRPr lang="es-CL" sz="2800" dirty="0">
                <a:latin typeface="Corbel" panose="020B0503020204020204" pitchFamily="34" charset="0"/>
              </a:endParaRPr>
            </a:p>
            <a:p>
              <a:pPr algn="ctr">
                <a:lnSpc>
                  <a:spcPct val="90000"/>
                </a:lnSpc>
              </a:pPr>
              <a:endParaRPr lang="es-CL" sz="2800" dirty="0">
                <a:latin typeface="Corbel" panose="020B0503020204020204" pitchFamily="34" charset="0"/>
              </a:endParaRPr>
            </a:p>
            <a:p>
              <a:pPr algn="ctr">
                <a:lnSpc>
                  <a:spcPct val="90000"/>
                </a:lnSpc>
              </a:pPr>
              <a:endParaRPr lang="es-CL" sz="2800" dirty="0">
                <a:latin typeface="Corbel" panose="020B0503020204020204" pitchFamily="34" charset="0"/>
              </a:endParaRPr>
            </a:p>
            <a:p>
              <a:pPr algn="ctr">
                <a:lnSpc>
                  <a:spcPct val="90000"/>
                </a:lnSpc>
              </a:pPr>
              <a:endParaRPr lang="es-CL" sz="2800" dirty="0">
                <a:latin typeface="Corbel" panose="020B0503020204020204" pitchFamily="34" charset="0"/>
              </a:endParaRPr>
            </a:p>
            <a:p>
              <a:pPr algn="ctr">
                <a:lnSpc>
                  <a:spcPct val="90000"/>
                </a:lnSpc>
              </a:pPr>
              <a:endParaRPr lang="es-CL" sz="2800" dirty="0">
                <a:latin typeface="Corbel" panose="020B0503020204020204" pitchFamily="34" charset="0"/>
              </a:endParaRPr>
            </a:p>
            <a:p>
              <a:pPr algn="ctr">
                <a:lnSpc>
                  <a:spcPct val="90000"/>
                </a:lnSpc>
              </a:pPr>
              <a:endParaRPr lang="es-CL" sz="2800" dirty="0">
                <a:latin typeface="Corbel" panose="020B0503020204020204" pitchFamily="34" charset="0"/>
              </a:endParaRPr>
            </a:p>
            <a:p>
              <a:pPr algn="ctr">
                <a:lnSpc>
                  <a:spcPct val="90000"/>
                </a:lnSpc>
              </a:pPr>
              <a:endParaRPr lang="es-CL" sz="2800" dirty="0">
                <a:latin typeface="Corbel" panose="020B0503020204020204" pitchFamily="34" charset="0"/>
              </a:endParaRPr>
            </a:p>
            <a:p>
              <a:pPr algn="ctr">
                <a:lnSpc>
                  <a:spcPct val="90000"/>
                </a:lnSpc>
              </a:pPr>
              <a:endParaRPr lang="es-CL" sz="2800" dirty="0">
                <a:latin typeface="Corbel" panose="020B0503020204020204" pitchFamily="34" charset="0"/>
              </a:endParaRPr>
            </a:p>
            <a:p>
              <a:pPr algn="ctr">
                <a:lnSpc>
                  <a:spcPct val="90000"/>
                </a:lnSpc>
              </a:pPr>
              <a:endParaRPr lang="es-CL" sz="2800" dirty="0">
                <a:latin typeface="Corbel" panose="020B0503020204020204" pitchFamily="34" charset="0"/>
              </a:endParaRPr>
            </a:p>
            <a:p>
              <a:pPr algn="ctr">
                <a:lnSpc>
                  <a:spcPct val="90000"/>
                </a:lnSpc>
              </a:pPr>
              <a:endParaRPr lang="es-CL" sz="2800" dirty="0">
                <a:latin typeface="Corbel" panose="020B0503020204020204" pitchFamily="34" charset="0"/>
              </a:endParaRPr>
            </a:p>
            <a:p>
              <a:pPr algn="ctr">
                <a:lnSpc>
                  <a:spcPct val="90000"/>
                </a:lnSpc>
              </a:pPr>
              <a:endParaRPr lang="es-CL" sz="1400" dirty="0">
                <a:latin typeface="Corbel" panose="020B0503020204020204" pitchFamily="34" charset="0"/>
              </a:endParaRPr>
            </a:p>
          </p:txBody>
        </p:sp>
        <p:sp>
          <p:nvSpPr>
            <p:cNvPr id="61" name="CuadroTexto 60"/>
            <p:cNvSpPr txBox="1"/>
            <p:nvPr/>
          </p:nvSpPr>
          <p:spPr>
            <a:xfrm>
              <a:off x="4582244" y="838453"/>
              <a:ext cx="2818655" cy="646331"/>
            </a:xfrm>
            <a:prstGeom prst="rect">
              <a:avLst/>
            </a:prstGeom>
            <a:noFill/>
          </p:spPr>
          <p:txBody>
            <a:bodyPr wrap="square" rtlCol="0">
              <a:spAutoFit/>
            </a:bodyPr>
            <a:lstStyle/>
            <a:p>
              <a:pPr algn="ctr">
                <a:lnSpc>
                  <a:spcPct val="90000"/>
                </a:lnSpc>
              </a:pPr>
              <a:r>
                <a:rPr lang="es-CL" sz="2000" dirty="0">
                  <a:latin typeface="Corbel" panose="020B0503020204020204" pitchFamily="34" charset="0"/>
                </a:rPr>
                <a:t>EVALUACIÓN DEL </a:t>
              </a:r>
            </a:p>
            <a:p>
              <a:pPr algn="ctr">
                <a:lnSpc>
                  <a:spcPct val="90000"/>
                </a:lnSpc>
              </a:pPr>
              <a:r>
                <a:rPr lang="es-CL" sz="2000" dirty="0">
                  <a:latin typeface="Corbel" panose="020B0503020204020204" pitchFamily="34" charset="0"/>
                </a:rPr>
                <a:t>VALOR SOCIAL</a:t>
              </a:r>
            </a:p>
          </p:txBody>
        </p:sp>
      </p:grpSp>
      <p:sp>
        <p:nvSpPr>
          <p:cNvPr id="59" name="CuadroTexto 58"/>
          <p:cNvSpPr txBox="1"/>
          <p:nvPr/>
        </p:nvSpPr>
        <p:spPr>
          <a:xfrm>
            <a:off x="764461" y="249888"/>
            <a:ext cx="2008487" cy="480131"/>
          </a:xfrm>
          <a:prstGeom prst="rect">
            <a:avLst/>
          </a:prstGeom>
          <a:solidFill>
            <a:srgbClr val="635F7C"/>
          </a:solidFill>
          <a:effectLst>
            <a:glow rad="101600">
              <a:schemeClr val="tx1">
                <a:alpha val="60000"/>
              </a:schemeClr>
            </a:glow>
          </a:effectLst>
        </p:spPr>
        <p:txBody>
          <a:bodyPr wrap="square" rtlCol="0">
            <a:spAutoFit/>
          </a:bodyPr>
          <a:lstStyle/>
          <a:p>
            <a:pPr algn="ctr">
              <a:lnSpc>
                <a:spcPct val="90000"/>
              </a:lnSpc>
            </a:pPr>
            <a:r>
              <a:rPr lang="es-CL" sz="1400" dirty="0">
                <a:latin typeface="Corbel" panose="020B0503020204020204" pitchFamily="34" charset="0"/>
              </a:rPr>
              <a:t>Operacionalización</a:t>
            </a:r>
          </a:p>
          <a:p>
            <a:pPr algn="ctr">
              <a:lnSpc>
                <a:spcPct val="90000"/>
              </a:lnSpc>
            </a:pPr>
            <a:endParaRPr lang="es-CL" sz="1400" dirty="0">
              <a:latin typeface="Corbel" panose="020B0503020204020204" pitchFamily="34" charset="0"/>
            </a:endParaRPr>
          </a:p>
        </p:txBody>
      </p:sp>
      <p:sp>
        <p:nvSpPr>
          <p:cNvPr id="60" name="CuadroTexto 59"/>
          <p:cNvSpPr txBox="1"/>
          <p:nvPr/>
        </p:nvSpPr>
        <p:spPr>
          <a:xfrm>
            <a:off x="8221166" y="188640"/>
            <a:ext cx="3407399" cy="480131"/>
          </a:xfrm>
          <a:prstGeom prst="rect">
            <a:avLst/>
          </a:prstGeom>
          <a:solidFill>
            <a:schemeClr val="bg2">
              <a:lumMod val="75000"/>
              <a:lumOff val="25000"/>
            </a:schemeClr>
          </a:solidFill>
          <a:effectLst>
            <a:glow rad="101600">
              <a:schemeClr val="tx1">
                <a:alpha val="60000"/>
              </a:schemeClr>
            </a:glow>
          </a:effectLst>
        </p:spPr>
        <p:txBody>
          <a:bodyPr wrap="square" rtlCol="0">
            <a:spAutoFit/>
          </a:bodyPr>
          <a:lstStyle/>
          <a:p>
            <a:pPr algn="ctr">
              <a:lnSpc>
                <a:spcPct val="90000"/>
              </a:lnSpc>
            </a:pPr>
            <a:r>
              <a:rPr lang="es-CL" sz="1400" dirty="0">
                <a:latin typeface="Corbel" panose="020B0503020204020204" pitchFamily="34" charset="0"/>
              </a:rPr>
              <a:t>Representante de la Comunidad</a:t>
            </a:r>
          </a:p>
          <a:p>
            <a:pPr algn="ctr">
              <a:lnSpc>
                <a:spcPct val="90000"/>
              </a:lnSpc>
            </a:pPr>
            <a:endParaRPr lang="es-CL" sz="1400" dirty="0">
              <a:latin typeface="Corbel" panose="020B0503020204020204" pitchFamily="34" charset="0"/>
            </a:endParaRPr>
          </a:p>
        </p:txBody>
      </p:sp>
      <p:sp>
        <p:nvSpPr>
          <p:cNvPr id="62" name="Flecha izquierda y derecha 61"/>
          <p:cNvSpPr/>
          <p:nvPr/>
        </p:nvSpPr>
        <p:spPr>
          <a:xfrm>
            <a:off x="1243120" y="1268760"/>
            <a:ext cx="9963860" cy="936104"/>
          </a:xfrm>
          <a:prstGeom prst="leftRightArrow">
            <a:avLst/>
          </a:prstGeom>
          <a:solidFill>
            <a:schemeClr val="tx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L" dirty="0">
                <a:solidFill>
                  <a:schemeClr val="tx1"/>
                </a:solidFill>
                <a:latin typeface="Corbel" panose="020B0503020204020204" pitchFamily="34" charset="0"/>
              </a:rPr>
              <a:t>                        </a:t>
            </a:r>
          </a:p>
        </p:txBody>
      </p:sp>
      <p:sp>
        <p:nvSpPr>
          <p:cNvPr id="9" name="CuadroTexto 8"/>
          <p:cNvSpPr txBox="1"/>
          <p:nvPr/>
        </p:nvSpPr>
        <p:spPr>
          <a:xfrm>
            <a:off x="-15175" y="2243986"/>
            <a:ext cx="12204000" cy="4608000"/>
          </a:xfrm>
          <a:prstGeom prst="rect">
            <a:avLst/>
          </a:prstGeom>
          <a:solidFill>
            <a:schemeClr val="accent1">
              <a:lumMod val="50000"/>
            </a:schemeClr>
          </a:solidFill>
        </p:spPr>
        <p:txBody>
          <a:bodyPr wrap="square" rtlCol="0">
            <a:spAutoFit/>
          </a:bodyPr>
          <a:lstStyle/>
          <a:p>
            <a:pPr algn="ctr">
              <a:lnSpc>
                <a:spcPct val="90000"/>
              </a:lnSpc>
            </a:pPr>
            <a:r>
              <a:rPr lang="es-CL" sz="2400" dirty="0">
                <a:latin typeface="Corbel" panose="020B0503020204020204" pitchFamily="34" charset="0"/>
              </a:rPr>
              <a:t>              </a:t>
            </a:r>
          </a:p>
          <a:p>
            <a:pPr algn="ctr">
              <a:lnSpc>
                <a:spcPct val="90000"/>
              </a:lnSpc>
            </a:pPr>
            <a:endParaRPr lang="es-CL" sz="2800" dirty="0">
              <a:latin typeface="Corbel" panose="020B0503020204020204" pitchFamily="34" charset="0"/>
            </a:endParaRPr>
          </a:p>
          <a:p>
            <a:pPr algn="ctr">
              <a:lnSpc>
                <a:spcPct val="90000"/>
              </a:lnSpc>
            </a:pPr>
            <a:endParaRPr lang="es-CL" sz="2800" dirty="0">
              <a:latin typeface="Corbel" panose="020B0503020204020204" pitchFamily="34" charset="0"/>
            </a:endParaRPr>
          </a:p>
          <a:p>
            <a:pPr algn="ctr">
              <a:lnSpc>
                <a:spcPct val="90000"/>
              </a:lnSpc>
            </a:pPr>
            <a:endParaRPr lang="es-CL" sz="2800" dirty="0">
              <a:latin typeface="Corbel" panose="020B0503020204020204" pitchFamily="34" charset="0"/>
            </a:endParaRPr>
          </a:p>
          <a:p>
            <a:pPr algn="ctr">
              <a:lnSpc>
                <a:spcPct val="90000"/>
              </a:lnSpc>
            </a:pPr>
            <a:endParaRPr lang="es-CL" sz="1200" dirty="0">
              <a:latin typeface="Corbel" panose="020B0503020204020204" pitchFamily="34" charset="0"/>
            </a:endParaRPr>
          </a:p>
          <a:p>
            <a:pPr algn="ctr">
              <a:lnSpc>
                <a:spcPct val="90000"/>
              </a:lnSpc>
            </a:pPr>
            <a:endParaRPr lang="es-CL" sz="1200" dirty="0">
              <a:latin typeface="Corbel" panose="020B0503020204020204" pitchFamily="34" charset="0"/>
            </a:endParaRPr>
          </a:p>
          <a:p>
            <a:pPr algn="ctr">
              <a:lnSpc>
                <a:spcPct val="90000"/>
              </a:lnSpc>
            </a:pPr>
            <a:endParaRPr lang="es-CL" sz="1200" dirty="0">
              <a:latin typeface="Corbel" panose="020B0503020204020204" pitchFamily="34" charset="0"/>
            </a:endParaRPr>
          </a:p>
          <a:p>
            <a:pPr algn="ctr">
              <a:lnSpc>
                <a:spcPct val="90000"/>
              </a:lnSpc>
            </a:pPr>
            <a:endParaRPr lang="es-CL" sz="1200" dirty="0">
              <a:latin typeface="Corbel" panose="020B0503020204020204" pitchFamily="34" charset="0"/>
            </a:endParaRPr>
          </a:p>
          <a:p>
            <a:pPr algn="ctr">
              <a:lnSpc>
                <a:spcPct val="90000"/>
              </a:lnSpc>
            </a:pPr>
            <a:endParaRPr lang="es-CL" sz="1200" dirty="0">
              <a:latin typeface="Corbel" panose="020B0503020204020204" pitchFamily="34" charset="0"/>
            </a:endParaRPr>
          </a:p>
          <a:p>
            <a:pPr algn="ctr">
              <a:lnSpc>
                <a:spcPct val="90000"/>
              </a:lnSpc>
            </a:pPr>
            <a:endParaRPr lang="es-CL" sz="1200" dirty="0">
              <a:latin typeface="Corbel" panose="020B0503020204020204" pitchFamily="34" charset="0"/>
            </a:endParaRPr>
          </a:p>
          <a:p>
            <a:pPr algn="ctr">
              <a:lnSpc>
                <a:spcPct val="90000"/>
              </a:lnSpc>
            </a:pPr>
            <a:endParaRPr lang="es-CL" sz="1200" dirty="0">
              <a:latin typeface="Corbel" panose="020B0503020204020204" pitchFamily="34" charset="0"/>
            </a:endParaRPr>
          </a:p>
          <a:p>
            <a:pPr algn="ctr">
              <a:lnSpc>
                <a:spcPct val="90000"/>
              </a:lnSpc>
            </a:pPr>
            <a:endParaRPr lang="es-CL" sz="1200" dirty="0">
              <a:latin typeface="Corbel" panose="020B0503020204020204" pitchFamily="34" charset="0"/>
            </a:endParaRPr>
          </a:p>
          <a:p>
            <a:pPr algn="ctr">
              <a:lnSpc>
                <a:spcPct val="90000"/>
              </a:lnSpc>
            </a:pPr>
            <a:endParaRPr lang="es-CL" sz="1200" dirty="0">
              <a:latin typeface="Corbel" panose="020B0503020204020204" pitchFamily="34" charset="0"/>
            </a:endParaRPr>
          </a:p>
          <a:p>
            <a:pPr algn="ctr">
              <a:lnSpc>
                <a:spcPct val="90000"/>
              </a:lnSpc>
            </a:pPr>
            <a:endParaRPr lang="es-CL" sz="1200" dirty="0">
              <a:latin typeface="Corbel" panose="020B0503020204020204" pitchFamily="34" charset="0"/>
            </a:endParaRPr>
          </a:p>
          <a:p>
            <a:pPr algn="ctr">
              <a:lnSpc>
                <a:spcPct val="90000"/>
              </a:lnSpc>
            </a:pPr>
            <a:endParaRPr lang="es-CL" sz="1200" dirty="0">
              <a:latin typeface="Corbel" panose="020B0503020204020204" pitchFamily="34" charset="0"/>
            </a:endParaRPr>
          </a:p>
          <a:p>
            <a:pPr algn="ctr">
              <a:lnSpc>
                <a:spcPct val="90000"/>
              </a:lnSpc>
            </a:pPr>
            <a:endParaRPr lang="es-CL" sz="1200" dirty="0">
              <a:latin typeface="Corbel" panose="020B0503020204020204" pitchFamily="34" charset="0"/>
            </a:endParaRPr>
          </a:p>
          <a:p>
            <a:pPr algn="ctr">
              <a:lnSpc>
                <a:spcPct val="90000"/>
              </a:lnSpc>
            </a:pPr>
            <a:endParaRPr lang="es-CL" sz="1200" dirty="0">
              <a:latin typeface="Corbel" panose="020B0503020204020204" pitchFamily="34" charset="0"/>
            </a:endParaRPr>
          </a:p>
          <a:p>
            <a:pPr algn="ctr">
              <a:lnSpc>
                <a:spcPct val="90000"/>
              </a:lnSpc>
            </a:pPr>
            <a:endParaRPr lang="es-CL" sz="1200" dirty="0">
              <a:latin typeface="Corbel" panose="020B0503020204020204" pitchFamily="34" charset="0"/>
            </a:endParaRPr>
          </a:p>
          <a:p>
            <a:pPr algn="ctr">
              <a:lnSpc>
                <a:spcPct val="90000"/>
              </a:lnSpc>
            </a:pPr>
            <a:endParaRPr lang="es-CL" sz="1200" dirty="0">
              <a:latin typeface="Corbel" panose="020B0503020204020204" pitchFamily="34" charset="0"/>
            </a:endParaRPr>
          </a:p>
        </p:txBody>
      </p:sp>
      <p:sp>
        <p:nvSpPr>
          <p:cNvPr id="10" name="CuadroTexto 9"/>
          <p:cNvSpPr txBox="1"/>
          <p:nvPr/>
        </p:nvSpPr>
        <p:spPr>
          <a:xfrm>
            <a:off x="1637828" y="3367187"/>
            <a:ext cx="1558800" cy="478800"/>
          </a:xfrm>
          <a:prstGeom prst="rect">
            <a:avLst/>
          </a:prstGeom>
          <a:solidFill>
            <a:schemeClr val="bg2">
              <a:lumMod val="75000"/>
              <a:lumOff val="25000"/>
            </a:schemeClr>
          </a:solidFill>
          <a:effectLst>
            <a:glow rad="101600">
              <a:schemeClr val="tx1">
                <a:alpha val="60000"/>
              </a:schemeClr>
            </a:glow>
          </a:effectLst>
        </p:spPr>
        <p:txBody>
          <a:bodyPr wrap="square" rtlCol="0">
            <a:spAutoFit/>
          </a:bodyPr>
          <a:lstStyle/>
          <a:p>
            <a:pPr algn="ctr">
              <a:lnSpc>
                <a:spcPct val="90000"/>
              </a:lnSpc>
            </a:pPr>
            <a:r>
              <a:rPr lang="es-CL" sz="1400" dirty="0">
                <a:latin typeface="Corbel" panose="020B0503020204020204" pitchFamily="34" charset="0"/>
              </a:rPr>
              <a:t>Utilidad</a:t>
            </a:r>
          </a:p>
          <a:p>
            <a:pPr algn="ctr">
              <a:lnSpc>
                <a:spcPct val="90000"/>
              </a:lnSpc>
            </a:pPr>
            <a:endParaRPr lang="es-CL" sz="1400" dirty="0">
              <a:latin typeface="Corbel" panose="020B0503020204020204" pitchFamily="34" charset="0"/>
            </a:endParaRPr>
          </a:p>
        </p:txBody>
      </p:sp>
      <p:sp>
        <p:nvSpPr>
          <p:cNvPr id="30" name="CuadroTexto 29"/>
          <p:cNvSpPr txBox="1"/>
          <p:nvPr/>
        </p:nvSpPr>
        <p:spPr>
          <a:xfrm>
            <a:off x="8868947" y="3367187"/>
            <a:ext cx="1558800" cy="478800"/>
          </a:xfrm>
          <a:prstGeom prst="rect">
            <a:avLst/>
          </a:prstGeom>
          <a:solidFill>
            <a:schemeClr val="bg2">
              <a:lumMod val="75000"/>
              <a:lumOff val="25000"/>
            </a:schemeClr>
          </a:solidFill>
          <a:effectLst>
            <a:glow rad="101600">
              <a:schemeClr val="tx1">
                <a:alpha val="60000"/>
              </a:schemeClr>
            </a:glow>
          </a:effectLst>
        </p:spPr>
        <p:txBody>
          <a:bodyPr wrap="square" rtlCol="0">
            <a:spAutoFit/>
          </a:bodyPr>
          <a:lstStyle/>
          <a:p>
            <a:pPr algn="ctr">
              <a:lnSpc>
                <a:spcPct val="90000"/>
              </a:lnSpc>
            </a:pPr>
            <a:r>
              <a:rPr lang="es-CL" sz="1400" dirty="0">
                <a:latin typeface="Corbel" panose="020B0503020204020204" pitchFamily="34" charset="0"/>
              </a:rPr>
              <a:t>Sociedad</a:t>
            </a:r>
          </a:p>
          <a:p>
            <a:pPr algn="ctr">
              <a:lnSpc>
                <a:spcPct val="90000"/>
              </a:lnSpc>
            </a:pPr>
            <a:endParaRPr lang="es-CL" sz="1400" dirty="0">
              <a:latin typeface="Corbel" panose="020B0503020204020204" pitchFamily="34" charset="0"/>
            </a:endParaRPr>
          </a:p>
        </p:txBody>
      </p:sp>
      <p:sp>
        <p:nvSpPr>
          <p:cNvPr id="3" name="CuadroTexto 2"/>
          <p:cNvSpPr txBox="1"/>
          <p:nvPr/>
        </p:nvSpPr>
        <p:spPr>
          <a:xfrm>
            <a:off x="4849630" y="2885312"/>
            <a:ext cx="2396910" cy="1089529"/>
          </a:xfrm>
          <a:prstGeom prst="rect">
            <a:avLst/>
          </a:prstGeom>
          <a:noFill/>
        </p:spPr>
        <p:txBody>
          <a:bodyPr wrap="square" rtlCol="0">
            <a:spAutoFit/>
          </a:bodyPr>
          <a:lstStyle/>
          <a:p>
            <a:pPr algn="ctr">
              <a:lnSpc>
                <a:spcPct val="90000"/>
              </a:lnSpc>
            </a:pPr>
            <a:r>
              <a:rPr lang="es-CL" sz="2400" b="1" dirty="0">
                <a:latin typeface="Corbel" panose="020B0503020204020204" pitchFamily="34" charset="0"/>
              </a:rPr>
              <a:t>SIGNIFICADO DEL </a:t>
            </a:r>
          </a:p>
          <a:p>
            <a:pPr algn="ctr">
              <a:lnSpc>
                <a:spcPct val="90000"/>
              </a:lnSpc>
            </a:pPr>
            <a:r>
              <a:rPr lang="es-CL" sz="2400" b="1" dirty="0">
                <a:latin typeface="Corbel" panose="020B0503020204020204" pitchFamily="34" charset="0"/>
              </a:rPr>
              <a:t>VALOR SOCIAL</a:t>
            </a:r>
          </a:p>
        </p:txBody>
      </p:sp>
      <p:sp>
        <p:nvSpPr>
          <p:cNvPr id="39" name="CuadroTexto 38"/>
          <p:cNvSpPr txBox="1"/>
          <p:nvPr/>
        </p:nvSpPr>
        <p:spPr>
          <a:xfrm>
            <a:off x="345861" y="3284984"/>
            <a:ext cx="1356063" cy="480131"/>
          </a:xfrm>
          <a:prstGeom prst="rect">
            <a:avLst/>
          </a:prstGeom>
          <a:solidFill>
            <a:schemeClr val="bg2">
              <a:lumMod val="50000"/>
              <a:lumOff val="50000"/>
            </a:schemeClr>
          </a:solidFill>
          <a:effectLst>
            <a:glow rad="101600">
              <a:schemeClr val="tx1">
                <a:alpha val="60000"/>
              </a:schemeClr>
            </a:glow>
          </a:effectLst>
        </p:spPr>
        <p:txBody>
          <a:bodyPr wrap="square" rtlCol="0">
            <a:spAutoFit/>
          </a:bodyPr>
          <a:lstStyle/>
          <a:p>
            <a:pPr algn="ctr">
              <a:lnSpc>
                <a:spcPct val="90000"/>
              </a:lnSpc>
            </a:pPr>
            <a:r>
              <a:rPr lang="es-CL" sz="1400" dirty="0">
                <a:latin typeface="Corbel" panose="020B0503020204020204" pitchFamily="34" charset="0"/>
              </a:rPr>
              <a:t>Transferencia  </a:t>
            </a:r>
          </a:p>
          <a:p>
            <a:pPr algn="ctr">
              <a:lnSpc>
                <a:spcPct val="90000"/>
              </a:lnSpc>
            </a:pPr>
            <a:endParaRPr lang="es-CL" sz="1400" dirty="0">
              <a:latin typeface="Corbel" panose="020B0503020204020204" pitchFamily="34" charset="0"/>
            </a:endParaRPr>
          </a:p>
        </p:txBody>
      </p:sp>
      <p:sp>
        <p:nvSpPr>
          <p:cNvPr id="41" name="CuadroTexto 40"/>
          <p:cNvSpPr txBox="1"/>
          <p:nvPr/>
        </p:nvSpPr>
        <p:spPr>
          <a:xfrm>
            <a:off x="3070076" y="3286784"/>
            <a:ext cx="1356063" cy="480131"/>
          </a:xfrm>
          <a:prstGeom prst="rect">
            <a:avLst/>
          </a:prstGeom>
          <a:solidFill>
            <a:schemeClr val="bg2">
              <a:lumMod val="50000"/>
              <a:lumOff val="50000"/>
            </a:schemeClr>
          </a:solidFill>
          <a:effectLst>
            <a:glow rad="101600">
              <a:schemeClr val="tx1">
                <a:alpha val="60000"/>
              </a:schemeClr>
            </a:glow>
          </a:effectLst>
        </p:spPr>
        <p:txBody>
          <a:bodyPr wrap="square" rtlCol="0">
            <a:spAutoFit/>
          </a:bodyPr>
          <a:lstStyle/>
          <a:p>
            <a:pPr algn="ctr">
              <a:lnSpc>
                <a:spcPct val="90000"/>
              </a:lnSpc>
            </a:pPr>
            <a:r>
              <a:rPr lang="es-CL" sz="1400" dirty="0">
                <a:latin typeface="Corbel" panose="020B0503020204020204" pitchFamily="34" charset="0"/>
              </a:rPr>
              <a:t>Beneficios</a:t>
            </a:r>
          </a:p>
          <a:p>
            <a:pPr algn="ctr">
              <a:lnSpc>
                <a:spcPct val="90000"/>
              </a:lnSpc>
            </a:pPr>
            <a:r>
              <a:rPr lang="es-CL" sz="1400" dirty="0">
                <a:latin typeface="Corbel" panose="020B0503020204020204" pitchFamily="34" charset="0"/>
              </a:rPr>
              <a:t> </a:t>
            </a:r>
          </a:p>
        </p:txBody>
      </p:sp>
      <p:sp>
        <p:nvSpPr>
          <p:cNvPr id="42" name="CuadroTexto 41"/>
          <p:cNvSpPr txBox="1"/>
          <p:nvPr/>
        </p:nvSpPr>
        <p:spPr>
          <a:xfrm>
            <a:off x="5030791" y="4564164"/>
            <a:ext cx="1557334" cy="480131"/>
          </a:xfrm>
          <a:prstGeom prst="rect">
            <a:avLst/>
          </a:prstGeom>
          <a:solidFill>
            <a:schemeClr val="bg2">
              <a:lumMod val="75000"/>
              <a:lumOff val="25000"/>
            </a:schemeClr>
          </a:solidFill>
          <a:effectLst>
            <a:glow rad="101600">
              <a:schemeClr val="tx1">
                <a:alpha val="60000"/>
              </a:schemeClr>
            </a:glow>
          </a:effectLst>
        </p:spPr>
        <p:txBody>
          <a:bodyPr wrap="square" rtlCol="0">
            <a:spAutoFit/>
          </a:bodyPr>
          <a:lstStyle/>
          <a:p>
            <a:pPr algn="ctr">
              <a:lnSpc>
                <a:spcPct val="90000"/>
              </a:lnSpc>
            </a:pPr>
            <a:r>
              <a:rPr lang="es-CL" sz="1400" dirty="0">
                <a:latin typeface="Corbel" panose="020B0503020204020204" pitchFamily="34" charset="0"/>
              </a:rPr>
              <a:t>Investigador</a:t>
            </a:r>
          </a:p>
          <a:p>
            <a:pPr algn="ctr">
              <a:lnSpc>
                <a:spcPct val="90000"/>
              </a:lnSpc>
            </a:pPr>
            <a:endParaRPr lang="es-CL" sz="1400" dirty="0">
              <a:latin typeface="Corbel" panose="020B0503020204020204" pitchFamily="34" charset="0"/>
            </a:endParaRPr>
          </a:p>
        </p:txBody>
      </p:sp>
      <p:sp>
        <p:nvSpPr>
          <p:cNvPr id="44" name="CuadroTexto 43"/>
          <p:cNvSpPr txBox="1"/>
          <p:nvPr/>
        </p:nvSpPr>
        <p:spPr>
          <a:xfrm>
            <a:off x="3862164" y="4490126"/>
            <a:ext cx="1357200" cy="480131"/>
          </a:xfrm>
          <a:prstGeom prst="rect">
            <a:avLst/>
          </a:prstGeom>
          <a:solidFill>
            <a:schemeClr val="bg2">
              <a:lumMod val="50000"/>
              <a:lumOff val="50000"/>
            </a:schemeClr>
          </a:solidFill>
          <a:effectLst>
            <a:glow rad="101600">
              <a:schemeClr val="tx1">
                <a:alpha val="60000"/>
              </a:schemeClr>
            </a:glow>
          </a:effectLst>
        </p:spPr>
        <p:txBody>
          <a:bodyPr wrap="square" rtlCol="0">
            <a:spAutoFit/>
          </a:bodyPr>
          <a:lstStyle/>
          <a:p>
            <a:pPr algn="ctr">
              <a:lnSpc>
                <a:spcPct val="90000"/>
              </a:lnSpc>
            </a:pPr>
            <a:r>
              <a:rPr lang="es-CL" sz="1400" dirty="0">
                <a:latin typeface="Corbel" panose="020B0503020204020204" pitchFamily="34" charset="0"/>
              </a:rPr>
              <a:t>Motivación </a:t>
            </a:r>
          </a:p>
          <a:p>
            <a:pPr algn="ctr">
              <a:lnSpc>
                <a:spcPct val="90000"/>
              </a:lnSpc>
            </a:pPr>
            <a:endParaRPr lang="es-CL" sz="1400" dirty="0">
              <a:latin typeface="Corbel" panose="020B0503020204020204" pitchFamily="34" charset="0"/>
            </a:endParaRPr>
          </a:p>
        </p:txBody>
      </p:sp>
      <p:sp>
        <p:nvSpPr>
          <p:cNvPr id="45" name="CuadroTexto 44"/>
          <p:cNvSpPr txBox="1"/>
          <p:nvPr/>
        </p:nvSpPr>
        <p:spPr>
          <a:xfrm>
            <a:off x="6382444" y="4346142"/>
            <a:ext cx="1357200" cy="286232"/>
          </a:xfrm>
          <a:prstGeom prst="rect">
            <a:avLst/>
          </a:prstGeom>
          <a:solidFill>
            <a:schemeClr val="bg2">
              <a:lumMod val="50000"/>
              <a:lumOff val="50000"/>
            </a:schemeClr>
          </a:solidFill>
          <a:effectLst>
            <a:glow rad="101600">
              <a:schemeClr val="tx1">
                <a:alpha val="60000"/>
              </a:schemeClr>
            </a:glow>
          </a:effectLst>
        </p:spPr>
        <p:txBody>
          <a:bodyPr wrap="square" rtlCol="0">
            <a:spAutoFit/>
          </a:bodyPr>
          <a:lstStyle/>
          <a:p>
            <a:pPr algn="ctr">
              <a:lnSpc>
                <a:spcPct val="90000"/>
              </a:lnSpc>
            </a:pPr>
            <a:r>
              <a:rPr lang="es-CL" sz="1400" dirty="0">
                <a:latin typeface="Corbel" panose="020B0503020204020204" pitchFamily="34" charset="0"/>
              </a:rPr>
              <a:t>Contexto</a:t>
            </a:r>
          </a:p>
        </p:txBody>
      </p:sp>
      <p:sp>
        <p:nvSpPr>
          <p:cNvPr id="47" name="CuadroTexto 46"/>
          <p:cNvSpPr txBox="1"/>
          <p:nvPr/>
        </p:nvSpPr>
        <p:spPr>
          <a:xfrm>
            <a:off x="5439788" y="4941200"/>
            <a:ext cx="1357200" cy="480131"/>
          </a:xfrm>
          <a:prstGeom prst="rect">
            <a:avLst/>
          </a:prstGeom>
          <a:solidFill>
            <a:schemeClr val="bg2">
              <a:lumMod val="50000"/>
              <a:lumOff val="50000"/>
            </a:schemeClr>
          </a:solidFill>
          <a:effectLst>
            <a:glow rad="101600">
              <a:schemeClr val="tx1">
                <a:alpha val="60000"/>
              </a:schemeClr>
            </a:glow>
          </a:effectLst>
        </p:spPr>
        <p:txBody>
          <a:bodyPr wrap="square" rtlCol="0">
            <a:spAutoFit/>
          </a:bodyPr>
          <a:lstStyle/>
          <a:p>
            <a:pPr algn="ctr">
              <a:lnSpc>
                <a:spcPct val="90000"/>
              </a:lnSpc>
            </a:pPr>
            <a:r>
              <a:rPr lang="es-CL" sz="1400" dirty="0">
                <a:latin typeface="Corbel" panose="020B0503020204020204" pitchFamily="34" charset="0"/>
              </a:rPr>
              <a:t>Rol Activo </a:t>
            </a:r>
          </a:p>
          <a:p>
            <a:pPr algn="ctr">
              <a:lnSpc>
                <a:spcPct val="90000"/>
              </a:lnSpc>
            </a:pPr>
            <a:endParaRPr lang="es-CL" sz="1400" dirty="0">
              <a:latin typeface="Corbel" panose="020B0503020204020204" pitchFamily="34" charset="0"/>
            </a:endParaRPr>
          </a:p>
        </p:txBody>
      </p:sp>
      <p:sp>
        <p:nvSpPr>
          <p:cNvPr id="48" name="CuadroTexto 47"/>
          <p:cNvSpPr txBox="1"/>
          <p:nvPr/>
        </p:nvSpPr>
        <p:spPr>
          <a:xfrm>
            <a:off x="9019984" y="4281915"/>
            <a:ext cx="1558800" cy="480131"/>
          </a:xfrm>
          <a:prstGeom prst="rect">
            <a:avLst/>
          </a:prstGeom>
          <a:solidFill>
            <a:schemeClr val="bg2">
              <a:lumMod val="75000"/>
              <a:lumOff val="25000"/>
            </a:schemeClr>
          </a:solidFill>
          <a:effectLst>
            <a:glow rad="101600">
              <a:schemeClr val="tx1">
                <a:alpha val="60000"/>
              </a:schemeClr>
            </a:glow>
          </a:effectLst>
        </p:spPr>
        <p:txBody>
          <a:bodyPr wrap="square" rtlCol="0">
            <a:spAutoFit/>
          </a:bodyPr>
          <a:lstStyle/>
          <a:p>
            <a:pPr algn="ctr">
              <a:lnSpc>
                <a:spcPct val="90000"/>
              </a:lnSpc>
            </a:pPr>
            <a:r>
              <a:rPr lang="es-CL" sz="1400" dirty="0">
                <a:latin typeface="Corbel" panose="020B0503020204020204" pitchFamily="34" charset="0"/>
              </a:rPr>
              <a:t>Requisito</a:t>
            </a:r>
          </a:p>
          <a:p>
            <a:pPr algn="ctr">
              <a:lnSpc>
                <a:spcPct val="90000"/>
              </a:lnSpc>
            </a:pPr>
            <a:endParaRPr lang="es-CL" sz="1400" dirty="0">
              <a:latin typeface="Corbel" panose="020B0503020204020204" pitchFamily="34" charset="0"/>
            </a:endParaRPr>
          </a:p>
        </p:txBody>
      </p:sp>
      <p:sp>
        <p:nvSpPr>
          <p:cNvPr id="50" name="CuadroTexto 49"/>
          <p:cNvSpPr txBox="1"/>
          <p:nvPr/>
        </p:nvSpPr>
        <p:spPr>
          <a:xfrm>
            <a:off x="10281828" y="4221088"/>
            <a:ext cx="1357200" cy="286232"/>
          </a:xfrm>
          <a:prstGeom prst="rect">
            <a:avLst/>
          </a:prstGeom>
          <a:solidFill>
            <a:schemeClr val="bg2">
              <a:lumMod val="50000"/>
              <a:lumOff val="50000"/>
            </a:schemeClr>
          </a:solidFill>
          <a:effectLst>
            <a:glow rad="101600">
              <a:schemeClr val="tx1">
                <a:alpha val="60000"/>
              </a:schemeClr>
            </a:glow>
          </a:effectLst>
        </p:spPr>
        <p:txBody>
          <a:bodyPr wrap="square" rtlCol="0">
            <a:spAutoFit/>
          </a:bodyPr>
          <a:lstStyle/>
          <a:p>
            <a:pPr algn="ctr">
              <a:lnSpc>
                <a:spcPct val="90000"/>
              </a:lnSpc>
            </a:pPr>
            <a:r>
              <a:rPr lang="es-CL" sz="1400" dirty="0">
                <a:latin typeface="Corbel" panose="020B0503020204020204" pitchFamily="34" charset="0"/>
              </a:rPr>
              <a:t>Magnitud </a:t>
            </a:r>
          </a:p>
        </p:txBody>
      </p:sp>
      <p:sp>
        <p:nvSpPr>
          <p:cNvPr id="52" name="CuadroTexto 51"/>
          <p:cNvSpPr txBox="1"/>
          <p:nvPr/>
        </p:nvSpPr>
        <p:spPr>
          <a:xfrm>
            <a:off x="8182643" y="4651336"/>
            <a:ext cx="1357200" cy="286232"/>
          </a:xfrm>
          <a:prstGeom prst="rect">
            <a:avLst/>
          </a:prstGeom>
          <a:solidFill>
            <a:schemeClr val="bg2">
              <a:lumMod val="50000"/>
              <a:lumOff val="50000"/>
            </a:schemeClr>
          </a:solidFill>
          <a:effectLst>
            <a:glow rad="101600">
              <a:schemeClr val="tx1">
                <a:alpha val="60000"/>
              </a:schemeClr>
            </a:glow>
          </a:effectLst>
        </p:spPr>
        <p:txBody>
          <a:bodyPr wrap="square" rtlCol="0">
            <a:spAutoFit/>
          </a:bodyPr>
          <a:lstStyle/>
          <a:p>
            <a:pPr algn="ctr">
              <a:lnSpc>
                <a:spcPct val="90000"/>
              </a:lnSpc>
            </a:pPr>
            <a:r>
              <a:rPr lang="es-CL" sz="1400" dirty="0">
                <a:latin typeface="Corbel" panose="020B0503020204020204" pitchFamily="34" charset="0"/>
              </a:rPr>
              <a:t>Necesario </a:t>
            </a:r>
          </a:p>
        </p:txBody>
      </p:sp>
      <p:sp>
        <p:nvSpPr>
          <p:cNvPr id="56" name="CuadroTexto 55"/>
          <p:cNvSpPr txBox="1"/>
          <p:nvPr/>
        </p:nvSpPr>
        <p:spPr>
          <a:xfrm>
            <a:off x="4849630" y="188640"/>
            <a:ext cx="2207869" cy="480131"/>
          </a:xfrm>
          <a:prstGeom prst="rect">
            <a:avLst/>
          </a:prstGeom>
          <a:solidFill>
            <a:schemeClr val="bg2">
              <a:lumMod val="75000"/>
              <a:lumOff val="25000"/>
            </a:schemeClr>
          </a:solidFill>
          <a:effectLst>
            <a:glow rad="101600">
              <a:schemeClr val="tx1">
                <a:alpha val="60000"/>
              </a:schemeClr>
            </a:glow>
          </a:effectLst>
        </p:spPr>
        <p:txBody>
          <a:bodyPr wrap="square" rtlCol="0">
            <a:spAutoFit/>
          </a:bodyPr>
          <a:lstStyle/>
          <a:p>
            <a:pPr algn="ctr">
              <a:lnSpc>
                <a:spcPct val="90000"/>
              </a:lnSpc>
            </a:pPr>
            <a:r>
              <a:rPr lang="es-CL" sz="1400" dirty="0">
                <a:latin typeface="Corbel" panose="020B0503020204020204" pitchFamily="34" charset="0"/>
              </a:rPr>
              <a:t>Influencia del Protocolo</a:t>
            </a:r>
          </a:p>
          <a:p>
            <a:pPr algn="ctr">
              <a:lnSpc>
                <a:spcPct val="90000"/>
              </a:lnSpc>
            </a:pPr>
            <a:endParaRPr lang="es-CL" sz="1400" dirty="0">
              <a:latin typeface="Corbel" panose="020B0503020204020204" pitchFamily="34" charset="0"/>
            </a:endParaRPr>
          </a:p>
        </p:txBody>
      </p:sp>
      <p:sp>
        <p:nvSpPr>
          <p:cNvPr id="7" name="CuadroTexto 6"/>
          <p:cNvSpPr txBox="1"/>
          <p:nvPr/>
        </p:nvSpPr>
        <p:spPr>
          <a:xfrm>
            <a:off x="4399706" y="1556792"/>
            <a:ext cx="3566914" cy="341632"/>
          </a:xfrm>
          <a:prstGeom prst="rect">
            <a:avLst/>
          </a:prstGeom>
          <a:noFill/>
        </p:spPr>
        <p:txBody>
          <a:bodyPr wrap="square" rtlCol="0">
            <a:spAutoFit/>
          </a:bodyPr>
          <a:lstStyle/>
          <a:p>
            <a:pPr>
              <a:lnSpc>
                <a:spcPct val="90000"/>
              </a:lnSpc>
            </a:pPr>
            <a:r>
              <a:rPr lang="es-CL" b="1" dirty="0">
                <a:latin typeface="Corbel" panose="020B0503020204020204" pitchFamily="34" charset="0"/>
              </a:rPr>
              <a:t>COMPLEJIDAD DE EVALUACIÓN</a:t>
            </a:r>
          </a:p>
        </p:txBody>
      </p:sp>
      <p:sp>
        <p:nvSpPr>
          <p:cNvPr id="69" name="CuadroTexto 68"/>
          <p:cNvSpPr txBox="1"/>
          <p:nvPr/>
        </p:nvSpPr>
        <p:spPr>
          <a:xfrm>
            <a:off x="1770674" y="1576354"/>
            <a:ext cx="1587434" cy="341632"/>
          </a:xfrm>
          <a:prstGeom prst="rect">
            <a:avLst/>
          </a:prstGeom>
          <a:noFill/>
        </p:spPr>
        <p:txBody>
          <a:bodyPr wrap="square" rtlCol="0">
            <a:spAutoFit/>
          </a:bodyPr>
          <a:lstStyle/>
          <a:p>
            <a:pPr>
              <a:lnSpc>
                <a:spcPct val="90000"/>
              </a:lnSpc>
            </a:pPr>
            <a:r>
              <a:rPr lang="es-CL" dirty="0">
                <a:latin typeface="Corbel" panose="020B0503020204020204" pitchFamily="34" charset="0"/>
              </a:rPr>
              <a:t>Facilitadores</a:t>
            </a:r>
          </a:p>
        </p:txBody>
      </p:sp>
      <p:sp>
        <p:nvSpPr>
          <p:cNvPr id="71" name="CuadroTexto 70"/>
          <p:cNvSpPr txBox="1"/>
          <p:nvPr/>
        </p:nvSpPr>
        <p:spPr>
          <a:xfrm>
            <a:off x="8868947" y="1556792"/>
            <a:ext cx="1928227" cy="341632"/>
          </a:xfrm>
          <a:prstGeom prst="rect">
            <a:avLst/>
          </a:prstGeom>
          <a:noFill/>
        </p:spPr>
        <p:txBody>
          <a:bodyPr wrap="square" rtlCol="0">
            <a:spAutoFit/>
          </a:bodyPr>
          <a:lstStyle/>
          <a:p>
            <a:pPr>
              <a:lnSpc>
                <a:spcPct val="90000"/>
              </a:lnSpc>
            </a:pPr>
            <a:r>
              <a:rPr lang="es-CL" dirty="0">
                <a:latin typeface="Corbel" panose="020B0503020204020204" pitchFamily="34" charset="0"/>
              </a:rPr>
              <a:t>Obstaculizadores</a:t>
            </a:r>
          </a:p>
        </p:txBody>
      </p:sp>
      <p:sp>
        <p:nvSpPr>
          <p:cNvPr id="32" name="Rectángulo 31"/>
          <p:cNvSpPr/>
          <p:nvPr/>
        </p:nvSpPr>
        <p:spPr>
          <a:xfrm>
            <a:off x="1282036" y="4125507"/>
            <a:ext cx="8849241" cy="1754326"/>
          </a:xfrm>
          <a:prstGeom prst="rect">
            <a:avLst/>
          </a:prstGeom>
          <a:noFill/>
          <a:ln>
            <a:noFill/>
          </a:ln>
        </p:spPr>
        <p:txBody>
          <a:bodyPr wrap="square">
            <a:spAutoFit/>
          </a:bodyPr>
          <a:lstStyle/>
          <a:p>
            <a:pPr marL="449580" indent="449580" algn="ctr">
              <a:lnSpc>
                <a:spcPct val="150000"/>
              </a:lnSpc>
              <a:spcAft>
                <a:spcPts val="1000"/>
              </a:spcAft>
            </a:pPr>
            <a:r>
              <a:rPr lang="es-CL" i="1" dirty="0">
                <a:solidFill>
                  <a:schemeClr val="tx1">
                    <a:lumMod val="95000"/>
                  </a:schemeClr>
                </a:solidFill>
                <a:latin typeface="Corbel" panose="020B0503020204020204" pitchFamily="34" charset="0"/>
                <a:ea typeface="Times New Roman" panose="02020603050405020304" pitchFamily="18" charset="0"/>
                <a:cs typeface="Times New Roman" panose="02020603050405020304" pitchFamily="18" charset="0"/>
              </a:rPr>
              <a:t>“el concepto de valor social, a fin de cuentas</a:t>
            </a:r>
            <a:r>
              <a:rPr lang="es-CL" i="1" dirty="0">
                <a:latin typeface="Corbel" panose="020B0503020204020204" pitchFamily="34" charset="0"/>
                <a:ea typeface="Times New Roman" panose="02020603050405020304" pitchFamily="18" charset="0"/>
                <a:cs typeface="Times New Roman" panose="02020603050405020304" pitchFamily="18" charset="0"/>
              </a:rPr>
              <a:t>,</a:t>
            </a:r>
            <a:r>
              <a:rPr lang="es-CL" b="1" i="1" dirty="0">
                <a:solidFill>
                  <a:srgbClr val="FFFF00"/>
                </a:solidFill>
                <a:latin typeface="Corbel" panose="020B0503020204020204" pitchFamily="34" charset="0"/>
                <a:ea typeface="Times New Roman" panose="02020603050405020304" pitchFamily="18" charset="0"/>
                <a:cs typeface="Times New Roman" panose="02020603050405020304" pitchFamily="18" charset="0"/>
              </a:rPr>
              <a:t>  responde a la pregunta si esta investigación se realiza ¿sirve de algo?</a:t>
            </a:r>
            <a:r>
              <a:rPr lang="es-CL" i="1" dirty="0">
                <a:solidFill>
                  <a:schemeClr val="tx1">
                    <a:lumMod val="95000"/>
                  </a:schemeClr>
                </a:solidFill>
                <a:latin typeface="Corbel" panose="020B0503020204020204" pitchFamily="34" charset="0"/>
                <a:ea typeface="Times New Roman" panose="02020603050405020304" pitchFamily="18" charset="0"/>
                <a:cs typeface="Times New Roman" panose="02020603050405020304" pitchFamily="18" charset="0"/>
              </a:rPr>
              <a:t>, voy a usar la palabra ganancia, no pensando en ganancia monetaria, sino que hay un avance con los resultados de esta investigación” (Comité Universitario)</a:t>
            </a:r>
            <a:endParaRPr lang="es-CL" sz="1600" i="1" dirty="0">
              <a:solidFill>
                <a:schemeClr val="tx1">
                  <a:lumMod val="95000"/>
                </a:schemeClr>
              </a:solidFill>
              <a:effectLst/>
              <a:latin typeface="Corbel" panose="020B0503020204020204" pitchFamily="34" charset="0"/>
              <a:ea typeface="Times New Roman" panose="02020603050405020304" pitchFamily="18" charset="0"/>
              <a:cs typeface="Times New Roman" panose="02020603050405020304" pitchFamily="18" charset="0"/>
            </a:endParaRPr>
          </a:p>
        </p:txBody>
      </p:sp>
      <p:sp>
        <p:nvSpPr>
          <p:cNvPr id="33" name="Rectángulo 32"/>
          <p:cNvSpPr/>
          <p:nvPr/>
        </p:nvSpPr>
        <p:spPr>
          <a:xfrm>
            <a:off x="1125860" y="4136833"/>
            <a:ext cx="10081120" cy="1754326"/>
          </a:xfrm>
          <a:prstGeom prst="rect">
            <a:avLst/>
          </a:prstGeom>
        </p:spPr>
        <p:txBody>
          <a:bodyPr wrap="square">
            <a:spAutoFit/>
          </a:bodyPr>
          <a:lstStyle/>
          <a:p>
            <a:pPr marL="449580" indent="449580" algn="just">
              <a:lnSpc>
                <a:spcPct val="150000"/>
              </a:lnSpc>
              <a:spcAft>
                <a:spcPts val="1000"/>
              </a:spcAft>
            </a:pPr>
            <a:r>
              <a:rPr lang="es-CL" i="1" dirty="0">
                <a:latin typeface="Corbel" panose="020B0503020204020204" pitchFamily="34" charset="0"/>
                <a:ea typeface="Times New Roman" panose="02020603050405020304" pitchFamily="18" charset="0"/>
                <a:cs typeface="Times New Roman" panose="02020603050405020304" pitchFamily="18" charset="0"/>
              </a:rPr>
              <a:t>“</a:t>
            </a:r>
            <a:r>
              <a:rPr lang="es-CL" b="1" i="1" dirty="0">
                <a:solidFill>
                  <a:srgbClr val="FFFF00"/>
                </a:solidFill>
                <a:latin typeface="Corbel" panose="020B0503020204020204" pitchFamily="34" charset="0"/>
                <a:ea typeface="Times New Roman" panose="02020603050405020304" pitchFamily="18" charset="0"/>
                <a:cs typeface="Times New Roman" panose="02020603050405020304" pitchFamily="18" charset="0"/>
              </a:rPr>
              <a:t>lo más concreto </a:t>
            </a:r>
            <a:r>
              <a:rPr lang="es-CL" i="1" dirty="0">
                <a:latin typeface="Corbel" panose="020B0503020204020204" pitchFamily="34" charset="0"/>
                <a:ea typeface="Times New Roman" panose="02020603050405020304" pitchFamily="18" charset="0"/>
                <a:cs typeface="Times New Roman" panose="02020603050405020304" pitchFamily="18" charset="0"/>
              </a:rPr>
              <a:t>que uno podría usar como parámetro, es ¿qué efecto o que </a:t>
            </a:r>
            <a:r>
              <a:rPr lang="es-CL" b="1" i="1" dirty="0">
                <a:solidFill>
                  <a:srgbClr val="FFFF00"/>
                </a:solidFill>
                <a:latin typeface="Corbel" panose="020B0503020204020204" pitchFamily="34" charset="0"/>
                <a:ea typeface="Times New Roman" panose="02020603050405020304" pitchFamily="18" charset="0"/>
                <a:cs typeface="Times New Roman" panose="02020603050405020304" pitchFamily="18" charset="0"/>
              </a:rPr>
              <a:t>beneficio</a:t>
            </a:r>
            <a:r>
              <a:rPr lang="es-CL" i="1" dirty="0">
                <a:latin typeface="Corbel" panose="020B0503020204020204" pitchFamily="34" charset="0"/>
                <a:ea typeface="Times New Roman" panose="02020603050405020304" pitchFamily="18" charset="0"/>
                <a:cs typeface="Times New Roman" panose="02020603050405020304" pitchFamily="18" charset="0"/>
              </a:rPr>
              <a:t> tendría sobre?, o </a:t>
            </a:r>
            <a:r>
              <a:rPr lang="es-CL" b="1" i="1" dirty="0">
                <a:solidFill>
                  <a:srgbClr val="FFFF00"/>
                </a:solidFill>
                <a:latin typeface="Corbel" panose="020B0503020204020204" pitchFamily="34" charset="0"/>
                <a:ea typeface="Times New Roman" panose="02020603050405020304" pitchFamily="18" charset="0"/>
                <a:cs typeface="Times New Roman" panose="02020603050405020304" pitchFamily="18" charset="0"/>
              </a:rPr>
              <a:t>bien las personas que participan en la investigación, o bien el grupo al cual pertenecen los participantes de la investigación</a:t>
            </a:r>
            <a:r>
              <a:rPr lang="es-CL" i="1" dirty="0">
                <a:latin typeface="Corbel" panose="020B0503020204020204" pitchFamily="34" charset="0"/>
                <a:ea typeface="Times New Roman" panose="02020603050405020304" pitchFamily="18" charset="0"/>
                <a:cs typeface="Times New Roman" panose="02020603050405020304" pitchFamily="18" charset="0"/>
              </a:rPr>
              <a:t>, si vas a trabajar con migrantes, cuál va a ser el efecto que va a tener sobre los migrantes los resultados de esta investigación, por ejemplo” </a:t>
            </a:r>
            <a:r>
              <a:rPr lang="es-CL" dirty="0">
                <a:latin typeface="Corbel" panose="020B0503020204020204" pitchFamily="34" charset="0"/>
                <a:ea typeface="Times New Roman" panose="02020603050405020304" pitchFamily="18" charset="0"/>
                <a:cs typeface="Times New Roman" panose="02020603050405020304" pitchFamily="18" charset="0"/>
              </a:rPr>
              <a:t>(Comité Universitario)</a:t>
            </a:r>
            <a:endParaRPr lang="es-CL" sz="1600" dirty="0">
              <a:effectLst/>
              <a:latin typeface="Corbel" panose="020B0503020204020204" pitchFamily="34" charset="0"/>
              <a:ea typeface="Times New Roman" panose="02020603050405020304" pitchFamily="18" charset="0"/>
              <a:cs typeface="Times New Roman" panose="02020603050405020304" pitchFamily="18" charset="0"/>
            </a:endParaRPr>
          </a:p>
        </p:txBody>
      </p:sp>
      <p:sp>
        <p:nvSpPr>
          <p:cNvPr id="34" name="Rectángulo 33"/>
          <p:cNvSpPr/>
          <p:nvPr/>
        </p:nvSpPr>
        <p:spPr>
          <a:xfrm>
            <a:off x="1053852" y="4365104"/>
            <a:ext cx="10264077" cy="1338828"/>
          </a:xfrm>
          <a:prstGeom prst="rect">
            <a:avLst/>
          </a:prstGeom>
        </p:spPr>
        <p:txBody>
          <a:bodyPr wrap="square">
            <a:spAutoFit/>
          </a:bodyPr>
          <a:lstStyle/>
          <a:p>
            <a:pPr marL="449580" indent="449580" algn="just">
              <a:lnSpc>
                <a:spcPct val="150000"/>
              </a:lnSpc>
              <a:spcAft>
                <a:spcPts val="1000"/>
              </a:spcAft>
            </a:pPr>
            <a:r>
              <a:rPr lang="es-CL" i="1" dirty="0">
                <a:latin typeface="Corbel" panose="020B0503020204020204" pitchFamily="34" charset="0"/>
                <a:ea typeface="Times New Roman" panose="02020603050405020304" pitchFamily="18" charset="0"/>
                <a:cs typeface="Times New Roman" panose="02020603050405020304" pitchFamily="18" charset="0"/>
              </a:rPr>
              <a:t>“yo creo que tenemos una </a:t>
            </a:r>
            <a:r>
              <a:rPr lang="es-CL" b="1" i="1" dirty="0">
                <a:solidFill>
                  <a:srgbClr val="FFFF00"/>
                </a:solidFill>
                <a:latin typeface="Corbel" panose="020B0503020204020204" pitchFamily="34" charset="0"/>
                <a:ea typeface="Times New Roman" panose="02020603050405020304" pitchFamily="18" charset="0"/>
                <a:cs typeface="Times New Roman" panose="02020603050405020304" pitchFamily="18" charset="0"/>
              </a:rPr>
              <a:t>enorme deuda </a:t>
            </a:r>
            <a:r>
              <a:rPr lang="es-CL" i="1" dirty="0">
                <a:latin typeface="Corbel" panose="020B0503020204020204" pitchFamily="34" charset="0"/>
                <a:ea typeface="Times New Roman" panose="02020603050405020304" pitchFamily="18" charset="0"/>
                <a:cs typeface="Times New Roman" panose="02020603050405020304" pitchFamily="18" charset="0"/>
              </a:rPr>
              <a:t>que es ayudar a traducir </a:t>
            </a:r>
            <a:r>
              <a:rPr lang="es-CL" b="1" i="1" dirty="0">
                <a:solidFill>
                  <a:srgbClr val="FFFF00"/>
                </a:solidFill>
                <a:latin typeface="Corbel" panose="020B0503020204020204" pitchFamily="34" charset="0"/>
                <a:ea typeface="Times New Roman" panose="02020603050405020304" pitchFamily="18" charset="0"/>
                <a:cs typeface="Times New Roman" panose="02020603050405020304" pitchFamily="18" charset="0"/>
              </a:rPr>
              <a:t>los resultados de la investigación, a que nutran realmente las políticas públicas</a:t>
            </a:r>
            <a:r>
              <a:rPr lang="es-CL" i="1" dirty="0">
                <a:latin typeface="Corbel" panose="020B0503020204020204" pitchFamily="34" charset="0"/>
                <a:ea typeface="Times New Roman" panose="02020603050405020304" pitchFamily="18" charset="0"/>
                <a:cs typeface="Times New Roman" panose="02020603050405020304" pitchFamily="18" charset="0"/>
              </a:rPr>
              <a:t>, hay muchas políticas públicas en Chile que se elaboran sin conocimiento de los resultados y los datos que existen” </a:t>
            </a:r>
            <a:r>
              <a:rPr lang="es-CL" dirty="0">
                <a:latin typeface="Corbel" panose="020B0503020204020204" pitchFamily="34" charset="0"/>
                <a:ea typeface="Times New Roman" panose="02020603050405020304" pitchFamily="18" charset="0"/>
                <a:cs typeface="Times New Roman" panose="02020603050405020304" pitchFamily="18" charset="0"/>
              </a:rPr>
              <a:t>(Comité Universitario)</a:t>
            </a:r>
            <a:endParaRPr lang="es-CL" sz="1600" dirty="0">
              <a:effectLst/>
              <a:latin typeface="Corbel" panose="020B0503020204020204" pitchFamily="34" charset="0"/>
              <a:ea typeface="Times New Roman" panose="02020603050405020304" pitchFamily="18" charset="0"/>
              <a:cs typeface="Times New Roman" panose="02020603050405020304" pitchFamily="18" charset="0"/>
            </a:endParaRPr>
          </a:p>
        </p:txBody>
      </p:sp>
      <p:sp>
        <p:nvSpPr>
          <p:cNvPr id="35" name="Rectángulo 34"/>
          <p:cNvSpPr/>
          <p:nvPr/>
        </p:nvSpPr>
        <p:spPr>
          <a:xfrm>
            <a:off x="1080610" y="4125507"/>
            <a:ext cx="10654519" cy="2169825"/>
          </a:xfrm>
          <a:prstGeom prst="rect">
            <a:avLst/>
          </a:prstGeom>
        </p:spPr>
        <p:txBody>
          <a:bodyPr wrap="square">
            <a:spAutoFit/>
          </a:bodyPr>
          <a:lstStyle/>
          <a:p>
            <a:pPr marL="449580" indent="449580" algn="just">
              <a:lnSpc>
                <a:spcPct val="150000"/>
              </a:lnSpc>
              <a:spcAft>
                <a:spcPts val="1000"/>
              </a:spcAft>
            </a:pPr>
            <a:r>
              <a:rPr lang="es-CL" i="1" dirty="0">
                <a:latin typeface="Corbel" panose="020B0503020204020204" pitchFamily="34" charset="0"/>
                <a:ea typeface="Times New Roman" panose="02020603050405020304" pitchFamily="18" charset="0"/>
                <a:cs typeface="Times New Roman" panose="02020603050405020304" pitchFamily="18" charset="0"/>
              </a:rPr>
              <a:t>“acá muchos de estos proyectos tienen que  ver con mecanismos de enfermedad  y con </a:t>
            </a:r>
            <a:r>
              <a:rPr lang="es-CL" b="1" i="1" dirty="0">
                <a:solidFill>
                  <a:srgbClr val="FFFF00"/>
                </a:solidFill>
                <a:latin typeface="Corbel" panose="020B0503020204020204" pitchFamily="34" charset="0"/>
                <a:ea typeface="Times New Roman" panose="02020603050405020304" pitchFamily="18" charset="0"/>
                <a:cs typeface="Times New Roman" panose="02020603050405020304" pitchFamily="18" charset="0"/>
              </a:rPr>
              <a:t>investigación de  aspectos fisiopatológicos básicos</a:t>
            </a:r>
            <a:r>
              <a:rPr lang="es-CL" i="1" dirty="0">
                <a:latin typeface="Corbel" panose="020B0503020204020204" pitchFamily="34" charset="0"/>
                <a:ea typeface="Times New Roman" panose="02020603050405020304" pitchFamily="18" charset="0"/>
                <a:cs typeface="Times New Roman" panose="02020603050405020304" pitchFamily="18" charset="0"/>
              </a:rPr>
              <a:t>, entonces muchos de ellos el valor social que tiene es más bien mediado por numerosos proyectos que deberían venir después para buscar una aplicación...</a:t>
            </a:r>
            <a:r>
              <a:rPr lang="es-CL" b="1" i="1" dirty="0">
                <a:solidFill>
                  <a:srgbClr val="FFFF00"/>
                </a:solidFill>
                <a:latin typeface="Corbel" panose="020B0503020204020204" pitchFamily="34" charset="0"/>
                <a:ea typeface="Times New Roman" panose="02020603050405020304" pitchFamily="18" charset="0"/>
                <a:cs typeface="Times New Roman" panose="02020603050405020304" pitchFamily="18" charset="0"/>
              </a:rPr>
              <a:t>pasa por aceptar que la generación de conocimiento sobre aspectos que aún no están dilucidados tiene en sí mismo un valor social</a:t>
            </a:r>
            <a:r>
              <a:rPr lang="es-CL" i="1" dirty="0">
                <a:latin typeface="Corbel" panose="020B0503020204020204" pitchFamily="34" charset="0"/>
                <a:ea typeface="Times New Roman" panose="02020603050405020304" pitchFamily="18" charset="0"/>
                <a:cs typeface="Times New Roman" panose="02020603050405020304" pitchFamily="18" charset="0"/>
              </a:rPr>
              <a:t>”</a:t>
            </a:r>
            <a:r>
              <a:rPr lang="es-CL" dirty="0">
                <a:latin typeface="Corbel" panose="020B0503020204020204" pitchFamily="34" charset="0"/>
                <a:ea typeface="Times New Roman" panose="02020603050405020304" pitchFamily="18" charset="0"/>
                <a:cs typeface="Times New Roman" panose="02020603050405020304" pitchFamily="18" charset="0"/>
              </a:rPr>
              <a:t> (Comité Asesor de Fondecyt)</a:t>
            </a:r>
            <a:endParaRPr lang="es-CL" sz="1600" dirty="0">
              <a:effectLst/>
              <a:latin typeface="Corbel" panose="020B0503020204020204" pitchFamily="34" charset="0"/>
              <a:ea typeface="Times New Roman" panose="02020603050405020304" pitchFamily="18" charset="0"/>
              <a:cs typeface="Times New Roman" panose="02020603050405020304" pitchFamily="18" charset="0"/>
            </a:endParaRPr>
          </a:p>
        </p:txBody>
      </p:sp>
      <p:sp>
        <p:nvSpPr>
          <p:cNvPr id="36" name="Rectángulo 35"/>
          <p:cNvSpPr/>
          <p:nvPr/>
        </p:nvSpPr>
        <p:spPr>
          <a:xfrm>
            <a:off x="1557325" y="4175406"/>
            <a:ext cx="9239849" cy="1754326"/>
          </a:xfrm>
          <a:prstGeom prst="rect">
            <a:avLst/>
          </a:prstGeom>
        </p:spPr>
        <p:txBody>
          <a:bodyPr wrap="square">
            <a:spAutoFit/>
          </a:bodyPr>
          <a:lstStyle/>
          <a:p>
            <a:pPr marL="449580" indent="449580" algn="just">
              <a:lnSpc>
                <a:spcPct val="150000"/>
              </a:lnSpc>
              <a:spcAft>
                <a:spcPts val="1000"/>
              </a:spcAft>
            </a:pPr>
            <a:r>
              <a:rPr lang="es-CL" i="1" dirty="0">
                <a:latin typeface="Corbel" panose="020B0503020204020204" pitchFamily="34" charset="0"/>
                <a:ea typeface="Times New Roman" panose="02020603050405020304" pitchFamily="18" charset="0"/>
                <a:cs typeface="Times New Roman" panose="02020603050405020304" pitchFamily="18" charset="0"/>
              </a:rPr>
              <a:t>“Entonces </a:t>
            </a:r>
            <a:r>
              <a:rPr lang="es-CL" b="1" i="1" dirty="0">
                <a:solidFill>
                  <a:srgbClr val="FFFF00"/>
                </a:solidFill>
                <a:latin typeface="Corbel" panose="020B0503020204020204" pitchFamily="34" charset="0"/>
                <a:ea typeface="Times New Roman" panose="02020603050405020304" pitchFamily="18" charset="0"/>
                <a:cs typeface="Times New Roman" panose="02020603050405020304" pitchFamily="18" charset="0"/>
              </a:rPr>
              <a:t>cualquier cosa</a:t>
            </a:r>
            <a:r>
              <a:rPr lang="es-CL" i="1" dirty="0">
                <a:latin typeface="Corbel" panose="020B0503020204020204" pitchFamily="34" charset="0"/>
                <a:ea typeface="Times New Roman" panose="02020603050405020304" pitchFamily="18" charset="0"/>
                <a:cs typeface="Times New Roman" panose="02020603050405020304" pitchFamily="18" charset="0"/>
              </a:rPr>
              <a:t>, por mínima que se esté estudiando, tiene que </a:t>
            </a:r>
            <a:r>
              <a:rPr lang="es-CL" b="1" i="1" dirty="0">
                <a:solidFill>
                  <a:srgbClr val="FFFF00"/>
                </a:solidFill>
                <a:latin typeface="Corbel" panose="020B0503020204020204" pitchFamily="34" charset="0"/>
                <a:ea typeface="Times New Roman" panose="02020603050405020304" pitchFamily="18" charset="0"/>
                <a:cs typeface="Times New Roman" panose="02020603050405020304" pitchFamily="18" charset="0"/>
              </a:rPr>
              <a:t>tener detrás la idea</a:t>
            </a:r>
            <a:r>
              <a:rPr lang="es-CL" i="1" dirty="0">
                <a:latin typeface="Corbel" panose="020B0503020204020204" pitchFamily="34" charset="0"/>
                <a:ea typeface="Times New Roman" panose="02020603050405020304" pitchFamily="18" charset="0"/>
                <a:cs typeface="Times New Roman" panose="02020603050405020304" pitchFamily="18" charset="0"/>
              </a:rPr>
              <a:t> </a:t>
            </a:r>
            <a:r>
              <a:rPr lang="es-CL" b="1" i="1" dirty="0">
                <a:solidFill>
                  <a:srgbClr val="FFFF00"/>
                </a:solidFill>
                <a:latin typeface="Corbel" panose="020B0503020204020204" pitchFamily="34" charset="0"/>
                <a:ea typeface="Times New Roman" panose="02020603050405020304" pitchFamily="18" charset="0"/>
                <a:cs typeface="Times New Roman" panose="02020603050405020304" pitchFamily="18" charset="0"/>
              </a:rPr>
              <a:t>de una generación de un cambio, </a:t>
            </a:r>
            <a:r>
              <a:rPr lang="es-CL" i="1" dirty="0">
                <a:latin typeface="Corbel" panose="020B0503020204020204" pitchFamily="34" charset="0"/>
                <a:ea typeface="Times New Roman" panose="02020603050405020304" pitchFamily="18" charset="0"/>
                <a:cs typeface="Times New Roman" panose="02020603050405020304" pitchFamily="18" charset="0"/>
              </a:rPr>
              <a:t>de una política, la </a:t>
            </a:r>
            <a:r>
              <a:rPr lang="es-CL" b="1" i="1" dirty="0">
                <a:solidFill>
                  <a:srgbClr val="FFFF00"/>
                </a:solidFill>
                <a:latin typeface="Corbel" panose="020B0503020204020204" pitchFamily="34" charset="0"/>
                <a:ea typeface="Times New Roman" panose="02020603050405020304" pitchFamily="18" charset="0"/>
                <a:cs typeface="Times New Roman" panose="02020603050405020304" pitchFamily="18" charset="0"/>
              </a:rPr>
              <a:t>generación de un beneficio </a:t>
            </a:r>
            <a:r>
              <a:rPr lang="es-CL" i="1" dirty="0">
                <a:latin typeface="Corbel" panose="020B0503020204020204" pitchFamily="34" charset="0"/>
                <a:ea typeface="Times New Roman" panose="02020603050405020304" pitchFamily="18" charset="0"/>
                <a:cs typeface="Times New Roman" panose="02020603050405020304" pitchFamily="18" charset="0"/>
              </a:rPr>
              <a:t>para la población, la generación de una terapia nueva, pero algo tiene que haber”  </a:t>
            </a:r>
            <a:r>
              <a:rPr lang="es-CL" dirty="0">
                <a:latin typeface="Corbel" panose="020B0503020204020204" pitchFamily="34" charset="0"/>
                <a:ea typeface="Times New Roman" panose="02020603050405020304" pitchFamily="18" charset="0"/>
                <a:cs typeface="Times New Roman" panose="02020603050405020304" pitchFamily="18" charset="0"/>
              </a:rPr>
              <a:t>(Comité de Servicio)</a:t>
            </a:r>
            <a:endParaRPr lang="es-CL" sz="1600" dirty="0">
              <a:effectLst/>
              <a:latin typeface="Corbel" panose="020B0503020204020204" pitchFamily="34" charset="0"/>
              <a:ea typeface="Times New Roman" panose="02020603050405020304" pitchFamily="18" charset="0"/>
              <a:cs typeface="Times New Roman" panose="02020603050405020304" pitchFamily="18" charset="0"/>
            </a:endParaRPr>
          </a:p>
        </p:txBody>
      </p:sp>
      <p:sp>
        <p:nvSpPr>
          <p:cNvPr id="37" name="Rectángulo 36"/>
          <p:cNvSpPr/>
          <p:nvPr/>
        </p:nvSpPr>
        <p:spPr>
          <a:xfrm>
            <a:off x="1231169" y="4131170"/>
            <a:ext cx="9383198" cy="2169825"/>
          </a:xfrm>
          <a:prstGeom prst="rect">
            <a:avLst/>
          </a:prstGeom>
        </p:spPr>
        <p:txBody>
          <a:bodyPr wrap="square">
            <a:spAutoFit/>
          </a:bodyPr>
          <a:lstStyle/>
          <a:p>
            <a:pPr marL="449580" indent="449580" algn="just">
              <a:lnSpc>
                <a:spcPct val="150000"/>
              </a:lnSpc>
              <a:spcAft>
                <a:spcPts val="1000"/>
              </a:spcAft>
            </a:pPr>
            <a:r>
              <a:rPr lang="es-CL" i="1" dirty="0">
                <a:latin typeface="Corbel" panose="020B0503020204020204" pitchFamily="34" charset="0"/>
                <a:ea typeface="Times New Roman" panose="02020603050405020304" pitchFamily="18" charset="0"/>
                <a:cs typeface="Times New Roman" panose="02020603050405020304" pitchFamily="18" charset="0"/>
              </a:rPr>
              <a:t>“se empezó hace varios años atrás, a hacer mucho énfasis en que es un </a:t>
            </a:r>
            <a:r>
              <a:rPr lang="es-CL" b="1" i="1" dirty="0">
                <a:solidFill>
                  <a:srgbClr val="FFFF00"/>
                </a:solidFill>
                <a:latin typeface="Corbel" panose="020B0503020204020204" pitchFamily="34" charset="0"/>
                <a:ea typeface="Times New Roman" panose="02020603050405020304" pitchFamily="18" charset="0"/>
                <a:cs typeface="Times New Roman" panose="02020603050405020304" pitchFamily="18" charset="0"/>
              </a:rPr>
              <a:t>derecho de los participantes conocer los resultados </a:t>
            </a:r>
            <a:r>
              <a:rPr lang="es-CL" i="1" dirty="0">
                <a:latin typeface="Corbel" panose="020B0503020204020204" pitchFamily="34" charset="0"/>
                <a:ea typeface="Times New Roman" panose="02020603050405020304" pitchFamily="18" charset="0"/>
                <a:cs typeface="Times New Roman" panose="02020603050405020304" pitchFamily="18" charset="0"/>
              </a:rPr>
              <a:t>de la investigación y que hay que hacer una difusión que de alguna manera como que sirva a las personas y que tiene que ser </a:t>
            </a:r>
            <a:r>
              <a:rPr lang="es-CL" b="1" i="1" dirty="0">
                <a:solidFill>
                  <a:srgbClr val="FFFF00"/>
                </a:solidFill>
                <a:latin typeface="Corbel" panose="020B0503020204020204" pitchFamily="34" charset="0"/>
                <a:ea typeface="Times New Roman" panose="02020603050405020304" pitchFamily="18" charset="0"/>
                <a:cs typeface="Times New Roman" panose="02020603050405020304" pitchFamily="18" charset="0"/>
              </a:rPr>
              <a:t>en una forma que les sirva también</a:t>
            </a:r>
            <a:r>
              <a:rPr lang="es-CL" i="1" dirty="0">
                <a:solidFill>
                  <a:srgbClr val="FFFF00"/>
                </a:solidFill>
                <a:latin typeface="Corbel" panose="020B0503020204020204" pitchFamily="34" charset="0"/>
                <a:ea typeface="Times New Roman" panose="02020603050405020304" pitchFamily="18" charset="0"/>
                <a:cs typeface="Times New Roman" panose="02020603050405020304" pitchFamily="18" charset="0"/>
              </a:rPr>
              <a:t> </a:t>
            </a:r>
            <a:r>
              <a:rPr lang="es-CL" i="1" dirty="0">
                <a:latin typeface="Corbel" panose="020B0503020204020204" pitchFamily="34" charset="0"/>
                <a:ea typeface="Times New Roman" panose="02020603050405020304" pitchFamily="18" charset="0"/>
                <a:cs typeface="Times New Roman" panose="02020603050405020304" pitchFamily="18" charset="0"/>
              </a:rPr>
              <a:t>y eso significa que a veces </a:t>
            </a:r>
            <a:r>
              <a:rPr lang="es-CL" b="1" i="1" dirty="0">
                <a:solidFill>
                  <a:srgbClr val="FFFF00"/>
                </a:solidFill>
                <a:latin typeface="Corbel" panose="020B0503020204020204" pitchFamily="34" charset="0"/>
                <a:ea typeface="Times New Roman" panose="02020603050405020304" pitchFamily="18" charset="0"/>
                <a:cs typeface="Times New Roman" panose="02020603050405020304" pitchFamily="18" charset="0"/>
              </a:rPr>
              <a:t>no es suficiente la publicación del artículo científico</a:t>
            </a:r>
            <a:r>
              <a:rPr lang="es-CL" i="1" dirty="0">
                <a:latin typeface="Corbel" panose="020B0503020204020204" pitchFamily="34" charset="0"/>
                <a:ea typeface="Times New Roman" panose="02020603050405020304" pitchFamily="18" charset="0"/>
                <a:cs typeface="Times New Roman" panose="02020603050405020304" pitchFamily="18" charset="0"/>
              </a:rPr>
              <a:t>” </a:t>
            </a:r>
            <a:r>
              <a:rPr lang="es-CL" dirty="0">
                <a:latin typeface="Corbel" panose="020B0503020204020204" pitchFamily="34" charset="0"/>
                <a:ea typeface="Times New Roman" panose="02020603050405020304" pitchFamily="18" charset="0"/>
                <a:cs typeface="Times New Roman" panose="02020603050405020304" pitchFamily="18" charset="0"/>
              </a:rPr>
              <a:t>(Comité Universitario)</a:t>
            </a:r>
            <a:endParaRPr lang="es-CL" sz="1600" dirty="0">
              <a:effectLst/>
              <a:latin typeface="Corbel" panose="020B0503020204020204" pitchFamily="34" charset="0"/>
              <a:ea typeface="Times New Roman" panose="02020603050405020304" pitchFamily="18" charset="0"/>
              <a:cs typeface="Times New Roman" panose="02020603050405020304" pitchFamily="18" charset="0"/>
            </a:endParaRPr>
          </a:p>
        </p:txBody>
      </p:sp>
      <p:sp>
        <p:nvSpPr>
          <p:cNvPr id="38" name="Rectángulo 37"/>
          <p:cNvSpPr/>
          <p:nvPr/>
        </p:nvSpPr>
        <p:spPr>
          <a:xfrm>
            <a:off x="1116006" y="3955788"/>
            <a:ext cx="10745062" cy="2585323"/>
          </a:xfrm>
          <a:prstGeom prst="rect">
            <a:avLst/>
          </a:prstGeom>
        </p:spPr>
        <p:txBody>
          <a:bodyPr wrap="square">
            <a:spAutoFit/>
          </a:bodyPr>
          <a:lstStyle/>
          <a:p>
            <a:pPr marL="449580" indent="449580" algn="just">
              <a:lnSpc>
                <a:spcPct val="150000"/>
              </a:lnSpc>
              <a:spcAft>
                <a:spcPts val="1000"/>
              </a:spcAft>
            </a:pPr>
            <a:r>
              <a:rPr lang="es-CL" i="1" dirty="0">
                <a:latin typeface="Corbel" panose="020B0503020204020204" pitchFamily="34" charset="0"/>
                <a:ea typeface="Times New Roman" panose="02020603050405020304" pitchFamily="18" charset="0"/>
                <a:cs typeface="Times New Roman" panose="02020603050405020304" pitchFamily="18" charset="0"/>
              </a:rPr>
              <a:t>“a mi juicio  lo entendemos distinto los distintos miembros, para algunos es </a:t>
            </a:r>
            <a:r>
              <a:rPr lang="es-CL" b="1" i="1" dirty="0">
                <a:solidFill>
                  <a:srgbClr val="FFFF00"/>
                </a:solidFill>
                <a:latin typeface="Corbel" panose="020B0503020204020204" pitchFamily="34" charset="0"/>
                <a:ea typeface="Times New Roman" panose="02020603050405020304" pitchFamily="18" charset="0"/>
                <a:cs typeface="Times New Roman" panose="02020603050405020304" pitchFamily="18" charset="0"/>
              </a:rPr>
              <a:t>como va a salir beneficiado la población del estudio </a:t>
            </a:r>
            <a:r>
              <a:rPr lang="es-CL" i="1" dirty="0">
                <a:latin typeface="Corbel" panose="020B0503020204020204" pitchFamily="34" charset="0"/>
                <a:ea typeface="Times New Roman" panose="02020603050405020304" pitchFamily="18" charset="0"/>
                <a:cs typeface="Times New Roman" panose="02020603050405020304" pitchFamily="18" charset="0"/>
              </a:rPr>
              <a:t>y así lo entienden algunos investigadores… a mi juicio eso no es valor social…</a:t>
            </a:r>
            <a:r>
              <a:rPr lang="es-CL" b="1" i="1" dirty="0">
                <a:solidFill>
                  <a:srgbClr val="FFFF00"/>
                </a:solidFill>
                <a:latin typeface="Corbel" panose="020B0503020204020204" pitchFamily="34" charset="0"/>
                <a:ea typeface="Times New Roman" panose="02020603050405020304" pitchFamily="18" charset="0"/>
                <a:cs typeface="Times New Roman" panose="02020603050405020304" pitchFamily="18" charset="0"/>
              </a:rPr>
              <a:t>sino es que la investigación tenga un sentido que pueda hacer aplicada en esta población eventualmente </a:t>
            </a:r>
            <a:r>
              <a:rPr lang="es-CL" i="1" dirty="0">
                <a:latin typeface="Corbel" panose="020B0503020204020204" pitchFamily="34" charset="0"/>
                <a:ea typeface="Times New Roman" panose="02020603050405020304" pitchFamily="18" charset="0"/>
                <a:cs typeface="Times New Roman" panose="02020603050405020304" pitchFamily="18" charset="0"/>
              </a:rPr>
              <a:t>posteriormente… al final  algunos quedan contentos con el lado más práctico para la persona que está participando en el estudio, y otros quedamos más contentos si es que la investigación parece tener algún valor especifico” </a:t>
            </a:r>
            <a:r>
              <a:rPr lang="es-CL" dirty="0">
                <a:latin typeface="Corbel" panose="020B0503020204020204" pitchFamily="34" charset="0"/>
                <a:ea typeface="Times New Roman" panose="02020603050405020304" pitchFamily="18" charset="0"/>
                <a:cs typeface="Times New Roman" panose="02020603050405020304" pitchFamily="18" charset="0"/>
              </a:rPr>
              <a:t>(Comité de Servicio)</a:t>
            </a:r>
            <a:endParaRPr lang="es-CL" sz="1600" dirty="0">
              <a:effectLst/>
              <a:latin typeface="Corbel" panose="020B0503020204020204" pitchFamily="34" charset="0"/>
              <a:ea typeface="Times New Roman" panose="02020603050405020304" pitchFamily="18" charset="0"/>
              <a:cs typeface="Times New Roman" panose="02020603050405020304" pitchFamily="18" charset="0"/>
            </a:endParaRPr>
          </a:p>
        </p:txBody>
      </p:sp>
      <p:sp>
        <p:nvSpPr>
          <p:cNvPr id="40" name="Rectángulo 39"/>
          <p:cNvSpPr/>
          <p:nvPr/>
        </p:nvSpPr>
        <p:spPr>
          <a:xfrm>
            <a:off x="261764" y="4327243"/>
            <a:ext cx="7735629" cy="2270109"/>
          </a:xfrm>
          <a:prstGeom prst="rect">
            <a:avLst/>
          </a:prstGeom>
          <a:solidFill>
            <a:schemeClr val="accent1">
              <a:lumMod val="50000"/>
            </a:schemeClr>
          </a:solidFill>
        </p:spPr>
        <p:txBody>
          <a:bodyPr wrap="square">
            <a:spAutoFit/>
          </a:bodyPr>
          <a:lstStyle/>
          <a:p>
            <a:pPr algn="just">
              <a:lnSpc>
                <a:spcPct val="150000"/>
              </a:lnSpc>
              <a:spcAft>
                <a:spcPts val="1000"/>
              </a:spcAft>
            </a:pPr>
            <a:r>
              <a:rPr lang="es-CL" sz="1600" i="1" dirty="0">
                <a:latin typeface="Corbel" panose="020B0503020204020204" pitchFamily="34" charset="0"/>
                <a:ea typeface="Times New Roman" panose="02020603050405020304" pitchFamily="18" charset="0"/>
                <a:cs typeface="Times New Roman" panose="02020603050405020304" pitchFamily="18" charset="0"/>
              </a:rPr>
              <a:t>“a mí me parece que el valor social como elemento importante de evaluación de la ética de la investigación solamente</a:t>
            </a:r>
            <a:r>
              <a:rPr lang="es-CL" sz="1600" b="1" i="1" dirty="0">
                <a:solidFill>
                  <a:srgbClr val="FFFF00"/>
                </a:solidFill>
                <a:latin typeface="Corbel" panose="020B0503020204020204" pitchFamily="34" charset="0"/>
                <a:ea typeface="Times New Roman" panose="02020603050405020304" pitchFamily="18" charset="0"/>
                <a:cs typeface="Times New Roman" panose="02020603050405020304" pitchFamily="18" charset="0"/>
              </a:rPr>
              <a:t> surge cuando lo que tenemos por delante es un proyecto que parece ser inútil…no es que uno vaya derechamente al valor social</a:t>
            </a:r>
            <a:r>
              <a:rPr lang="es-CL" sz="1600" i="1" dirty="0">
                <a:latin typeface="Corbel" panose="020B0503020204020204" pitchFamily="34" charset="0"/>
                <a:ea typeface="Times New Roman" panose="02020603050405020304" pitchFamily="18" charset="0"/>
                <a:cs typeface="Times New Roman" panose="02020603050405020304" pitchFamily="18" charset="0"/>
              </a:rPr>
              <a:t>, ahora yo soy de los que tiene la convicción que el valor social  </a:t>
            </a:r>
            <a:r>
              <a:rPr lang="es-CL" sz="1600" b="1" i="1" dirty="0">
                <a:solidFill>
                  <a:srgbClr val="FFFF00"/>
                </a:solidFill>
                <a:latin typeface="Corbel" panose="020B0503020204020204" pitchFamily="34" charset="0"/>
                <a:ea typeface="Times New Roman" panose="02020603050405020304" pitchFamily="18" charset="0"/>
                <a:cs typeface="Times New Roman" panose="02020603050405020304" pitchFamily="18" charset="0"/>
              </a:rPr>
              <a:t>debiera ser lo más importante en la evaluación de la ética de la investigación, pero me parece que no opera así</a:t>
            </a:r>
            <a:r>
              <a:rPr lang="es-CL" sz="1600" i="1" dirty="0">
                <a:latin typeface="Corbel" panose="020B0503020204020204" pitchFamily="34" charset="0"/>
                <a:ea typeface="Times New Roman" panose="02020603050405020304" pitchFamily="18" charset="0"/>
                <a:cs typeface="Times New Roman" panose="02020603050405020304" pitchFamily="18" charset="0"/>
              </a:rPr>
              <a:t>, por lo menos en la realidad que yo conozco no opera así, no opera así” </a:t>
            </a:r>
            <a:r>
              <a:rPr lang="es-CL" sz="1600" dirty="0">
                <a:latin typeface="Corbel" panose="020B0503020204020204" pitchFamily="34" charset="0"/>
                <a:ea typeface="Times New Roman" panose="02020603050405020304" pitchFamily="18" charset="0"/>
                <a:cs typeface="Times New Roman" panose="02020603050405020304" pitchFamily="18" charset="0"/>
              </a:rPr>
              <a:t>(Comité de Clínica Privada)</a:t>
            </a:r>
            <a:endParaRPr lang="es-CL" sz="1400" dirty="0">
              <a:effectLst/>
              <a:latin typeface="Corbel" panose="020B0503020204020204" pitchFamily="34" charset="0"/>
              <a:ea typeface="Times New Roman" panose="02020603050405020304" pitchFamily="18" charset="0"/>
              <a:cs typeface="Times New Roman" panose="02020603050405020304" pitchFamily="18" charset="0"/>
            </a:endParaRPr>
          </a:p>
        </p:txBody>
      </p:sp>
      <p:sp>
        <p:nvSpPr>
          <p:cNvPr id="43" name="Rectángulo 42"/>
          <p:cNvSpPr/>
          <p:nvPr/>
        </p:nvSpPr>
        <p:spPr>
          <a:xfrm>
            <a:off x="117748" y="794028"/>
            <a:ext cx="11827091" cy="1338828"/>
          </a:xfrm>
          <a:prstGeom prst="rect">
            <a:avLst/>
          </a:prstGeom>
          <a:solidFill>
            <a:srgbClr val="423F69"/>
          </a:solidFill>
        </p:spPr>
        <p:txBody>
          <a:bodyPr wrap="square">
            <a:spAutoFit/>
          </a:bodyPr>
          <a:lstStyle/>
          <a:p>
            <a:pPr marL="449580" indent="449580" algn="just">
              <a:lnSpc>
                <a:spcPct val="150000"/>
              </a:lnSpc>
              <a:spcAft>
                <a:spcPts val="1000"/>
              </a:spcAft>
            </a:pPr>
            <a:r>
              <a:rPr lang="es-CL" i="1" dirty="0">
                <a:latin typeface="Corbel" panose="020B0503020204020204" pitchFamily="34" charset="0"/>
                <a:ea typeface="Times New Roman" panose="02020603050405020304" pitchFamily="18" charset="0"/>
                <a:cs typeface="Times New Roman" panose="02020603050405020304" pitchFamily="18" charset="0"/>
              </a:rPr>
              <a:t>“O sea los de </a:t>
            </a:r>
            <a:r>
              <a:rPr lang="es-CL" b="1" i="1" dirty="0">
                <a:solidFill>
                  <a:srgbClr val="FFFF00"/>
                </a:solidFill>
                <a:latin typeface="Corbel" panose="020B0503020204020204" pitchFamily="34" charset="0"/>
                <a:ea typeface="Times New Roman" panose="02020603050405020304" pitchFamily="18" charset="0"/>
                <a:cs typeface="Times New Roman" panose="02020603050405020304" pitchFamily="18" charset="0"/>
              </a:rPr>
              <a:t>la industria </a:t>
            </a:r>
            <a:r>
              <a:rPr lang="es-CL" i="1" dirty="0">
                <a:latin typeface="Corbel" panose="020B0503020204020204" pitchFamily="34" charset="0"/>
                <a:ea typeface="Times New Roman" panose="02020603050405020304" pitchFamily="18" charset="0"/>
                <a:cs typeface="Times New Roman" panose="02020603050405020304" pitchFamily="18" charset="0"/>
              </a:rPr>
              <a:t>son los más importantes en cuanto a valor social, claro porque ponte tu </a:t>
            </a:r>
            <a:r>
              <a:rPr lang="es-CL" b="1" i="1" dirty="0">
                <a:solidFill>
                  <a:srgbClr val="FFFF00"/>
                </a:solidFill>
                <a:latin typeface="Corbel" panose="020B0503020204020204" pitchFamily="34" charset="0"/>
                <a:ea typeface="Times New Roman" panose="02020603050405020304" pitchFamily="18" charset="0"/>
                <a:cs typeface="Times New Roman" panose="02020603050405020304" pitchFamily="18" charset="0"/>
              </a:rPr>
              <a:t>no aceptaríamos por ningún motivo que vinieran a estudiar una vacuna contra el </a:t>
            </a:r>
            <a:r>
              <a:rPr lang="es-CL" b="1" i="1" dirty="0" err="1">
                <a:solidFill>
                  <a:srgbClr val="FFFF00"/>
                </a:solidFill>
                <a:latin typeface="Corbel" panose="020B0503020204020204" pitchFamily="34" charset="0"/>
                <a:ea typeface="Times New Roman" panose="02020603050405020304" pitchFamily="18" charset="0"/>
                <a:cs typeface="Times New Roman" panose="02020603050405020304" pitchFamily="18" charset="0"/>
              </a:rPr>
              <a:t>ébola</a:t>
            </a:r>
            <a:r>
              <a:rPr lang="es-CL" b="1" i="1" dirty="0">
                <a:solidFill>
                  <a:srgbClr val="FFFF00"/>
                </a:solidFill>
                <a:latin typeface="Corbel" panose="020B0503020204020204" pitchFamily="34" charset="0"/>
                <a:ea typeface="Times New Roman" panose="02020603050405020304" pitchFamily="18" charset="0"/>
                <a:cs typeface="Times New Roman" panose="02020603050405020304" pitchFamily="18" charset="0"/>
              </a:rPr>
              <a:t> aquí</a:t>
            </a:r>
            <a:r>
              <a:rPr lang="es-CL" i="1" dirty="0">
                <a:latin typeface="Corbel" panose="020B0503020204020204" pitchFamily="34" charset="0"/>
                <a:ea typeface="Times New Roman" panose="02020603050405020304" pitchFamily="18" charset="0"/>
                <a:cs typeface="Times New Roman" panose="02020603050405020304" pitchFamily="18" charset="0"/>
              </a:rPr>
              <a:t>, no es cierto, no pruébenla en otra parte o estudiar fármacos que están muy fuera del alcance de lo que nosotros podemos hacer…” </a:t>
            </a:r>
            <a:r>
              <a:rPr lang="es-CL" dirty="0">
                <a:latin typeface="Corbel" panose="020B0503020204020204" pitchFamily="34" charset="0"/>
                <a:ea typeface="Times New Roman" panose="02020603050405020304" pitchFamily="18" charset="0"/>
                <a:cs typeface="Times New Roman" panose="02020603050405020304" pitchFamily="18" charset="0"/>
              </a:rPr>
              <a:t> (Comité de Servicio)</a:t>
            </a:r>
            <a:endParaRPr lang="es-CL" sz="1600" dirty="0">
              <a:effectLst/>
              <a:latin typeface="Corbel" panose="020B0503020204020204" pitchFamily="34" charset="0"/>
              <a:ea typeface="Times New Roman" panose="02020603050405020304" pitchFamily="18" charset="0"/>
              <a:cs typeface="Times New Roman" panose="02020603050405020304" pitchFamily="18" charset="0"/>
            </a:endParaRPr>
          </a:p>
        </p:txBody>
      </p:sp>
      <p:sp>
        <p:nvSpPr>
          <p:cNvPr id="46" name="Rectángulo 45"/>
          <p:cNvSpPr/>
          <p:nvPr/>
        </p:nvSpPr>
        <p:spPr>
          <a:xfrm>
            <a:off x="-26268" y="764704"/>
            <a:ext cx="12241360" cy="1754326"/>
          </a:xfrm>
          <a:prstGeom prst="rect">
            <a:avLst/>
          </a:prstGeom>
          <a:solidFill>
            <a:srgbClr val="423F69"/>
          </a:solidFill>
        </p:spPr>
        <p:txBody>
          <a:bodyPr wrap="square">
            <a:spAutoFit/>
          </a:bodyPr>
          <a:lstStyle/>
          <a:p>
            <a:pPr marL="449580" indent="449580" algn="just">
              <a:lnSpc>
                <a:spcPct val="150000"/>
              </a:lnSpc>
              <a:spcAft>
                <a:spcPts val="1000"/>
              </a:spcAft>
            </a:pPr>
            <a:r>
              <a:rPr lang="es-CL" i="1" dirty="0">
                <a:latin typeface="Corbel" panose="020B0503020204020204" pitchFamily="34" charset="0"/>
                <a:ea typeface="Times New Roman" panose="02020603050405020304" pitchFamily="18" charset="0"/>
                <a:cs typeface="Times New Roman" panose="02020603050405020304" pitchFamily="18" charset="0"/>
              </a:rPr>
              <a:t>“proyectos de </a:t>
            </a:r>
            <a:r>
              <a:rPr lang="es-CL" b="1" i="1" dirty="0">
                <a:solidFill>
                  <a:srgbClr val="FFFF00"/>
                </a:solidFill>
                <a:latin typeface="Corbel" panose="020B0503020204020204" pitchFamily="34" charset="0"/>
                <a:ea typeface="Times New Roman" panose="02020603050405020304" pitchFamily="18" charset="0"/>
                <a:cs typeface="Times New Roman" panose="02020603050405020304" pitchFamily="18" charset="0"/>
              </a:rPr>
              <a:t>ciencias básicas </a:t>
            </a:r>
            <a:r>
              <a:rPr lang="es-CL" i="1" dirty="0">
                <a:latin typeface="Corbel" panose="020B0503020204020204" pitchFamily="34" charset="0"/>
                <a:ea typeface="Times New Roman" panose="02020603050405020304" pitchFamily="18" charset="0"/>
                <a:cs typeface="Times New Roman" panose="02020603050405020304" pitchFamily="18" charset="0"/>
              </a:rPr>
              <a:t>que están muchos de ellos orientados </a:t>
            </a:r>
            <a:r>
              <a:rPr lang="es-CL" b="1" i="1" dirty="0">
                <a:solidFill>
                  <a:srgbClr val="FFFF00"/>
                </a:solidFill>
                <a:latin typeface="Corbel" panose="020B0503020204020204" pitchFamily="34" charset="0"/>
                <a:ea typeface="Times New Roman" panose="02020603050405020304" pitchFamily="18" charset="0"/>
                <a:cs typeface="Times New Roman" panose="02020603050405020304" pitchFamily="18" charset="0"/>
              </a:rPr>
              <a:t>más bien por la curiosidad que por la necesidad</a:t>
            </a:r>
            <a:r>
              <a:rPr lang="es-CL" i="1" dirty="0">
                <a:latin typeface="Corbel" panose="020B0503020204020204" pitchFamily="34" charset="0"/>
                <a:ea typeface="Times New Roman" panose="02020603050405020304" pitchFamily="18" charset="0"/>
                <a:cs typeface="Times New Roman" panose="02020603050405020304" pitchFamily="18" charset="0"/>
              </a:rPr>
              <a:t>, a diferencia  de los proyectos que tengan relación con ciencias aplicadas para obtener tecnologías que vayan a ser dirigidas a mejorar una condición específica de salud… entonces muchos de ellos el </a:t>
            </a:r>
            <a:r>
              <a:rPr lang="es-CL" b="1" i="1" dirty="0">
                <a:solidFill>
                  <a:srgbClr val="FFFF00"/>
                </a:solidFill>
                <a:latin typeface="Corbel" panose="020B0503020204020204" pitchFamily="34" charset="0"/>
                <a:ea typeface="Times New Roman" panose="02020603050405020304" pitchFamily="18" charset="0"/>
                <a:cs typeface="Times New Roman" panose="02020603050405020304" pitchFamily="18" charset="0"/>
              </a:rPr>
              <a:t>valor social que tiene, es más bien mediado por numerosos proyectos que deberían venir </a:t>
            </a:r>
            <a:r>
              <a:rPr lang="es-CL" i="1" dirty="0">
                <a:latin typeface="Corbel" panose="020B0503020204020204" pitchFamily="34" charset="0"/>
                <a:ea typeface="Times New Roman" panose="02020603050405020304" pitchFamily="18" charset="0"/>
                <a:cs typeface="Times New Roman" panose="02020603050405020304" pitchFamily="18" charset="0"/>
              </a:rPr>
              <a:t>después para buscar una aplicación”</a:t>
            </a:r>
            <a:r>
              <a:rPr lang="es-CL" dirty="0">
                <a:latin typeface="Corbel" panose="020B0503020204020204" pitchFamily="34" charset="0"/>
                <a:ea typeface="Times New Roman" panose="02020603050405020304" pitchFamily="18" charset="0"/>
                <a:cs typeface="Times New Roman" panose="02020603050405020304" pitchFamily="18" charset="0"/>
              </a:rPr>
              <a:t>  (Comité Asesor de  Fondecyt)</a:t>
            </a:r>
            <a:endParaRPr lang="es-CL" sz="1600" dirty="0">
              <a:effectLst/>
              <a:latin typeface="Corbel" panose="020B0503020204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94002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2"/>
                                        </p:tgtEl>
                                        <p:attrNameLst>
                                          <p:attrName>style.visibility</p:attrName>
                                        </p:attrNameLst>
                                      </p:cBhvr>
                                      <p:to>
                                        <p:strVal val="visible"/>
                                      </p:to>
                                    </p:set>
                                    <p:animEffect transition="in" filter="fade">
                                      <p:cBhvr>
                                        <p:cTn id="12" dur="500"/>
                                        <p:tgtEl>
                                          <p:spTgt spid="3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1" nodeType="clickEffect">
                                  <p:stCondLst>
                                    <p:cond delay="0"/>
                                  </p:stCondLst>
                                  <p:childTnLst>
                                    <p:animEffect transition="out" filter="fade">
                                      <p:cBhvr>
                                        <p:cTn id="16" dur="500"/>
                                        <p:tgtEl>
                                          <p:spTgt spid="32"/>
                                        </p:tgtEl>
                                      </p:cBhvr>
                                    </p:animEffect>
                                    <p:set>
                                      <p:cBhvr>
                                        <p:cTn id="17" dur="1" fill="hold">
                                          <p:stCondLst>
                                            <p:cond delay="499"/>
                                          </p:stCondLst>
                                        </p:cTn>
                                        <p:tgtEl>
                                          <p:spTgt spid="32"/>
                                        </p:tgtEl>
                                        <p:attrNameLst>
                                          <p:attrName>style.visibility</p:attrName>
                                        </p:attrNameLst>
                                      </p:cBhvr>
                                      <p:to>
                                        <p:strVal val="hidden"/>
                                      </p:to>
                                    </p:set>
                                  </p:childTnLst>
                                </p:cTn>
                              </p:par>
                            </p:childTnLst>
                          </p:cTn>
                        </p:par>
                        <p:par>
                          <p:cTn id="18" fill="hold">
                            <p:stCondLst>
                              <p:cond delay="500"/>
                            </p:stCondLst>
                            <p:childTnLst>
                              <p:par>
                                <p:cTn id="19" presetID="10" presetClass="entr" presetSubtype="0" fill="hold" grpId="0" nodeType="afterEffect">
                                  <p:stCondLst>
                                    <p:cond delay="0"/>
                                  </p:stCondLst>
                                  <p:childTnLst>
                                    <p:set>
                                      <p:cBhvr>
                                        <p:cTn id="20" dur="1" fill="hold">
                                          <p:stCondLst>
                                            <p:cond delay="0"/>
                                          </p:stCondLst>
                                        </p:cTn>
                                        <p:tgtEl>
                                          <p:spTgt spid="30"/>
                                        </p:tgtEl>
                                        <p:attrNameLst>
                                          <p:attrName>style.visibility</p:attrName>
                                        </p:attrNameLst>
                                      </p:cBhvr>
                                      <p:to>
                                        <p:strVal val="visible"/>
                                      </p:to>
                                    </p:set>
                                    <p:animEffect transition="in" filter="fade">
                                      <p:cBhvr>
                                        <p:cTn id="21" dur="500"/>
                                        <p:tgtEl>
                                          <p:spTgt spid="30"/>
                                        </p:tgtEl>
                                      </p:cBhvr>
                                    </p:animEffect>
                                  </p:childTnLst>
                                </p:cTn>
                              </p:par>
                            </p:childTnLst>
                          </p:cTn>
                        </p:par>
                        <p:par>
                          <p:cTn id="22" fill="hold">
                            <p:stCondLst>
                              <p:cond delay="1000"/>
                            </p:stCondLst>
                            <p:childTnLst>
                              <p:par>
                                <p:cTn id="23" presetID="10" presetClass="entr" presetSubtype="0" fill="hold" grpId="0" nodeType="afterEffect">
                                  <p:stCondLst>
                                    <p:cond delay="0"/>
                                  </p:stCondLst>
                                  <p:childTnLst>
                                    <p:set>
                                      <p:cBhvr>
                                        <p:cTn id="24" dur="1" fill="hold">
                                          <p:stCondLst>
                                            <p:cond delay="0"/>
                                          </p:stCondLst>
                                        </p:cTn>
                                        <p:tgtEl>
                                          <p:spTgt spid="33"/>
                                        </p:tgtEl>
                                        <p:attrNameLst>
                                          <p:attrName>style.visibility</p:attrName>
                                        </p:attrNameLst>
                                      </p:cBhvr>
                                      <p:to>
                                        <p:strVal val="visible"/>
                                      </p:to>
                                    </p:set>
                                    <p:animEffect transition="in" filter="fade">
                                      <p:cBhvr>
                                        <p:cTn id="25" dur="500"/>
                                        <p:tgtEl>
                                          <p:spTgt spid="33"/>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xit" presetSubtype="0" fill="hold" grpId="1" nodeType="clickEffect">
                                  <p:stCondLst>
                                    <p:cond delay="0"/>
                                  </p:stCondLst>
                                  <p:childTnLst>
                                    <p:animEffect transition="out" filter="fade">
                                      <p:cBhvr>
                                        <p:cTn id="29" dur="500"/>
                                        <p:tgtEl>
                                          <p:spTgt spid="33"/>
                                        </p:tgtEl>
                                      </p:cBhvr>
                                    </p:animEffect>
                                    <p:set>
                                      <p:cBhvr>
                                        <p:cTn id="30" dur="1" fill="hold">
                                          <p:stCondLst>
                                            <p:cond delay="499"/>
                                          </p:stCondLst>
                                        </p:cTn>
                                        <p:tgtEl>
                                          <p:spTgt spid="33"/>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2" nodeType="clickEffect">
                                  <p:stCondLst>
                                    <p:cond delay="0"/>
                                  </p:stCondLst>
                                  <p:childTnLst>
                                    <p:set>
                                      <p:cBhvr>
                                        <p:cTn id="34" dur="1" fill="hold">
                                          <p:stCondLst>
                                            <p:cond delay="0"/>
                                          </p:stCondLst>
                                        </p:cTn>
                                        <p:tgtEl>
                                          <p:spTgt spid="41"/>
                                        </p:tgtEl>
                                        <p:attrNameLst>
                                          <p:attrName>style.visibility</p:attrName>
                                        </p:attrNameLst>
                                      </p:cBhvr>
                                      <p:to>
                                        <p:strVal val="visible"/>
                                      </p:to>
                                    </p:set>
                                    <p:animEffect transition="in" filter="fade">
                                      <p:cBhvr>
                                        <p:cTn id="35" dur="500"/>
                                        <p:tgtEl>
                                          <p:spTgt spid="41"/>
                                        </p:tgtEl>
                                      </p:cBhvr>
                                    </p:animEffect>
                                  </p:childTnLst>
                                </p:cTn>
                              </p:par>
                            </p:childTnLst>
                          </p:cTn>
                        </p:par>
                        <p:par>
                          <p:cTn id="36" fill="hold">
                            <p:stCondLst>
                              <p:cond delay="500"/>
                            </p:stCondLst>
                            <p:childTnLst>
                              <p:par>
                                <p:cTn id="37" presetID="10" presetClass="entr" presetSubtype="0" fill="hold" grpId="0" nodeType="afterEffect">
                                  <p:stCondLst>
                                    <p:cond delay="0"/>
                                  </p:stCondLst>
                                  <p:childTnLst>
                                    <p:set>
                                      <p:cBhvr>
                                        <p:cTn id="38" dur="1" fill="hold">
                                          <p:stCondLst>
                                            <p:cond delay="0"/>
                                          </p:stCondLst>
                                        </p:cTn>
                                        <p:tgtEl>
                                          <p:spTgt spid="36"/>
                                        </p:tgtEl>
                                        <p:attrNameLst>
                                          <p:attrName>style.visibility</p:attrName>
                                        </p:attrNameLst>
                                      </p:cBhvr>
                                      <p:to>
                                        <p:strVal val="visible"/>
                                      </p:to>
                                    </p:set>
                                    <p:animEffect transition="in" filter="fade">
                                      <p:cBhvr>
                                        <p:cTn id="39" dur="500"/>
                                        <p:tgtEl>
                                          <p:spTgt spid="36"/>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xit" presetSubtype="0" fill="hold" grpId="1" nodeType="clickEffect">
                                  <p:stCondLst>
                                    <p:cond delay="0"/>
                                  </p:stCondLst>
                                  <p:childTnLst>
                                    <p:animEffect transition="out" filter="fade">
                                      <p:cBhvr>
                                        <p:cTn id="43" dur="500"/>
                                        <p:tgtEl>
                                          <p:spTgt spid="36"/>
                                        </p:tgtEl>
                                      </p:cBhvr>
                                    </p:animEffect>
                                    <p:set>
                                      <p:cBhvr>
                                        <p:cTn id="44" dur="1" fill="hold">
                                          <p:stCondLst>
                                            <p:cond delay="499"/>
                                          </p:stCondLst>
                                        </p:cTn>
                                        <p:tgtEl>
                                          <p:spTgt spid="36"/>
                                        </p:tgtEl>
                                        <p:attrNameLst>
                                          <p:attrName>style.visibility</p:attrName>
                                        </p:attrNameLst>
                                      </p:cBhvr>
                                      <p:to>
                                        <p:strVal val="hidden"/>
                                      </p:to>
                                    </p:set>
                                  </p:childTnLst>
                                </p:cTn>
                              </p:par>
                              <p:par>
                                <p:cTn id="45" presetID="10" presetClass="entr" presetSubtype="0" fill="hold" grpId="0" nodeType="withEffect">
                                  <p:stCondLst>
                                    <p:cond delay="0"/>
                                  </p:stCondLst>
                                  <p:childTnLst>
                                    <p:set>
                                      <p:cBhvr>
                                        <p:cTn id="46" dur="1" fill="hold">
                                          <p:stCondLst>
                                            <p:cond delay="0"/>
                                          </p:stCondLst>
                                        </p:cTn>
                                        <p:tgtEl>
                                          <p:spTgt spid="38"/>
                                        </p:tgtEl>
                                        <p:attrNameLst>
                                          <p:attrName>style.visibility</p:attrName>
                                        </p:attrNameLst>
                                      </p:cBhvr>
                                      <p:to>
                                        <p:strVal val="visible"/>
                                      </p:to>
                                    </p:set>
                                    <p:animEffect transition="in" filter="fade">
                                      <p:cBhvr>
                                        <p:cTn id="47" dur="500"/>
                                        <p:tgtEl>
                                          <p:spTgt spid="38"/>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xit" presetSubtype="0" fill="hold" grpId="1" nodeType="clickEffect">
                                  <p:stCondLst>
                                    <p:cond delay="0"/>
                                  </p:stCondLst>
                                  <p:childTnLst>
                                    <p:animEffect transition="out" filter="fade">
                                      <p:cBhvr>
                                        <p:cTn id="51" dur="500"/>
                                        <p:tgtEl>
                                          <p:spTgt spid="38"/>
                                        </p:tgtEl>
                                      </p:cBhvr>
                                    </p:animEffect>
                                    <p:set>
                                      <p:cBhvr>
                                        <p:cTn id="52" dur="1" fill="hold">
                                          <p:stCondLst>
                                            <p:cond delay="499"/>
                                          </p:stCondLst>
                                        </p:cTn>
                                        <p:tgtEl>
                                          <p:spTgt spid="38"/>
                                        </p:tgtEl>
                                        <p:attrNameLst>
                                          <p:attrName>style.visibility</p:attrName>
                                        </p:attrNameLst>
                                      </p:cBhvr>
                                      <p:to>
                                        <p:strVal val="hidden"/>
                                      </p:to>
                                    </p:set>
                                  </p:childTnLst>
                                </p:cTn>
                              </p:par>
                              <p:par>
                                <p:cTn id="53" presetID="10" presetClass="entr" presetSubtype="0" fill="hold" grpId="2" nodeType="withEffect">
                                  <p:stCondLst>
                                    <p:cond delay="0"/>
                                  </p:stCondLst>
                                  <p:childTnLst>
                                    <p:set>
                                      <p:cBhvr>
                                        <p:cTn id="54" dur="1" fill="hold">
                                          <p:stCondLst>
                                            <p:cond delay="0"/>
                                          </p:stCondLst>
                                        </p:cTn>
                                        <p:tgtEl>
                                          <p:spTgt spid="39"/>
                                        </p:tgtEl>
                                        <p:attrNameLst>
                                          <p:attrName>style.visibility</p:attrName>
                                        </p:attrNameLst>
                                      </p:cBhvr>
                                      <p:to>
                                        <p:strVal val="visible"/>
                                      </p:to>
                                    </p:set>
                                    <p:animEffect transition="in" filter="fade">
                                      <p:cBhvr>
                                        <p:cTn id="55" dur="500"/>
                                        <p:tgtEl>
                                          <p:spTgt spid="39"/>
                                        </p:tgtEl>
                                      </p:cBhvr>
                                    </p:animEffect>
                                  </p:childTnLst>
                                </p:cTn>
                              </p:par>
                            </p:childTnLst>
                          </p:cTn>
                        </p:par>
                        <p:par>
                          <p:cTn id="56" fill="hold">
                            <p:stCondLst>
                              <p:cond delay="500"/>
                            </p:stCondLst>
                            <p:childTnLst>
                              <p:par>
                                <p:cTn id="57" presetID="10" presetClass="entr" presetSubtype="0" fill="hold" grpId="0" nodeType="afterEffect">
                                  <p:stCondLst>
                                    <p:cond delay="0"/>
                                  </p:stCondLst>
                                  <p:childTnLst>
                                    <p:set>
                                      <p:cBhvr>
                                        <p:cTn id="58" dur="1" fill="hold">
                                          <p:stCondLst>
                                            <p:cond delay="0"/>
                                          </p:stCondLst>
                                        </p:cTn>
                                        <p:tgtEl>
                                          <p:spTgt spid="34"/>
                                        </p:tgtEl>
                                        <p:attrNameLst>
                                          <p:attrName>style.visibility</p:attrName>
                                        </p:attrNameLst>
                                      </p:cBhvr>
                                      <p:to>
                                        <p:strVal val="visible"/>
                                      </p:to>
                                    </p:set>
                                    <p:animEffect transition="in" filter="fade">
                                      <p:cBhvr>
                                        <p:cTn id="59" dur="500"/>
                                        <p:tgtEl>
                                          <p:spTgt spid="34"/>
                                        </p:tgtEl>
                                      </p:cBhvr>
                                    </p:animEffect>
                                  </p:childTnLst>
                                </p:cTn>
                              </p:par>
                            </p:childTnLst>
                          </p:cTn>
                        </p:par>
                      </p:childTnLst>
                    </p:cTn>
                  </p:par>
                  <p:par>
                    <p:cTn id="60" fill="hold">
                      <p:stCondLst>
                        <p:cond delay="indefinite"/>
                      </p:stCondLst>
                      <p:childTnLst>
                        <p:par>
                          <p:cTn id="61" fill="hold">
                            <p:stCondLst>
                              <p:cond delay="0"/>
                            </p:stCondLst>
                            <p:childTnLst>
                              <p:par>
                                <p:cTn id="62" presetID="10" presetClass="exit" presetSubtype="0" fill="hold" grpId="1" nodeType="clickEffect">
                                  <p:stCondLst>
                                    <p:cond delay="0"/>
                                  </p:stCondLst>
                                  <p:childTnLst>
                                    <p:animEffect transition="out" filter="fade">
                                      <p:cBhvr>
                                        <p:cTn id="63" dur="500"/>
                                        <p:tgtEl>
                                          <p:spTgt spid="34"/>
                                        </p:tgtEl>
                                      </p:cBhvr>
                                    </p:animEffect>
                                    <p:set>
                                      <p:cBhvr>
                                        <p:cTn id="64" dur="1" fill="hold">
                                          <p:stCondLst>
                                            <p:cond delay="499"/>
                                          </p:stCondLst>
                                        </p:cTn>
                                        <p:tgtEl>
                                          <p:spTgt spid="34"/>
                                        </p:tgtEl>
                                        <p:attrNameLst>
                                          <p:attrName>style.visibility</p:attrName>
                                        </p:attrNameLst>
                                      </p:cBhvr>
                                      <p:to>
                                        <p:strVal val="hidden"/>
                                      </p:to>
                                    </p:set>
                                  </p:childTnLst>
                                </p:cTn>
                              </p:par>
                            </p:childTnLst>
                          </p:cTn>
                        </p:par>
                        <p:par>
                          <p:cTn id="65" fill="hold">
                            <p:stCondLst>
                              <p:cond delay="500"/>
                            </p:stCondLst>
                            <p:childTnLst>
                              <p:par>
                                <p:cTn id="66" presetID="10" presetClass="entr" presetSubtype="0" fill="hold" grpId="0" nodeType="afterEffect">
                                  <p:stCondLst>
                                    <p:cond delay="0"/>
                                  </p:stCondLst>
                                  <p:childTnLst>
                                    <p:set>
                                      <p:cBhvr>
                                        <p:cTn id="67" dur="1" fill="hold">
                                          <p:stCondLst>
                                            <p:cond delay="0"/>
                                          </p:stCondLst>
                                        </p:cTn>
                                        <p:tgtEl>
                                          <p:spTgt spid="35"/>
                                        </p:tgtEl>
                                        <p:attrNameLst>
                                          <p:attrName>style.visibility</p:attrName>
                                        </p:attrNameLst>
                                      </p:cBhvr>
                                      <p:to>
                                        <p:strVal val="visible"/>
                                      </p:to>
                                    </p:set>
                                    <p:animEffect transition="in" filter="fade">
                                      <p:cBhvr>
                                        <p:cTn id="68" dur="500"/>
                                        <p:tgtEl>
                                          <p:spTgt spid="35"/>
                                        </p:tgtEl>
                                      </p:cBhvr>
                                    </p:animEffect>
                                  </p:childTnLst>
                                </p:cTn>
                              </p:par>
                            </p:childTnLst>
                          </p:cTn>
                        </p:par>
                      </p:childTnLst>
                    </p:cTn>
                  </p:par>
                  <p:par>
                    <p:cTn id="69" fill="hold">
                      <p:stCondLst>
                        <p:cond delay="indefinite"/>
                      </p:stCondLst>
                      <p:childTnLst>
                        <p:par>
                          <p:cTn id="70" fill="hold">
                            <p:stCondLst>
                              <p:cond delay="0"/>
                            </p:stCondLst>
                            <p:childTnLst>
                              <p:par>
                                <p:cTn id="71" presetID="10" presetClass="exit" presetSubtype="0" fill="hold" grpId="1" nodeType="clickEffect">
                                  <p:stCondLst>
                                    <p:cond delay="0"/>
                                  </p:stCondLst>
                                  <p:childTnLst>
                                    <p:animEffect transition="out" filter="fade">
                                      <p:cBhvr>
                                        <p:cTn id="72" dur="500"/>
                                        <p:tgtEl>
                                          <p:spTgt spid="35"/>
                                        </p:tgtEl>
                                      </p:cBhvr>
                                    </p:animEffect>
                                    <p:set>
                                      <p:cBhvr>
                                        <p:cTn id="73" dur="1" fill="hold">
                                          <p:stCondLst>
                                            <p:cond delay="499"/>
                                          </p:stCondLst>
                                        </p:cTn>
                                        <p:tgtEl>
                                          <p:spTgt spid="35"/>
                                        </p:tgtEl>
                                        <p:attrNameLst>
                                          <p:attrName>style.visibility</p:attrName>
                                        </p:attrNameLst>
                                      </p:cBhvr>
                                      <p:to>
                                        <p:strVal val="hidden"/>
                                      </p:to>
                                    </p:set>
                                  </p:childTnLst>
                                </p:cTn>
                              </p:par>
                              <p:par>
                                <p:cTn id="74" presetID="10" presetClass="entr" presetSubtype="0" fill="hold" grpId="0" nodeType="withEffect">
                                  <p:stCondLst>
                                    <p:cond delay="0"/>
                                  </p:stCondLst>
                                  <p:childTnLst>
                                    <p:set>
                                      <p:cBhvr>
                                        <p:cTn id="75" dur="1" fill="hold">
                                          <p:stCondLst>
                                            <p:cond delay="0"/>
                                          </p:stCondLst>
                                        </p:cTn>
                                        <p:tgtEl>
                                          <p:spTgt spid="37"/>
                                        </p:tgtEl>
                                        <p:attrNameLst>
                                          <p:attrName>style.visibility</p:attrName>
                                        </p:attrNameLst>
                                      </p:cBhvr>
                                      <p:to>
                                        <p:strVal val="visible"/>
                                      </p:to>
                                    </p:set>
                                    <p:animEffect transition="in" filter="fade">
                                      <p:cBhvr>
                                        <p:cTn id="76" dur="500"/>
                                        <p:tgtEl>
                                          <p:spTgt spid="37"/>
                                        </p:tgtEl>
                                      </p:cBhvr>
                                    </p:animEffect>
                                  </p:childTnLst>
                                </p:cTn>
                              </p:par>
                            </p:childTnLst>
                          </p:cTn>
                        </p:par>
                      </p:childTnLst>
                    </p:cTn>
                  </p:par>
                  <p:par>
                    <p:cTn id="77" fill="hold">
                      <p:stCondLst>
                        <p:cond delay="indefinite"/>
                      </p:stCondLst>
                      <p:childTnLst>
                        <p:par>
                          <p:cTn id="78" fill="hold">
                            <p:stCondLst>
                              <p:cond delay="0"/>
                            </p:stCondLst>
                            <p:childTnLst>
                              <p:par>
                                <p:cTn id="79" presetID="10" presetClass="exit" presetSubtype="0" fill="hold" grpId="1" nodeType="clickEffect">
                                  <p:stCondLst>
                                    <p:cond delay="0"/>
                                  </p:stCondLst>
                                  <p:childTnLst>
                                    <p:animEffect transition="out" filter="fade">
                                      <p:cBhvr>
                                        <p:cTn id="80" dur="500"/>
                                        <p:tgtEl>
                                          <p:spTgt spid="37"/>
                                        </p:tgtEl>
                                      </p:cBhvr>
                                    </p:animEffect>
                                    <p:set>
                                      <p:cBhvr>
                                        <p:cTn id="81" dur="1" fill="hold">
                                          <p:stCondLst>
                                            <p:cond delay="499"/>
                                          </p:stCondLst>
                                        </p:cTn>
                                        <p:tgtEl>
                                          <p:spTgt spid="37"/>
                                        </p:tgtEl>
                                        <p:attrNameLst>
                                          <p:attrName>style.visibility</p:attrName>
                                        </p:attrNameLst>
                                      </p:cBhvr>
                                      <p:to>
                                        <p:strVal val="hidden"/>
                                      </p:to>
                                    </p:set>
                                  </p:childTnLst>
                                </p:cTn>
                              </p:par>
                            </p:childTnLst>
                          </p:cTn>
                        </p:par>
                      </p:childTnLst>
                    </p:cTn>
                  </p:par>
                  <p:par>
                    <p:cTn id="82" fill="hold">
                      <p:stCondLst>
                        <p:cond delay="indefinite"/>
                      </p:stCondLst>
                      <p:childTnLst>
                        <p:par>
                          <p:cTn id="83" fill="hold">
                            <p:stCondLst>
                              <p:cond delay="0"/>
                            </p:stCondLst>
                            <p:childTnLst>
                              <p:par>
                                <p:cTn id="84" presetID="10" presetClass="entr" presetSubtype="0" fill="hold" grpId="0" nodeType="clickEffect">
                                  <p:stCondLst>
                                    <p:cond delay="0"/>
                                  </p:stCondLst>
                                  <p:childTnLst>
                                    <p:set>
                                      <p:cBhvr>
                                        <p:cTn id="85" dur="1" fill="hold">
                                          <p:stCondLst>
                                            <p:cond delay="0"/>
                                          </p:stCondLst>
                                        </p:cTn>
                                        <p:tgtEl>
                                          <p:spTgt spid="42"/>
                                        </p:tgtEl>
                                        <p:attrNameLst>
                                          <p:attrName>style.visibility</p:attrName>
                                        </p:attrNameLst>
                                      </p:cBhvr>
                                      <p:to>
                                        <p:strVal val="visible"/>
                                      </p:to>
                                    </p:set>
                                    <p:animEffect transition="in" filter="fade">
                                      <p:cBhvr>
                                        <p:cTn id="86" dur="500"/>
                                        <p:tgtEl>
                                          <p:spTgt spid="42"/>
                                        </p:tgtEl>
                                      </p:cBhvr>
                                    </p:animEffect>
                                  </p:childTnLst>
                                </p:cTn>
                              </p:par>
                            </p:childTnLst>
                          </p:cTn>
                        </p:par>
                      </p:childTnLst>
                    </p:cTn>
                  </p:par>
                  <p:par>
                    <p:cTn id="87" fill="hold">
                      <p:stCondLst>
                        <p:cond delay="indefinite"/>
                      </p:stCondLst>
                      <p:childTnLst>
                        <p:par>
                          <p:cTn id="88" fill="hold">
                            <p:stCondLst>
                              <p:cond delay="0"/>
                            </p:stCondLst>
                            <p:childTnLst>
                              <p:par>
                                <p:cTn id="89" presetID="10" presetClass="entr" presetSubtype="0" fill="hold" grpId="0" nodeType="clickEffect">
                                  <p:stCondLst>
                                    <p:cond delay="0"/>
                                  </p:stCondLst>
                                  <p:childTnLst>
                                    <p:set>
                                      <p:cBhvr>
                                        <p:cTn id="90" dur="1" fill="hold">
                                          <p:stCondLst>
                                            <p:cond delay="0"/>
                                          </p:stCondLst>
                                        </p:cTn>
                                        <p:tgtEl>
                                          <p:spTgt spid="44"/>
                                        </p:tgtEl>
                                        <p:attrNameLst>
                                          <p:attrName>style.visibility</p:attrName>
                                        </p:attrNameLst>
                                      </p:cBhvr>
                                      <p:to>
                                        <p:strVal val="visible"/>
                                      </p:to>
                                    </p:set>
                                    <p:animEffect transition="in" filter="fade">
                                      <p:cBhvr>
                                        <p:cTn id="91" dur="500"/>
                                        <p:tgtEl>
                                          <p:spTgt spid="44"/>
                                        </p:tgtEl>
                                      </p:cBhvr>
                                    </p:animEffect>
                                  </p:childTnLst>
                                </p:cTn>
                              </p:par>
                            </p:childTnLst>
                          </p:cTn>
                        </p:par>
                      </p:childTnLst>
                    </p:cTn>
                  </p:par>
                  <p:par>
                    <p:cTn id="92" fill="hold">
                      <p:stCondLst>
                        <p:cond delay="indefinite"/>
                      </p:stCondLst>
                      <p:childTnLst>
                        <p:par>
                          <p:cTn id="93" fill="hold">
                            <p:stCondLst>
                              <p:cond delay="0"/>
                            </p:stCondLst>
                            <p:childTnLst>
                              <p:par>
                                <p:cTn id="94" presetID="10" presetClass="entr" presetSubtype="0" fill="hold" grpId="0" nodeType="clickEffect">
                                  <p:stCondLst>
                                    <p:cond delay="0"/>
                                  </p:stCondLst>
                                  <p:childTnLst>
                                    <p:set>
                                      <p:cBhvr>
                                        <p:cTn id="95" dur="1" fill="hold">
                                          <p:stCondLst>
                                            <p:cond delay="0"/>
                                          </p:stCondLst>
                                        </p:cTn>
                                        <p:tgtEl>
                                          <p:spTgt spid="45"/>
                                        </p:tgtEl>
                                        <p:attrNameLst>
                                          <p:attrName>style.visibility</p:attrName>
                                        </p:attrNameLst>
                                      </p:cBhvr>
                                      <p:to>
                                        <p:strVal val="visible"/>
                                      </p:to>
                                    </p:set>
                                    <p:animEffect transition="in" filter="fade">
                                      <p:cBhvr>
                                        <p:cTn id="96" dur="500"/>
                                        <p:tgtEl>
                                          <p:spTgt spid="45"/>
                                        </p:tgtEl>
                                      </p:cBhvr>
                                    </p:animEffect>
                                  </p:childTnLst>
                                </p:cTn>
                              </p:par>
                            </p:childTnLst>
                          </p:cTn>
                        </p:par>
                      </p:childTnLst>
                    </p:cTn>
                  </p:par>
                  <p:par>
                    <p:cTn id="97" fill="hold">
                      <p:stCondLst>
                        <p:cond delay="indefinite"/>
                      </p:stCondLst>
                      <p:childTnLst>
                        <p:par>
                          <p:cTn id="98" fill="hold">
                            <p:stCondLst>
                              <p:cond delay="0"/>
                            </p:stCondLst>
                            <p:childTnLst>
                              <p:par>
                                <p:cTn id="99" presetID="10" presetClass="entr" presetSubtype="0" fill="hold" grpId="0" nodeType="clickEffect">
                                  <p:stCondLst>
                                    <p:cond delay="0"/>
                                  </p:stCondLst>
                                  <p:childTnLst>
                                    <p:set>
                                      <p:cBhvr>
                                        <p:cTn id="100" dur="1" fill="hold">
                                          <p:stCondLst>
                                            <p:cond delay="0"/>
                                          </p:stCondLst>
                                        </p:cTn>
                                        <p:tgtEl>
                                          <p:spTgt spid="47"/>
                                        </p:tgtEl>
                                        <p:attrNameLst>
                                          <p:attrName>style.visibility</p:attrName>
                                        </p:attrNameLst>
                                      </p:cBhvr>
                                      <p:to>
                                        <p:strVal val="visible"/>
                                      </p:to>
                                    </p:set>
                                    <p:animEffect transition="in" filter="fade">
                                      <p:cBhvr>
                                        <p:cTn id="101" dur="500"/>
                                        <p:tgtEl>
                                          <p:spTgt spid="47"/>
                                        </p:tgtEl>
                                      </p:cBhvr>
                                    </p:animEffect>
                                  </p:childTnLst>
                                </p:cTn>
                              </p:par>
                            </p:childTnLst>
                          </p:cTn>
                        </p:par>
                      </p:childTnLst>
                    </p:cTn>
                  </p:par>
                  <p:par>
                    <p:cTn id="102" fill="hold">
                      <p:stCondLst>
                        <p:cond delay="indefinite"/>
                      </p:stCondLst>
                      <p:childTnLst>
                        <p:par>
                          <p:cTn id="103" fill="hold">
                            <p:stCondLst>
                              <p:cond delay="0"/>
                            </p:stCondLst>
                            <p:childTnLst>
                              <p:par>
                                <p:cTn id="104" presetID="42" presetClass="path" presetSubtype="0" accel="50000" decel="50000" fill="hold" grpId="1" nodeType="clickEffect">
                                  <p:stCondLst>
                                    <p:cond delay="0"/>
                                  </p:stCondLst>
                                  <p:childTnLst>
                                    <p:animMotion origin="layout" path="M -2.83668E-6 0.00278 L -0.17374 -0.11203 " pathEditMode="relative" rAng="0" ptsTypes="AA">
                                      <p:cBhvr>
                                        <p:cTn id="105" dur="2000" fill="hold"/>
                                        <p:tgtEl>
                                          <p:spTgt spid="44"/>
                                        </p:tgtEl>
                                        <p:attrNameLst>
                                          <p:attrName>ppt_x</p:attrName>
                                          <p:attrName>ppt_y</p:attrName>
                                        </p:attrNameLst>
                                      </p:cBhvr>
                                      <p:rCtr x="-8687" y="-5741"/>
                                    </p:animMotion>
                                  </p:childTnLst>
                                </p:cTn>
                              </p:par>
                            </p:childTnLst>
                          </p:cTn>
                        </p:par>
                      </p:childTnLst>
                    </p:cTn>
                  </p:par>
                  <p:par>
                    <p:cTn id="106" fill="hold">
                      <p:stCondLst>
                        <p:cond delay="indefinite"/>
                      </p:stCondLst>
                      <p:childTnLst>
                        <p:par>
                          <p:cTn id="107" fill="hold">
                            <p:stCondLst>
                              <p:cond delay="0"/>
                            </p:stCondLst>
                            <p:childTnLst>
                              <p:par>
                                <p:cTn id="108" presetID="42" presetClass="path" presetSubtype="0" accel="50000" decel="50000" fill="hold" grpId="1" nodeType="clickEffect">
                                  <p:stCondLst>
                                    <p:cond delay="0"/>
                                  </p:stCondLst>
                                  <p:childTnLst>
                                    <p:animMotion origin="layout" path="M 2.71164E-6 3.7037E-7 L -0.38044 -0.04329 " pathEditMode="relative" rAng="0" ptsTypes="AA">
                                      <p:cBhvr>
                                        <p:cTn id="109" dur="2000" fill="hold"/>
                                        <p:tgtEl>
                                          <p:spTgt spid="45"/>
                                        </p:tgtEl>
                                        <p:attrNameLst>
                                          <p:attrName>ppt_x</p:attrName>
                                          <p:attrName>ppt_y</p:attrName>
                                        </p:attrNameLst>
                                      </p:cBhvr>
                                      <p:rCtr x="-19028" y="-2176"/>
                                    </p:animMotion>
                                  </p:childTnLst>
                                </p:cTn>
                              </p:par>
                            </p:childTnLst>
                          </p:cTn>
                        </p:par>
                      </p:childTnLst>
                    </p:cTn>
                  </p:par>
                  <p:par>
                    <p:cTn id="110" fill="hold">
                      <p:stCondLst>
                        <p:cond delay="indefinite"/>
                      </p:stCondLst>
                      <p:childTnLst>
                        <p:par>
                          <p:cTn id="111" fill="hold">
                            <p:stCondLst>
                              <p:cond delay="0"/>
                            </p:stCondLst>
                            <p:childTnLst>
                              <p:par>
                                <p:cTn id="112" presetID="42" presetClass="path" presetSubtype="0" accel="50000" decel="50000" fill="hold" grpId="1" nodeType="clickEffect">
                                  <p:stCondLst>
                                    <p:cond delay="0"/>
                                  </p:stCondLst>
                                  <p:childTnLst>
                                    <p:animMotion origin="layout" path="M -0.00078 4.44444E-6 L -0.42068 -0.19815 " pathEditMode="relative" rAng="0" ptsTypes="AA">
                                      <p:cBhvr>
                                        <p:cTn id="113" dur="2000" fill="hold"/>
                                        <p:tgtEl>
                                          <p:spTgt spid="47"/>
                                        </p:tgtEl>
                                        <p:attrNameLst>
                                          <p:attrName>ppt_x</p:attrName>
                                          <p:attrName>ppt_y</p:attrName>
                                        </p:attrNameLst>
                                      </p:cBhvr>
                                      <p:rCtr x="-20995" y="-9907"/>
                                    </p:animMotion>
                                  </p:childTnLst>
                                </p:cTn>
                              </p:par>
                            </p:childTnLst>
                          </p:cTn>
                        </p:par>
                      </p:childTnLst>
                    </p:cTn>
                  </p:par>
                  <p:par>
                    <p:cTn id="114" fill="hold">
                      <p:stCondLst>
                        <p:cond delay="indefinite"/>
                      </p:stCondLst>
                      <p:childTnLst>
                        <p:par>
                          <p:cTn id="115" fill="hold">
                            <p:stCondLst>
                              <p:cond delay="0"/>
                            </p:stCondLst>
                            <p:childTnLst>
                              <p:par>
                                <p:cTn id="116" presetID="10" presetClass="entr" presetSubtype="0" fill="hold" grpId="0" nodeType="clickEffect">
                                  <p:stCondLst>
                                    <p:cond delay="0"/>
                                  </p:stCondLst>
                                  <p:childTnLst>
                                    <p:set>
                                      <p:cBhvr>
                                        <p:cTn id="117" dur="1" fill="hold">
                                          <p:stCondLst>
                                            <p:cond delay="0"/>
                                          </p:stCondLst>
                                        </p:cTn>
                                        <p:tgtEl>
                                          <p:spTgt spid="48"/>
                                        </p:tgtEl>
                                        <p:attrNameLst>
                                          <p:attrName>style.visibility</p:attrName>
                                        </p:attrNameLst>
                                      </p:cBhvr>
                                      <p:to>
                                        <p:strVal val="visible"/>
                                      </p:to>
                                    </p:set>
                                    <p:animEffect transition="in" filter="fade">
                                      <p:cBhvr>
                                        <p:cTn id="118" dur="500"/>
                                        <p:tgtEl>
                                          <p:spTgt spid="48"/>
                                        </p:tgtEl>
                                      </p:cBhvr>
                                    </p:animEffect>
                                  </p:childTnLst>
                                </p:cTn>
                              </p:par>
                            </p:childTnLst>
                          </p:cTn>
                        </p:par>
                      </p:childTnLst>
                    </p:cTn>
                  </p:par>
                  <p:par>
                    <p:cTn id="119" fill="hold">
                      <p:stCondLst>
                        <p:cond delay="indefinite"/>
                      </p:stCondLst>
                      <p:childTnLst>
                        <p:par>
                          <p:cTn id="120" fill="hold">
                            <p:stCondLst>
                              <p:cond delay="0"/>
                            </p:stCondLst>
                            <p:childTnLst>
                              <p:par>
                                <p:cTn id="121" presetID="10" presetClass="entr" presetSubtype="0" fill="hold" grpId="0" nodeType="clickEffect">
                                  <p:stCondLst>
                                    <p:cond delay="0"/>
                                  </p:stCondLst>
                                  <p:childTnLst>
                                    <p:set>
                                      <p:cBhvr>
                                        <p:cTn id="122" dur="1" fill="hold">
                                          <p:stCondLst>
                                            <p:cond delay="0"/>
                                          </p:stCondLst>
                                        </p:cTn>
                                        <p:tgtEl>
                                          <p:spTgt spid="52"/>
                                        </p:tgtEl>
                                        <p:attrNameLst>
                                          <p:attrName>style.visibility</p:attrName>
                                        </p:attrNameLst>
                                      </p:cBhvr>
                                      <p:to>
                                        <p:strVal val="visible"/>
                                      </p:to>
                                    </p:set>
                                    <p:animEffect transition="in" filter="fade">
                                      <p:cBhvr>
                                        <p:cTn id="123" dur="500"/>
                                        <p:tgtEl>
                                          <p:spTgt spid="52"/>
                                        </p:tgtEl>
                                      </p:cBhvr>
                                    </p:animEffect>
                                  </p:childTnLst>
                                </p:cTn>
                              </p:par>
                            </p:childTnLst>
                          </p:cTn>
                        </p:par>
                        <p:par>
                          <p:cTn id="124" fill="hold">
                            <p:stCondLst>
                              <p:cond delay="500"/>
                            </p:stCondLst>
                            <p:childTnLst>
                              <p:par>
                                <p:cTn id="125" presetID="10" presetClass="entr" presetSubtype="0" fill="hold" grpId="0" nodeType="afterEffect">
                                  <p:stCondLst>
                                    <p:cond delay="0"/>
                                  </p:stCondLst>
                                  <p:childTnLst>
                                    <p:set>
                                      <p:cBhvr>
                                        <p:cTn id="126" dur="1" fill="hold">
                                          <p:stCondLst>
                                            <p:cond delay="0"/>
                                          </p:stCondLst>
                                        </p:cTn>
                                        <p:tgtEl>
                                          <p:spTgt spid="40"/>
                                        </p:tgtEl>
                                        <p:attrNameLst>
                                          <p:attrName>style.visibility</p:attrName>
                                        </p:attrNameLst>
                                      </p:cBhvr>
                                      <p:to>
                                        <p:strVal val="visible"/>
                                      </p:to>
                                    </p:set>
                                    <p:animEffect transition="in" filter="fade">
                                      <p:cBhvr>
                                        <p:cTn id="127" dur="500"/>
                                        <p:tgtEl>
                                          <p:spTgt spid="40"/>
                                        </p:tgtEl>
                                      </p:cBhvr>
                                    </p:animEffect>
                                  </p:childTnLst>
                                </p:cTn>
                              </p:par>
                            </p:childTnLst>
                          </p:cTn>
                        </p:par>
                      </p:childTnLst>
                    </p:cTn>
                  </p:par>
                  <p:par>
                    <p:cTn id="128" fill="hold">
                      <p:stCondLst>
                        <p:cond delay="indefinite"/>
                      </p:stCondLst>
                      <p:childTnLst>
                        <p:par>
                          <p:cTn id="129" fill="hold">
                            <p:stCondLst>
                              <p:cond delay="0"/>
                            </p:stCondLst>
                            <p:childTnLst>
                              <p:par>
                                <p:cTn id="130" presetID="10" presetClass="exit" presetSubtype="0" fill="hold" grpId="1" nodeType="clickEffect">
                                  <p:stCondLst>
                                    <p:cond delay="0"/>
                                  </p:stCondLst>
                                  <p:childTnLst>
                                    <p:animEffect transition="out" filter="fade">
                                      <p:cBhvr>
                                        <p:cTn id="131" dur="500"/>
                                        <p:tgtEl>
                                          <p:spTgt spid="40"/>
                                        </p:tgtEl>
                                      </p:cBhvr>
                                    </p:animEffect>
                                    <p:set>
                                      <p:cBhvr>
                                        <p:cTn id="132" dur="1" fill="hold">
                                          <p:stCondLst>
                                            <p:cond delay="499"/>
                                          </p:stCondLst>
                                        </p:cTn>
                                        <p:tgtEl>
                                          <p:spTgt spid="40"/>
                                        </p:tgtEl>
                                        <p:attrNameLst>
                                          <p:attrName>style.visibility</p:attrName>
                                        </p:attrNameLst>
                                      </p:cBhvr>
                                      <p:to>
                                        <p:strVal val="hidden"/>
                                      </p:to>
                                    </p:set>
                                  </p:childTnLst>
                                </p:cTn>
                              </p:par>
                              <p:par>
                                <p:cTn id="133" presetID="10" presetClass="entr" presetSubtype="0" fill="hold" grpId="0" nodeType="withEffect">
                                  <p:stCondLst>
                                    <p:cond delay="0"/>
                                  </p:stCondLst>
                                  <p:childTnLst>
                                    <p:set>
                                      <p:cBhvr>
                                        <p:cTn id="134" dur="1" fill="hold">
                                          <p:stCondLst>
                                            <p:cond delay="0"/>
                                          </p:stCondLst>
                                        </p:cTn>
                                        <p:tgtEl>
                                          <p:spTgt spid="50"/>
                                        </p:tgtEl>
                                        <p:attrNameLst>
                                          <p:attrName>style.visibility</p:attrName>
                                        </p:attrNameLst>
                                      </p:cBhvr>
                                      <p:to>
                                        <p:strVal val="visible"/>
                                      </p:to>
                                    </p:set>
                                    <p:animEffect transition="in" filter="fade">
                                      <p:cBhvr>
                                        <p:cTn id="135" dur="500"/>
                                        <p:tgtEl>
                                          <p:spTgt spid="50"/>
                                        </p:tgtEl>
                                      </p:cBhvr>
                                    </p:animEffect>
                                  </p:childTnLst>
                                </p:cTn>
                              </p:par>
                            </p:childTnLst>
                          </p:cTn>
                        </p:par>
                      </p:childTnLst>
                    </p:cTn>
                  </p:par>
                  <p:par>
                    <p:cTn id="136" fill="hold">
                      <p:stCondLst>
                        <p:cond delay="indefinite"/>
                      </p:stCondLst>
                      <p:childTnLst>
                        <p:par>
                          <p:cTn id="137" fill="hold">
                            <p:stCondLst>
                              <p:cond delay="0"/>
                            </p:stCondLst>
                            <p:childTnLst>
                              <p:par>
                                <p:cTn id="138" presetID="10" presetClass="entr" presetSubtype="0" fill="hold" nodeType="clickEffect">
                                  <p:stCondLst>
                                    <p:cond delay="0"/>
                                  </p:stCondLst>
                                  <p:childTnLst>
                                    <p:set>
                                      <p:cBhvr>
                                        <p:cTn id="139" dur="1" fill="hold">
                                          <p:stCondLst>
                                            <p:cond delay="0"/>
                                          </p:stCondLst>
                                        </p:cTn>
                                        <p:tgtEl>
                                          <p:spTgt spid="6"/>
                                        </p:tgtEl>
                                        <p:attrNameLst>
                                          <p:attrName>style.visibility</p:attrName>
                                        </p:attrNameLst>
                                      </p:cBhvr>
                                      <p:to>
                                        <p:strVal val="visible"/>
                                      </p:to>
                                    </p:set>
                                    <p:animEffect transition="in" filter="fade">
                                      <p:cBhvr>
                                        <p:cTn id="140" dur="500"/>
                                        <p:tgtEl>
                                          <p:spTgt spid="6"/>
                                        </p:tgtEl>
                                      </p:cBhvr>
                                    </p:animEffect>
                                  </p:childTnLst>
                                </p:cTn>
                              </p:par>
                            </p:childTnLst>
                          </p:cTn>
                        </p:par>
                      </p:childTnLst>
                    </p:cTn>
                  </p:par>
                  <p:par>
                    <p:cTn id="141" fill="hold">
                      <p:stCondLst>
                        <p:cond delay="indefinite"/>
                      </p:stCondLst>
                      <p:childTnLst>
                        <p:par>
                          <p:cTn id="142" fill="hold">
                            <p:stCondLst>
                              <p:cond delay="0"/>
                            </p:stCondLst>
                            <p:childTnLst>
                              <p:par>
                                <p:cTn id="143" presetID="10" presetClass="entr" presetSubtype="0" fill="hold" grpId="0" nodeType="clickEffect">
                                  <p:stCondLst>
                                    <p:cond delay="0"/>
                                  </p:stCondLst>
                                  <p:childTnLst>
                                    <p:set>
                                      <p:cBhvr>
                                        <p:cTn id="144" dur="1" fill="hold">
                                          <p:stCondLst>
                                            <p:cond delay="0"/>
                                          </p:stCondLst>
                                        </p:cTn>
                                        <p:tgtEl>
                                          <p:spTgt spid="56"/>
                                        </p:tgtEl>
                                        <p:attrNameLst>
                                          <p:attrName>style.visibility</p:attrName>
                                        </p:attrNameLst>
                                      </p:cBhvr>
                                      <p:to>
                                        <p:strVal val="visible"/>
                                      </p:to>
                                    </p:set>
                                    <p:animEffect transition="in" filter="fade">
                                      <p:cBhvr>
                                        <p:cTn id="145" dur="500"/>
                                        <p:tgtEl>
                                          <p:spTgt spid="56"/>
                                        </p:tgtEl>
                                      </p:cBhvr>
                                    </p:animEffect>
                                  </p:childTnLst>
                                </p:cTn>
                              </p:par>
                              <p:par>
                                <p:cTn id="146" presetID="10" presetClass="entr" presetSubtype="0" fill="hold" grpId="0" nodeType="withEffect">
                                  <p:stCondLst>
                                    <p:cond delay="0"/>
                                  </p:stCondLst>
                                  <p:childTnLst>
                                    <p:set>
                                      <p:cBhvr>
                                        <p:cTn id="147" dur="1" fill="hold">
                                          <p:stCondLst>
                                            <p:cond delay="0"/>
                                          </p:stCondLst>
                                        </p:cTn>
                                        <p:tgtEl>
                                          <p:spTgt spid="43"/>
                                        </p:tgtEl>
                                        <p:attrNameLst>
                                          <p:attrName>style.visibility</p:attrName>
                                        </p:attrNameLst>
                                      </p:cBhvr>
                                      <p:to>
                                        <p:strVal val="visible"/>
                                      </p:to>
                                    </p:set>
                                    <p:animEffect transition="in" filter="fade">
                                      <p:cBhvr>
                                        <p:cTn id="148" dur="500"/>
                                        <p:tgtEl>
                                          <p:spTgt spid="43"/>
                                        </p:tgtEl>
                                      </p:cBhvr>
                                    </p:animEffect>
                                  </p:childTnLst>
                                </p:cTn>
                              </p:par>
                            </p:childTnLst>
                          </p:cTn>
                        </p:par>
                      </p:childTnLst>
                    </p:cTn>
                  </p:par>
                  <p:par>
                    <p:cTn id="149" fill="hold">
                      <p:stCondLst>
                        <p:cond delay="indefinite"/>
                      </p:stCondLst>
                      <p:childTnLst>
                        <p:par>
                          <p:cTn id="150" fill="hold">
                            <p:stCondLst>
                              <p:cond delay="0"/>
                            </p:stCondLst>
                            <p:childTnLst>
                              <p:par>
                                <p:cTn id="151" presetID="10" presetClass="exit" presetSubtype="0" fill="hold" grpId="1" nodeType="clickEffect">
                                  <p:stCondLst>
                                    <p:cond delay="0"/>
                                  </p:stCondLst>
                                  <p:childTnLst>
                                    <p:animEffect transition="out" filter="fade">
                                      <p:cBhvr>
                                        <p:cTn id="152" dur="500"/>
                                        <p:tgtEl>
                                          <p:spTgt spid="43"/>
                                        </p:tgtEl>
                                      </p:cBhvr>
                                    </p:animEffect>
                                    <p:set>
                                      <p:cBhvr>
                                        <p:cTn id="153" dur="1" fill="hold">
                                          <p:stCondLst>
                                            <p:cond delay="499"/>
                                          </p:stCondLst>
                                        </p:cTn>
                                        <p:tgtEl>
                                          <p:spTgt spid="43"/>
                                        </p:tgtEl>
                                        <p:attrNameLst>
                                          <p:attrName>style.visibility</p:attrName>
                                        </p:attrNameLst>
                                      </p:cBhvr>
                                      <p:to>
                                        <p:strVal val="hidden"/>
                                      </p:to>
                                    </p:set>
                                  </p:childTnLst>
                                </p:cTn>
                              </p:par>
                              <p:par>
                                <p:cTn id="154" presetID="10" presetClass="entr" presetSubtype="0" fill="hold" grpId="0" nodeType="withEffect">
                                  <p:stCondLst>
                                    <p:cond delay="0"/>
                                  </p:stCondLst>
                                  <p:childTnLst>
                                    <p:set>
                                      <p:cBhvr>
                                        <p:cTn id="155" dur="1" fill="hold">
                                          <p:stCondLst>
                                            <p:cond delay="0"/>
                                          </p:stCondLst>
                                        </p:cTn>
                                        <p:tgtEl>
                                          <p:spTgt spid="46"/>
                                        </p:tgtEl>
                                        <p:attrNameLst>
                                          <p:attrName>style.visibility</p:attrName>
                                        </p:attrNameLst>
                                      </p:cBhvr>
                                      <p:to>
                                        <p:strVal val="visible"/>
                                      </p:to>
                                    </p:set>
                                    <p:animEffect transition="in" filter="fade">
                                      <p:cBhvr>
                                        <p:cTn id="156" dur="500"/>
                                        <p:tgtEl>
                                          <p:spTgt spid="46"/>
                                        </p:tgtEl>
                                      </p:cBhvr>
                                    </p:animEffect>
                                  </p:childTnLst>
                                </p:cTn>
                              </p:par>
                            </p:childTnLst>
                          </p:cTn>
                        </p:par>
                      </p:childTnLst>
                    </p:cTn>
                  </p:par>
                  <p:par>
                    <p:cTn id="157" fill="hold">
                      <p:stCondLst>
                        <p:cond delay="indefinite"/>
                      </p:stCondLst>
                      <p:childTnLst>
                        <p:par>
                          <p:cTn id="158" fill="hold">
                            <p:stCondLst>
                              <p:cond delay="0"/>
                            </p:stCondLst>
                            <p:childTnLst>
                              <p:par>
                                <p:cTn id="159" presetID="10" presetClass="exit" presetSubtype="0" fill="hold" grpId="1" nodeType="clickEffect">
                                  <p:stCondLst>
                                    <p:cond delay="0"/>
                                  </p:stCondLst>
                                  <p:childTnLst>
                                    <p:animEffect transition="out" filter="fade">
                                      <p:cBhvr>
                                        <p:cTn id="160" dur="500"/>
                                        <p:tgtEl>
                                          <p:spTgt spid="46"/>
                                        </p:tgtEl>
                                      </p:cBhvr>
                                    </p:animEffect>
                                    <p:set>
                                      <p:cBhvr>
                                        <p:cTn id="161" dur="1" fill="hold">
                                          <p:stCondLst>
                                            <p:cond delay="499"/>
                                          </p:stCondLst>
                                        </p:cTn>
                                        <p:tgtEl>
                                          <p:spTgt spid="46"/>
                                        </p:tgtEl>
                                        <p:attrNameLst>
                                          <p:attrName>style.visibility</p:attrName>
                                        </p:attrNameLst>
                                      </p:cBhvr>
                                      <p:to>
                                        <p:strVal val="hidden"/>
                                      </p:to>
                                    </p:set>
                                  </p:childTnLst>
                                </p:cTn>
                              </p:par>
                            </p:childTnLst>
                          </p:cTn>
                        </p:par>
                      </p:childTnLst>
                    </p:cTn>
                  </p:par>
                  <p:par>
                    <p:cTn id="162" fill="hold">
                      <p:stCondLst>
                        <p:cond delay="indefinite"/>
                      </p:stCondLst>
                      <p:childTnLst>
                        <p:par>
                          <p:cTn id="163" fill="hold">
                            <p:stCondLst>
                              <p:cond delay="0"/>
                            </p:stCondLst>
                            <p:childTnLst>
                              <p:par>
                                <p:cTn id="164" presetID="10" presetClass="entr" presetSubtype="0" fill="hold" grpId="0" nodeType="clickEffect">
                                  <p:stCondLst>
                                    <p:cond delay="0"/>
                                  </p:stCondLst>
                                  <p:childTnLst>
                                    <p:set>
                                      <p:cBhvr>
                                        <p:cTn id="165" dur="1" fill="hold">
                                          <p:stCondLst>
                                            <p:cond delay="0"/>
                                          </p:stCondLst>
                                        </p:cTn>
                                        <p:tgtEl>
                                          <p:spTgt spid="59"/>
                                        </p:tgtEl>
                                        <p:attrNameLst>
                                          <p:attrName>style.visibility</p:attrName>
                                        </p:attrNameLst>
                                      </p:cBhvr>
                                      <p:to>
                                        <p:strVal val="visible"/>
                                      </p:to>
                                    </p:set>
                                    <p:animEffect transition="in" filter="fade">
                                      <p:cBhvr>
                                        <p:cTn id="166" dur="500"/>
                                        <p:tgtEl>
                                          <p:spTgt spid="59"/>
                                        </p:tgtEl>
                                      </p:cBhvr>
                                    </p:animEffect>
                                  </p:childTnLst>
                                </p:cTn>
                              </p:par>
                            </p:childTnLst>
                          </p:cTn>
                        </p:par>
                      </p:childTnLst>
                    </p:cTn>
                  </p:par>
                  <p:par>
                    <p:cTn id="167" fill="hold">
                      <p:stCondLst>
                        <p:cond delay="indefinite"/>
                      </p:stCondLst>
                      <p:childTnLst>
                        <p:par>
                          <p:cTn id="168" fill="hold">
                            <p:stCondLst>
                              <p:cond delay="0"/>
                            </p:stCondLst>
                            <p:childTnLst>
                              <p:par>
                                <p:cTn id="169" presetID="10" presetClass="entr" presetSubtype="0" fill="hold" grpId="0" nodeType="clickEffect">
                                  <p:stCondLst>
                                    <p:cond delay="0"/>
                                  </p:stCondLst>
                                  <p:childTnLst>
                                    <p:set>
                                      <p:cBhvr>
                                        <p:cTn id="170" dur="1" fill="hold">
                                          <p:stCondLst>
                                            <p:cond delay="0"/>
                                          </p:stCondLst>
                                        </p:cTn>
                                        <p:tgtEl>
                                          <p:spTgt spid="60"/>
                                        </p:tgtEl>
                                        <p:attrNameLst>
                                          <p:attrName>style.visibility</p:attrName>
                                        </p:attrNameLst>
                                      </p:cBhvr>
                                      <p:to>
                                        <p:strVal val="visible"/>
                                      </p:to>
                                    </p:set>
                                    <p:animEffect transition="in" filter="fade">
                                      <p:cBhvr>
                                        <p:cTn id="171" dur="500"/>
                                        <p:tgtEl>
                                          <p:spTgt spid="60"/>
                                        </p:tgtEl>
                                      </p:cBhvr>
                                    </p:animEffect>
                                  </p:childTnLst>
                                </p:cTn>
                              </p:par>
                            </p:childTnLst>
                          </p:cTn>
                        </p:par>
                      </p:childTnLst>
                    </p:cTn>
                  </p:par>
                  <p:par>
                    <p:cTn id="172" fill="hold">
                      <p:stCondLst>
                        <p:cond delay="indefinite"/>
                      </p:stCondLst>
                      <p:childTnLst>
                        <p:par>
                          <p:cTn id="173" fill="hold">
                            <p:stCondLst>
                              <p:cond delay="0"/>
                            </p:stCondLst>
                            <p:childTnLst>
                              <p:par>
                                <p:cTn id="174" presetID="10" presetClass="exit" presetSubtype="0" fill="hold" grpId="1" nodeType="clickEffect">
                                  <p:stCondLst>
                                    <p:cond delay="0"/>
                                  </p:stCondLst>
                                  <p:childTnLst>
                                    <p:animEffect transition="out" filter="fade">
                                      <p:cBhvr>
                                        <p:cTn id="175" dur="500"/>
                                        <p:tgtEl>
                                          <p:spTgt spid="59"/>
                                        </p:tgtEl>
                                      </p:cBhvr>
                                    </p:animEffect>
                                    <p:set>
                                      <p:cBhvr>
                                        <p:cTn id="176" dur="1" fill="hold">
                                          <p:stCondLst>
                                            <p:cond delay="499"/>
                                          </p:stCondLst>
                                        </p:cTn>
                                        <p:tgtEl>
                                          <p:spTgt spid="59"/>
                                        </p:tgtEl>
                                        <p:attrNameLst>
                                          <p:attrName>style.visibility</p:attrName>
                                        </p:attrNameLst>
                                      </p:cBhvr>
                                      <p:to>
                                        <p:strVal val="hidden"/>
                                      </p:to>
                                    </p:set>
                                  </p:childTnLst>
                                </p:cTn>
                              </p:par>
                            </p:childTnLst>
                          </p:cTn>
                        </p:par>
                        <p:par>
                          <p:cTn id="177" fill="hold">
                            <p:stCondLst>
                              <p:cond delay="500"/>
                            </p:stCondLst>
                            <p:childTnLst>
                              <p:par>
                                <p:cTn id="178" presetID="10" presetClass="exit" presetSubtype="0" fill="hold" grpId="1" nodeType="afterEffect">
                                  <p:stCondLst>
                                    <p:cond delay="0"/>
                                  </p:stCondLst>
                                  <p:childTnLst>
                                    <p:animEffect transition="out" filter="fade">
                                      <p:cBhvr>
                                        <p:cTn id="179" dur="500"/>
                                        <p:tgtEl>
                                          <p:spTgt spid="60"/>
                                        </p:tgtEl>
                                      </p:cBhvr>
                                    </p:animEffect>
                                    <p:set>
                                      <p:cBhvr>
                                        <p:cTn id="180" dur="1" fill="hold">
                                          <p:stCondLst>
                                            <p:cond delay="499"/>
                                          </p:stCondLst>
                                        </p:cTn>
                                        <p:tgtEl>
                                          <p:spTgt spid="60"/>
                                        </p:tgtEl>
                                        <p:attrNameLst>
                                          <p:attrName>style.visibility</p:attrName>
                                        </p:attrNameLst>
                                      </p:cBhvr>
                                      <p:to>
                                        <p:strVal val="hidden"/>
                                      </p:to>
                                    </p:set>
                                  </p:childTnLst>
                                </p:cTn>
                              </p:par>
                            </p:childTnLst>
                          </p:cTn>
                        </p:par>
                      </p:childTnLst>
                    </p:cTn>
                  </p:par>
                  <p:par>
                    <p:cTn id="181" fill="hold">
                      <p:stCondLst>
                        <p:cond delay="indefinite"/>
                      </p:stCondLst>
                      <p:childTnLst>
                        <p:par>
                          <p:cTn id="182" fill="hold">
                            <p:stCondLst>
                              <p:cond delay="0"/>
                            </p:stCondLst>
                            <p:childTnLst>
                              <p:par>
                                <p:cTn id="183" presetID="42" presetClass="path" presetSubtype="0" accel="50000" decel="50000" fill="hold" grpId="1" nodeType="clickEffect">
                                  <p:stCondLst>
                                    <p:cond delay="0"/>
                                  </p:stCondLst>
                                  <p:childTnLst>
                                    <p:animMotion origin="layout" path="M 1.5603E-6 1.38778E-17 L 0.36715 0.63426 " pathEditMode="relative" rAng="0" ptsTypes="AA">
                                      <p:cBhvr>
                                        <p:cTn id="184" dur="2000" fill="hold"/>
                                        <p:tgtEl>
                                          <p:spTgt spid="56"/>
                                        </p:tgtEl>
                                        <p:attrNameLst>
                                          <p:attrName>ppt_x</p:attrName>
                                          <p:attrName>ppt_y</p:attrName>
                                        </p:attrNameLst>
                                      </p:cBhvr>
                                      <p:rCtr x="18351" y="31713"/>
                                    </p:animMotion>
                                  </p:childTnLst>
                                </p:cTn>
                              </p:par>
                            </p:childTnLst>
                          </p:cTn>
                        </p:par>
                      </p:childTnLst>
                    </p:cTn>
                  </p:par>
                  <p:par>
                    <p:cTn id="185" fill="hold">
                      <p:stCondLst>
                        <p:cond delay="indefinite"/>
                      </p:stCondLst>
                      <p:childTnLst>
                        <p:par>
                          <p:cTn id="186" fill="hold">
                            <p:stCondLst>
                              <p:cond delay="0"/>
                            </p:stCondLst>
                            <p:childTnLst>
                              <p:par>
                                <p:cTn id="187" presetID="1" presetClass="entr" presetSubtype="0" fill="hold" grpId="0" nodeType="clickEffect">
                                  <p:stCondLst>
                                    <p:cond delay="0"/>
                                  </p:stCondLst>
                                  <p:childTnLst>
                                    <p:set>
                                      <p:cBhvr>
                                        <p:cTn id="188" dur="1" fill="hold">
                                          <p:stCondLst>
                                            <p:cond delay="0"/>
                                          </p:stCondLst>
                                        </p:cTn>
                                        <p:tgtEl>
                                          <p:spTgt spid="62"/>
                                        </p:tgtEl>
                                        <p:attrNameLst>
                                          <p:attrName>style.visibility</p:attrName>
                                        </p:attrNameLst>
                                      </p:cBhvr>
                                      <p:to>
                                        <p:strVal val="visible"/>
                                      </p:to>
                                    </p:set>
                                  </p:childTnLst>
                                </p:cTn>
                              </p:par>
                              <p:par>
                                <p:cTn id="189" presetID="10" presetClass="entr" presetSubtype="0" fill="hold" grpId="0" nodeType="withEffect">
                                  <p:stCondLst>
                                    <p:cond delay="0"/>
                                  </p:stCondLst>
                                  <p:childTnLst>
                                    <p:set>
                                      <p:cBhvr>
                                        <p:cTn id="190" dur="1" fill="hold">
                                          <p:stCondLst>
                                            <p:cond delay="0"/>
                                          </p:stCondLst>
                                        </p:cTn>
                                        <p:tgtEl>
                                          <p:spTgt spid="7"/>
                                        </p:tgtEl>
                                        <p:attrNameLst>
                                          <p:attrName>style.visibility</p:attrName>
                                        </p:attrNameLst>
                                      </p:cBhvr>
                                      <p:to>
                                        <p:strVal val="visible"/>
                                      </p:to>
                                    </p:set>
                                    <p:animEffect transition="in" filter="fade">
                                      <p:cBhvr>
                                        <p:cTn id="191" dur="500"/>
                                        <p:tgtEl>
                                          <p:spTgt spid="7"/>
                                        </p:tgtEl>
                                      </p:cBhvr>
                                    </p:animEffect>
                                  </p:childTnLst>
                                </p:cTn>
                              </p:par>
                            </p:childTnLst>
                          </p:cTn>
                        </p:par>
                        <p:par>
                          <p:cTn id="192" fill="hold">
                            <p:stCondLst>
                              <p:cond delay="500"/>
                            </p:stCondLst>
                            <p:childTnLst>
                              <p:par>
                                <p:cTn id="193" presetID="10" presetClass="entr" presetSubtype="0" fill="hold" grpId="0" nodeType="afterEffect">
                                  <p:stCondLst>
                                    <p:cond delay="0"/>
                                  </p:stCondLst>
                                  <p:childTnLst>
                                    <p:set>
                                      <p:cBhvr>
                                        <p:cTn id="194" dur="1" fill="hold">
                                          <p:stCondLst>
                                            <p:cond delay="0"/>
                                          </p:stCondLst>
                                        </p:cTn>
                                        <p:tgtEl>
                                          <p:spTgt spid="69"/>
                                        </p:tgtEl>
                                        <p:attrNameLst>
                                          <p:attrName>style.visibility</p:attrName>
                                        </p:attrNameLst>
                                      </p:cBhvr>
                                      <p:to>
                                        <p:strVal val="visible"/>
                                      </p:to>
                                    </p:set>
                                    <p:animEffect transition="in" filter="fade">
                                      <p:cBhvr>
                                        <p:cTn id="195" dur="500"/>
                                        <p:tgtEl>
                                          <p:spTgt spid="69"/>
                                        </p:tgtEl>
                                      </p:cBhvr>
                                    </p:animEffect>
                                  </p:childTnLst>
                                </p:cTn>
                              </p:par>
                            </p:childTnLst>
                          </p:cTn>
                        </p:par>
                      </p:childTnLst>
                    </p:cTn>
                  </p:par>
                  <p:par>
                    <p:cTn id="196" fill="hold">
                      <p:stCondLst>
                        <p:cond delay="indefinite"/>
                      </p:stCondLst>
                      <p:childTnLst>
                        <p:par>
                          <p:cTn id="197" fill="hold">
                            <p:stCondLst>
                              <p:cond delay="0"/>
                            </p:stCondLst>
                            <p:childTnLst>
                              <p:par>
                                <p:cTn id="198" presetID="42" presetClass="path" presetSubtype="0" accel="50000" decel="50000" fill="hold" grpId="2" nodeType="clickEffect">
                                  <p:stCondLst>
                                    <p:cond delay="0"/>
                                  </p:stCondLst>
                                  <p:childTnLst>
                                    <p:animMotion origin="layout" path="M 1.5603E-6 1.38778E-17 L -0.38799 0.24815 " pathEditMode="relative" rAng="0" ptsTypes="AA">
                                      <p:cBhvr>
                                        <p:cTn id="199" dur="2000" fill="hold"/>
                                        <p:tgtEl>
                                          <p:spTgt spid="56"/>
                                        </p:tgtEl>
                                        <p:attrNameLst>
                                          <p:attrName>ppt_x</p:attrName>
                                          <p:attrName>ppt_y</p:attrName>
                                        </p:attrNameLst>
                                      </p:cBhvr>
                                      <p:rCtr x="-19406" y="12407"/>
                                    </p:animMotion>
                                  </p:childTnLst>
                                </p:cTn>
                              </p:par>
                            </p:childTnLst>
                          </p:cTn>
                        </p:par>
                        <p:par>
                          <p:cTn id="200" fill="hold">
                            <p:stCondLst>
                              <p:cond delay="2000"/>
                            </p:stCondLst>
                            <p:childTnLst>
                              <p:par>
                                <p:cTn id="201" presetID="10" presetClass="entr" presetSubtype="0" fill="hold" grpId="0" nodeType="afterEffect">
                                  <p:stCondLst>
                                    <p:cond delay="0"/>
                                  </p:stCondLst>
                                  <p:childTnLst>
                                    <p:set>
                                      <p:cBhvr>
                                        <p:cTn id="202" dur="1" fill="hold">
                                          <p:stCondLst>
                                            <p:cond delay="0"/>
                                          </p:stCondLst>
                                        </p:cTn>
                                        <p:tgtEl>
                                          <p:spTgt spid="71"/>
                                        </p:tgtEl>
                                        <p:attrNameLst>
                                          <p:attrName>style.visibility</p:attrName>
                                        </p:attrNameLst>
                                      </p:cBhvr>
                                      <p:to>
                                        <p:strVal val="visible"/>
                                      </p:to>
                                    </p:set>
                                    <p:animEffect transition="in" filter="fade">
                                      <p:cBhvr>
                                        <p:cTn id="203" dur="500"/>
                                        <p:tgtEl>
                                          <p:spTgt spid="71"/>
                                        </p:tgtEl>
                                      </p:cBhvr>
                                    </p:animEffect>
                                  </p:childTnLst>
                                </p:cTn>
                              </p:par>
                            </p:childTnLst>
                          </p:cTn>
                        </p:par>
                      </p:childTnLst>
                    </p:cTn>
                  </p:par>
                  <p:par>
                    <p:cTn id="204" fill="hold">
                      <p:stCondLst>
                        <p:cond delay="indefinite"/>
                      </p:stCondLst>
                      <p:childTnLst>
                        <p:par>
                          <p:cTn id="205" fill="hold">
                            <p:stCondLst>
                              <p:cond delay="0"/>
                            </p:stCondLst>
                            <p:childTnLst>
                              <p:par>
                                <p:cTn id="206" presetID="42" presetClass="path" presetSubtype="0" accel="50000" decel="50000" fill="hold" grpId="3" nodeType="clickEffect">
                                  <p:stCondLst>
                                    <p:cond delay="0"/>
                                  </p:stCondLst>
                                  <p:childTnLst>
                                    <p:animMotion origin="layout" path="M 3.74837E-6 1.11111E-6 L 0.85321 -0.29236 " pathEditMode="relative" rAng="0" ptsTypes="AA">
                                      <p:cBhvr>
                                        <p:cTn id="207" dur="2000" fill="hold"/>
                                        <p:tgtEl>
                                          <p:spTgt spid="39"/>
                                        </p:tgtEl>
                                        <p:attrNameLst>
                                          <p:attrName>ppt_x</p:attrName>
                                          <p:attrName>ppt_y</p:attrName>
                                        </p:attrNameLst>
                                      </p:cBhvr>
                                      <p:rCtr x="42654" y="-14630"/>
                                    </p:animMotion>
                                  </p:childTnLst>
                                </p:cTn>
                              </p:par>
                            </p:childTnLst>
                          </p:cTn>
                        </p:par>
                        <p:par>
                          <p:cTn id="208" fill="hold">
                            <p:stCondLst>
                              <p:cond delay="2000"/>
                            </p:stCondLst>
                            <p:childTnLst>
                              <p:par>
                                <p:cTn id="209" presetID="42" presetClass="path" presetSubtype="0" accel="50000" decel="50000" fill="hold" grpId="2" nodeType="afterEffect">
                                  <p:stCondLst>
                                    <p:cond delay="0"/>
                                  </p:stCondLst>
                                  <p:childTnLst>
                                    <p:animMotion origin="layout" path="M -2.83668E-6 -3.33333E-6 L 0.56473 -0.40532 " pathEditMode="relative" rAng="0" ptsTypes="AA">
                                      <p:cBhvr>
                                        <p:cTn id="210" dur="2000" fill="hold"/>
                                        <p:tgtEl>
                                          <p:spTgt spid="44"/>
                                        </p:tgtEl>
                                        <p:attrNameLst>
                                          <p:attrName>ppt_x</p:attrName>
                                          <p:attrName>ppt_y</p:attrName>
                                        </p:attrNameLst>
                                      </p:cBhvr>
                                      <p:rCtr x="28237" y="-20278"/>
                                    </p:animMotion>
                                  </p:childTnLst>
                                </p:cTn>
                              </p:par>
                            </p:childTnLst>
                          </p:cTn>
                        </p:par>
                        <p:par>
                          <p:cTn id="211" fill="hold">
                            <p:stCondLst>
                              <p:cond delay="4000"/>
                            </p:stCondLst>
                            <p:childTnLst>
                              <p:par>
                                <p:cTn id="212" presetID="42" presetClass="path" presetSubtype="0" accel="50000" decel="50000" fill="hold" grpId="2" nodeType="afterEffect">
                                  <p:stCondLst>
                                    <p:cond delay="0"/>
                                  </p:stCondLst>
                                  <p:childTnLst>
                                    <p:animMotion origin="layout" path="M 2.71164E-6 3.7037E-7 L 0.35803 -0.32315 " pathEditMode="relative" rAng="0" ptsTypes="AA">
                                      <p:cBhvr>
                                        <p:cTn id="213" dur="2000" fill="hold"/>
                                        <p:tgtEl>
                                          <p:spTgt spid="45"/>
                                        </p:tgtEl>
                                        <p:attrNameLst>
                                          <p:attrName>ppt_x</p:attrName>
                                          <p:attrName>ppt_y</p:attrName>
                                        </p:attrNameLst>
                                      </p:cBhvr>
                                      <p:rCtr x="17895" y="-16157"/>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 grpId="0" animBg="1"/>
      <p:bldP spid="59" grpId="1" animBg="1"/>
      <p:bldP spid="60" grpId="0" animBg="1"/>
      <p:bldP spid="60" grpId="1" animBg="1"/>
      <p:bldP spid="62" grpId="0" animBg="1"/>
      <p:bldP spid="10" grpId="0" animBg="1"/>
      <p:bldP spid="30" grpId="0" animBg="1"/>
      <p:bldP spid="39" grpId="2" animBg="1"/>
      <p:bldP spid="39" grpId="3" animBg="1"/>
      <p:bldP spid="41" grpId="2" animBg="1"/>
      <p:bldP spid="42" grpId="0" animBg="1"/>
      <p:bldP spid="44" grpId="0" animBg="1"/>
      <p:bldP spid="44" grpId="1" animBg="1"/>
      <p:bldP spid="44" grpId="2" animBg="1"/>
      <p:bldP spid="45" grpId="0" animBg="1"/>
      <p:bldP spid="45" grpId="1" animBg="1"/>
      <p:bldP spid="45" grpId="2" animBg="1"/>
      <p:bldP spid="47" grpId="0" animBg="1"/>
      <p:bldP spid="47" grpId="1" animBg="1"/>
      <p:bldP spid="48" grpId="0" animBg="1"/>
      <p:bldP spid="50" grpId="0" animBg="1"/>
      <p:bldP spid="52" grpId="0" animBg="1"/>
      <p:bldP spid="56" grpId="0" animBg="1"/>
      <p:bldP spid="56" grpId="1" animBg="1"/>
      <p:bldP spid="56" grpId="2" animBg="1"/>
      <p:bldP spid="7" grpId="0"/>
      <p:bldP spid="69" grpId="0"/>
      <p:bldP spid="71" grpId="0"/>
      <p:bldP spid="32" grpId="0"/>
      <p:bldP spid="32" grpId="1"/>
      <p:bldP spid="33" grpId="0"/>
      <p:bldP spid="33" grpId="1"/>
      <p:bldP spid="34" grpId="0"/>
      <p:bldP spid="34" grpId="1"/>
      <p:bldP spid="35" grpId="0"/>
      <p:bldP spid="35" grpId="1"/>
      <p:bldP spid="36" grpId="0"/>
      <p:bldP spid="36" grpId="1"/>
      <p:bldP spid="37" grpId="0"/>
      <p:bldP spid="37" grpId="1"/>
      <p:bldP spid="38" grpId="0"/>
      <p:bldP spid="38" grpId="1"/>
      <p:bldP spid="40" grpId="0" animBg="1"/>
      <p:bldP spid="40" grpId="1" animBg="1"/>
      <p:bldP spid="43" grpId="0" animBg="1"/>
      <p:bldP spid="43" grpId="1" animBg="1"/>
      <p:bldP spid="46" grpId="0" animBg="1"/>
      <p:bldP spid="46"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a:bodyPr>
          <a:lstStyle/>
          <a:p>
            <a:r>
              <a:rPr lang="es-CL" sz="3600" dirty="0">
                <a:latin typeface="Corbel" panose="020B0503020204020204" pitchFamily="34" charset="0"/>
              </a:rPr>
              <a:t>Consideraciones para la Evaluación y determinación del valor social</a:t>
            </a:r>
          </a:p>
        </p:txBody>
      </p:sp>
      <p:sp>
        <p:nvSpPr>
          <p:cNvPr id="5" name="Marcador de texto 4"/>
          <p:cNvSpPr>
            <a:spLocks noGrp="1"/>
          </p:cNvSpPr>
          <p:nvPr>
            <p:ph type="body" idx="1"/>
          </p:nvPr>
        </p:nvSpPr>
        <p:spPr/>
        <p:txBody>
          <a:bodyPr/>
          <a:lstStyle/>
          <a:p>
            <a:endParaRPr lang="es-CL">
              <a:latin typeface="Corbel" panose="020B0503020204020204" pitchFamily="34" charset="0"/>
            </a:endParaRPr>
          </a:p>
        </p:txBody>
      </p:sp>
    </p:spTree>
    <p:extLst>
      <p:ext uri="{BB962C8B-B14F-4D97-AF65-F5344CB8AC3E}">
        <p14:creationId xmlns:p14="http://schemas.microsoft.com/office/powerpoint/2010/main" val="20190096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latin typeface="Corbel" panose="020B0503020204020204" pitchFamily="34" charset="0"/>
              </a:rPr>
              <a:t>consideraciones</a:t>
            </a:r>
          </a:p>
        </p:txBody>
      </p:sp>
      <p:sp>
        <p:nvSpPr>
          <p:cNvPr id="3" name="Marcador de contenido 2"/>
          <p:cNvSpPr>
            <a:spLocks noGrp="1"/>
          </p:cNvSpPr>
          <p:nvPr>
            <p:ph idx="1"/>
          </p:nvPr>
        </p:nvSpPr>
        <p:spPr>
          <a:xfrm>
            <a:off x="685622" y="2069171"/>
            <a:ext cx="10817582" cy="4024125"/>
          </a:xfrm>
        </p:spPr>
        <p:txBody>
          <a:bodyPr>
            <a:normAutofit/>
          </a:bodyPr>
          <a:lstStyle/>
          <a:p>
            <a:r>
              <a:rPr lang="es-CL" dirty="0">
                <a:latin typeface="Corbel" panose="020B0503020204020204" pitchFamily="34" charset="0"/>
              </a:rPr>
              <a:t>¿Porqué considerar al valor social como requisito ético en investigación en salud con seres humanos?</a:t>
            </a:r>
          </a:p>
          <a:p>
            <a:endParaRPr lang="es-CL" dirty="0">
              <a:latin typeface="Corbel" panose="020B0503020204020204" pitchFamily="34" charset="0"/>
            </a:endParaRPr>
          </a:p>
          <a:p>
            <a:pPr lvl="1"/>
            <a:r>
              <a:rPr lang="es-CL" dirty="0">
                <a:latin typeface="Corbel" panose="020B0503020204020204" pitchFamily="34" charset="0"/>
              </a:rPr>
              <a:t>Contextualiza el desarrollo de la investigación</a:t>
            </a:r>
          </a:p>
          <a:p>
            <a:pPr lvl="1"/>
            <a:endParaRPr lang="es-CL" dirty="0">
              <a:latin typeface="Corbel" panose="020B0503020204020204" pitchFamily="34" charset="0"/>
            </a:endParaRPr>
          </a:p>
          <a:p>
            <a:pPr lvl="1"/>
            <a:r>
              <a:rPr lang="es-CL" dirty="0">
                <a:latin typeface="Corbel" panose="020B0503020204020204" pitchFamily="34" charset="0"/>
              </a:rPr>
              <a:t>Permite mantener el foco de atención en el objetivo final de la investigación en salud </a:t>
            </a:r>
          </a:p>
          <a:p>
            <a:pPr marL="457063" lvl="1" indent="0">
              <a:buNone/>
            </a:pPr>
            <a:endParaRPr lang="es-CL" dirty="0">
              <a:latin typeface="Corbel" panose="020B0503020204020204" pitchFamily="34" charset="0"/>
            </a:endParaRPr>
          </a:p>
          <a:p>
            <a:pPr lvl="2"/>
            <a:r>
              <a:rPr lang="es-CL" dirty="0">
                <a:latin typeface="Corbel" panose="020B0503020204020204" pitchFamily="34" charset="0"/>
              </a:rPr>
              <a:t>Entrega herramientas que permiten una mejor evaluación del resto de los requisitos</a:t>
            </a:r>
          </a:p>
          <a:p>
            <a:pPr lvl="2"/>
            <a:r>
              <a:rPr lang="es-CL" dirty="0">
                <a:latin typeface="Corbel" panose="020B0503020204020204" pitchFamily="34" charset="0"/>
              </a:rPr>
              <a:t>Ayuda a evaluar  explotación </a:t>
            </a:r>
          </a:p>
          <a:p>
            <a:pPr lvl="1"/>
            <a:endParaRPr lang="es-CL" sz="2000" dirty="0">
              <a:latin typeface="Candara" panose="020E0502030303020204" pitchFamily="34" charset="0"/>
            </a:endParaRPr>
          </a:p>
          <a:p>
            <a:pPr lvl="1"/>
            <a:endParaRPr lang="es-CL" dirty="0">
              <a:latin typeface="Corbel" panose="020B0503020204020204" pitchFamily="34" charset="0"/>
            </a:endParaRPr>
          </a:p>
          <a:p>
            <a:pPr lvl="1"/>
            <a:endParaRPr lang="es-CL" dirty="0">
              <a:latin typeface="Corbel" panose="020B0503020204020204" pitchFamily="34" charset="0"/>
            </a:endParaRPr>
          </a:p>
          <a:p>
            <a:pPr marL="457063" lvl="1" indent="0">
              <a:buNone/>
            </a:pPr>
            <a:endParaRPr lang="es-CL" dirty="0">
              <a:latin typeface="Corbel" panose="020B0503020204020204" pitchFamily="34" charset="0"/>
            </a:endParaRPr>
          </a:p>
        </p:txBody>
      </p:sp>
      <p:sp>
        <p:nvSpPr>
          <p:cNvPr id="4" name="Marcador de pie de página 3"/>
          <p:cNvSpPr>
            <a:spLocks noGrp="1"/>
          </p:cNvSpPr>
          <p:nvPr>
            <p:ph type="ftr" sz="quarter" idx="11"/>
          </p:nvPr>
        </p:nvSpPr>
        <p:spPr>
          <a:xfrm>
            <a:off x="685620" y="6355846"/>
            <a:ext cx="10953407" cy="365125"/>
          </a:xfrm>
        </p:spPr>
        <p:txBody>
          <a:bodyPr/>
          <a:lstStyle/>
          <a:p>
            <a:r>
              <a:rPr lang="es-CL" dirty="0">
                <a:solidFill>
                  <a:schemeClr val="accent4">
                    <a:lumMod val="60000"/>
                    <a:lumOff val="40000"/>
                  </a:schemeClr>
                </a:solidFill>
                <a:latin typeface="Corbel" panose="020B0503020204020204" pitchFamily="34" charset="0"/>
              </a:rPr>
              <a:t>Ferrer M. Ética de la investigación en seres humanos, sociedad y desarrollo. Más allá de las normativas y la acción de los comités de ética. En: Villarroel R, editor. </a:t>
            </a:r>
            <a:r>
              <a:rPr lang="es-CL" dirty="0" err="1">
                <a:solidFill>
                  <a:schemeClr val="accent4">
                    <a:lumMod val="60000"/>
                    <a:lumOff val="40000"/>
                  </a:schemeClr>
                </a:solidFill>
                <a:latin typeface="Corbel" panose="020B0503020204020204" pitchFamily="34" charset="0"/>
              </a:rPr>
              <a:t>Etica</a:t>
            </a:r>
            <a:r>
              <a:rPr lang="es-CL" dirty="0">
                <a:solidFill>
                  <a:schemeClr val="accent4">
                    <a:lumMod val="60000"/>
                    <a:lumOff val="40000"/>
                  </a:schemeClr>
                </a:solidFill>
                <a:latin typeface="Corbel" panose="020B0503020204020204" pitchFamily="34" charset="0"/>
              </a:rPr>
              <a:t> aplicada Perspectivas de responsabilidad para la sociedad civil en un mundo globalizado. </a:t>
            </a:r>
            <a:r>
              <a:rPr lang="en-US" dirty="0">
                <a:solidFill>
                  <a:schemeClr val="accent4">
                    <a:lumMod val="60000"/>
                    <a:lumOff val="40000"/>
                  </a:schemeClr>
                </a:solidFill>
                <a:latin typeface="Corbel" panose="020B0503020204020204" pitchFamily="34" charset="0"/>
              </a:rPr>
              <a:t>Santiago: Editorial </a:t>
            </a:r>
            <a:r>
              <a:rPr lang="en-US" dirty="0" err="1">
                <a:solidFill>
                  <a:schemeClr val="accent4">
                    <a:lumMod val="60000"/>
                    <a:lumOff val="40000"/>
                  </a:schemeClr>
                </a:solidFill>
                <a:latin typeface="Corbel" panose="020B0503020204020204" pitchFamily="34" charset="0"/>
              </a:rPr>
              <a:t>Universitaria</a:t>
            </a:r>
            <a:r>
              <a:rPr lang="en-US" dirty="0">
                <a:solidFill>
                  <a:schemeClr val="accent4">
                    <a:lumMod val="60000"/>
                    <a:lumOff val="40000"/>
                  </a:schemeClr>
                </a:solidFill>
                <a:latin typeface="Corbel" panose="020B0503020204020204" pitchFamily="34" charset="0"/>
              </a:rPr>
              <a:t>; 2009.</a:t>
            </a:r>
            <a:endParaRPr lang="es-CL" dirty="0">
              <a:solidFill>
                <a:schemeClr val="accent4">
                  <a:lumMod val="60000"/>
                  <a:lumOff val="40000"/>
                </a:schemeClr>
              </a:solidFill>
              <a:latin typeface="Corbel" panose="020B0503020204020204" pitchFamily="34" charset="0"/>
            </a:endParaRPr>
          </a:p>
          <a:p>
            <a:endParaRPr lang="es-CL" dirty="0">
              <a:solidFill>
                <a:schemeClr val="accent4">
                  <a:lumMod val="60000"/>
                  <a:lumOff val="40000"/>
                </a:schemeClr>
              </a:solidFill>
              <a:latin typeface="Corbel" panose="020B0503020204020204" pitchFamily="34" charset="0"/>
            </a:endParaRPr>
          </a:p>
        </p:txBody>
      </p:sp>
    </p:spTree>
    <p:extLst>
      <p:ext uri="{BB962C8B-B14F-4D97-AF65-F5344CB8AC3E}">
        <p14:creationId xmlns:p14="http://schemas.microsoft.com/office/powerpoint/2010/main" val="35072027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fade">
                                      <p:cBhvr>
                                        <p:cTn id="17" dur="500"/>
                                        <p:tgtEl>
                                          <p:spTgt spid="3">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fade">
                                      <p:cBhvr>
                                        <p:cTn id="2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Estela de condensación">
  <a:themeElements>
    <a:clrScheme name="Verde azulado">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Estela de condensación">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tela de condensación">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2B2A868B-6BC2-4B3E-98B9-1258F41035DE}"/>
    </a:ext>
  </a:extLst>
</a:theme>
</file>

<file path=ppt/theme/theme2.xml><?xml version="1.0" encoding="utf-8"?>
<a:theme xmlns:a="http://schemas.openxmlformats.org/drawingml/2006/main" name="Office Theme">
  <a:themeElements>
    <a:clrScheme name="Digital Blue Tunnel">
      <a:dk1>
        <a:srgbClr val="000000"/>
      </a:dk1>
      <a:lt1>
        <a:sysClr val="window" lastClr="FFFFFF"/>
      </a:lt1>
      <a:dk2>
        <a:srgbClr val="001027"/>
      </a:dk2>
      <a:lt2>
        <a:srgbClr val="C1EBF7"/>
      </a:lt2>
      <a:accent1>
        <a:srgbClr val="56C5FF"/>
      </a:accent1>
      <a:accent2>
        <a:srgbClr val="4BB836"/>
      </a:accent2>
      <a:accent3>
        <a:srgbClr val="F8B004"/>
      </a:accent3>
      <a:accent4>
        <a:srgbClr val="972ACD"/>
      </a:accent4>
      <a:accent5>
        <a:srgbClr val="F86E24"/>
      </a:accent5>
      <a:accent6>
        <a:srgbClr val="DB30C7"/>
      </a:accent6>
      <a:hlink>
        <a:srgbClr val="F8B004"/>
      </a:hlink>
      <a:folHlink>
        <a:srgbClr val="969696"/>
      </a:folHlink>
    </a:clrScheme>
    <a:fontScheme name="Digital Blue Tunnel">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Digital Blue Tunnel">
      <a:dk1>
        <a:srgbClr val="000000"/>
      </a:dk1>
      <a:lt1>
        <a:sysClr val="window" lastClr="FFFFFF"/>
      </a:lt1>
      <a:dk2>
        <a:srgbClr val="001027"/>
      </a:dk2>
      <a:lt2>
        <a:srgbClr val="C1EBF7"/>
      </a:lt2>
      <a:accent1>
        <a:srgbClr val="56C5FF"/>
      </a:accent1>
      <a:accent2>
        <a:srgbClr val="4BB836"/>
      </a:accent2>
      <a:accent3>
        <a:srgbClr val="F8B004"/>
      </a:accent3>
      <a:accent4>
        <a:srgbClr val="972ACD"/>
      </a:accent4>
      <a:accent5>
        <a:srgbClr val="F86E24"/>
      </a:accent5>
      <a:accent6>
        <a:srgbClr val="DB30C7"/>
      </a:accent6>
      <a:hlink>
        <a:srgbClr val="F8B004"/>
      </a:hlink>
      <a:folHlink>
        <a:srgbClr val="969696"/>
      </a:folHlink>
    </a:clrScheme>
    <a:fontScheme name="Digital Blue Tunnel">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2E257D54-B65D-4775-8A47-BF76CA13EEE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2576</Words>
  <Application>Microsoft Office PowerPoint</Application>
  <PresentationFormat>Personalizado</PresentationFormat>
  <Paragraphs>237</Paragraphs>
  <Slides>15</Slides>
  <Notes>9</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15</vt:i4>
      </vt:variant>
    </vt:vector>
  </HeadingPairs>
  <TitlesOfParts>
    <vt:vector size="21" baseType="lpstr">
      <vt:lpstr>Arial</vt:lpstr>
      <vt:lpstr>Candara</vt:lpstr>
      <vt:lpstr>Century Gothic</vt:lpstr>
      <vt:lpstr>Corbel</vt:lpstr>
      <vt:lpstr>Times New Roman</vt:lpstr>
      <vt:lpstr>Estela de condensación</vt:lpstr>
      <vt:lpstr>Consideraciones para la evaluación y Determinación del Valor Social en Investigación en Salud con Seres Humanos</vt:lpstr>
      <vt:lpstr>Significado del Valor Social como Requisito Ético  en Investigación Biomédica con Seres Humanos: Visión de los Miembros de Comités Ético-Científicos</vt:lpstr>
      <vt:lpstr>Antecedentes </vt:lpstr>
      <vt:lpstr>Objetivo del Estudio</vt:lpstr>
      <vt:lpstr>Metodología</vt:lpstr>
      <vt:lpstr>Metodología</vt:lpstr>
      <vt:lpstr>Presentación de PowerPoint</vt:lpstr>
      <vt:lpstr>Consideraciones para la Evaluación y determinación del valor social</vt:lpstr>
      <vt:lpstr>consideraciones</vt:lpstr>
      <vt:lpstr>Presentación de PowerPoint</vt:lpstr>
      <vt:lpstr>limitaciones</vt:lpstr>
      <vt:lpstr>limitaciones</vt:lpstr>
      <vt:lpstr>desafíos</vt:lpstr>
      <vt:lpstr>Reflexiones finales</vt:lpstr>
      <vt:lpstr>Consideraciones para la evaluación y Determinación del Valor Social en Investigación en Salud con Seres Humanos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2016-04-30T13:41:23Z</dcterms:created>
  <dcterms:modified xsi:type="dcterms:W3CDTF">2017-01-11T12:04:30Z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TC028952619991</vt:lpwstr>
  </property>
</Properties>
</file>