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8" r:id="rId5"/>
    <p:sldId id="277" r:id="rId6"/>
    <p:sldId id="276" r:id="rId7"/>
    <p:sldId id="270" r:id="rId8"/>
    <p:sldId id="271" r:id="rId9"/>
    <p:sldId id="269" r:id="rId10"/>
    <p:sldId id="272" r:id="rId11"/>
    <p:sldId id="273" r:id="rId12"/>
    <p:sldId id="274" r:id="rId13"/>
    <p:sldId id="275" r:id="rId14"/>
    <p:sldId id="268" r:id="rId15"/>
    <p:sldId id="281" r:id="rId16"/>
    <p:sldId id="282" r:id="rId17"/>
    <p:sldId id="259" r:id="rId18"/>
    <p:sldId id="260" r:id="rId19"/>
    <p:sldId id="261" r:id="rId20"/>
    <p:sldId id="283" r:id="rId21"/>
    <p:sldId id="266" r:id="rId22"/>
    <p:sldId id="262" r:id="rId23"/>
    <p:sldId id="284" r:id="rId24"/>
    <p:sldId id="267" r:id="rId25"/>
    <p:sldId id="263" r:id="rId26"/>
    <p:sldId id="285" r:id="rId27"/>
    <p:sldId id="286" r:id="rId28"/>
    <p:sldId id="288" r:id="rId29"/>
    <p:sldId id="289" r:id="rId30"/>
    <p:sldId id="290" r:id="rId31"/>
    <p:sldId id="287" r:id="rId32"/>
    <p:sldId id="264" r:id="rId33"/>
    <p:sldId id="265" r:id="rId34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92AB72-F286-4BDF-B6F2-6A380FA00554}" type="datetimeFigureOut">
              <a:rPr lang="en-US" smtClean="0"/>
              <a:pPr/>
              <a:t>1/10/2017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E1DFD1-8A90-4577-BB73-760DEA87759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92AB72-F286-4BDF-B6F2-6A380FA00554}" type="datetimeFigureOut">
              <a:rPr lang="en-US" smtClean="0"/>
              <a:pPr/>
              <a:t>1/10/2017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E1DFD1-8A90-4577-BB73-760DEA87759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92AB72-F286-4BDF-B6F2-6A380FA00554}" type="datetimeFigureOut">
              <a:rPr lang="en-US" smtClean="0"/>
              <a:pPr/>
              <a:t>1/10/2017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E1DFD1-8A90-4577-BB73-760DEA87759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92AB72-F286-4BDF-B6F2-6A380FA00554}" type="datetimeFigureOut">
              <a:rPr lang="en-US" smtClean="0"/>
              <a:pPr/>
              <a:t>1/10/2017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E1DFD1-8A90-4577-BB73-760DEA87759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92AB72-F286-4BDF-B6F2-6A380FA00554}" type="datetimeFigureOut">
              <a:rPr lang="en-US" smtClean="0"/>
              <a:pPr/>
              <a:t>1/10/2017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E1DFD1-8A90-4577-BB73-760DEA87759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92AB72-F286-4BDF-B6F2-6A380FA00554}" type="datetimeFigureOut">
              <a:rPr lang="en-US" smtClean="0"/>
              <a:pPr/>
              <a:t>1/10/2017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E1DFD1-8A90-4577-BB73-760DEA87759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92AB72-F286-4BDF-B6F2-6A380FA00554}" type="datetimeFigureOut">
              <a:rPr lang="en-US" smtClean="0"/>
              <a:pPr/>
              <a:t>1/10/2017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E1DFD1-8A90-4577-BB73-760DEA87759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92AB72-F286-4BDF-B6F2-6A380FA00554}" type="datetimeFigureOut">
              <a:rPr lang="en-US" smtClean="0"/>
              <a:pPr/>
              <a:t>1/10/2017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E1DFD1-8A90-4577-BB73-760DEA87759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92AB72-F286-4BDF-B6F2-6A380FA00554}" type="datetimeFigureOut">
              <a:rPr lang="en-US" smtClean="0"/>
              <a:pPr/>
              <a:t>1/10/2017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E1DFD1-8A90-4577-BB73-760DEA87759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92AB72-F286-4BDF-B6F2-6A380FA00554}" type="datetimeFigureOut">
              <a:rPr lang="en-US" smtClean="0"/>
              <a:pPr/>
              <a:t>1/10/2017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E1DFD1-8A90-4577-BB73-760DEA87759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dondear rectángulo de esquina sencilla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92AB72-F286-4BDF-B6F2-6A380FA00554}" type="datetimeFigureOut">
              <a:rPr lang="en-US" smtClean="0"/>
              <a:pPr/>
              <a:t>1/10/2017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E1DFD1-8A90-4577-BB73-760DEA87759D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B92AB72-F286-4BDF-B6F2-6A380FA00554}" type="datetimeFigureOut">
              <a:rPr lang="en-US" smtClean="0"/>
              <a:pPr/>
              <a:t>1/10/2017</a:t>
            </a:fld>
            <a:endParaRPr lang="en-US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1E1DFD1-8A90-4577-BB73-760DEA87759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aanet.org/profdev/ethics/upload/Statement-on-Ethics-Principles-of-ProfessionalResponsibility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Evaluación ética de las investigaciones en ciencias sociales y</a:t>
            </a:r>
            <a:br>
              <a:rPr lang="es-CL" dirty="0" smtClean="0"/>
            </a:br>
            <a:r>
              <a:rPr lang="es-CL" dirty="0" smtClean="0"/>
              <a:t>humanidades:</a:t>
            </a:r>
            <a:br>
              <a:rPr lang="es-CL" dirty="0" smtClean="0"/>
            </a:br>
            <a:r>
              <a:rPr lang="en-US" dirty="0" smtClean="0"/>
              <a:t> </a:t>
            </a:r>
            <a:r>
              <a:rPr lang="en-US" sz="3600" dirty="0" smtClean="0"/>
              <a:t>Desafíos actuales</a:t>
            </a:r>
            <a:endParaRPr lang="en-U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1040112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Andrés Haye M.</a:t>
            </a:r>
          </a:p>
          <a:p>
            <a:endParaRPr lang="es-CL" dirty="0" smtClean="0"/>
          </a:p>
          <a:p>
            <a:endParaRPr lang="es-CL" sz="1200" dirty="0" smtClean="0"/>
          </a:p>
        </p:txBody>
      </p:sp>
      <p:pic>
        <p:nvPicPr>
          <p:cNvPr id="4" name="3 Imagen" descr="CENEFAok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5248597" y="5357961"/>
            <a:ext cx="3571875" cy="10953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4 CuadroTexto"/>
          <p:cNvSpPr txBox="1"/>
          <p:nvPr/>
        </p:nvSpPr>
        <p:spPr>
          <a:xfrm>
            <a:off x="-180528" y="5373216"/>
            <a:ext cx="5400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000" b="1" dirty="0" smtClean="0">
                <a:solidFill>
                  <a:schemeClr val="bg2">
                    <a:shade val="25000"/>
                  </a:schemeClr>
                </a:solidFill>
              </a:rPr>
              <a:t>XII Taller de Bioética</a:t>
            </a:r>
          </a:p>
          <a:p>
            <a:pPr algn="r"/>
            <a:endParaRPr lang="es-CL" sz="1000" b="1" dirty="0" smtClean="0">
              <a:solidFill>
                <a:schemeClr val="bg2">
                  <a:shade val="25000"/>
                </a:schemeClr>
              </a:solidFill>
            </a:endParaRPr>
          </a:p>
          <a:p>
            <a:pPr algn="r"/>
            <a:r>
              <a:rPr lang="es-CL" sz="1000" b="1" dirty="0" smtClean="0">
                <a:solidFill>
                  <a:schemeClr val="bg2">
                    <a:shade val="25000"/>
                  </a:schemeClr>
                </a:solidFill>
              </a:rPr>
              <a:t>Temas prioritarios en la regulación ética de la actividad científica</a:t>
            </a:r>
          </a:p>
          <a:p>
            <a:pPr algn="r"/>
            <a:endParaRPr lang="es-CL" sz="1000" b="1" dirty="0" smtClean="0">
              <a:solidFill>
                <a:schemeClr val="bg2">
                  <a:shade val="25000"/>
                </a:schemeClr>
              </a:solidFill>
            </a:endParaRPr>
          </a:p>
          <a:p>
            <a:pPr algn="r"/>
            <a:r>
              <a:rPr lang="es-CL" sz="1000" b="1" dirty="0" smtClean="0">
                <a:solidFill>
                  <a:schemeClr val="bg2">
                    <a:shade val="25000"/>
                  </a:schemeClr>
                </a:solidFill>
              </a:rPr>
              <a:t>11 de enero </a:t>
            </a:r>
            <a:r>
              <a:rPr lang="es-CL" sz="1000" b="1" dirty="0" smtClean="0">
                <a:solidFill>
                  <a:schemeClr val="bg2">
                    <a:shade val="25000"/>
                  </a:schemeClr>
                </a:solidFill>
              </a:rPr>
              <a:t>2017</a:t>
            </a:r>
            <a:endParaRPr lang="es-CL" sz="1000" b="1" dirty="0" smtClean="0">
              <a:solidFill>
                <a:schemeClr val="bg2">
                  <a:shade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 </a:t>
            </a:r>
            <a:r>
              <a:rPr lang="en-US" dirty="0" err="1" smtClean="0"/>
              <a:t>perspectiva</a:t>
            </a:r>
            <a:r>
              <a:rPr lang="en-US" dirty="0" smtClean="0"/>
              <a:t> de los CEC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s-CL" sz="1600" dirty="0" smtClean="0"/>
              <a:t>Dificultades en el lenguaje de los consentimientos</a:t>
            </a:r>
          </a:p>
          <a:p>
            <a:pPr>
              <a:spcBef>
                <a:spcPts val="600"/>
              </a:spcBef>
            </a:pPr>
            <a:r>
              <a:rPr lang="es-CL" sz="1600" dirty="0" smtClean="0"/>
              <a:t>Criterios para garantizar libertad y voluntariedad, </a:t>
            </a:r>
            <a:r>
              <a:rPr lang="es-CL" sz="1600" dirty="0" smtClean="0"/>
              <a:t>especialmente </a:t>
            </a:r>
            <a:r>
              <a:rPr lang="es-CL" sz="1600" dirty="0" smtClean="0"/>
              <a:t>con participantes vulnerables</a:t>
            </a:r>
          </a:p>
          <a:p>
            <a:pPr>
              <a:spcBef>
                <a:spcPts val="600"/>
              </a:spcBef>
            </a:pPr>
            <a:r>
              <a:rPr lang="es-CL" sz="1600" dirty="0" smtClean="0"/>
              <a:t>Cadena de custodia poco clara o débil</a:t>
            </a:r>
          </a:p>
          <a:p>
            <a:pPr>
              <a:spcBef>
                <a:spcPts val="600"/>
              </a:spcBef>
            </a:pPr>
            <a:r>
              <a:rPr lang="es-CL" sz="1600" dirty="0" smtClean="0"/>
              <a:t>Uso de datos de otras investigaciones y “consentimiento genérico”</a:t>
            </a:r>
          </a:p>
          <a:p>
            <a:pPr>
              <a:spcBef>
                <a:spcPts val="600"/>
              </a:spcBef>
            </a:pPr>
            <a:r>
              <a:rPr lang="es-CL" sz="1600" dirty="0" smtClean="0"/>
              <a:t>“Consentimiento pasivo”</a:t>
            </a:r>
          </a:p>
          <a:p>
            <a:pPr>
              <a:spcBef>
                <a:spcPts val="600"/>
              </a:spcBef>
            </a:pPr>
            <a:r>
              <a:rPr lang="es-CL" sz="1600" dirty="0" smtClean="0"/>
              <a:t>Limitaciones éticas en diseño metodológico</a:t>
            </a:r>
          </a:p>
          <a:p>
            <a:pPr>
              <a:spcBef>
                <a:spcPts val="600"/>
              </a:spcBef>
            </a:pPr>
            <a:r>
              <a:rPr lang="es-CL" sz="1600" dirty="0" smtClean="0"/>
              <a:t>Ambigüedad </a:t>
            </a:r>
            <a:r>
              <a:rPr lang="es-CL" sz="1600" dirty="0" smtClean="0"/>
              <a:t>entre investigación e </a:t>
            </a:r>
            <a:r>
              <a:rPr lang="es-CL" sz="1600" dirty="0" smtClean="0"/>
              <a:t>intervención</a:t>
            </a:r>
            <a:endParaRPr lang="es-CL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 </a:t>
            </a:r>
            <a:r>
              <a:rPr lang="en-US" dirty="0" err="1" smtClean="0"/>
              <a:t>perspectiva</a:t>
            </a:r>
            <a:r>
              <a:rPr lang="en-US" dirty="0" smtClean="0"/>
              <a:t> de los CEC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s-CL" sz="1600" dirty="0" smtClean="0"/>
              <a:t>Dificultades en el lenguaje de los consentimientos</a:t>
            </a:r>
          </a:p>
          <a:p>
            <a:pPr>
              <a:spcBef>
                <a:spcPts val="600"/>
              </a:spcBef>
            </a:pPr>
            <a:r>
              <a:rPr lang="es-CL" sz="1600" dirty="0" smtClean="0"/>
              <a:t>Criterios para garantizar libertad y voluntariedad, </a:t>
            </a:r>
            <a:r>
              <a:rPr lang="es-CL" sz="1600" dirty="0" smtClean="0"/>
              <a:t>especialmente </a:t>
            </a:r>
            <a:r>
              <a:rPr lang="es-CL" sz="1600" dirty="0" smtClean="0"/>
              <a:t>con participantes vulnerables</a:t>
            </a:r>
          </a:p>
          <a:p>
            <a:pPr>
              <a:spcBef>
                <a:spcPts val="600"/>
              </a:spcBef>
            </a:pPr>
            <a:r>
              <a:rPr lang="es-CL" sz="1600" dirty="0" smtClean="0"/>
              <a:t>Cadena de custodia poco clara o débil</a:t>
            </a:r>
          </a:p>
          <a:p>
            <a:pPr>
              <a:spcBef>
                <a:spcPts val="600"/>
              </a:spcBef>
            </a:pPr>
            <a:r>
              <a:rPr lang="es-CL" sz="1600" dirty="0" smtClean="0"/>
              <a:t>Uso de datos de otras investigaciones y “consentimiento genérico”</a:t>
            </a:r>
          </a:p>
          <a:p>
            <a:pPr>
              <a:spcBef>
                <a:spcPts val="600"/>
              </a:spcBef>
            </a:pPr>
            <a:r>
              <a:rPr lang="es-CL" sz="1600" dirty="0" smtClean="0"/>
              <a:t>“Consentimiento pasivo”</a:t>
            </a:r>
          </a:p>
          <a:p>
            <a:pPr>
              <a:spcBef>
                <a:spcPts val="600"/>
              </a:spcBef>
            </a:pPr>
            <a:r>
              <a:rPr lang="es-CL" sz="1600" dirty="0" smtClean="0"/>
              <a:t>Limitaciones éticas en diseño metodológico</a:t>
            </a:r>
          </a:p>
          <a:p>
            <a:pPr>
              <a:spcBef>
                <a:spcPts val="600"/>
              </a:spcBef>
            </a:pPr>
            <a:r>
              <a:rPr lang="es-CL" sz="1600" dirty="0" smtClean="0"/>
              <a:t>Ambigüedad </a:t>
            </a:r>
            <a:r>
              <a:rPr lang="es-CL" sz="1600" dirty="0" smtClean="0"/>
              <a:t>entre investigación e intervención</a:t>
            </a:r>
          </a:p>
          <a:p>
            <a:pPr>
              <a:spcBef>
                <a:spcPts val="600"/>
              </a:spcBef>
            </a:pPr>
            <a:r>
              <a:rPr lang="es-CL" sz="1600" dirty="0" smtClean="0"/>
              <a:t>Criterios </a:t>
            </a:r>
            <a:r>
              <a:rPr lang="es-CL" sz="1600" dirty="0" err="1" smtClean="0"/>
              <a:t>muestrales</a:t>
            </a:r>
            <a:endParaRPr lang="es-CL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 </a:t>
            </a:r>
            <a:r>
              <a:rPr lang="en-US" dirty="0" err="1" smtClean="0"/>
              <a:t>perspectiva</a:t>
            </a:r>
            <a:r>
              <a:rPr lang="en-US" dirty="0" smtClean="0"/>
              <a:t> de los CEC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s-CL" sz="1600" dirty="0" smtClean="0"/>
              <a:t>Dificultades en el lenguaje de los consentimientos</a:t>
            </a:r>
          </a:p>
          <a:p>
            <a:pPr>
              <a:spcBef>
                <a:spcPts val="600"/>
              </a:spcBef>
            </a:pPr>
            <a:r>
              <a:rPr lang="es-CL" sz="1600" dirty="0" smtClean="0"/>
              <a:t>Criterios para garantizar libertad y voluntariedad, </a:t>
            </a:r>
            <a:r>
              <a:rPr lang="es-CL" sz="1600" dirty="0" smtClean="0"/>
              <a:t>especialmente </a:t>
            </a:r>
            <a:r>
              <a:rPr lang="es-CL" sz="1600" dirty="0" smtClean="0"/>
              <a:t>con participantes vulnerables</a:t>
            </a:r>
          </a:p>
          <a:p>
            <a:pPr>
              <a:spcBef>
                <a:spcPts val="600"/>
              </a:spcBef>
            </a:pPr>
            <a:r>
              <a:rPr lang="es-CL" sz="1600" dirty="0" smtClean="0"/>
              <a:t>Cadena de custodia poco clara o débil</a:t>
            </a:r>
          </a:p>
          <a:p>
            <a:pPr>
              <a:spcBef>
                <a:spcPts val="600"/>
              </a:spcBef>
            </a:pPr>
            <a:r>
              <a:rPr lang="es-CL" sz="1600" dirty="0" smtClean="0"/>
              <a:t>Uso de datos de otras investigaciones y “consentimiento genérico”</a:t>
            </a:r>
          </a:p>
          <a:p>
            <a:pPr>
              <a:spcBef>
                <a:spcPts val="600"/>
              </a:spcBef>
            </a:pPr>
            <a:r>
              <a:rPr lang="es-CL" sz="1600" dirty="0" smtClean="0"/>
              <a:t>“Consentimiento pasivo”</a:t>
            </a:r>
          </a:p>
          <a:p>
            <a:pPr>
              <a:spcBef>
                <a:spcPts val="600"/>
              </a:spcBef>
            </a:pPr>
            <a:r>
              <a:rPr lang="es-CL" sz="1600" dirty="0" smtClean="0"/>
              <a:t>Limitaciones éticas en diseño metodológico</a:t>
            </a:r>
          </a:p>
          <a:p>
            <a:pPr>
              <a:spcBef>
                <a:spcPts val="600"/>
              </a:spcBef>
            </a:pPr>
            <a:r>
              <a:rPr lang="es-CL" sz="1600" dirty="0" smtClean="0"/>
              <a:t>Ambigüedad </a:t>
            </a:r>
            <a:r>
              <a:rPr lang="es-CL" sz="1600" dirty="0" smtClean="0"/>
              <a:t>entre investigación e intervención</a:t>
            </a:r>
          </a:p>
          <a:p>
            <a:pPr>
              <a:spcBef>
                <a:spcPts val="600"/>
              </a:spcBef>
            </a:pPr>
            <a:r>
              <a:rPr lang="es-CL" sz="1600" dirty="0" smtClean="0"/>
              <a:t>Criterios </a:t>
            </a:r>
            <a:r>
              <a:rPr lang="es-CL" sz="1600" dirty="0" err="1" smtClean="0"/>
              <a:t>muestrales</a:t>
            </a:r>
            <a:endParaRPr lang="es-CL" sz="1600" dirty="0" smtClean="0"/>
          </a:p>
          <a:p>
            <a:pPr>
              <a:spcBef>
                <a:spcPts val="600"/>
              </a:spcBef>
            </a:pPr>
            <a:r>
              <a:rPr lang="es-CL" sz="1600" dirty="0" smtClean="0"/>
              <a:t>Beneficios / incentivos / </a:t>
            </a:r>
            <a:r>
              <a:rPr lang="es-CL" sz="1600" dirty="0" smtClean="0"/>
              <a:t>premios</a:t>
            </a:r>
            <a:endParaRPr lang="es-CL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 </a:t>
            </a:r>
            <a:r>
              <a:rPr lang="en-US" dirty="0" err="1" smtClean="0"/>
              <a:t>perspectiva</a:t>
            </a:r>
            <a:r>
              <a:rPr lang="en-US" dirty="0" smtClean="0"/>
              <a:t> de los CEC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s-CL" sz="1600" dirty="0" smtClean="0"/>
              <a:t>Dificultades en el lenguaje de los consentimientos</a:t>
            </a:r>
          </a:p>
          <a:p>
            <a:pPr>
              <a:spcBef>
                <a:spcPts val="600"/>
              </a:spcBef>
            </a:pPr>
            <a:r>
              <a:rPr lang="es-CL" sz="1600" dirty="0" smtClean="0"/>
              <a:t>Criterios para garantizar libertad y voluntariedad, </a:t>
            </a:r>
            <a:r>
              <a:rPr lang="es-CL" sz="1600" dirty="0" smtClean="0"/>
              <a:t>especialmente </a:t>
            </a:r>
            <a:r>
              <a:rPr lang="es-CL" sz="1600" dirty="0" smtClean="0"/>
              <a:t>con participantes vulnerables</a:t>
            </a:r>
          </a:p>
          <a:p>
            <a:pPr>
              <a:spcBef>
                <a:spcPts val="600"/>
              </a:spcBef>
            </a:pPr>
            <a:r>
              <a:rPr lang="es-CL" sz="1600" dirty="0" smtClean="0"/>
              <a:t>Cadena de custodia poco clara o débil</a:t>
            </a:r>
          </a:p>
          <a:p>
            <a:pPr>
              <a:spcBef>
                <a:spcPts val="600"/>
              </a:spcBef>
            </a:pPr>
            <a:r>
              <a:rPr lang="es-CL" sz="1600" dirty="0" smtClean="0"/>
              <a:t>Uso de datos de otras investigaciones y “consentimiento genérico”</a:t>
            </a:r>
          </a:p>
          <a:p>
            <a:pPr>
              <a:spcBef>
                <a:spcPts val="600"/>
              </a:spcBef>
            </a:pPr>
            <a:r>
              <a:rPr lang="es-CL" sz="1600" dirty="0" smtClean="0"/>
              <a:t>“Consentimiento pasivo”</a:t>
            </a:r>
          </a:p>
          <a:p>
            <a:pPr>
              <a:spcBef>
                <a:spcPts val="600"/>
              </a:spcBef>
            </a:pPr>
            <a:r>
              <a:rPr lang="es-CL" sz="1600" dirty="0" smtClean="0"/>
              <a:t>Limitaciones éticas en diseño metodológico</a:t>
            </a:r>
          </a:p>
          <a:p>
            <a:pPr>
              <a:spcBef>
                <a:spcPts val="600"/>
              </a:spcBef>
            </a:pPr>
            <a:r>
              <a:rPr lang="es-CL" sz="1600" dirty="0" smtClean="0"/>
              <a:t>Ambigüedad </a:t>
            </a:r>
            <a:r>
              <a:rPr lang="es-CL" sz="1600" dirty="0" smtClean="0"/>
              <a:t>entre investigación e intervención</a:t>
            </a:r>
          </a:p>
          <a:p>
            <a:pPr>
              <a:spcBef>
                <a:spcPts val="600"/>
              </a:spcBef>
            </a:pPr>
            <a:r>
              <a:rPr lang="es-CL" sz="1600" dirty="0" smtClean="0"/>
              <a:t>Criterios </a:t>
            </a:r>
            <a:r>
              <a:rPr lang="es-CL" sz="1600" dirty="0" err="1" smtClean="0"/>
              <a:t>muestrales</a:t>
            </a:r>
            <a:endParaRPr lang="es-CL" sz="1600" dirty="0" smtClean="0"/>
          </a:p>
          <a:p>
            <a:pPr>
              <a:spcBef>
                <a:spcPts val="600"/>
              </a:spcBef>
            </a:pPr>
            <a:r>
              <a:rPr lang="es-CL" sz="1600" dirty="0" smtClean="0"/>
              <a:t>Beneficios / incentivos / premios</a:t>
            </a:r>
          </a:p>
          <a:p>
            <a:pPr>
              <a:spcBef>
                <a:spcPts val="600"/>
              </a:spcBef>
            </a:pPr>
            <a:r>
              <a:rPr lang="es-CL" sz="1600" dirty="0" smtClean="0"/>
              <a:t>Registro de imágenes sin </a:t>
            </a:r>
            <a:r>
              <a:rPr lang="es-CL" sz="1600" dirty="0" smtClean="0"/>
              <a:t>consentimiento</a:t>
            </a:r>
          </a:p>
          <a:p>
            <a:pPr>
              <a:spcBef>
                <a:spcPts val="600"/>
              </a:spcBef>
            </a:pPr>
            <a:endParaRPr lang="es-CL" sz="1600" dirty="0" smtClean="0"/>
          </a:p>
          <a:p>
            <a:r>
              <a:rPr lang="es-CL" sz="1600" dirty="0" smtClean="0"/>
              <a:t>etc.</a:t>
            </a:r>
            <a:endParaRPr lang="es-CL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Algunas</a:t>
            </a:r>
            <a:r>
              <a:rPr lang="en-US" dirty="0" smtClean="0"/>
              <a:t> </a:t>
            </a:r>
            <a:r>
              <a:rPr lang="en-US" dirty="0" err="1" smtClean="0"/>
              <a:t>preguntas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s-CL" dirty="0" smtClean="0"/>
              <a:t>¿Les falta conocimiento de la ética de la investigación a los investigadores de las ciencias sociales?</a:t>
            </a:r>
          </a:p>
          <a:p>
            <a:pPr>
              <a:buNone/>
            </a:pPr>
            <a:endParaRPr lang="es-C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Algunas</a:t>
            </a:r>
            <a:r>
              <a:rPr lang="en-US" dirty="0" smtClean="0"/>
              <a:t> </a:t>
            </a:r>
            <a:r>
              <a:rPr lang="en-US" dirty="0" err="1" smtClean="0"/>
              <a:t>preguntas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s-CL" dirty="0" smtClean="0"/>
              <a:t>¿Les falta conocimiento de la ética de la investigación a los investigadores de las ciencias sociales?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s-CL" dirty="0" smtClean="0"/>
              <a:t>¿Tienen las investigaciones en ciencias sociales características específicas para las cuales la bioética resulta inadecuada?</a:t>
            </a:r>
          </a:p>
          <a:p>
            <a:pPr>
              <a:buNone/>
            </a:pPr>
            <a:endParaRPr lang="es-C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Algunas</a:t>
            </a:r>
            <a:r>
              <a:rPr lang="en-US" dirty="0" smtClean="0"/>
              <a:t> </a:t>
            </a:r>
            <a:r>
              <a:rPr lang="en-US" dirty="0" err="1" smtClean="0"/>
              <a:t>preguntas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s-CL" dirty="0" smtClean="0"/>
              <a:t>¿Les falta conocimiento de la ética de la investigación a los investigadores de las ciencias sociales?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s-CL" dirty="0" smtClean="0"/>
              <a:t>¿Tienen las investigaciones en ciencias sociales características específicas para las cuales la bioética resulta inadecuada?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s-CL" dirty="0" smtClean="0"/>
              <a:t>¿Hay una cultura de investigación, y una ética de la investigación distinta en los investigadores de las ciencias sociales?</a:t>
            </a:r>
          </a:p>
          <a:p>
            <a:pPr>
              <a:buNone/>
            </a:pPr>
            <a:endParaRPr lang="es-C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Problema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en-US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CL" b="1" dirty="0" smtClean="0"/>
              <a:t>Regulación deficiente </a:t>
            </a:r>
            <a:r>
              <a:rPr lang="es-CL" dirty="0" smtClean="0"/>
              <a:t>y </a:t>
            </a:r>
            <a:r>
              <a:rPr lang="es-CL" b="1" dirty="0" smtClean="0"/>
              <a:t>“sobre-regularización”</a:t>
            </a:r>
            <a:r>
              <a:rPr lang="es-CL" dirty="0" smtClean="0"/>
              <a:t> de la evaluación ética de investigaciones en ciencias sociales y humanidades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CL" b="1" dirty="0" smtClean="0"/>
              <a:t>Ambigüedad de la norma </a:t>
            </a:r>
            <a:r>
              <a:rPr lang="es-CL" dirty="0" smtClean="0"/>
              <a:t>vigente en Chile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CL" b="1" dirty="0" smtClean="0"/>
              <a:t>Amplitud conceptual </a:t>
            </a:r>
            <a:r>
              <a:rPr lang="es-CL" dirty="0" smtClean="0"/>
              <a:t>desde una mirada internacional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Propuesta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s-CL" dirty="0" smtClean="0"/>
              <a:t>¿Basta la bioética actual para evaluar, en su amplitud, las investigaciones en ciencias sociales y humanidades?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s-CL" dirty="0" smtClean="0"/>
              <a:t>Concepto más general de </a:t>
            </a:r>
            <a:r>
              <a:rPr lang="es-CL" b="1" i="1" dirty="0" smtClean="0"/>
              <a:t>ética del conocimiento</a:t>
            </a:r>
            <a:endParaRPr lang="es-CL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s-CL" dirty="0" smtClean="0"/>
              <a:t>Descentramiento de la bioética en derechos de sujetos/participantes</a:t>
            </a:r>
          </a:p>
          <a:p>
            <a:endParaRPr lang="en-US" b="1" i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Ética del conocimiento 1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2400" dirty="0" smtClean="0"/>
              <a:t>1. </a:t>
            </a:r>
            <a:r>
              <a:rPr lang="es-CL" sz="2400" i="1" dirty="0" smtClean="0"/>
              <a:t>Descentramiento social</a:t>
            </a:r>
          </a:p>
          <a:p>
            <a:pPr marL="514350" indent="-514350">
              <a:buAutoNum type="arabicPeriod"/>
            </a:pPr>
            <a:endParaRPr lang="es-CL" sz="2400" dirty="0" smtClean="0"/>
          </a:p>
          <a:p>
            <a:pPr marL="514350" indent="-514350">
              <a:spcBef>
                <a:spcPts val="600"/>
              </a:spcBef>
              <a:spcAft>
                <a:spcPts val="600"/>
              </a:spcAft>
            </a:pPr>
            <a:r>
              <a:rPr lang="es-CL" sz="2400" dirty="0" smtClean="0"/>
              <a:t>Caso A: </a:t>
            </a:r>
            <a:r>
              <a:rPr lang="es-CL" sz="2400" b="1" dirty="0" smtClean="0"/>
              <a:t>investigación en </a:t>
            </a:r>
            <a:r>
              <a:rPr lang="es-CL" sz="2400" b="1" dirty="0" smtClean="0"/>
              <a:t>subjetividad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Esquema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3400" b="1" dirty="0" smtClean="0"/>
              <a:t>La perspectiva de los comités de ética </a:t>
            </a:r>
            <a:r>
              <a:rPr lang="es-CL" sz="3400" dirty="0" smtClean="0"/>
              <a:t>en ciencias sociales y humanidades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3400" b="1" dirty="0" smtClean="0"/>
              <a:t>Problema:</a:t>
            </a:r>
            <a:r>
              <a:rPr lang="es-CL" sz="3400" dirty="0" smtClean="0"/>
              <a:t> regulación y conceptualización de la ética de investigaciones en ciencias sociales y humanidades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3400" b="1" dirty="0" smtClean="0"/>
              <a:t>Propuesta</a:t>
            </a:r>
            <a:r>
              <a:rPr lang="es-CL" sz="3400" dirty="0" smtClean="0"/>
              <a:t>: concepto más general de ética del conocimiento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3400" dirty="0" smtClean="0"/>
              <a:t>Necesidad de </a:t>
            </a:r>
            <a:r>
              <a:rPr lang="es-CL" sz="3400" b="1" dirty="0" smtClean="0"/>
              <a:t>ampliar/complementar</a:t>
            </a:r>
            <a:r>
              <a:rPr lang="es-CL" sz="3400" dirty="0" smtClean="0"/>
              <a:t> la bioética:</a:t>
            </a:r>
          </a:p>
          <a:p>
            <a:pPr marL="1035558" lvl="2" indent="-514350">
              <a:spcBef>
                <a:spcPts val="600"/>
              </a:spcBef>
              <a:spcAft>
                <a:spcPts val="600"/>
              </a:spcAft>
            </a:pPr>
            <a:r>
              <a:rPr lang="es-CL" sz="3400" dirty="0" smtClean="0"/>
              <a:t>Subjetividad</a:t>
            </a:r>
          </a:p>
          <a:p>
            <a:pPr marL="1035558" lvl="2" indent="-514350">
              <a:spcBef>
                <a:spcPts val="600"/>
              </a:spcBef>
              <a:spcAft>
                <a:spcPts val="600"/>
              </a:spcAft>
            </a:pPr>
            <a:r>
              <a:rPr lang="es-CL" sz="3400" dirty="0" smtClean="0"/>
              <a:t>Patrimonio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3400" b="1" dirty="0" smtClean="0"/>
              <a:t>Desafíos</a:t>
            </a:r>
            <a:r>
              <a:rPr lang="es-CL" sz="3400" dirty="0" smtClean="0"/>
              <a:t>: reglamentar disposiciones legales vigentes para diversos ámbitos</a:t>
            </a:r>
          </a:p>
          <a:p>
            <a:pPr marL="514350" indent="-514350">
              <a:buFont typeface="+mj-lt"/>
              <a:buAutoNum type="arabicPeriod"/>
            </a:pPr>
            <a:endParaRPr lang="es-CL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Ética del conocimiento 1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514350" indent="-514350">
              <a:buNone/>
            </a:pPr>
            <a:r>
              <a:rPr lang="en-US" sz="5100" dirty="0" smtClean="0"/>
              <a:t>1. </a:t>
            </a:r>
            <a:r>
              <a:rPr lang="es-CL" sz="5100" i="1" dirty="0" smtClean="0"/>
              <a:t>Descentramiento social</a:t>
            </a:r>
          </a:p>
          <a:p>
            <a:pPr marL="514350" indent="-514350">
              <a:buAutoNum type="arabicPeriod"/>
            </a:pPr>
            <a:endParaRPr lang="es-CL" sz="4600" dirty="0" smtClean="0"/>
          </a:p>
          <a:p>
            <a:pPr marL="514350" indent="-514350">
              <a:spcBef>
                <a:spcPts val="600"/>
              </a:spcBef>
              <a:spcAft>
                <a:spcPts val="600"/>
              </a:spcAft>
            </a:pPr>
            <a:r>
              <a:rPr lang="es-CL" sz="5100" dirty="0" smtClean="0"/>
              <a:t>Caso A: </a:t>
            </a:r>
            <a:r>
              <a:rPr lang="es-CL" sz="5100" b="1" dirty="0" smtClean="0"/>
              <a:t>investigación en subjetividad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</a:pPr>
            <a:r>
              <a:rPr lang="es-CL" sz="4600" dirty="0" smtClean="0"/>
              <a:t>La persona del investigador en una relación social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</a:pPr>
            <a:r>
              <a:rPr lang="es-CL" sz="4600" dirty="0" smtClean="0"/>
              <a:t>Grados diversos de regulación, jerarquía y formalización de relaciones sociales en distintos ámbitos de la sociedad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</a:pPr>
            <a:r>
              <a:rPr lang="es-CL" sz="4600" dirty="0" smtClean="0"/>
              <a:t>Reciprocidad, derechos y deberes 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</a:pPr>
            <a:r>
              <a:rPr lang="es-CL" sz="4600" dirty="0" smtClean="0"/>
              <a:t>¿Qué regulaciones requieren investigaciones en ámbitos no institucionales, donde la relación de poder puede estar incluso investida, o donde no hay protocolos de interacción establecidos?</a:t>
            </a:r>
            <a:endParaRPr lang="es-CL" sz="46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Investigación</a:t>
            </a:r>
            <a:r>
              <a:rPr lang="en-US" dirty="0" smtClean="0"/>
              <a:t> en </a:t>
            </a:r>
            <a:r>
              <a:rPr lang="en-US" dirty="0" err="1" smtClean="0"/>
              <a:t>subjetividad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CL" dirty="0" smtClean="0"/>
              <a:t>Trabajo conjunto con María Inés </a:t>
            </a:r>
            <a:r>
              <a:rPr lang="es-CL" dirty="0" err="1" smtClean="0"/>
              <a:t>Winkler</a:t>
            </a:r>
            <a:endParaRPr lang="es-CL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CL" dirty="0" smtClean="0"/>
              <a:t>Inicio de colaboración entre Comité Asesor de Bioética de </a:t>
            </a:r>
            <a:r>
              <a:rPr lang="es-CL" dirty="0" err="1" smtClean="0"/>
              <a:t>Fondecyt</a:t>
            </a:r>
            <a:r>
              <a:rPr lang="es-CL" dirty="0" smtClean="0"/>
              <a:t> y Sociedad Científica de Psicología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CL" dirty="0" smtClean="0"/>
              <a:t>Ética de investigación en cada una de sus etapas a nivel de la relación y la reciprocidad entre investigadores e investigados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s-CL" dirty="0" smtClean="0"/>
              <a:t>Integridad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s-CL" dirty="0" err="1" smtClean="0"/>
              <a:t>Autocuidado</a:t>
            </a:r>
            <a:endParaRPr lang="es-CL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CL" dirty="0" smtClean="0"/>
              <a:t>Desafíos éticos de la investigación con entrevistas en profundidad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Ética del conocimiento 2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s-CL" sz="2400" dirty="0" smtClean="0"/>
              <a:t>2. </a:t>
            </a:r>
            <a:r>
              <a:rPr lang="es-CL" sz="2400" i="1" dirty="0" smtClean="0"/>
              <a:t>Descentramiento natural</a:t>
            </a:r>
          </a:p>
          <a:p>
            <a:pPr marL="514350" indent="-514350">
              <a:buAutoNum type="arabicPeriod"/>
            </a:pPr>
            <a:endParaRPr lang="es-CL" sz="2400" dirty="0" smtClean="0"/>
          </a:p>
          <a:p>
            <a:pPr marL="514350" indent="-514350">
              <a:spcBef>
                <a:spcPts val="600"/>
              </a:spcBef>
              <a:spcAft>
                <a:spcPts val="600"/>
              </a:spcAft>
            </a:pPr>
            <a:r>
              <a:rPr lang="es-CL" sz="2400" dirty="0" smtClean="0"/>
              <a:t>Caso A: </a:t>
            </a:r>
            <a:r>
              <a:rPr lang="es-CL" sz="2400" b="1" dirty="0" smtClean="0"/>
              <a:t>investigación en </a:t>
            </a:r>
            <a:r>
              <a:rPr lang="es-CL" sz="2400" b="1" dirty="0" smtClean="0"/>
              <a:t>patrimonio</a:t>
            </a:r>
            <a:endParaRPr lang="es-CL" sz="2400" b="1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Ética del conocimiento 2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None/>
            </a:pPr>
            <a:r>
              <a:rPr lang="es-CL" sz="3100" dirty="0" smtClean="0"/>
              <a:t>2. </a:t>
            </a:r>
            <a:r>
              <a:rPr lang="es-CL" sz="3100" i="1" dirty="0" smtClean="0"/>
              <a:t>Descentramiento natural</a:t>
            </a:r>
          </a:p>
          <a:p>
            <a:pPr marL="514350" indent="-514350">
              <a:buAutoNum type="arabicPeriod"/>
            </a:pPr>
            <a:endParaRPr lang="es-CL" sz="3100" dirty="0" smtClean="0"/>
          </a:p>
          <a:p>
            <a:pPr marL="514350" indent="-514350">
              <a:spcBef>
                <a:spcPts val="600"/>
              </a:spcBef>
              <a:spcAft>
                <a:spcPts val="600"/>
              </a:spcAft>
            </a:pPr>
            <a:r>
              <a:rPr lang="es-CL" sz="3100" dirty="0" smtClean="0"/>
              <a:t>Caso A: </a:t>
            </a:r>
            <a:r>
              <a:rPr lang="es-CL" sz="3100" b="1" dirty="0" smtClean="0"/>
              <a:t>investigación en patrimonio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</a:pPr>
            <a:r>
              <a:rPr lang="es-CL" dirty="0" smtClean="0"/>
              <a:t>La vida humana anidada en </a:t>
            </a:r>
            <a:r>
              <a:rPr lang="es-CL" dirty="0" err="1" smtClean="0"/>
              <a:t>en</a:t>
            </a:r>
            <a:r>
              <a:rPr lang="es-CL" dirty="0" smtClean="0"/>
              <a:t> lo no vivo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</a:pPr>
            <a:r>
              <a:rPr lang="es-CL" dirty="0" smtClean="0"/>
              <a:t>Desvinculación entre bioética aplicada a investigación social y regulación de conservación del patrimonio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</a:pPr>
            <a:r>
              <a:rPr lang="es-CL" dirty="0" smtClean="0"/>
              <a:t>Ética de la memoria y ética ambiental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</a:pPr>
            <a:r>
              <a:rPr lang="es-CL" dirty="0" smtClean="0"/>
              <a:t>¿Qué regulaciones requieren investigaciones sin participantes vivos, sino espiritual o culturalmente significativos para los vivos, o abocados a la naturaleza que sostiene a los vivos?</a:t>
            </a:r>
            <a:endParaRPr lang="es-CL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Investigación</a:t>
            </a:r>
            <a:r>
              <a:rPr lang="en-US" dirty="0" smtClean="0"/>
              <a:t> en </a:t>
            </a:r>
            <a:r>
              <a:rPr lang="en-US" dirty="0" err="1" smtClean="0"/>
              <a:t>patrimonio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CL" dirty="0" smtClean="0"/>
              <a:t>Trabajo conjunto con Cristián </a:t>
            </a:r>
            <a:r>
              <a:rPr lang="es-CL" dirty="0" err="1" smtClean="0"/>
              <a:t>Simonetti</a:t>
            </a:r>
            <a:endParaRPr lang="es-CL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CL" dirty="0" smtClean="0"/>
              <a:t>Inicio de colaboración entre Comité Asesor de Bioética de </a:t>
            </a:r>
            <a:r>
              <a:rPr lang="es-CL" dirty="0" err="1" smtClean="0"/>
              <a:t>Fondecyt</a:t>
            </a:r>
            <a:r>
              <a:rPr lang="es-CL" dirty="0" smtClean="0"/>
              <a:t> y CEC de Ciencias Sociales, Artes y Humanidades de la UC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CL" dirty="0" smtClean="0"/>
              <a:t>Ética de investigación más allá de los derechos de la persona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s-CL" dirty="0" smtClean="0"/>
              <a:t>Más allá lo humano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s-CL" dirty="0" smtClean="0"/>
              <a:t>Más allá lo vivo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CL" dirty="0" smtClean="0"/>
              <a:t>Desafíos éticos de la relación entre investigación y conservación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Ética del conocimiento 3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842864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CL" sz="1600" dirty="0" smtClean="0"/>
              <a:t>Concepto más general que el de la bioética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CL" sz="1600" dirty="0" smtClean="0"/>
              <a:t>Necesidad de </a:t>
            </a:r>
            <a:r>
              <a:rPr lang="es-CL" sz="1600" b="1" dirty="0" smtClean="0"/>
              <a:t>descentramiento</a:t>
            </a:r>
            <a:r>
              <a:rPr lang="es-CL" sz="1600" dirty="0" smtClean="0"/>
              <a:t>: </a:t>
            </a:r>
            <a:r>
              <a:rPr lang="es-CL" sz="1600" i="1" dirty="0" smtClean="0"/>
              <a:t>social</a:t>
            </a:r>
            <a:r>
              <a:rPr lang="es-CL" sz="1600" dirty="0" smtClean="0"/>
              <a:t> y </a:t>
            </a:r>
            <a:r>
              <a:rPr lang="es-CL" sz="1600" i="1" dirty="0" smtClean="0"/>
              <a:t>natural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s-CL" sz="4300" dirty="0" smtClean="0"/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s-CL" sz="2700" dirty="0" smtClean="0"/>
              <a:t>	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Ética del conocimiento 3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842864"/>
          </a:xfrm>
        </p:spPr>
        <p:txBody>
          <a:bodyPr>
            <a:normAutofit fontScale="550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CL" sz="3400" dirty="0" smtClean="0"/>
              <a:t>Concepto más general que el de la bioética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CL" sz="3400" dirty="0" smtClean="0"/>
              <a:t>Necesidad de </a:t>
            </a:r>
            <a:r>
              <a:rPr lang="es-CL" sz="3400" b="1" dirty="0" smtClean="0"/>
              <a:t>descentramiento</a:t>
            </a:r>
            <a:r>
              <a:rPr lang="es-CL" sz="3400" dirty="0" smtClean="0"/>
              <a:t>: </a:t>
            </a:r>
            <a:r>
              <a:rPr lang="es-CL" sz="3400" i="1" dirty="0" smtClean="0"/>
              <a:t>social</a:t>
            </a:r>
            <a:r>
              <a:rPr lang="es-CL" sz="3400" dirty="0" smtClean="0"/>
              <a:t> y </a:t>
            </a:r>
            <a:r>
              <a:rPr lang="es-CL" sz="3400" i="1" dirty="0" smtClean="0"/>
              <a:t>natural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CL" sz="3400" dirty="0" smtClean="0"/>
              <a:t>Amplitud de la evaluación </a:t>
            </a:r>
            <a:r>
              <a:rPr lang="es-CL" sz="3400" dirty="0" smtClean="0"/>
              <a:t>ética y de la ética de la investigación más allá de la evaluación ética: </a:t>
            </a:r>
            <a:endParaRPr lang="es-CL" sz="34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s-CL" sz="2900" dirty="0" smtClean="0"/>
              <a:t>Definición de problema de investigación, diseño y métodos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None/>
            </a:pPr>
            <a:r>
              <a:rPr lang="es-CL" sz="2900" dirty="0" smtClean="0"/>
              <a:t>+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s-CL" sz="2900" dirty="0" smtClean="0"/>
              <a:t>Acceso al conocimiento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s-CL" sz="2900" dirty="0" smtClean="0"/>
              <a:t>Formación de personas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s-CL" sz="2900" dirty="0" smtClean="0"/>
              <a:t>Conflicto de interés ética institucional y agencias de financiamiento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s-CL" sz="2900" dirty="0" smtClean="0"/>
              <a:t>Autoría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None/>
            </a:pPr>
            <a:r>
              <a:rPr lang="es-CL" sz="2900" dirty="0" smtClean="0"/>
              <a:t>etc.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s-CL" sz="4300" dirty="0" smtClean="0"/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s-CL" sz="2700" dirty="0" smtClean="0"/>
              <a:t>	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Ética del conocimiento 3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842864"/>
          </a:xfrm>
        </p:spPr>
        <p:txBody>
          <a:bodyPr>
            <a:normAutofit fontScale="325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CL" sz="4900" dirty="0" smtClean="0"/>
              <a:t>Concepto más general que el de la bioética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CL" sz="4900" dirty="0" smtClean="0"/>
              <a:t>Necesidad de </a:t>
            </a:r>
            <a:r>
              <a:rPr lang="es-CL" sz="4900" b="1" dirty="0" smtClean="0"/>
              <a:t>descentramiento</a:t>
            </a:r>
            <a:r>
              <a:rPr lang="es-CL" sz="4900" dirty="0" smtClean="0"/>
              <a:t>: </a:t>
            </a:r>
            <a:r>
              <a:rPr lang="es-CL" sz="4900" i="1" dirty="0" smtClean="0"/>
              <a:t>social</a:t>
            </a:r>
            <a:r>
              <a:rPr lang="es-CL" sz="4900" dirty="0" smtClean="0"/>
              <a:t> y </a:t>
            </a:r>
            <a:r>
              <a:rPr lang="es-CL" sz="4900" i="1" dirty="0" smtClean="0"/>
              <a:t>natural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CL" sz="4900" dirty="0" smtClean="0"/>
              <a:t>Amplitud de la evaluación </a:t>
            </a:r>
            <a:r>
              <a:rPr lang="es-CL" sz="4900" dirty="0" smtClean="0"/>
              <a:t>ética y de la ética de la investigación más allá de la evaluación ética: </a:t>
            </a:r>
            <a:endParaRPr lang="es-CL" sz="49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s-CL" sz="4300" dirty="0" smtClean="0"/>
              <a:t>Definición de problema de investigación, diseño y métodos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None/>
            </a:pPr>
            <a:r>
              <a:rPr lang="es-CL" sz="4300" dirty="0" smtClean="0"/>
              <a:t>+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s-CL" sz="4300" dirty="0" smtClean="0"/>
              <a:t>Acceso al conocimiento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s-CL" sz="4300" dirty="0" smtClean="0"/>
              <a:t>Formación de personas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s-CL" sz="4300" dirty="0" smtClean="0"/>
              <a:t>Conflicto de interés ética institucional y agencias de financiamiento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s-CL" sz="4300" dirty="0" smtClean="0"/>
              <a:t>Autoría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None/>
            </a:pPr>
            <a:r>
              <a:rPr lang="es-CL" sz="4300" dirty="0" smtClean="0"/>
              <a:t>etc.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CL" sz="4900" b="1" dirty="0" smtClean="0"/>
              <a:t>Conocimiento = relación social, con una dimensión ética inherente 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s-CL" sz="4300" b="1" dirty="0" smtClean="0"/>
              <a:t>	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s-CL" sz="4300" b="1" dirty="0" smtClean="0"/>
              <a:t>		</a:t>
            </a:r>
            <a:r>
              <a:rPr lang="es-CL" sz="4300" dirty="0" smtClean="0"/>
              <a:t>Conocimiento   </a:t>
            </a:r>
            <a:r>
              <a:rPr lang="es-CL" sz="4300" dirty="0" smtClean="0">
                <a:sym typeface="Wingdings" pitchFamily="2" charset="2"/>
              </a:rPr>
              <a:t>   relación social      dimensiones éticas</a:t>
            </a:r>
            <a:endParaRPr lang="es-CL" sz="4300" dirty="0" smtClean="0"/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s-CL" sz="2700" dirty="0" smtClean="0"/>
              <a:t>	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Desafíos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554832"/>
          </a:xfrm>
        </p:spPr>
        <p:txBody>
          <a:bodyPr anchor="ctr"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s-CL" sz="1800" dirty="0" smtClean="0"/>
              <a:t>	Desde la perspectiva del los CEC, a los investigadores en ciencias sociales, artes y humanidades a construir complementos conceptuales y normativos desde sus saberes: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s-CL" dirty="0" smtClean="0"/>
              <a:t/>
            </a:r>
            <a:br>
              <a:rPr lang="es-CL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Desafíos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554832"/>
          </a:xfrm>
        </p:spPr>
        <p:txBody>
          <a:bodyPr anchor="ctr"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s-CL" dirty="0" smtClean="0"/>
              <a:t>	</a:t>
            </a:r>
            <a:r>
              <a:rPr lang="es-CL" sz="1600" dirty="0" smtClean="0"/>
              <a:t>Desde la perspectiva del los CEC, a los investigadores en ciencias sociales, artes y humanidades a construir complementos conceptuales y normativos desde sus saberes: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endParaRPr lang="es-CL" sz="18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CL" sz="2100" dirty="0" smtClean="0"/>
              <a:t>Crear reglamentos que permitan aplicar las leyes vigentes en diversos ámbitos de la vida social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s-CL" dirty="0" smtClean="0"/>
              <a:t/>
            </a:r>
            <a:br>
              <a:rPr lang="es-CL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 </a:t>
            </a:r>
            <a:r>
              <a:rPr lang="en-US" dirty="0" err="1" smtClean="0"/>
              <a:t>perspectiva</a:t>
            </a:r>
            <a:r>
              <a:rPr lang="en-US" dirty="0" smtClean="0"/>
              <a:t> de los CEC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600"/>
              </a:spcBef>
            </a:pPr>
            <a:endParaRPr lang="es-CL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Desafíos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554832"/>
          </a:xfrm>
        </p:spPr>
        <p:txBody>
          <a:bodyPr anchor="ctr"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s-CL" dirty="0" smtClean="0"/>
              <a:t>	</a:t>
            </a:r>
            <a:r>
              <a:rPr lang="es-CL" sz="1600" dirty="0" smtClean="0"/>
              <a:t>Desde la perspectiva del los CEC, a los investigadores en ciencias sociales, artes y humanidades a construir complementos conceptuales y normativos desde sus saberes: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endParaRPr lang="es-CL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CL" sz="2100" dirty="0" smtClean="0"/>
              <a:t>Crear reglamentos que permitan aplicar las leyes vigentes en diversos ámbitos de la vida social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CL" sz="2100" dirty="0" smtClean="0"/>
              <a:t>Descentrar la mirada desde el modelo </a:t>
            </a:r>
            <a:r>
              <a:rPr lang="es-CL" sz="2100" dirty="0" smtClean="0"/>
              <a:t>biomédico</a:t>
            </a:r>
            <a:r>
              <a:rPr lang="es-CL" dirty="0" smtClean="0"/>
              <a:t/>
            </a:r>
            <a:br>
              <a:rPr lang="es-CL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Desafíos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554832"/>
          </a:xfrm>
        </p:spPr>
        <p:txBody>
          <a:bodyPr anchor="ctr"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s-CL" sz="1600" dirty="0" smtClean="0"/>
              <a:t>	Desde la perspectiva del los CEC, a los investigadores en ciencias sociales, artes y humanidades a construir complementos conceptuales y normativos desde sus saberes: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endParaRPr lang="es-CL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CL" sz="2100" dirty="0" smtClean="0"/>
              <a:t>Crear reglamentos que permitan aplicar las leyes vigentes en diversos ámbitos de la vida social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CL" sz="2100" dirty="0" smtClean="0"/>
              <a:t>Descentrar la mirada desde el modelo biomédico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CL" sz="2100" dirty="0" smtClean="0"/>
              <a:t>Generar investigación empírica sobre comunidades de investigadores en ciencias sociales, artes y </a:t>
            </a:r>
            <a:r>
              <a:rPr lang="es-CL" sz="2100" dirty="0" smtClean="0"/>
              <a:t>humanidades</a:t>
            </a:r>
            <a:r>
              <a:rPr lang="es-CL" dirty="0" smtClean="0"/>
              <a:t/>
            </a:r>
            <a:br>
              <a:rPr lang="es-CL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Desafíos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554832"/>
          </a:xfrm>
        </p:spPr>
        <p:txBody>
          <a:bodyPr anchor="ctr">
            <a:normAutofit fontScale="625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s-CL" dirty="0" smtClean="0"/>
              <a:t>	</a:t>
            </a:r>
            <a:r>
              <a:rPr lang="es-CL" sz="2600" dirty="0" smtClean="0"/>
              <a:t>Desde la perspectiva del los CEC, a los investigadores en ciencias sociales, artes y humanidades a construir complementos conceptuales y normativos desde sus saberes: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endParaRPr lang="es-CL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CL" sz="3400" dirty="0" smtClean="0"/>
              <a:t>Crear reglamentos que permitan aplicar las leyes vigentes en diversos ámbitos de la vida social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CL" sz="3400" dirty="0" smtClean="0"/>
              <a:t>Descentrar la mirada desde el modelo biomédico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CL" sz="3400" dirty="0" smtClean="0"/>
              <a:t>Generar investigación empírica sobre comunidades de investigadores en ciencias sociales, artes y humanidades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CL" sz="3400" dirty="0" smtClean="0"/>
              <a:t>Proponer articulados jurídicos que, incluso desde la constitución, den mayor coherencia conceptual y normativa a dimensión ética de toda forma de investigación</a:t>
            </a:r>
            <a:r>
              <a:rPr lang="es-CL" dirty="0" smtClean="0"/>
              <a:t/>
            </a:r>
            <a:br>
              <a:rPr lang="es-CL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Referencias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36592" y="332656"/>
            <a:ext cx="8183880" cy="513089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150" dirty="0" smtClean="0"/>
              <a:t>American Anthropological Association (2012). Statement on Ethics: Principles of Professional Responsibilities. Arlington, VA: American Anthropological Association. Available at: </a:t>
            </a:r>
            <a:r>
              <a:rPr lang="en-US" sz="1150" u="sng" dirty="0" smtClean="0">
                <a:hlinkClick r:id="rId2"/>
              </a:rPr>
              <a:t>http://www.aaanet.org/profdev/ethics/upload/Statement-on-Ethics-Principles-of-ProfessionalResponsibility.pdf</a:t>
            </a:r>
            <a:endParaRPr lang="es-CL" sz="1150" dirty="0" smtClean="0"/>
          </a:p>
          <a:p>
            <a:pPr>
              <a:buNone/>
            </a:pPr>
            <a:r>
              <a:rPr lang="en-US" sz="1150" dirty="0" smtClean="0"/>
              <a:t>American Sociological Association (1999). </a:t>
            </a:r>
            <a:r>
              <a:rPr lang="en-US" sz="1150" i="1" dirty="0" smtClean="0"/>
              <a:t>Code of Ethics</a:t>
            </a:r>
            <a:r>
              <a:rPr lang="en-US" sz="1150" dirty="0" smtClean="0"/>
              <a:t>. Washington, DC: American Sociological Association.</a:t>
            </a:r>
            <a:endParaRPr lang="es-CL" sz="1150" dirty="0" smtClean="0"/>
          </a:p>
          <a:p>
            <a:pPr>
              <a:buNone/>
            </a:pPr>
            <a:r>
              <a:rPr lang="es-CL" sz="1150" dirty="0" err="1" smtClean="0"/>
              <a:t>Horwitz</a:t>
            </a:r>
            <a:r>
              <a:rPr lang="es-CL" sz="1150" dirty="0" smtClean="0"/>
              <a:t>, N. (2010). Comités de Ética de Investigación en seres humanos y la investigación social. Consideraciones para la calidad y la acreditación. En</a:t>
            </a:r>
            <a:r>
              <a:rPr lang="es-CL" sz="1150" i="1" dirty="0" smtClean="0"/>
              <a:t> Ética de los Comités de Ética y Bioética en Investigación Científica Biomédica y Social. 5to Taller de Bioética organizado por Comité Asesor de Bioética </a:t>
            </a:r>
            <a:r>
              <a:rPr lang="es-CL" sz="1150" i="1" dirty="0" err="1" smtClean="0"/>
              <a:t>Fondecyt</a:t>
            </a:r>
            <a:r>
              <a:rPr lang="es-CL" sz="1150" i="1" dirty="0" smtClean="0"/>
              <a:t>, Enero 2010 </a:t>
            </a:r>
            <a:r>
              <a:rPr lang="es-CL" sz="1150" dirty="0" smtClean="0"/>
              <a:t>(pp. 33-39). Santiago de Chile: CONICYT.</a:t>
            </a:r>
          </a:p>
          <a:p>
            <a:pPr>
              <a:buNone/>
            </a:pPr>
            <a:r>
              <a:rPr lang="en-US" sz="1150" dirty="0" smtClean="0"/>
              <a:t>Kitchener, K. S. and Kitchener, R. (2009). Social science research ethics: Historical and philosophical issues. In </a:t>
            </a:r>
            <a:r>
              <a:rPr lang="en-US" sz="1150" dirty="0" err="1" smtClean="0"/>
              <a:t>Mertens</a:t>
            </a:r>
            <a:r>
              <a:rPr lang="en-US" sz="1150" dirty="0" smtClean="0"/>
              <a:t>, D. M., and Ginsberg, P. E. (Eds.), </a:t>
            </a:r>
            <a:r>
              <a:rPr lang="en-US" sz="1150" i="1" dirty="0" smtClean="0"/>
              <a:t>The handbook o social research ethics</a:t>
            </a:r>
            <a:r>
              <a:rPr lang="en-US" sz="1150" dirty="0" smtClean="0"/>
              <a:t> (5-22)</a:t>
            </a:r>
            <a:r>
              <a:rPr lang="en-US" sz="1150" i="1" dirty="0" smtClean="0"/>
              <a:t>.</a:t>
            </a:r>
            <a:r>
              <a:rPr lang="en-US" sz="1150" dirty="0" smtClean="0"/>
              <a:t>Sage.</a:t>
            </a:r>
            <a:endParaRPr lang="es-CL" sz="1150" dirty="0" smtClean="0"/>
          </a:p>
          <a:p>
            <a:pPr>
              <a:buNone/>
            </a:pPr>
            <a:r>
              <a:rPr lang="en-US" sz="1150" dirty="0" smtClean="0"/>
              <a:t>Macklin, R. (2002). Unresolved Ethical Issues in Social Science Research. En F. </a:t>
            </a:r>
            <a:r>
              <a:rPr lang="en-US" sz="1150" dirty="0" err="1" smtClean="0"/>
              <a:t>Lolas</a:t>
            </a:r>
            <a:r>
              <a:rPr lang="en-US" sz="1150" dirty="0" smtClean="0"/>
              <a:t> y L. Agar (Eds.), </a:t>
            </a:r>
            <a:r>
              <a:rPr lang="en-US" sz="1150" i="1" dirty="0" smtClean="0"/>
              <a:t>Interfaces Between Bioethics and the Empirical Social Sciences</a:t>
            </a:r>
            <a:r>
              <a:rPr lang="en-US" sz="1150" dirty="0" smtClean="0"/>
              <a:t>, Regional Program on Bioethics, PAHO/WHO.</a:t>
            </a:r>
            <a:endParaRPr lang="es-CL" sz="1150" dirty="0" smtClean="0"/>
          </a:p>
          <a:p>
            <a:pPr>
              <a:buNone/>
            </a:pPr>
            <a:r>
              <a:rPr lang="en-US" sz="1150" dirty="0" smtClean="0"/>
              <a:t>Peggy Gabo </a:t>
            </a:r>
            <a:r>
              <a:rPr lang="en-US" sz="1150" dirty="0" err="1" smtClean="0"/>
              <a:t>Ntseane</a:t>
            </a:r>
            <a:r>
              <a:rPr lang="en-US" sz="1150" dirty="0" smtClean="0"/>
              <a:t> (2009). The ethics of the research-subject relationship: Experiences from the field. In </a:t>
            </a:r>
            <a:r>
              <a:rPr lang="en-US" sz="1150" dirty="0" err="1" smtClean="0"/>
              <a:t>Mertens</a:t>
            </a:r>
            <a:r>
              <a:rPr lang="en-US" sz="1150" dirty="0" smtClean="0"/>
              <a:t>, D. M., and Ginsberg, P. E. (Eds.), </a:t>
            </a:r>
            <a:r>
              <a:rPr lang="en-US" sz="1150" i="1" dirty="0" smtClean="0"/>
              <a:t>The handbook o social research ethics</a:t>
            </a:r>
            <a:r>
              <a:rPr lang="en-US" sz="1150" dirty="0" smtClean="0"/>
              <a:t> (295-307)</a:t>
            </a:r>
            <a:r>
              <a:rPr lang="en-US" sz="1150" i="1" dirty="0" smtClean="0"/>
              <a:t>.</a:t>
            </a:r>
            <a:r>
              <a:rPr lang="en-US" sz="1150" dirty="0" smtClean="0"/>
              <a:t>Sage.</a:t>
            </a:r>
            <a:endParaRPr lang="es-CL" sz="1150" dirty="0" smtClean="0"/>
          </a:p>
          <a:p>
            <a:pPr>
              <a:buNone/>
            </a:pPr>
            <a:r>
              <a:rPr lang="en-US" sz="1150" dirty="0" smtClean="0"/>
              <a:t>Sharma, D. (2009). Research ethics and sensitive behaviors: Underground economy. In </a:t>
            </a:r>
            <a:r>
              <a:rPr lang="en-US" sz="1150" dirty="0" err="1" smtClean="0"/>
              <a:t>Mertens</a:t>
            </a:r>
            <a:r>
              <a:rPr lang="en-US" sz="1150" dirty="0" smtClean="0"/>
              <a:t>, D. M., and Ginsberg, P. E. (Eds.), </a:t>
            </a:r>
            <a:r>
              <a:rPr lang="en-US" sz="1150" i="1" dirty="0" smtClean="0"/>
              <a:t>The handbook o social research ethics</a:t>
            </a:r>
            <a:r>
              <a:rPr lang="en-US" sz="1150" dirty="0" smtClean="0"/>
              <a:t> (426-443)</a:t>
            </a:r>
            <a:r>
              <a:rPr lang="en-US" sz="1150" i="1" dirty="0" smtClean="0"/>
              <a:t>.</a:t>
            </a:r>
            <a:r>
              <a:rPr lang="en-US" sz="1150" dirty="0" smtClean="0"/>
              <a:t>Sage.</a:t>
            </a:r>
            <a:endParaRPr lang="es-CL" sz="1150" dirty="0" smtClean="0"/>
          </a:p>
          <a:p>
            <a:pPr>
              <a:buNone/>
            </a:pPr>
            <a:r>
              <a:rPr lang="en-US" sz="1150" dirty="0" err="1" smtClean="0"/>
              <a:t>Tacsan</a:t>
            </a:r>
            <a:r>
              <a:rPr lang="en-US" sz="1150" dirty="0" smtClean="0"/>
              <a:t>, M. A. (2003). Los </a:t>
            </a:r>
            <a:r>
              <a:rPr lang="en-US" sz="1150" dirty="0" err="1" smtClean="0"/>
              <a:t>comités</a:t>
            </a:r>
            <a:r>
              <a:rPr lang="en-US" sz="1150" dirty="0" smtClean="0"/>
              <a:t> de </a:t>
            </a:r>
            <a:r>
              <a:rPr lang="en-US" sz="1150" dirty="0" err="1" smtClean="0"/>
              <a:t>ética</a:t>
            </a:r>
            <a:r>
              <a:rPr lang="en-US" sz="1150" dirty="0" smtClean="0"/>
              <a:t> y la </a:t>
            </a:r>
            <a:r>
              <a:rPr lang="en-US" sz="1150" dirty="0" err="1" smtClean="0"/>
              <a:t>investigación</a:t>
            </a:r>
            <a:r>
              <a:rPr lang="en-US" sz="1150" dirty="0" smtClean="0"/>
              <a:t> en </a:t>
            </a:r>
            <a:r>
              <a:rPr lang="en-US" sz="1150" dirty="0" err="1" smtClean="0"/>
              <a:t>Ciencias</a:t>
            </a:r>
            <a:r>
              <a:rPr lang="en-US" sz="1150" dirty="0" smtClean="0"/>
              <a:t> </a:t>
            </a:r>
            <a:r>
              <a:rPr lang="en-US" sz="1150" dirty="0" err="1" smtClean="0"/>
              <a:t>Sociales</a:t>
            </a:r>
            <a:r>
              <a:rPr lang="en-US" sz="1150" dirty="0" smtClean="0"/>
              <a:t>. </a:t>
            </a:r>
            <a:r>
              <a:rPr lang="en-US" sz="1150" i="1" dirty="0" err="1" smtClean="0"/>
              <a:t>Ciencias</a:t>
            </a:r>
            <a:r>
              <a:rPr lang="en-US" sz="1150" i="1" dirty="0" smtClean="0"/>
              <a:t> </a:t>
            </a:r>
            <a:r>
              <a:rPr lang="en-US" sz="1150" i="1" dirty="0" err="1" smtClean="0"/>
              <a:t>Sociales</a:t>
            </a:r>
            <a:r>
              <a:rPr lang="en-US" sz="1150" i="1" dirty="0" smtClean="0"/>
              <a:t>, 99, 85-95. UNESCO (2005</a:t>
            </a:r>
            <a:r>
              <a:rPr lang="en-US" sz="1150" i="1" dirty="0" smtClean="0"/>
              <a:t>). </a:t>
            </a:r>
            <a:r>
              <a:rPr lang="en-US" sz="1150" i="1" dirty="0" err="1" smtClean="0"/>
              <a:t>Declaración</a:t>
            </a:r>
            <a:r>
              <a:rPr lang="en-US" sz="1150" i="1" dirty="0" smtClean="0"/>
              <a:t> </a:t>
            </a:r>
            <a:r>
              <a:rPr lang="en-US" sz="1150" i="1" dirty="0" smtClean="0"/>
              <a:t>universal </a:t>
            </a:r>
            <a:r>
              <a:rPr lang="en-US" sz="1150" i="1" dirty="0" err="1" smtClean="0"/>
              <a:t>sobre</a:t>
            </a:r>
            <a:r>
              <a:rPr lang="en-US" sz="1150" i="1" dirty="0" smtClean="0"/>
              <a:t> </a:t>
            </a:r>
            <a:r>
              <a:rPr lang="en-US" sz="1150" i="1" dirty="0" err="1" smtClean="0"/>
              <a:t>Bioética</a:t>
            </a:r>
            <a:r>
              <a:rPr lang="en-US" sz="1150" i="1" dirty="0" smtClean="0"/>
              <a:t> y </a:t>
            </a:r>
            <a:r>
              <a:rPr lang="en-US" sz="1150" i="1" dirty="0" err="1" smtClean="0"/>
              <a:t>Derechos</a:t>
            </a:r>
            <a:r>
              <a:rPr lang="en-US" sz="1150" i="1" dirty="0" smtClean="0"/>
              <a:t> </a:t>
            </a:r>
            <a:r>
              <a:rPr lang="en-US" sz="1150" i="1" dirty="0" err="1" smtClean="0"/>
              <a:t>Humanos</a:t>
            </a:r>
            <a:r>
              <a:rPr lang="en-US" sz="1150" i="1" dirty="0" smtClean="0"/>
              <a:t>. </a:t>
            </a:r>
          </a:p>
          <a:p>
            <a:pPr>
              <a:buNone/>
            </a:pPr>
            <a:r>
              <a:rPr lang="en-US" sz="1150" i="1" dirty="0" smtClean="0"/>
              <a:t>UNESCO (2007). Educating Bioethics Committees, Guide 3.</a:t>
            </a:r>
          </a:p>
          <a:p>
            <a:pPr>
              <a:buNone/>
            </a:pPr>
            <a:r>
              <a:rPr lang="en-US" sz="1150" dirty="0" smtClean="0"/>
              <a:t>Winkler, M. I. (2011).</a:t>
            </a:r>
            <a:r>
              <a:rPr lang="en-US" sz="1150" i="1" dirty="0" smtClean="0"/>
              <a:t>En </a:t>
            </a:r>
            <a:r>
              <a:rPr lang="en-US" sz="1150" i="1" dirty="0" err="1" smtClean="0"/>
              <a:t>Resguardo</a:t>
            </a:r>
            <a:r>
              <a:rPr lang="en-US" sz="1150" i="1" dirty="0" smtClean="0"/>
              <a:t> y </a:t>
            </a:r>
            <a:r>
              <a:rPr lang="en-US" sz="1150" i="1" dirty="0" err="1" smtClean="0"/>
              <a:t>confidencialidad</a:t>
            </a:r>
            <a:r>
              <a:rPr lang="en-US" sz="1150" i="1" dirty="0" smtClean="0"/>
              <a:t>. </a:t>
            </a:r>
            <a:r>
              <a:rPr lang="en-US" sz="1150" i="1" dirty="0" err="1" smtClean="0"/>
              <a:t>Aspectos</a:t>
            </a:r>
            <a:r>
              <a:rPr lang="en-US" sz="1150" i="1" dirty="0" smtClean="0"/>
              <a:t> </a:t>
            </a:r>
            <a:r>
              <a:rPr lang="en-US" sz="1150" i="1" dirty="0" err="1" smtClean="0"/>
              <a:t>bioéticos</a:t>
            </a:r>
            <a:r>
              <a:rPr lang="en-US" sz="1150" i="1" dirty="0" smtClean="0"/>
              <a:t> del </a:t>
            </a:r>
            <a:r>
              <a:rPr lang="en-US" sz="1150" i="1" dirty="0" err="1" smtClean="0"/>
              <a:t>manejo</a:t>
            </a:r>
            <a:r>
              <a:rPr lang="en-US" sz="1150" i="1" dirty="0" smtClean="0"/>
              <a:t> de bases de </a:t>
            </a:r>
            <a:r>
              <a:rPr lang="en-US" sz="1150" i="1" dirty="0" err="1" smtClean="0"/>
              <a:t>datos</a:t>
            </a:r>
            <a:r>
              <a:rPr lang="en-US" sz="1150" i="1" dirty="0" smtClean="0"/>
              <a:t> </a:t>
            </a:r>
            <a:r>
              <a:rPr lang="en-US" sz="1150" i="1" dirty="0" err="1" smtClean="0"/>
              <a:t>humanos</a:t>
            </a:r>
            <a:r>
              <a:rPr lang="en-US" sz="1150" i="1" dirty="0" smtClean="0"/>
              <a:t> y </a:t>
            </a:r>
            <a:r>
              <a:rPr lang="en-US" sz="1150" i="1" dirty="0" err="1" smtClean="0"/>
              <a:t>biobancos</a:t>
            </a:r>
            <a:r>
              <a:rPr lang="en-US" sz="1150" i="1" dirty="0" smtClean="0"/>
              <a:t>. 6to Taller de </a:t>
            </a:r>
            <a:r>
              <a:rPr lang="en-US" sz="1150" i="1" dirty="0" err="1" smtClean="0"/>
              <a:t>Bioética</a:t>
            </a:r>
            <a:r>
              <a:rPr lang="en-US" sz="1150" i="1" dirty="0" smtClean="0"/>
              <a:t> </a:t>
            </a:r>
            <a:r>
              <a:rPr lang="en-US" sz="1150" i="1" dirty="0" err="1" smtClean="0"/>
              <a:t>organizado</a:t>
            </a:r>
            <a:r>
              <a:rPr lang="en-US" sz="1150" i="1" dirty="0" smtClean="0"/>
              <a:t> </a:t>
            </a:r>
            <a:r>
              <a:rPr lang="en-US" sz="1150" i="1" dirty="0" err="1" smtClean="0"/>
              <a:t>por</a:t>
            </a:r>
            <a:r>
              <a:rPr lang="en-US" sz="1150" i="1" dirty="0" smtClean="0"/>
              <a:t> </a:t>
            </a:r>
            <a:r>
              <a:rPr lang="en-US" sz="1150" i="1" dirty="0" err="1" smtClean="0"/>
              <a:t>Comité</a:t>
            </a:r>
            <a:r>
              <a:rPr lang="en-US" sz="1150" i="1" dirty="0" smtClean="0"/>
              <a:t> </a:t>
            </a:r>
            <a:r>
              <a:rPr lang="en-US" sz="1150" i="1" dirty="0" err="1" smtClean="0"/>
              <a:t>Asesor</a:t>
            </a:r>
            <a:r>
              <a:rPr lang="en-US" sz="1150" i="1" dirty="0" smtClean="0"/>
              <a:t> de </a:t>
            </a:r>
            <a:r>
              <a:rPr lang="en-US" sz="1150" i="1" dirty="0" err="1" smtClean="0"/>
              <a:t>Bioética</a:t>
            </a:r>
            <a:r>
              <a:rPr lang="en-US" sz="1150" i="1" dirty="0" smtClean="0"/>
              <a:t> </a:t>
            </a:r>
            <a:r>
              <a:rPr lang="en-US" sz="1150" i="1" dirty="0" err="1" smtClean="0"/>
              <a:t>Fondecyt</a:t>
            </a:r>
            <a:r>
              <a:rPr lang="en-US" sz="1150" i="1" dirty="0" smtClean="0"/>
              <a:t>, </a:t>
            </a:r>
            <a:r>
              <a:rPr lang="en-US" sz="1150" i="1" dirty="0" err="1" smtClean="0"/>
              <a:t>Enero</a:t>
            </a:r>
            <a:r>
              <a:rPr lang="en-US" sz="1150" i="1" dirty="0" smtClean="0"/>
              <a:t> 2011 </a:t>
            </a:r>
            <a:r>
              <a:rPr lang="en-US" sz="1150" dirty="0" smtClean="0"/>
              <a:t>(pp. 43-54). Santiago de Chile: CONICYT</a:t>
            </a:r>
            <a:r>
              <a:rPr lang="en-US" sz="1150" dirty="0" smtClean="0"/>
              <a:t>.</a:t>
            </a:r>
            <a:endParaRPr lang="en-US" sz="115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 </a:t>
            </a:r>
            <a:r>
              <a:rPr lang="en-US" dirty="0" err="1" smtClean="0"/>
              <a:t>perspectiva</a:t>
            </a:r>
            <a:r>
              <a:rPr lang="en-US" dirty="0" smtClean="0"/>
              <a:t> de los CEC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s-CL" sz="1600" dirty="0" smtClean="0"/>
              <a:t>Dificultades en el lenguaje de los </a:t>
            </a:r>
            <a:r>
              <a:rPr lang="es-CL" sz="1600" dirty="0" smtClean="0"/>
              <a:t>consentimientos</a:t>
            </a:r>
            <a:endParaRPr lang="es-CL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 </a:t>
            </a:r>
            <a:r>
              <a:rPr lang="en-US" dirty="0" err="1" smtClean="0"/>
              <a:t>perspectiva</a:t>
            </a:r>
            <a:r>
              <a:rPr lang="en-US" dirty="0" smtClean="0"/>
              <a:t> de los CEC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s-CL" sz="1600" dirty="0" smtClean="0"/>
              <a:t>Dificultades en el lenguaje de los consentimientos</a:t>
            </a:r>
          </a:p>
          <a:p>
            <a:pPr>
              <a:spcBef>
                <a:spcPts val="600"/>
              </a:spcBef>
            </a:pPr>
            <a:r>
              <a:rPr lang="es-CL" sz="1600" dirty="0" smtClean="0"/>
              <a:t>Criterios para garantizar libertad y voluntariedad, </a:t>
            </a:r>
            <a:r>
              <a:rPr lang="es-CL" sz="1600" dirty="0" smtClean="0"/>
              <a:t>especialmente </a:t>
            </a:r>
            <a:r>
              <a:rPr lang="es-CL" sz="1600" dirty="0" smtClean="0"/>
              <a:t>con participantes </a:t>
            </a:r>
            <a:r>
              <a:rPr lang="es-CL" sz="1600" dirty="0" smtClean="0"/>
              <a:t>vulnerables</a:t>
            </a:r>
            <a:endParaRPr lang="es-CL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 </a:t>
            </a:r>
            <a:r>
              <a:rPr lang="en-US" dirty="0" err="1" smtClean="0"/>
              <a:t>perspectiva</a:t>
            </a:r>
            <a:r>
              <a:rPr lang="en-US" dirty="0" smtClean="0"/>
              <a:t> de los CEC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s-CL" sz="1600" dirty="0" smtClean="0"/>
              <a:t>Dificultades en el lenguaje de los consentimientos</a:t>
            </a:r>
          </a:p>
          <a:p>
            <a:pPr>
              <a:spcBef>
                <a:spcPts val="600"/>
              </a:spcBef>
            </a:pPr>
            <a:r>
              <a:rPr lang="es-CL" sz="1600" dirty="0" smtClean="0"/>
              <a:t>Criterios para garantizar libertad y voluntariedad, </a:t>
            </a:r>
            <a:r>
              <a:rPr lang="es-CL" sz="1600" dirty="0" smtClean="0"/>
              <a:t>especialmente </a:t>
            </a:r>
            <a:r>
              <a:rPr lang="es-CL" sz="1600" dirty="0" smtClean="0"/>
              <a:t>con participantes vulnerables</a:t>
            </a:r>
          </a:p>
          <a:p>
            <a:pPr>
              <a:spcBef>
                <a:spcPts val="600"/>
              </a:spcBef>
            </a:pPr>
            <a:r>
              <a:rPr lang="es-CL" sz="1600" dirty="0" smtClean="0"/>
              <a:t>Cadena de custodia poco clara o </a:t>
            </a:r>
            <a:r>
              <a:rPr lang="es-CL" sz="1600" dirty="0" smtClean="0"/>
              <a:t>débil</a:t>
            </a:r>
            <a:endParaRPr lang="es-CL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 </a:t>
            </a:r>
            <a:r>
              <a:rPr lang="en-US" dirty="0" err="1" smtClean="0"/>
              <a:t>perspectiva</a:t>
            </a:r>
            <a:r>
              <a:rPr lang="en-US" dirty="0" smtClean="0"/>
              <a:t> de los CEC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s-CL" sz="1600" dirty="0" smtClean="0"/>
              <a:t>Dificultades en el lenguaje de los consentimientos</a:t>
            </a:r>
          </a:p>
          <a:p>
            <a:pPr>
              <a:spcBef>
                <a:spcPts val="600"/>
              </a:spcBef>
            </a:pPr>
            <a:r>
              <a:rPr lang="es-CL" sz="1600" dirty="0" smtClean="0"/>
              <a:t>Criterios para garantizar libertad y voluntariedad, </a:t>
            </a:r>
            <a:r>
              <a:rPr lang="es-CL" sz="1600" dirty="0" smtClean="0"/>
              <a:t>especialmente </a:t>
            </a:r>
            <a:r>
              <a:rPr lang="es-CL" sz="1600" dirty="0" smtClean="0"/>
              <a:t>con participantes vulnerables</a:t>
            </a:r>
          </a:p>
          <a:p>
            <a:pPr>
              <a:spcBef>
                <a:spcPts val="600"/>
              </a:spcBef>
            </a:pPr>
            <a:r>
              <a:rPr lang="es-CL" sz="1600" dirty="0" smtClean="0"/>
              <a:t>Cadena de custodia poco clara o débil</a:t>
            </a:r>
          </a:p>
          <a:p>
            <a:pPr>
              <a:spcBef>
                <a:spcPts val="600"/>
              </a:spcBef>
            </a:pPr>
            <a:r>
              <a:rPr lang="es-CL" sz="1600" dirty="0" smtClean="0"/>
              <a:t>Uso de datos de otras investigaciones y “consentimiento genérico”</a:t>
            </a:r>
          </a:p>
          <a:p>
            <a:pPr>
              <a:spcBef>
                <a:spcPts val="600"/>
              </a:spcBef>
            </a:pPr>
            <a:endParaRPr lang="es-CL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 </a:t>
            </a:r>
            <a:r>
              <a:rPr lang="en-US" dirty="0" err="1" smtClean="0"/>
              <a:t>perspectiva</a:t>
            </a:r>
            <a:r>
              <a:rPr lang="en-US" dirty="0" smtClean="0"/>
              <a:t> de los CEC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s-CL" sz="1600" dirty="0" smtClean="0"/>
              <a:t>Dificultades en el lenguaje de los consentimientos</a:t>
            </a:r>
          </a:p>
          <a:p>
            <a:pPr>
              <a:spcBef>
                <a:spcPts val="600"/>
              </a:spcBef>
            </a:pPr>
            <a:r>
              <a:rPr lang="es-CL" sz="1600" dirty="0" smtClean="0"/>
              <a:t>Criterios para garantizar libertad y voluntariedad, </a:t>
            </a:r>
            <a:r>
              <a:rPr lang="es-CL" sz="1600" dirty="0" smtClean="0"/>
              <a:t>especialmente </a:t>
            </a:r>
            <a:r>
              <a:rPr lang="es-CL" sz="1600" dirty="0" smtClean="0"/>
              <a:t>con participantes vulnerables</a:t>
            </a:r>
          </a:p>
          <a:p>
            <a:pPr>
              <a:spcBef>
                <a:spcPts val="600"/>
              </a:spcBef>
            </a:pPr>
            <a:r>
              <a:rPr lang="es-CL" sz="1600" dirty="0" smtClean="0"/>
              <a:t>Cadena de custodia poco clara o débil</a:t>
            </a:r>
          </a:p>
          <a:p>
            <a:pPr>
              <a:spcBef>
                <a:spcPts val="600"/>
              </a:spcBef>
            </a:pPr>
            <a:r>
              <a:rPr lang="es-CL" sz="1600" dirty="0" smtClean="0"/>
              <a:t>Uso de datos de otras investigaciones y “consentimiento genérico”</a:t>
            </a:r>
          </a:p>
          <a:p>
            <a:pPr>
              <a:spcBef>
                <a:spcPts val="600"/>
              </a:spcBef>
            </a:pPr>
            <a:r>
              <a:rPr lang="es-CL" sz="1600" dirty="0" smtClean="0"/>
              <a:t>“Consentimiento pasivo</a:t>
            </a:r>
            <a:r>
              <a:rPr lang="es-CL" sz="1600" dirty="0" smtClean="0"/>
              <a:t>”</a:t>
            </a:r>
            <a:endParaRPr lang="es-CL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 </a:t>
            </a:r>
            <a:r>
              <a:rPr lang="en-US" dirty="0" err="1" smtClean="0"/>
              <a:t>perspectiva</a:t>
            </a:r>
            <a:r>
              <a:rPr lang="en-US" dirty="0" smtClean="0"/>
              <a:t> de los CEC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s-CL" sz="1600" dirty="0" smtClean="0"/>
              <a:t>Dificultades en el lenguaje de los consentimientos</a:t>
            </a:r>
          </a:p>
          <a:p>
            <a:pPr>
              <a:spcBef>
                <a:spcPts val="600"/>
              </a:spcBef>
            </a:pPr>
            <a:r>
              <a:rPr lang="es-CL" sz="1600" dirty="0" smtClean="0"/>
              <a:t>Criterios para garantizar libertad y voluntariedad, </a:t>
            </a:r>
            <a:r>
              <a:rPr lang="es-CL" sz="1600" dirty="0" smtClean="0"/>
              <a:t>especialmente </a:t>
            </a:r>
            <a:r>
              <a:rPr lang="es-CL" sz="1600" dirty="0" smtClean="0"/>
              <a:t>con participantes vulnerables</a:t>
            </a:r>
          </a:p>
          <a:p>
            <a:pPr>
              <a:spcBef>
                <a:spcPts val="600"/>
              </a:spcBef>
            </a:pPr>
            <a:r>
              <a:rPr lang="es-CL" sz="1600" dirty="0" smtClean="0"/>
              <a:t>Cadena de custodia poco clara o débil</a:t>
            </a:r>
          </a:p>
          <a:p>
            <a:pPr>
              <a:spcBef>
                <a:spcPts val="600"/>
              </a:spcBef>
            </a:pPr>
            <a:r>
              <a:rPr lang="es-CL" sz="1600" dirty="0" smtClean="0"/>
              <a:t>Uso de datos de otras investigaciones y “consentimiento genérico”</a:t>
            </a:r>
          </a:p>
          <a:p>
            <a:pPr>
              <a:spcBef>
                <a:spcPts val="600"/>
              </a:spcBef>
            </a:pPr>
            <a:r>
              <a:rPr lang="es-CL" sz="1600" dirty="0" smtClean="0"/>
              <a:t>“Consentimiento pasivo”</a:t>
            </a:r>
          </a:p>
          <a:p>
            <a:pPr>
              <a:spcBef>
                <a:spcPts val="600"/>
              </a:spcBef>
            </a:pPr>
            <a:r>
              <a:rPr lang="es-CL" sz="1600" dirty="0" smtClean="0"/>
              <a:t>Limitaciones éticas en diseño </a:t>
            </a:r>
            <a:r>
              <a:rPr lang="es-CL" sz="1600" dirty="0" smtClean="0"/>
              <a:t>metodológico</a:t>
            </a:r>
            <a:endParaRPr lang="es-CL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361</TotalTime>
  <Words>1491</Words>
  <Application>Microsoft Office PowerPoint</Application>
  <PresentationFormat>Presentación en pantalla (4:3)</PresentationFormat>
  <Paragraphs>211</Paragraphs>
  <Slides>33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33</vt:i4>
      </vt:variant>
    </vt:vector>
  </HeadingPairs>
  <TitlesOfParts>
    <vt:vector size="34" baseType="lpstr">
      <vt:lpstr>Aspecto</vt:lpstr>
      <vt:lpstr>Evaluación ética de las investigaciones en ciencias sociales y humanidades:  Desafíos actuales</vt:lpstr>
      <vt:lpstr>Esquema</vt:lpstr>
      <vt:lpstr>La perspectiva de los CEC</vt:lpstr>
      <vt:lpstr>La perspectiva de los CEC</vt:lpstr>
      <vt:lpstr>La perspectiva de los CEC</vt:lpstr>
      <vt:lpstr>La perspectiva de los CEC</vt:lpstr>
      <vt:lpstr>La perspectiva de los CEC</vt:lpstr>
      <vt:lpstr>La perspectiva de los CEC</vt:lpstr>
      <vt:lpstr>La perspectiva de los CEC</vt:lpstr>
      <vt:lpstr>La perspectiva de los CEC</vt:lpstr>
      <vt:lpstr>La perspectiva de los CEC</vt:lpstr>
      <vt:lpstr>La perspectiva de los CEC</vt:lpstr>
      <vt:lpstr>La perspectiva de los CEC</vt:lpstr>
      <vt:lpstr>Algunas preguntas</vt:lpstr>
      <vt:lpstr>Algunas preguntas</vt:lpstr>
      <vt:lpstr>Algunas preguntas</vt:lpstr>
      <vt:lpstr>Problema</vt:lpstr>
      <vt:lpstr>Propuesta</vt:lpstr>
      <vt:lpstr>Ética del conocimiento 1</vt:lpstr>
      <vt:lpstr>Ética del conocimiento 1</vt:lpstr>
      <vt:lpstr>Investigación en subjetividad</vt:lpstr>
      <vt:lpstr>Ética del conocimiento 2</vt:lpstr>
      <vt:lpstr>Ética del conocimiento 2</vt:lpstr>
      <vt:lpstr>Investigación en patrimonio</vt:lpstr>
      <vt:lpstr>Ética del conocimiento 3</vt:lpstr>
      <vt:lpstr>Ética del conocimiento 3</vt:lpstr>
      <vt:lpstr>Ética del conocimiento 3</vt:lpstr>
      <vt:lpstr>Desafíos</vt:lpstr>
      <vt:lpstr>Desafíos</vt:lpstr>
      <vt:lpstr>Desafíos</vt:lpstr>
      <vt:lpstr>Desafíos</vt:lpstr>
      <vt:lpstr>Desafíos</vt:lpstr>
      <vt:lpstr>Referencias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Evaluación ética de las investigaciones en ciencias sociales y  humanidades</dc:title>
  <dc:creator>User</dc:creator>
  <cp:lastModifiedBy>User</cp:lastModifiedBy>
  <cp:revision>33</cp:revision>
  <dcterms:created xsi:type="dcterms:W3CDTF">2017-01-09T20:45:13Z</dcterms:created>
  <dcterms:modified xsi:type="dcterms:W3CDTF">2017-01-10T21:02:38Z</dcterms:modified>
</cp:coreProperties>
</file>