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34" r:id="rId3"/>
    <p:sldId id="335" r:id="rId4"/>
    <p:sldId id="336" r:id="rId5"/>
    <p:sldId id="262" r:id="rId6"/>
    <p:sldId id="257" r:id="rId7"/>
    <p:sldId id="312" r:id="rId8"/>
    <p:sldId id="322" r:id="rId9"/>
    <p:sldId id="314" r:id="rId10"/>
    <p:sldId id="324" r:id="rId11"/>
    <p:sldId id="315" r:id="rId12"/>
    <p:sldId id="323" r:id="rId13"/>
    <p:sldId id="294" r:id="rId14"/>
    <p:sldId id="325" r:id="rId15"/>
    <p:sldId id="326" r:id="rId16"/>
    <p:sldId id="328" r:id="rId17"/>
    <p:sldId id="292" r:id="rId18"/>
    <p:sldId id="271" r:id="rId19"/>
    <p:sldId id="276" r:id="rId20"/>
    <p:sldId id="338" r:id="rId21"/>
    <p:sldId id="331" r:id="rId22"/>
    <p:sldId id="286" r:id="rId23"/>
    <p:sldId id="287" r:id="rId24"/>
    <p:sldId id="337" r:id="rId25"/>
    <p:sldId id="321" r:id="rId26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38ACC-0C1E-4219-806C-E7270F8F8F33}" type="doc">
      <dgm:prSet loTypeId="urn:microsoft.com/office/officeart/2005/8/layout/equation2" loCatId="process" qsTypeId="urn:microsoft.com/office/officeart/2005/8/quickstyle/3d9" qsCatId="3D" csTypeId="urn:microsoft.com/office/officeart/2005/8/colors/accent1_2" csCatId="accent1" phldr="1"/>
      <dgm:spPr/>
    </dgm:pt>
    <dgm:pt modelId="{2B0F195B-9F49-4D78-92FC-CD1ACAEAA6F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L" dirty="0" smtClean="0"/>
            <a:t>1ra</a:t>
          </a:r>
        </a:p>
        <a:p>
          <a:r>
            <a:rPr lang="es-CL" dirty="0" smtClean="0"/>
            <a:t>Etapa</a:t>
          </a:r>
          <a:endParaRPr lang="es-CL" dirty="0"/>
        </a:p>
      </dgm:t>
    </dgm:pt>
    <dgm:pt modelId="{2A567F6B-2E74-4CD9-B413-2A7CB76FFD66}" type="parTrans" cxnId="{2043B946-C50A-4D2F-99AA-30CE86447098}">
      <dgm:prSet/>
      <dgm:spPr/>
      <dgm:t>
        <a:bodyPr/>
        <a:lstStyle/>
        <a:p>
          <a:endParaRPr lang="es-CL"/>
        </a:p>
      </dgm:t>
    </dgm:pt>
    <dgm:pt modelId="{08257593-8226-420C-AF5D-3B23B66676AE}" type="sibTrans" cxnId="{2043B946-C50A-4D2F-99AA-30CE86447098}">
      <dgm:prSet/>
      <dgm:spPr/>
      <dgm:t>
        <a:bodyPr/>
        <a:lstStyle/>
        <a:p>
          <a:endParaRPr lang="es-CL"/>
        </a:p>
      </dgm:t>
    </dgm:pt>
    <dgm:pt modelId="{94A3AE94-0DBC-448E-B8FD-0117D62EADC5}">
      <dgm:prSet phldrT="[Texto]"/>
      <dgm:spPr/>
      <dgm:t>
        <a:bodyPr/>
        <a:lstStyle/>
        <a:p>
          <a:r>
            <a:rPr lang="es-CL" dirty="0" smtClean="0"/>
            <a:t>VIU</a:t>
          </a:r>
          <a:endParaRPr lang="es-CL" dirty="0"/>
        </a:p>
      </dgm:t>
    </dgm:pt>
    <dgm:pt modelId="{B6CFD889-2ED6-413C-8887-39C4C216ED85}" type="parTrans" cxnId="{F3693EC5-55EF-4FAB-88FE-7F2B2F0E7AFF}">
      <dgm:prSet/>
      <dgm:spPr/>
      <dgm:t>
        <a:bodyPr/>
        <a:lstStyle/>
        <a:p>
          <a:endParaRPr lang="es-CL"/>
        </a:p>
      </dgm:t>
    </dgm:pt>
    <dgm:pt modelId="{6EE64A99-4E56-47D2-9E58-790DD2396AC8}" type="sibTrans" cxnId="{F3693EC5-55EF-4FAB-88FE-7F2B2F0E7AFF}">
      <dgm:prSet/>
      <dgm:spPr/>
      <dgm:t>
        <a:bodyPr/>
        <a:lstStyle/>
        <a:p>
          <a:endParaRPr lang="es-CL"/>
        </a:p>
      </dgm:t>
    </dgm:pt>
    <dgm:pt modelId="{AAF28553-08EC-435F-BE22-0CAD7D04E395}" type="pres">
      <dgm:prSet presAssocID="{10B38ACC-0C1E-4219-806C-E7270F8F8F33}" presName="Name0" presStyleCnt="0">
        <dgm:presLayoutVars>
          <dgm:dir/>
          <dgm:resizeHandles val="exact"/>
        </dgm:presLayoutVars>
      </dgm:prSet>
      <dgm:spPr/>
    </dgm:pt>
    <dgm:pt modelId="{EFFC5016-14BE-44A9-9BB3-C316A7E11242}" type="pres">
      <dgm:prSet presAssocID="{10B38ACC-0C1E-4219-806C-E7270F8F8F33}" presName="vNodes" presStyleCnt="0"/>
      <dgm:spPr/>
    </dgm:pt>
    <dgm:pt modelId="{50FF0289-8EC0-49D1-A325-C65C44072337}" type="pres">
      <dgm:prSet presAssocID="{2B0F195B-9F49-4D78-92FC-CD1ACAEAA6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FF1272-513D-4785-8C85-8D17F2535547}" type="pres">
      <dgm:prSet presAssocID="{10B38ACC-0C1E-4219-806C-E7270F8F8F33}" presName="sibTransLast" presStyleLbl="sibTrans2D1" presStyleIdx="0" presStyleCnt="1" custAng="10800000"/>
      <dgm:spPr/>
      <dgm:t>
        <a:bodyPr/>
        <a:lstStyle/>
        <a:p>
          <a:endParaRPr lang="es-CL"/>
        </a:p>
      </dgm:t>
    </dgm:pt>
    <dgm:pt modelId="{F2B6C393-88CE-4234-869B-02A59F1F3482}" type="pres">
      <dgm:prSet presAssocID="{10B38ACC-0C1E-4219-806C-E7270F8F8F33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827E4543-0104-4E2F-A48C-A3DA33EEC986}" type="pres">
      <dgm:prSet presAssocID="{10B38ACC-0C1E-4219-806C-E7270F8F8F33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AEBBF1-6338-4D05-905C-83DF22DF51C5}" type="presOf" srcId="{10B38ACC-0C1E-4219-806C-E7270F8F8F33}" destId="{AAF28553-08EC-435F-BE22-0CAD7D04E395}" srcOrd="0" destOrd="0" presId="urn:microsoft.com/office/officeart/2005/8/layout/equation2"/>
    <dgm:cxn modelId="{F3693EC5-55EF-4FAB-88FE-7F2B2F0E7AFF}" srcId="{10B38ACC-0C1E-4219-806C-E7270F8F8F33}" destId="{94A3AE94-0DBC-448E-B8FD-0117D62EADC5}" srcOrd="1" destOrd="0" parTransId="{B6CFD889-2ED6-413C-8887-39C4C216ED85}" sibTransId="{6EE64A99-4E56-47D2-9E58-790DD2396AC8}"/>
    <dgm:cxn modelId="{2043B946-C50A-4D2F-99AA-30CE86447098}" srcId="{10B38ACC-0C1E-4219-806C-E7270F8F8F33}" destId="{2B0F195B-9F49-4D78-92FC-CD1ACAEAA6FE}" srcOrd="0" destOrd="0" parTransId="{2A567F6B-2E74-4CD9-B413-2A7CB76FFD66}" sibTransId="{08257593-8226-420C-AF5D-3B23B66676AE}"/>
    <dgm:cxn modelId="{EB368C58-BD76-4076-97E6-58B5DEB15A82}" type="presOf" srcId="{2B0F195B-9F49-4D78-92FC-CD1ACAEAA6FE}" destId="{50FF0289-8EC0-49D1-A325-C65C44072337}" srcOrd="0" destOrd="0" presId="urn:microsoft.com/office/officeart/2005/8/layout/equation2"/>
    <dgm:cxn modelId="{1CE0C681-E861-451A-9F2F-CA4FBBED4500}" type="presOf" srcId="{94A3AE94-0DBC-448E-B8FD-0117D62EADC5}" destId="{827E4543-0104-4E2F-A48C-A3DA33EEC986}" srcOrd="0" destOrd="0" presId="urn:microsoft.com/office/officeart/2005/8/layout/equation2"/>
    <dgm:cxn modelId="{296EDBFE-CF76-43A6-877E-3FE4CE95168E}" type="presOf" srcId="{08257593-8226-420C-AF5D-3B23B66676AE}" destId="{39FF1272-513D-4785-8C85-8D17F2535547}" srcOrd="0" destOrd="0" presId="urn:microsoft.com/office/officeart/2005/8/layout/equation2"/>
    <dgm:cxn modelId="{1EED9A14-4C1F-4D69-A6F3-D782F1FE1DDA}" type="presOf" srcId="{08257593-8226-420C-AF5D-3B23B66676AE}" destId="{F2B6C393-88CE-4234-869B-02A59F1F3482}" srcOrd="1" destOrd="0" presId="urn:microsoft.com/office/officeart/2005/8/layout/equation2"/>
    <dgm:cxn modelId="{4843C5DB-B721-4F88-841A-455AD2395A63}" type="presParOf" srcId="{AAF28553-08EC-435F-BE22-0CAD7D04E395}" destId="{EFFC5016-14BE-44A9-9BB3-C316A7E11242}" srcOrd="0" destOrd="0" presId="urn:microsoft.com/office/officeart/2005/8/layout/equation2"/>
    <dgm:cxn modelId="{3D60A042-6BAF-4DBE-9ADE-E1F04F455B04}" type="presParOf" srcId="{EFFC5016-14BE-44A9-9BB3-C316A7E11242}" destId="{50FF0289-8EC0-49D1-A325-C65C44072337}" srcOrd="0" destOrd="0" presId="urn:microsoft.com/office/officeart/2005/8/layout/equation2"/>
    <dgm:cxn modelId="{FB9F49F1-9D97-4A81-BD0E-E285F25FB79F}" type="presParOf" srcId="{AAF28553-08EC-435F-BE22-0CAD7D04E395}" destId="{39FF1272-513D-4785-8C85-8D17F2535547}" srcOrd="1" destOrd="0" presId="urn:microsoft.com/office/officeart/2005/8/layout/equation2"/>
    <dgm:cxn modelId="{9E02884B-54F2-4777-91F4-7229B549AEB2}" type="presParOf" srcId="{39FF1272-513D-4785-8C85-8D17F2535547}" destId="{F2B6C393-88CE-4234-869B-02A59F1F3482}" srcOrd="0" destOrd="0" presId="urn:microsoft.com/office/officeart/2005/8/layout/equation2"/>
    <dgm:cxn modelId="{7973285D-0354-4197-B991-08ED0C1B6A1D}" type="presParOf" srcId="{AAF28553-08EC-435F-BE22-0CAD7D04E395}" destId="{827E4543-0104-4E2F-A48C-A3DA33EEC98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FE4A7-C983-45F8-A5B6-70E0AE9356A5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B02769E-9D02-421F-A6B3-70DCFF3CE91F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CL" sz="1600" b="0" dirty="0" smtClean="0">
              <a:latin typeface="Calibri" panose="020F0502020204030204" pitchFamily="34" charset="0"/>
            </a:rPr>
            <a:t>1era. Etapa</a:t>
          </a:r>
          <a:endParaRPr lang="es-CL" sz="1600" b="0" dirty="0">
            <a:latin typeface="Calibri" panose="020F0502020204030204" pitchFamily="34" charset="0"/>
          </a:endParaRPr>
        </a:p>
      </dgm:t>
    </dgm:pt>
    <dgm:pt modelId="{22CE5666-B5E5-4C38-81A0-8EC8F32A6110}" type="parTrans" cxnId="{128B155F-C2A3-4BCF-B68E-A9A8D9B05E0A}">
      <dgm:prSet/>
      <dgm:spPr/>
      <dgm:t>
        <a:bodyPr/>
        <a:lstStyle/>
        <a:p>
          <a:endParaRPr lang="es-CL"/>
        </a:p>
      </dgm:t>
    </dgm:pt>
    <dgm:pt modelId="{BC0D216C-5041-4457-A4A6-4D2BDB3ED3AF}" type="sibTrans" cxnId="{128B155F-C2A3-4BCF-B68E-A9A8D9B05E0A}">
      <dgm:prSet/>
      <dgm:spPr/>
      <dgm:t>
        <a:bodyPr/>
        <a:lstStyle/>
        <a:p>
          <a:endParaRPr lang="es-CL"/>
        </a:p>
      </dgm:t>
    </dgm:pt>
    <dgm:pt modelId="{5C497DF2-CE82-4A42-A27C-2102C365E4C5}">
      <dgm:prSet phldrT="[Texto]"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Giro $2.000.000.-</a:t>
          </a:r>
          <a:endParaRPr lang="es-CL" sz="1600" dirty="0">
            <a:latin typeface="Calibri" panose="020F0502020204030204" pitchFamily="34" charset="0"/>
          </a:endParaRPr>
        </a:p>
      </dgm:t>
    </dgm:pt>
    <dgm:pt modelId="{17CD3547-0698-40D0-B73C-2DE6DA8528B4}" type="parTrans" cxnId="{F0B0D8BD-3952-45A9-93DD-0A201AD7667B}">
      <dgm:prSet/>
      <dgm:spPr/>
      <dgm:t>
        <a:bodyPr/>
        <a:lstStyle/>
        <a:p>
          <a:endParaRPr lang="es-CL"/>
        </a:p>
      </dgm:t>
    </dgm:pt>
    <dgm:pt modelId="{9411CFD7-0CB4-4027-B9A9-1688B9A51867}" type="sibTrans" cxnId="{F0B0D8BD-3952-45A9-93DD-0A201AD7667B}">
      <dgm:prSet/>
      <dgm:spPr/>
      <dgm:t>
        <a:bodyPr/>
        <a:lstStyle/>
        <a:p>
          <a:endParaRPr lang="es-CL"/>
        </a:p>
      </dgm:t>
    </dgm:pt>
    <dgm:pt modelId="{4AC03C0B-3DEF-4D80-BFDF-61CB80646C10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CL" sz="1400" dirty="0" smtClean="0">
              <a:latin typeface="Calibri" panose="020F0502020204030204" pitchFamily="34" charset="0"/>
            </a:rPr>
            <a:t>Ejecución 3 meses (Financiamiento)</a:t>
          </a:r>
          <a:endParaRPr lang="es-CL" sz="1400" dirty="0">
            <a:latin typeface="Calibri" panose="020F0502020204030204" pitchFamily="34" charset="0"/>
          </a:endParaRPr>
        </a:p>
      </dgm:t>
    </dgm:pt>
    <dgm:pt modelId="{700C4B60-BABE-434B-B9DF-A1208D4B343B}" type="parTrans" cxnId="{F714C83D-61D3-48EF-BA87-051ADD16D1CD}">
      <dgm:prSet/>
      <dgm:spPr/>
      <dgm:t>
        <a:bodyPr/>
        <a:lstStyle/>
        <a:p>
          <a:endParaRPr lang="es-CL"/>
        </a:p>
      </dgm:t>
    </dgm:pt>
    <dgm:pt modelId="{954304BA-BC5C-4881-8A5D-CC34BD764A1B}" type="sibTrans" cxnId="{F714C83D-61D3-48EF-BA87-051ADD16D1CD}">
      <dgm:prSet/>
      <dgm:spPr/>
      <dgm:t>
        <a:bodyPr/>
        <a:lstStyle/>
        <a:p>
          <a:endParaRPr lang="es-CL"/>
        </a:p>
      </dgm:t>
    </dgm:pt>
    <dgm:pt modelId="{F4B55747-03BA-4768-AA67-5269D6FB09E2}">
      <dgm:prSet phldrT="[Texto]"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s-CL" sz="1400" dirty="0" smtClean="0">
              <a:latin typeface="Calibri" panose="020F0502020204030204" pitchFamily="34" charset="0"/>
            </a:rPr>
            <a:t>Declaración y Rendición de Cuentas</a:t>
          </a:r>
          <a:endParaRPr lang="es-CL" sz="1400" dirty="0">
            <a:latin typeface="Calibri" panose="020F0502020204030204" pitchFamily="34" charset="0"/>
          </a:endParaRPr>
        </a:p>
      </dgm:t>
    </dgm:pt>
    <dgm:pt modelId="{D6A05E89-58CF-4A0A-B47B-7D267578B8F2}" type="parTrans" cxnId="{B1533E3F-BB53-4106-998E-4FED61977C9B}">
      <dgm:prSet/>
      <dgm:spPr/>
      <dgm:t>
        <a:bodyPr/>
        <a:lstStyle/>
        <a:p>
          <a:endParaRPr lang="es-CL"/>
        </a:p>
      </dgm:t>
    </dgm:pt>
    <dgm:pt modelId="{AE4DF0E6-57BD-4985-A9DB-9DAB7F39A414}" type="sibTrans" cxnId="{B1533E3F-BB53-4106-998E-4FED61977C9B}">
      <dgm:prSet/>
      <dgm:spPr/>
      <dgm:t>
        <a:bodyPr/>
        <a:lstStyle/>
        <a:p>
          <a:endParaRPr lang="es-CL"/>
        </a:p>
      </dgm:t>
    </dgm:pt>
    <dgm:pt modelId="{B70FCEE6-BC47-469D-83CB-7E89A441F078}">
      <dgm:prSet phldrT="[Texto]"/>
      <dgm:spPr>
        <a:solidFill>
          <a:schemeClr val="accent1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CL" dirty="0" smtClean="0">
              <a:latin typeface="Calibri" panose="020F0502020204030204" pitchFamily="34" charset="0"/>
            </a:rPr>
            <a:t>Cierre Financiero</a:t>
          </a:r>
          <a:endParaRPr lang="es-CL" dirty="0">
            <a:latin typeface="Calibri" panose="020F0502020204030204" pitchFamily="34" charset="0"/>
          </a:endParaRPr>
        </a:p>
      </dgm:t>
    </dgm:pt>
    <dgm:pt modelId="{61E8052B-81C9-498E-BE0E-EC6C3CA9EFF0}" type="parTrans" cxnId="{6093C79B-D84B-4138-8419-712058097269}">
      <dgm:prSet/>
      <dgm:spPr/>
      <dgm:t>
        <a:bodyPr/>
        <a:lstStyle/>
        <a:p>
          <a:endParaRPr lang="es-CL"/>
        </a:p>
      </dgm:t>
    </dgm:pt>
    <dgm:pt modelId="{6CA5FA54-BFF9-4EE0-8121-8248F20ACC51}" type="sibTrans" cxnId="{6093C79B-D84B-4138-8419-712058097269}">
      <dgm:prSet/>
      <dgm:spPr/>
      <dgm:t>
        <a:bodyPr/>
        <a:lstStyle/>
        <a:p>
          <a:endParaRPr lang="es-CL"/>
        </a:p>
      </dgm:t>
    </dgm:pt>
    <dgm:pt modelId="{8A0B7017-36CB-4C96-B162-C048B8383CD6}">
      <dgm:prSet phldrT="[Texto]"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s-CL" sz="1800" dirty="0" smtClean="0">
              <a:latin typeface="Calibri" panose="020F0502020204030204" pitchFamily="34" charset="0"/>
            </a:rPr>
            <a:t>Finiquito </a:t>
          </a:r>
          <a:r>
            <a:rPr lang="es-CL" sz="1600" dirty="0" smtClean="0">
              <a:latin typeface="Calibri" panose="020F0502020204030204" pitchFamily="34" charset="0"/>
            </a:rPr>
            <a:t>(Proyectos que no pasan 2da Etapa)</a:t>
          </a:r>
          <a:endParaRPr lang="es-CL" sz="1100" dirty="0"/>
        </a:p>
      </dgm:t>
    </dgm:pt>
    <dgm:pt modelId="{C82B9BBA-4960-47F9-B31B-AA1118FA713F}" type="parTrans" cxnId="{057659C4-9CF7-4469-99B8-18622E057BC8}">
      <dgm:prSet/>
      <dgm:spPr/>
      <dgm:t>
        <a:bodyPr/>
        <a:lstStyle/>
        <a:p>
          <a:endParaRPr lang="es-CL"/>
        </a:p>
      </dgm:t>
    </dgm:pt>
    <dgm:pt modelId="{EF766FDB-2433-46DC-B61C-985912ECA1CC}" type="sibTrans" cxnId="{057659C4-9CF7-4469-99B8-18622E057BC8}">
      <dgm:prSet/>
      <dgm:spPr/>
      <dgm:t>
        <a:bodyPr/>
        <a:lstStyle/>
        <a:p>
          <a:endParaRPr lang="es-CL"/>
        </a:p>
      </dgm:t>
    </dgm:pt>
    <dgm:pt modelId="{47083070-3F89-4D54-A17C-B90AF3E2F99C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  <a:prstDash val="sysDash"/>
        </a:ln>
      </dgm:spPr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Segunda Etapa</a:t>
          </a:r>
          <a:endParaRPr lang="es-CL" sz="1600" dirty="0">
            <a:latin typeface="Calibri" panose="020F0502020204030204" pitchFamily="34" charset="0"/>
          </a:endParaRPr>
        </a:p>
      </dgm:t>
    </dgm:pt>
    <dgm:pt modelId="{448459B2-29C2-49A3-B079-2B20137E9B57}" type="parTrans" cxnId="{9EA3718B-19E4-4B4B-9506-8390CFA96AEE}">
      <dgm:prSet/>
      <dgm:spPr/>
      <dgm:t>
        <a:bodyPr/>
        <a:lstStyle/>
        <a:p>
          <a:endParaRPr lang="es-CL"/>
        </a:p>
      </dgm:t>
    </dgm:pt>
    <dgm:pt modelId="{9EDF3BEA-AF5A-426E-BA0F-3E379021CF2F}" type="sibTrans" cxnId="{9EA3718B-19E4-4B4B-9506-8390CFA96AEE}">
      <dgm:prSet/>
      <dgm:spPr/>
      <dgm:t>
        <a:bodyPr/>
        <a:lstStyle/>
        <a:p>
          <a:endParaRPr lang="es-CL"/>
        </a:p>
      </dgm:t>
    </dgm:pt>
    <dgm:pt modelId="{D089E45D-6275-4273-916B-A0676F2EED6E}" type="pres">
      <dgm:prSet presAssocID="{485FE4A7-C983-45F8-A5B6-70E0AE9356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81264728-9A40-4B3C-934B-8B5ACBA9B6EA}" type="pres">
      <dgm:prSet presAssocID="{AB02769E-9D02-421F-A6B3-70DCFF3CE91F}" presName="composite" presStyleCnt="0"/>
      <dgm:spPr/>
    </dgm:pt>
    <dgm:pt modelId="{48816430-B753-40F6-89AC-9F2D1A783671}" type="pres">
      <dgm:prSet presAssocID="{AB02769E-9D02-421F-A6B3-70DCFF3CE91F}" presName="bentUpArrow1" presStyleLbl="alignImgPlace1" presStyleIdx="0" presStyleCnt="6" custLinFactX="-40103" custLinFactNeighborX="-100000" custLinFactNeighborY="-10185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CL"/>
        </a:p>
      </dgm:t>
    </dgm:pt>
    <dgm:pt modelId="{9D2AD6D0-E330-4ECA-9042-AEEB92F73A24}" type="pres">
      <dgm:prSet presAssocID="{AB02769E-9D02-421F-A6B3-70DCFF3CE91F}" presName="ParentText" presStyleLbl="node1" presStyleIdx="0" presStyleCnt="7" custScaleX="126503" custScaleY="60396" custLinFactNeighborX="-99608" custLinFactNeighborY="99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E03E39-F25C-4CCF-9A8C-2AF1CAD9E4BA}" type="pres">
      <dgm:prSet presAssocID="{AB02769E-9D02-421F-A6B3-70DCFF3CE91F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AA00E1-9F89-4473-92BD-BD43DA63C9D7}" type="pres">
      <dgm:prSet presAssocID="{BC0D216C-5041-4457-A4A6-4D2BDB3ED3AF}" presName="sibTrans" presStyleCnt="0"/>
      <dgm:spPr/>
    </dgm:pt>
    <dgm:pt modelId="{2BB22030-C7C0-4DE3-A0BF-CA41E50B64DA}" type="pres">
      <dgm:prSet presAssocID="{5C497DF2-CE82-4A42-A27C-2102C365E4C5}" presName="composite" presStyleCnt="0"/>
      <dgm:spPr/>
    </dgm:pt>
    <dgm:pt modelId="{4AE88C13-C4F4-47A5-8094-7A0A8AF85D84}" type="pres">
      <dgm:prSet presAssocID="{5C497DF2-CE82-4A42-A27C-2102C365E4C5}" presName="bentUpArrow1" presStyleLbl="alignImgPlace1" presStyleIdx="1" presStyleCnt="6" custLinFactNeighborX="-97443" custLinFactNeighborY="-22602"/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CL"/>
        </a:p>
      </dgm:t>
    </dgm:pt>
    <dgm:pt modelId="{E656A22C-3076-4E40-A85D-7D45B72D79E6}" type="pres">
      <dgm:prSet presAssocID="{5C497DF2-CE82-4A42-A27C-2102C365E4C5}" presName="ParentText" presStyleLbl="node1" presStyleIdx="1" presStyleCnt="7" custScaleX="148571" custScaleY="73149" custLinFactNeighborX="-87391" custLinFactNeighborY="-44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E9C694-7355-496D-889B-C052FD390992}" type="pres">
      <dgm:prSet presAssocID="{5C497DF2-CE82-4A42-A27C-2102C365E4C5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48AF02-7A64-4243-A798-EF309A9A931D}" type="pres">
      <dgm:prSet presAssocID="{9411CFD7-0CB4-4027-B9A9-1688B9A51867}" presName="sibTrans" presStyleCnt="0"/>
      <dgm:spPr/>
    </dgm:pt>
    <dgm:pt modelId="{A9B327C9-E090-4BBD-9019-50F362CEA3D1}" type="pres">
      <dgm:prSet presAssocID="{4AC03C0B-3DEF-4D80-BFDF-61CB80646C10}" presName="composite" presStyleCnt="0"/>
      <dgm:spPr/>
    </dgm:pt>
    <dgm:pt modelId="{3B1FB953-2EFA-450C-8EC7-3EEA4C5B15B3}" type="pres">
      <dgm:prSet presAssocID="{4AC03C0B-3DEF-4D80-BFDF-61CB80646C10}" presName="bentUpArrow1" presStyleLbl="alignImgPlace1" presStyleIdx="2" presStyleCnt="6" custLinFactNeighborX="-27770" custLinFactNeighborY="-5522"/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CL"/>
        </a:p>
      </dgm:t>
    </dgm:pt>
    <dgm:pt modelId="{D2811565-372B-49FB-9F02-D889FAEBF158}" type="pres">
      <dgm:prSet presAssocID="{4AC03C0B-3DEF-4D80-BFDF-61CB80646C10}" presName="ParentText" presStyleLbl="node1" presStyleIdx="2" presStyleCnt="7" custScaleX="181281" custScaleY="92367" custLinFactNeighborX="-47506" custLinFactNeighborY="-8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FD45D8-209A-4745-B1DB-7A0B28900F4C}" type="pres">
      <dgm:prSet presAssocID="{4AC03C0B-3DEF-4D80-BFDF-61CB80646C10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24AE8DF-3728-419C-8723-1E3D58507557}" type="pres">
      <dgm:prSet presAssocID="{954304BA-BC5C-4881-8A5D-CC34BD764A1B}" presName="sibTrans" presStyleCnt="0"/>
      <dgm:spPr/>
    </dgm:pt>
    <dgm:pt modelId="{BCC1D74D-65C8-46E5-8FEB-7CAA8A8C3822}" type="pres">
      <dgm:prSet presAssocID="{F4B55747-03BA-4768-AA67-5269D6FB09E2}" presName="composite" presStyleCnt="0"/>
      <dgm:spPr/>
    </dgm:pt>
    <dgm:pt modelId="{E6F45228-4C39-407F-B21E-769682F1954A}" type="pres">
      <dgm:prSet presAssocID="{F4B55747-03BA-4768-AA67-5269D6FB09E2}" presName="bentUpArrow1" presStyleLbl="alignImgPlace1" presStyleIdx="3" presStyleCnt="6" custLinFactNeighborX="70939" custLinFactNeighborY="-5018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CL"/>
        </a:p>
      </dgm:t>
    </dgm:pt>
    <dgm:pt modelId="{92B468A7-5452-48F3-9C48-E00212FADEF5}" type="pres">
      <dgm:prSet presAssocID="{F4B55747-03BA-4768-AA67-5269D6FB09E2}" presName="ParentText" presStyleLbl="node1" presStyleIdx="3" presStyleCnt="7" custScaleX="189330" custLinFactNeighborX="13905" custLinFactNeighborY="-68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C681F4-CB8D-49CF-AFC2-463718A70E83}" type="pres">
      <dgm:prSet presAssocID="{F4B55747-03BA-4768-AA67-5269D6FB09E2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E56A548-F555-40D3-B91D-76E514270EBC}" type="pres">
      <dgm:prSet presAssocID="{AE4DF0E6-57BD-4985-A9DB-9DAB7F39A414}" presName="sibTrans" presStyleCnt="0"/>
      <dgm:spPr/>
    </dgm:pt>
    <dgm:pt modelId="{0D51EF4C-8963-4358-BADE-ECBA39754902}" type="pres">
      <dgm:prSet presAssocID="{B70FCEE6-BC47-469D-83CB-7E89A441F078}" presName="composite" presStyleCnt="0"/>
      <dgm:spPr/>
    </dgm:pt>
    <dgm:pt modelId="{B772058D-1AEF-4DB0-AAFC-1F407168F5C7}" type="pres">
      <dgm:prSet presAssocID="{B70FCEE6-BC47-469D-83CB-7E89A441F078}" presName="bentUpArrow1" presStyleLbl="alignImgPlace1" presStyleIdx="4" presStyleCnt="6" custAng="16200000" custScaleX="78513" custScaleY="57080" custLinFactX="39077" custLinFactNeighborX="100000" custLinFactNeighborY="-22742"/>
      <dgm:spPr>
        <a:prstGeom prst="downArrow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CL"/>
        </a:p>
      </dgm:t>
    </dgm:pt>
    <dgm:pt modelId="{88F484A0-5157-45EB-B004-39A51E61D268}" type="pres">
      <dgm:prSet presAssocID="{B70FCEE6-BC47-469D-83CB-7E89A441F078}" presName="ParentText" presStyleLbl="node1" presStyleIdx="4" presStyleCnt="7" custScaleX="149055" custScaleY="75516" custLinFactNeighborX="86019" custLinFactNeighborY="1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FF600C-CE3A-49E2-B8E6-53C27DBDADE6}" type="pres">
      <dgm:prSet presAssocID="{B70FCEE6-BC47-469D-83CB-7E89A441F078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CF759F1-DABE-4CC1-B3BF-64A703BD410D}" type="pres">
      <dgm:prSet presAssocID="{6CA5FA54-BFF9-4EE0-8121-8248F20ACC51}" presName="sibTrans" presStyleCnt="0"/>
      <dgm:spPr/>
    </dgm:pt>
    <dgm:pt modelId="{7A657C9F-5B01-4238-AEAA-A42CFB3A9AD4}" type="pres">
      <dgm:prSet presAssocID="{8A0B7017-36CB-4C96-B162-C048B8383CD6}" presName="composite" presStyleCnt="0"/>
      <dgm:spPr/>
    </dgm:pt>
    <dgm:pt modelId="{3DFB617A-7296-400C-96BD-9A923B604D5F}" type="pres">
      <dgm:prSet presAssocID="{8A0B7017-36CB-4C96-B162-C048B8383CD6}" presName="bentUpArrow1" presStyleLbl="alignImgPlace1" presStyleIdx="5" presStyleCnt="6" custAng="16200000" custScaleX="66145" custScaleY="183725" custLinFactX="87332" custLinFactY="-200000" custLinFactNeighborX="100000" custLinFactNeighborY="-219347"/>
      <dgm:spPr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  <a:prstDash val="dashDot"/>
        </a:ln>
        <a:effectLst>
          <a:softEdge rad="1270000"/>
        </a:effectLst>
      </dgm:spPr>
      <dgm:t>
        <a:bodyPr/>
        <a:lstStyle/>
        <a:p>
          <a:endParaRPr lang="es-CL"/>
        </a:p>
      </dgm:t>
    </dgm:pt>
    <dgm:pt modelId="{A6513B92-9D59-42BF-9F07-79E61C61FDE8}" type="pres">
      <dgm:prSet presAssocID="{8A0B7017-36CB-4C96-B162-C048B8383CD6}" presName="ParentText" presStyleLbl="node1" presStyleIdx="5" presStyleCnt="7" custScaleX="195736" custScaleY="125560" custLinFactNeighborX="-18459" custLinFactNeighborY="760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A9647-53B2-4C4B-ABEA-EEB56CE7B359}" type="pres">
      <dgm:prSet presAssocID="{8A0B7017-36CB-4C96-B162-C048B8383CD6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59CBCD8-C8EF-4DC8-A28B-3199F3A1DE1B}" type="pres">
      <dgm:prSet presAssocID="{EF766FDB-2433-46DC-B61C-985912ECA1CC}" presName="sibTrans" presStyleCnt="0"/>
      <dgm:spPr/>
    </dgm:pt>
    <dgm:pt modelId="{0B818EC9-FE30-4B90-819A-1A07E84C0046}" type="pres">
      <dgm:prSet presAssocID="{47083070-3F89-4D54-A17C-B90AF3E2F99C}" presName="composite" presStyleCnt="0"/>
      <dgm:spPr/>
    </dgm:pt>
    <dgm:pt modelId="{88746599-5233-48A1-B58E-6D124BC34669}" type="pres">
      <dgm:prSet presAssocID="{47083070-3F89-4D54-A17C-B90AF3E2F99C}" presName="ParentText" presStyleLbl="node1" presStyleIdx="6" presStyleCnt="7" custScaleX="135440" custScaleY="90700" custLinFactX="48574" custLinFactY="-100000" custLinFactNeighborX="100000" custLinFactNeighborY="-135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714C83D-61D3-48EF-BA87-051ADD16D1CD}" srcId="{485FE4A7-C983-45F8-A5B6-70E0AE9356A5}" destId="{4AC03C0B-3DEF-4D80-BFDF-61CB80646C10}" srcOrd="2" destOrd="0" parTransId="{700C4B60-BABE-434B-B9DF-A1208D4B343B}" sibTransId="{954304BA-BC5C-4881-8A5D-CC34BD764A1B}"/>
    <dgm:cxn modelId="{F0B0D8BD-3952-45A9-93DD-0A201AD7667B}" srcId="{485FE4A7-C983-45F8-A5B6-70E0AE9356A5}" destId="{5C497DF2-CE82-4A42-A27C-2102C365E4C5}" srcOrd="1" destOrd="0" parTransId="{17CD3547-0698-40D0-B73C-2DE6DA8528B4}" sibTransId="{9411CFD7-0CB4-4027-B9A9-1688B9A51867}"/>
    <dgm:cxn modelId="{6093C79B-D84B-4138-8419-712058097269}" srcId="{485FE4A7-C983-45F8-A5B6-70E0AE9356A5}" destId="{B70FCEE6-BC47-469D-83CB-7E89A441F078}" srcOrd="4" destOrd="0" parTransId="{61E8052B-81C9-498E-BE0E-EC6C3CA9EFF0}" sibTransId="{6CA5FA54-BFF9-4EE0-8121-8248F20ACC51}"/>
    <dgm:cxn modelId="{9B70824B-FBA1-43E4-88B3-DA0E291CB1C6}" type="presOf" srcId="{4AC03C0B-3DEF-4D80-BFDF-61CB80646C10}" destId="{D2811565-372B-49FB-9F02-D889FAEBF158}" srcOrd="0" destOrd="0" presId="urn:microsoft.com/office/officeart/2005/8/layout/StepDownProcess"/>
    <dgm:cxn modelId="{0D163587-F379-4288-B4F6-C11CDF32C062}" type="presOf" srcId="{485FE4A7-C983-45F8-A5B6-70E0AE9356A5}" destId="{D089E45D-6275-4273-916B-A0676F2EED6E}" srcOrd="0" destOrd="0" presId="urn:microsoft.com/office/officeart/2005/8/layout/StepDownProcess"/>
    <dgm:cxn modelId="{621BE51E-366B-4A6A-B04F-30FD0432EA27}" type="presOf" srcId="{47083070-3F89-4D54-A17C-B90AF3E2F99C}" destId="{88746599-5233-48A1-B58E-6D124BC34669}" srcOrd="0" destOrd="0" presId="urn:microsoft.com/office/officeart/2005/8/layout/StepDownProcess"/>
    <dgm:cxn modelId="{B1533E3F-BB53-4106-998E-4FED61977C9B}" srcId="{485FE4A7-C983-45F8-A5B6-70E0AE9356A5}" destId="{F4B55747-03BA-4768-AA67-5269D6FB09E2}" srcOrd="3" destOrd="0" parTransId="{D6A05E89-58CF-4A0A-B47B-7D267578B8F2}" sibTransId="{AE4DF0E6-57BD-4985-A9DB-9DAB7F39A414}"/>
    <dgm:cxn modelId="{057659C4-9CF7-4469-99B8-18622E057BC8}" srcId="{485FE4A7-C983-45F8-A5B6-70E0AE9356A5}" destId="{8A0B7017-36CB-4C96-B162-C048B8383CD6}" srcOrd="5" destOrd="0" parTransId="{C82B9BBA-4960-47F9-B31B-AA1118FA713F}" sibTransId="{EF766FDB-2433-46DC-B61C-985912ECA1CC}"/>
    <dgm:cxn modelId="{9EA3718B-19E4-4B4B-9506-8390CFA96AEE}" srcId="{485FE4A7-C983-45F8-A5B6-70E0AE9356A5}" destId="{47083070-3F89-4D54-A17C-B90AF3E2F99C}" srcOrd="6" destOrd="0" parTransId="{448459B2-29C2-49A3-B079-2B20137E9B57}" sibTransId="{9EDF3BEA-AF5A-426E-BA0F-3E379021CF2F}"/>
    <dgm:cxn modelId="{A8B7AF08-51DD-44C7-BA37-DF640F4228EC}" type="presOf" srcId="{AB02769E-9D02-421F-A6B3-70DCFF3CE91F}" destId="{9D2AD6D0-E330-4ECA-9042-AEEB92F73A24}" srcOrd="0" destOrd="0" presId="urn:microsoft.com/office/officeart/2005/8/layout/StepDownProcess"/>
    <dgm:cxn modelId="{128B155F-C2A3-4BCF-B68E-A9A8D9B05E0A}" srcId="{485FE4A7-C983-45F8-A5B6-70E0AE9356A5}" destId="{AB02769E-9D02-421F-A6B3-70DCFF3CE91F}" srcOrd="0" destOrd="0" parTransId="{22CE5666-B5E5-4C38-81A0-8EC8F32A6110}" sibTransId="{BC0D216C-5041-4457-A4A6-4D2BDB3ED3AF}"/>
    <dgm:cxn modelId="{DBE30824-A6C1-4927-BC85-C71F8C4057A4}" type="presOf" srcId="{F4B55747-03BA-4768-AA67-5269D6FB09E2}" destId="{92B468A7-5452-48F3-9C48-E00212FADEF5}" srcOrd="0" destOrd="0" presId="urn:microsoft.com/office/officeart/2005/8/layout/StepDownProcess"/>
    <dgm:cxn modelId="{ED8D916F-925B-4A14-9A41-62D6FCF6EF90}" type="presOf" srcId="{5C497DF2-CE82-4A42-A27C-2102C365E4C5}" destId="{E656A22C-3076-4E40-A85D-7D45B72D79E6}" srcOrd="0" destOrd="0" presId="urn:microsoft.com/office/officeart/2005/8/layout/StepDownProcess"/>
    <dgm:cxn modelId="{4630DA72-F9E2-454A-9B63-6F45F7A1E5D3}" type="presOf" srcId="{8A0B7017-36CB-4C96-B162-C048B8383CD6}" destId="{A6513B92-9D59-42BF-9F07-79E61C61FDE8}" srcOrd="0" destOrd="0" presId="urn:microsoft.com/office/officeart/2005/8/layout/StepDownProcess"/>
    <dgm:cxn modelId="{146B8D63-7E86-4D96-9000-DBDF353F66F0}" type="presOf" srcId="{B70FCEE6-BC47-469D-83CB-7E89A441F078}" destId="{88F484A0-5157-45EB-B004-39A51E61D268}" srcOrd="0" destOrd="0" presId="urn:microsoft.com/office/officeart/2005/8/layout/StepDownProcess"/>
    <dgm:cxn modelId="{1192C417-CF78-4AC1-8909-B72EB73D8935}" type="presParOf" srcId="{D089E45D-6275-4273-916B-A0676F2EED6E}" destId="{81264728-9A40-4B3C-934B-8B5ACBA9B6EA}" srcOrd="0" destOrd="0" presId="urn:microsoft.com/office/officeart/2005/8/layout/StepDownProcess"/>
    <dgm:cxn modelId="{5DF24592-FEF4-4BE1-AEB0-131E558113FD}" type="presParOf" srcId="{81264728-9A40-4B3C-934B-8B5ACBA9B6EA}" destId="{48816430-B753-40F6-89AC-9F2D1A783671}" srcOrd="0" destOrd="0" presId="urn:microsoft.com/office/officeart/2005/8/layout/StepDownProcess"/>
    <dgm:cxn modelId="{38920083-0423-4468-923F-4E335A505BE7}" type="presParOf" srcId="{81264728-9A40-4B3C-934B-8B5ACBA9B6EA}" destId="{9D2AD6D0-E330-4ECA-9042-AEEB92F73A24}" srcOrd="1" destOrd="0" presId="urn:microsoft.com/office/officeart/2005/8/layout/StepDownProcess"/>
    <dgm:cxn modelId="{F8F29E40-2F7C-4F21-8E4B-8BC6734011D7}" type="presParOf" srcId="{81264728-9A40-4B3C-934B-8B5ACBA9B6EA}" destId="{0BE03E39-F25C-4CCF-9A8C-2AF1CAD9E4BA}" srcOrd="2" destOrd="0" presId="urn:microsoft.com/office/officeart/2005/8/layout/StepDownProcess"/>
    <dgm:cxn modelId="{04D4AD2F-F442-41B6-B5CE-DCA5CD9A4342}" type="presParOf" srcId="{D089E45D-6275-4273-916B-A0676F2EED6E}" destId="{42AA00E1-9F89-4473-92BD-BD43DA63C9D7}" srcOrd="1" destOrd="0" presId="urn:microsoft.com/office/officeart/2005/8/layout/StepDownProcess"/>
    <dgm:cxn modelId="{661C8945-10ED-4EB8-A753-9F73DC7A26C1}" type="presParOf" srcId="{D089E45D-6275-4273-916B-A0676F2EED6E}" destId="{2BB22030-C7C0-4DE3-A0BF-CA41E50B64DA}" srcOrd="2" destOrd="0" presId="urn:microsoft.com/office/officeart/2005/8/layout/StepDownProcess"/>
    <dgm:cxn modelId="{12E7B705-11BF-4A9D-8E43-72BC47F463AF}" type="presParOf" srcId="{2BB22030-C7C0-4DE3-A0BF-CA41E50B64DA}" destId="{4AE88C13-C4F4-47A5-8094-7A0A8AF85D84}" srcOrd="0" destOrd="0" presId="urn:microsoft.com/office/officeart/2005/8/layout/StepDownProcess"/>
    <dgm:cxn modelId="{22814B3E-28C9-45F0-817C-9E2447A2F9C9}" type="presParOf" srcId="{2BB22030-C7C0-4DE3-A0BF-CA41E50B64DA}" destId="{E656A22C-3076-4E40-A85D-7D45B72D79E6}" srcOrd="1" destOrd="0" presId="urn:microsoft.com/office/officeart/2005/8/layout/StepDownProcess"/>
    <dgm:cxn modelId="{0AD6A00E-FAE2-44C5-87B9-768D8ACFA3D0}" type="presParOf" srcId="{2BB22030-C7C0-4DE3-A0BF-CA41E50B64DA}" destId="{92E9C694-7355-496D-889B-C052FD390992}" srcOrd="2" destOrd="0" presId="urn:microsoft.com/office/officeart/2005/8/layout/StepDownProcess"/>
    <dgm:cxn modelId="{48EE0326-1D93-440F-877C-C12212C115AA}" type="presParOf" srcId="{D089E45D-6275-4273-916B-A0676F2EED6E}" destId="{D748AF02-7A64-4243-A798-EF309A9A931D}" srcOrd="3" destOrd="0" presId="urn:microsoft.com/office/officeart/2005/8/layout/StepDownProcess"/>
    <dgm:cxn modelId="{04B3B25B-E68D-4CC7-BF7D-0DF8A1A43F45}" type="presParOf" srcId="{D089E45D-6275-4273-916B-A0676F2EED6E}" destId="{A9B327C9-E090-4BBD-9019-50F362CEA3D1}" srcOrd="4" destOrd="0" presId="urn:microsoft.com/office/officeart/2005/8/layout/StepDownProcess"/>
    <dgm:cxn modelId="{57E32AC4-26F3-458C-B081-E21950B8E0F9}" type="presParOf" srcId="{A9B327C9-E090-4BBD-9019-50F362CEA3D1}" destId="{3B1FB953-2EFA-450C-8EC7-3EEA4C5B15B3}" srcOrd="0" destOrd="0" presId="urn:microsoft.com/office/officeart/2005/8/layout/StepDownProcess"/>
    <dgm:cxn modelId="{FC5A7D78-762F-4194-980C-37AD2781AFC6}" type="presParOf" srcId="{A9B327C9-E090-4BBD-9019-50F362CEA3D1}" destId="{D2811565-372B-49FB-9F02-D889FAEBF158}" srcOrd="1" destOrd="0" presId="urn:microsoft.com/office/officeart/2005/8/layout/StepDownProcess"/>
    <dgm:cxn modelId="{31C12D6F-692E-47E7-831C-319C7E32233C}" type="presParOf" srcId="{A9B327C9-E090-4BBD-9019-50F362CEA3D1}" destId="{A7FD45D8-209A-4745-B1DB-7A0B28900F4C}" srcOrd="2" destOrd="0" presId="urn:microsoft.com/office/officeart/2005/8/layout/StepDownProcess"/>
    <dgm:cxn modelId="{6A934308-C5C0-4215-840D-13BAF94C078B}" type="presParOf" srcId="{D089E45D-6275-4273-916B-A0676F2EED6E}" destId="{824AE8DF-3728-419C-8723-1E3D58507557}" srcOrd="5" destOrd="0" presId="urn:microsoft.com/office/officeart/2005/8/layout/StepDownProcess"/>
    <dgm:cxn modelId="{CB5075B4-A61B-484B-8169-66ECB182353B}" type="presParOf" srcId="{D089E45D-6275-4273-916B-A0676F2EED6E}" destId="{BCC1D74D-65C8-46E5-8FEB-7CAA8A8C3822}" srcOrd="6" destOrd="0" presId="urn:microsoft.com/office/officeart/2005/8/layout/StepDownProcess"/>
    <dgm:cxn modelId="{94EE829B-DA38-4379-ADF9-1008C298D97B}" type="presParOf" srcId="{BCC1D74D-65C8-46E5-8FEB-7CAA8A8C3822}" destId="{E6F45228-4C39-407F-B21E-769682F1954A}" srcOrd="0" destOrd="0" presId="urn:microsoft.com/office/officeart/2005/8/layout/StepDownProcess"/>
    <dgm:cxn modelId="{E29FCC72-4C4F-43F8-A1C7-39517A5184A4}" type="presParOf" srcId="{BCC1D74D-65C8-46E5-8FEB-7CAA8A8C3822}" destId="{92B468A7-5452-48F3-9C48-E00212FADEF5}" srcOrd="1" destOrd="0" presId="urn:microsoft.com/office/officeart/2005/8/layout/StepDownProcess"/>
    <dgm:cxn modelId="{F3EDFD9A-6F57-4A9C-BF9C-7AED70265C19}" type="presParOf" srcId="{BCC1D74D-65C8-46E5-8FEB-7CAA8A8C3822}" destId="{FFC681F4-CB8D-49CF-AFC2-463718A70E83}" srcOrd="2" destOrd="0" presId="urn:microsoft.com/office/officeart/2005/8/layout/StepDownProcess"/>
    <dgm:cxn modelId="{59812540-47EB-452D-B4BB-84515DEF09F2}" type="presParOf" srcId="{D089E45D-6275-4273-916B-A0676F2EED6E}" destId="{CE56A548-F555-40D3-B91D-76E514270EBC}" srcOrd="7" destOrd="0" presId="urn:microsoft.com/office/officeart/2005/8/layout/StepDownProcess"/>
    <dgm:cxn modelId="{A2571443-06EF-4757-9040-D4FB348D5904}" type="presParOf" srcId="{D089E45D-6275-4273-916B-A0676F2EED6E}" destId="{0D51EF4C-8963-4358-BADE-ECBA39754902}" srcOrd="8" destOrd="0" presId="urn:microsoft.com/office/officeart/2005/8/layout/StepDownProcess"/>
    <dgm:cxn modelId="{6D7C6D37-65D3-4B81-8EA2-C3AE9E270594}" type="presParOf" srcId="{0D51EF4C-8963-4358-BADE-ECBA39754902}" destId="{B772058D-1AEF-4DB0-AAFC-1F407168F5C7}" srcOrd="0" destOrd="0" presId="urn:microsoft.com/office/officeart/2005/8/layout/StepDownProcess"/>
    <dgm:cxn modelId="{C3BB1C0D-A093-48EF-99A0-4C61646767A6}" type="presParOf" srcId="{0D51EF4C-8963-4358-BADE-ECBA39754902}" destId="{88F484A0-5157-45EB-B004-39A51E61D268}" srcOrd="1" destOrd="0" presId="urn:microsoft.com/office/officeart/2005/8/layout/StepDownProcess"/>
    <dgm:cxn modelId="{4B519D6B-330E-4ED4-8997-B98D1C1D100F}" type="presParOf" srcId="{0D51EF4C-8963-4358-BADE-ECBA39754902}" destId="{8BFF600C-CE3A-49E2-B8E6-53C27DBDADE6}" srcOrd="2" destOrd="0" presId="urn:microsoft.com/office/officeart/2005/8/layout/StepDownProcess"/>
    <dgm:cxn modelId="{84C225B8-D409-4348-B694-676D0F23AB9E}" type="presParOf" srcId="{D089E45D-6275-4273-916B-A0676F2EED6E}" destId="{ECF759F1-DABE-4CC1-B3BF-64A703BD410D}" srcOrd="9" destOrd="0" presId="urn:microsoft.com/office/officeart/2005/8/layout/StepDownProcess"/>
    <dgm:cxn modelId="{B4C3DF2B-35D8-4594-AE34-8F5CA13CF6C9}" type="presParOf" srcId="{D089E45D-6275-4273-916B-A0676F2EED6E}" destId="{7A657C9F-5B01-4238-AEAA-A42CFB3A9AD4}" srcOrd="10" destOrd="0" presId="urn:microsoft.com/office/officeart/2005/8/layout/StepDownProcess"/>
    <dgm:cxn modelId="{0D109517-08CE-4674-8150-3BC63BA8FA17}" type="presParOf" srcId="{7A657C9F-5B01-4238-AEAA-A42CFB3A9AD4}" destId="{3DFB617A-7296-400C-96BD-9A923B604D5F}" srcOrd="0" destOrd="0" presId="urn:microsoft.com/office/officeart/2005/8/layout/StepDownProcess"/>
    <dgm:cxn modelId="{7340002B-0674-4427-96B8-D99CE4487E7F}" type="presParOf" srcId="{7A657C9F-5B01-4238-AEAA-A42CFB3A9AD4}" destId="{A6513B92-9D59-42BF-9F07-79E61C61FDE8}" srcOrd="1" destOrd="0" presId="urn:microsoft.com/office/officeart/2005/8/layout/StepDownProcess"/>
    <dgm:cxn modelId="{6F745AEB-BCD8-4ACA-8773-6C394FF8F17F}" type="presParOf" srcId="{7A657C9F-5B01-4238-AEAA-A42CFB3A9AD4}" destId="{5A0A9647-53B2-4C4B-ABEA-EEB56CE7B359}" srcOrd="2" destOrd="0" presId="urn:microsoft.com/office/officeart/2005/8/layout/StepDownProcess"/>
    <dgm:cxn modelId="{1B8DD771-0EA5-41EF-A223-96793F5791F5}" type="presParOf" srcId="{D089E45D-6275-4273-916B-A0676F2EED6E}" destId="{459CBCD8-C8EF-4DC8-A28B-3199F3A1DE1B}" srcOrd="11" destOrd="0" presId="urn:microsoft.com/office/officeart/2005/8/layout/StepDownProcess"/>
    <dgm:cxn modelId="{FC0ACBF0-4C99-4D00-AE24-2289AA10E074}" type="presParOf" srcId="{D089E45D-6275-4273-916B-A0676F2EED6E}" destId="{0B818EC9-FE30-4B90-819A-1A07E84C0046}" srcOrd="12" destOrd="0" presId="urn:microsoft.com/office/officeart/2005/8/layout/StepDownProcess"/>
    <dgm:cxn modelId="{06FDEA4D-852A-4972-BC23-B13959FC26C7}" type="presParOf" srcId="{0B818EC9-FE30-4B90-819A-1A07E84C0046}" destId="{88746599-5233-48A1-B58E-6D124BC34669}" srcOrd="0" destOrd="0" presId="urn:microsoft.com/office/officeart/2005/8/layout/StepDownProcess"/>
  </dgm:cxnLst>
  <dgm:bg>
    <a:noFill/>
  </dgm:bg>
  <dgm:whole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prstDash val="dash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FE4A7-C983-45F8-A5B6-70E0AE9356A5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D089E45D-6275-4273-916B-A0676F2EED6E}" type="pres">
      <dgm:prSet presAssocID="{485FE4A7-C983-45F8-A5B6-70E0AE9356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</dgm:ptLst>
  <dgm:cxnLst>
    <dgm:cxn modelId="{D975D8B8-CCD8-4CBA-BB3A-6F3F0F674C8F}" type="presOf" srcId="{485FE4A7-C983-45F8-A5B6-70E0AE9356A5}" destId="{D089E45D-6275-4273-916B-A0676F2EED6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0C697-C7A6-4F9E-9FD8-A2029852D3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9E04EEF-1DE4-4A8B-9107-3DE613F90C5B}">
      <dgm:prSet phldrT="[Texto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CL" sz="3200" dirty="0" smtClean="0">
              <a:latin typeface="Calibri" panose="020F0502020204030204" pitchFamily="34" charset="0"/>
            </a:rPr>
            <a:t>Subcontrato</a:t>
          </a:r>
          <a:endParaRPr lang="es-CL" sz="3200" dirty="0">
            <a:latin typeface="Calibri" panose="020F0502020204030204" pitchFamily="34" charset="0"/>
          </a:endParaRPr>
        </a:p>
      </dgm:t>
    </dgm:pt>
    <dgm:pt modelId="{E499C380-1EF5-48A1-848B-E8E889BC9B88}" type="parTrans" cxnId="{F8B9B747-189A-49A1-8034-3FB5D1DD6692}">
      <dgm:prSet/>
      <dgm:spPr/>
      <dgm:t>
        <a:bodyPr/>
        <a:lstStyle/>
        <a:p>
          <a:endParaRPr lang="es-CL"/>
        </a:p>
      </dgm:t>
    </dgm:pt>
    <dgm:pt modelId="{0FE948B1-4373-4853-BB30-D1A36AA2C69C}" type="sibTrans" cxnId="{F8B9B747-189A-49A1-8034-3FB5D1DD6692}">
      <dgm:prSet/>
      <dgm:spPr/>
      <dgm:t>
        <a:bodyPr/>
        <a:lstStyle/>
        <a:p>
          <a:endParaRPr lang="es-CL"/>
        </a:p>
      </dgm:t>
    </dgm:pt>
    <dgm:pt modelId="{7941DFA8-1B25-4823-BAB5-14D5A0781CD8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atin typeface="Calibri" panose="020F0502020204030204" pitchFamily="34" charset="0"/>
            </a:rPr>
            <a:t>Gastos Generales</a:t>
          </a:r>
          <a:endParaRPr lang="es-CL" dirty="0">
            <a:latin typeface="Calibri" panose="020F0502020204030204" pitchFamily="34" charset="0"/>
          </a:endParaRPr>
        </a:p>
      </dgm:t>
    </dgm:pt>
    <dgm:pt modelId="{80BF8007-1A6E-4D47-8CEA-51BBB98D20D7}" type="parTrans" cxnId="{511024A2-E92E-4C96-AD1A-21B9AA5B671C}">
      <dgm:prSet/>
      <dgm:spPr/>
      <dgm:t>
        <a:bodyPr/>
        <a:lstStyle/>
        <a:p>
          <a:endParaRPr lang="es-CL"/>
        </a:p>
      </dgm:t>
    </dgm:pt>
    <dgm:pt modelId="{A23CC193-BEDE-46DD-A97E-83E15081FFBC}" type="sibTrans" cxnId="{511024A2-E92E-4C96-AD1A-21B9AA5B671C}">
      <dgm:prSet/>
      <dgm:spPr/>
      <dgm:t>
        <a:bodyPr/>
        <a:lstStyle/>
        <a:p>
          <a:endParaRPr lang="es-CL"/>
        </a:p>
      </dgm:t>
    </dgm:pt>
    <dgm:pt modelId="{DC39B563-A8A5-4BA9-8E5E-C3320FC6C830}">
      <dgm:prSet phldrT="[Texto]" custT="1"/>
      <dgm:spPr/>
      <dgm:t>
        <a:bodyPr/>
        <a:lstStyle/>
        <a:p>
          <a:endParaRPr lang="es-CL" sz="600" dirty="0">
            <a:latin typeface="Calibri" panose="020F0502020204030204" pitchFamily="34" charset="0"/>
          </a:endParaRPr>
        </a:p>
      </dgm:t>
    </dgm:pt>
    <dgm:pt modelId="{5FC05171-C4E9-4F4F-8209-BBF46D811B3B}" type="parTrans" cxnId="{4F29E18B-8A70-40F0-AD5A-3C60BDFEF632}">
      <dgm:prSet/>
      <dgm:spPr/>
      <dgm:t>
        <a:bodyPr/>
        <a:lstStyle/>
        <a:p>
          <a:endParaRPr lang="es-CL"/>
        </a:p>
      </dgm:t>
    </dgm:pt>
    <dgm:pt modelId="{9FCDE2A6-133E-4FEA-9DC3-3D980DA00F5F}" type="sibTrans" cxnId="{4F29E18B-8A70-40F0-AD5A-3C60BDFEF632}">
      <dgm:prSet/>
      <dgm:spPr/>
      <dgm:t>
        <a:bodyPr/>
        <a:lstStyle/>
        <a:p>
          <a:endParaRPr lang="es-CL"/>
        </a:p>
      </dgm:t>
    </dgm:pt>
    <dgm:pt modelId="{BEED4218-7A10-4EB6-9B85-E600F5C582CE}">
      <dgm:prSet phldrT="[Texto]" custT="1"/>
      <dgm:spPr/>
      <dgm:t>
        <a:bodyPr/>
        <a:lstStyle/>
        <a:p>
          <a:endParaRPr lang="es-CL" sz="400" dirty="0">
            <a:latin typeface="Calibri" panose="020F0502020204030204" pitchFamily="34" charset="0"/>
          </a:endParaRPr>
        </a:p>
      </dgm:t>
    </dgm:pt>
    <dgm:pt modelId="{DBF8BF5E-5366-414E-9B15-1ADB45D98693}" type="parTrans" cxnId="{CC187F2E-D4DE-4700-BD28-033AB1451F74}">
      <dgm:prSet/>
      <dgm:spPr/>
      <dgm:t>
        <a:bodyPr/>
        <a:lstStyle/>
        <a:p>
          <a:endParaRPr lang="es-CL"/>
        </a:p>
      </dgm:t>
    </dgm:pt>
    <dgm:pt modelId="{A70F401E-67F8-4C6B-99EE-EBCE1DEA9BE3}" type="sibTrans" cxnId="{CC187F2E-D4DE-4700-BD28-033AB1451F74}">
      <dgm:prSet/>
      <dgm:spPr/>
      <dgm:t>
        <a:bodyPr/>
        <a:lstStyle/>
        <a:p>
          <a:endParaRPr lang="es-CL"/>
        </a:p>
      </dgm:t>
    </dgm:pt>
    <dgm:pt modelId="{0D2CB122-F394-47E7-9B01-E27082572971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Servicios de personas jurídicas (sólo Factura)</a:t>
          </a:r>
          <a:endParaRPr lang="es-CL" sz="28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F2DD416-1217-4049-8489-684AFF6E0DC9}" type="parTrans" cxnId="{9FA64A15-E8B1-4235-A6B3-09CA6DAC62FB}">
      <dgm:prSet/>
      <dgm:spPr/>
      <dgm:t>
        <a:bodyPr/>
        <a:lstStyle/>
        <a:p>
          <a:endParaRPr lang="es-CL"/>
        </a:p>
      </dgm:t>
    </dgm:pt>
    <dgm:pt modelId="{E240389A-0901-4D6A-9A69-EB41D5407B2D}" type="sibTrans" cxnId="{9FA64A15-E8B1-4235-A6B3-09CA6DAC62FB}">
      <dgm:prSet/>
      <dgm:spPr/>
      <dgm:t>
        <a:bodyPr/>
        <a:lstStyle/>
        <a:p>
          <a:endParaRPr lang="es-CL"/>
        </a:p>
      </dgm:t>
    </dgm:pt>
    <dgm:pt modelId="{23F2F7D4-B3E0-44BB-B082-80C1A84541AE}">
      <dgm:prSet phldrT="[Texto]"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475152EC-0855-4A13-AAE5-DADA832DBBC7}" type="sibTrans" cxnId="{98785374-EFB8-4076-B23B-82B45A453C85}">
      <dgm:prSet/>
      <dgm:spPr/>
      <dgm:t>
        <a:bodyPr/>
        <a:lstStyle/>
        <a:p>
          <a:endParaRPr lang="es-CL"/>
        </a:p>
      </dgm:t>
    </dgm:pt>
    <dgm:pt modelId="{FFE8EF7B-86E6-4E90-A90C-E6134E12983B}" type="parTrans" cxnId="{98785374-EFB8-4076-B23B-82B45A453C85}">
      <dgm:prSet/>
      <dgm:spPr/>
      <dgm:t>
        <a:bodyPr/>
        <a:lstStyle/>
        <a:p>
          <a:endParaRPr lang="es-CL"/>
        </a:p>
      </dgm:t>
    </dgm:pt>
    <dgm:pt modelId="{DC19555E-D8B5-4E78-9E34-5EED5694B80F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También podrán ser contratados los servicios de la misma Universidad patrocinante.</a:t>
          </a:r>
          <a:endParaRPr lang="es-CL" sz="20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15131BD7-DBFE-434D-ADBB-72DAE74DC4D3}" type="parTrans" cxnId="{AD5AE391-BF4C-4D37-A879-E850B00BE8AC}">
      <dgm:prSet/>
      <dgm:spPr/>
      <dgm:t>
        <a:bodyPr/>
        <a:lstStyle/>
        <a:p>
          <a:endParaRPr lang="es-CL"/>
        </a:p>
      </dgm:t>
    </dgm:pt>
    <dgm:pt modelId="{C03A7682-599F-461A-8BBA-BE6E92E9D69F}" type="sibTrans" cxnId="{AD5AE391-BF4C-4D37-A879-E850B00BE8AC}">
      <dgm:prSet/>
      <dgm:spPr/>
      <dgm:t>
        <a:bodyPr/>
        <a:lstStyle/>
        <a:p>
          <a:endParaRPr lang="es-CL"/>
        </a:p>
      </dgm:t>
    </dgm:pt>
    <dgm:pt modelId="{E00AB2C2-FCFF-4AAB-9641-9E842B07329F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Se considera en este ítem sólo los gastos de documentos en garantía, para las instituciones privadas.</a:t>
          </a:r>
          <a:endParaRPr lang="es-CL" sz="20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F5F83BFD-3F53-44EC-A04C-2E206EEDFC66}" type="parTrans" cxnId="{F8521E8F-833A-4278-BF9F-230E20D4AD6B}">
      <dgm:prSet/>
      <dgm:spPr/>
      <dgm:t>
        <a:bodyPr/>
        <a:lstStyle/>
        <a:p>
          <a:endParaRPr lang="es-CL"/>
        </a:p>
      </dgm:t>
    </dgm:pt>
    <dgm:pt modelId="{D8BD83A3-E360-4658-9494-D02C99C4E5A4}" type="sibTrans" cxnId="{F8521E8F-833A-4278-BF9F-230E20D4AD6B}">
      <dgm:prSet/>
      <dgm:spPr/>
      <dgm:t>
        <a:bodyPr/>
        <a:lstStyle/>
        <a:p>
          <a:endParaRPr lang="es-CL"/>
        </a:p>
      </dgm:t>
    </dgm:pt>
    <dgm:pt modelId="{A4FD76BD-05F8-4AEA-9A9B-C68A5A01AFA9}">
      <dgm:prSet phldrT="[Texto]" custT="1"/>
      <dgm:spPr/>
      <dgm:t>
        <a:bodyPr/>
        <a:lstStyle/>
        <a:p>
          <a:endParaRPr lang="es-CL" sz="2000" dirty="0">
            <a:latin typeface="Calibri" panose="020F0502020204030204" pitchFamily="34" charset="0"/>
          </a:endParaRPr>
        </a:p>
      </dgm:t>
    </dgm:pt>
    <dgm:pt modelId="{A35061BA-C4CB-4B91-8AE9-352E6DEBBCD1}" type="parTrans" cxnId="{B12B3D14-C123-461F-8CF3-7A1ADC9C358C}">
      <dgm:prSet/>
      <dgm:spPr/>
      <dgm:t>
        <a:bodyPr/>
        <a:lstStyle/>
        <a:p>
          <a:endParaRPr lang="es-CL"/>
        </a:p>
      </dgm:t>
    </dgm:pt>
    <dgm:pt modelId="{C5267918-7AD8-4B64-BB7E-8E26306DDDFE}" type="sibTrans" cxnId="{B12B3D14-C123-461F-8CF3-7A1ADC9C358C}">
      <dgm:prSet/>
      <dgm:spPr/>
      <dgm:t>
        <a:bodyPr/>
        <a:lstStyle/>
        <a:p>
          <a:endParaRPr lang="es-CL"/>
        </a:p>
      </dgm:t>
    </dgm:pt>
    <dgm:pt modelId="{0D13BA00-45CA-4437-8754-B728261814BF}" type="pres">
      <dgm:prSet presAssocID="{8CB0C697-C7A6-4F9E-9FD8-A2029852D3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B6EB07C4-8551-4E00-93D7-C8EF6A1CE837}" type="pres">
      <dgm:prSet presAssocID="{39E04EEF-1DE4-4A8B-9107-3DE613F90C5B}" presName="linNode" presStyleCnt="0"/>
      <dgm:spPr/>
    </dgm:pt>
    <dgm:pt modelId="{E7224F4A-B6E8-45F9-9713-4B6CCD645702}" type="pres">
      <dgm:prSet presAssocID="{39E04EEF-1DE4-4A8B-9107-3DE613F90C5B}" presName="parentShp" presStyleLbl="node1" presStyleIdx="0" presStyleCnt="2" custScaleX="73797" custScaleY="60310" custLinFactNeighborX="-929" custLinFactNeighborY="1458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4B6CC9-ED1A-4AD3-AA1A-0B3A45AE4495}" type="pres">
      <dgm:prSet presAssocID="{39E04EEF-1DE4-4A8B-9107-3DE613F90C5B}" presName="childShp" presStyleLbl="bgAccFollowNode1" presStyleIdx="0" presStyleCnt="2" custScaleX="111987" custScaleY="80306" custLinFactNeighborX="5530" custLinFactNeighborY="191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78B382-2CC5-4517-9996-11D22A97C929}" type="pres">
      <dgm:prSet presAssocID="{0FE948B1-4373-4853-BB30-D1A36AA2C69C}" presName="spacing" presStyleCnt="0"/>
      <dgm:spPr/>
    </dgm:pt>
    <dgm:pt modelId="{9A5CE1CE-961C-49AD-840F-B2FC2FFFED11}" type="pres">
      <dgm:prSet presAssocID="{7941DFA8-1B25-4823-BAB5-14D5A0781CD8}" presName="linNode" presStyleCnt="0"/>
      <dgm:spPr/>
    </dgm:pt>
    <dgm:pt modelId="{38511FB2-8E3B-4DA2-9FA2-3414817E01A9}" type="pres">
      <dgm:prSet presAssocID="{7941DFA8-1B25-4823-BAB5-14D5A0781CD8}" presName="parentShp" presStyleLbl="node1" presStyleIdx="1" presStyleCnt="2" custScaleX="73750" custScaleY="60314" custLinFactNeighborX="-659" custLinFactNeighborY="-24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C8E91B-54BD-4401-95B6-751ADAFA6E76}" type="pres">
      <dgm:prSet presAssocID="{7941DFA8-1B25-4823-BAB5-14D5A0781CD8}" presName="childShp" presStyleLbl="bgAccFollowNode1" presStyleIdx="1" presStyleCnt="2" custScaleX="112558" custScaleY="81672" custLinFactNeighborX="8082" custLinFactNeighborY="-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D5AE391-BF4C-4D37-A879-E850B00BE8AC}" srcId="{39E04EEF-1DE4-4A8B-9107-3DE613F90C5B}" destId="{DC19555E-D8B5-4E78-9E34-5EED5694B80F}" srcOrd="1" destOrd="0" parTransId="{15131BD7-DBFE-434D-ADBB-72DAE74DC4D3}" sibTransId="{C03A7682-599F-461A-8BBA-BE6E92E9D69F}"/>
    <dgm:cxn modelId="{A67EBD55-D729-46FB-B090-095A6669EEC1}" type="presOf" srcId="{BEED4218-7A10-4EB6-9B85-E600F5C582CE}" destId="{4EC8E91B-54BD-4401-95B6-751ADAFA6E76}" srcOrd="0" destOrd="2" presId="urn:microsoft.com/office/officeart/2005/8/layout/vList6"/>
    <dgm:cxn modelId="{F8B9B747-189A-49A1-8034-3FB5D1DD6692}" srcId="{8CB0C697-C7A6-4F9E-9FD8-A2029852D310}" destId="{39E04EEF-1DE4-4A8B-9107-3DE613F90C5B}" srcOrd="0" destOrd="0" parTransId="{E499C380-1EF5-48A1-848B-E8E889BC9B88}" sibTransId="{0FE948B1-4373-4853-BB30-D1A36AA2C69C}"/>
    <dgm:cxn modelId="{01D83F8D-9341-458C-8E58-DFFCDEBA62E1}" type="presOf" srcId="{39E04EEF-1DE4-4A8B-9107-3DE613F90C5B}" destId="{E7224F4A-B6E8-45F9-9713-4B6CCD645702}" srcOrd="0" destOrd="0" presId="urn:microsoft.com/office/officeart/2005/8/layout/vList6"/>
    <dgm:cxn modelId="{9B9AEF27-D9C1-4D93-A627-0FF4E375C70C}" type="presOf" srcId="{DC19555E-D8B5-4E78-9E34-5EED5694B80F}" destId="{AB4B6CC9-ED1A-4AD3-AA1A-0B3A45AE4495}" srcOrd="0" destOrd="1" presId="urn:microsoft.com/office/officeart/2005/8/layout/vList6"/>
    <dgm:cxn modelId="{F8521E8F-833A-4278-BF9F-230E20D4AD6B}" srcId="{7941DFA8-1B25-4823-BAB5-14D5A0781CD8}" destId="{E00AB2C2-FCFF-4AAB-9641-9E842B07329F}" srcOrd="1" destOrd="0" parTransId="{F5F83BFD-3F53-44EC-A04C-2E206EEDFC66}" sibTransId="{D8BD83A3-E360-4658-9494-D02C99C4E5A4}"/>
    <dgm:cxn modelId="{CC187F2E-D4DE-4700-BD28-033AB1451F74}" srcId="{7941DFA8-1B25-4823-BAB5-14D5A0781CD8}" destId="{BEED4218-7A10-4EB6-9B85-E600F5C582CE}" srcOrd="2" destOrd="0" parTransId="{DBF8BF5E-5366-414E-9B15-1ADB45D98693}" sibTransId="{A70F401E-67F8-4C6B-99EE-EBCE1DEA9BE3}"/>
    <dgm:cxn modelId="{511024A2-E92E-4C96-AD1A-21B9AA5B671C}" srcId="{8CB0C697-C7A6-4F9E-9FD8-A2029852D310}" destId="{7941DFA8-1B25-4823-BAB5-14D5A0781CD8}" srcOrd="1" destOrd="0" parTransId="{80BF8007-1A6E-4D47-8CEA-51BBB98D20D7}" sibTransId="{A23CC193-BEDE-46DD-A97E-83E15081FFBC}"/>
    <dgm:cxn modelId="{253F3505-56FA-4B70-B3EC-C6C69642190E}" type="presOf" srcId="{23F2F7D4-B3E0-44BB-B082-80C1A84541AE}" destId="{AB4B6CC9-ED1A-4AD3-AA1A-0B3A45AE4495}" srcOrd="0" destOrd="2" presId="urn:microsoft.com/office/officeart/2005/8/layout/vList6"/>
    <dgm:cxn modelId="{A72C559B-EF49-4C66-ADDB-DFE454A1538C}" type="presOf" srcId="{E00AB2C2-FCFF-4AAB-9641-9E842B07329F}" destId="{4EC8E91B-54BD-4401-95B6-751ADAFA6E76}" srcOrd="0" destOrd="1" presId="urn:microsoft.com/office/officeart/2005/8/layout/vList6"/>
    <dgm:cxn modelId="{B12B3D14-C123-461F-8CF3-7A1ADC9C358C}" srcId="{7941DFA8-1B25-4823-BAB5-14D5A0781CD8}" destId="{A4FD76BD-05F8-4AEA-9A9B-C68A5A01AFA9}" srcOrd="0" destOrd="0" parTransId="{A35061BA-C4CB-4B91-8AE9-352E6DEBBCD1}" sibTransId="{C5267918-7AD8-4B64-BB7E-8E26306DDDFE}"/>
    <dgm:cxn modelId="{98785374-EFB8-4076-B23B-82B45A453C85}" srcId="{39E04EEF-1DE4-4A8B-9107-3DE613F90C5B}" destId="{23F2F7D4-B3E0-44BB-B082-80C1A84541AE}" srcOrd="2" destOrd="0" parTransId="{FFE8EF7B-86E6-4E90-A90C-E6134E12983B}" sibTransId="{475152EC-0855-4A13-AAE5-DADA832DBBC7}"/>
    <dgm:cxn modelId="{317AF01E-8F7D-4607-9040-D98F6CDB4B08}" type="presOf" srcId="{7941DFA8-1B25-4823-BAB5-14D5A0781CD8}" destId="{38511FB2-8E3B-4DA2-9FA2-3414817E01A9}" srcOrd="0" destOrd="0" presId="urn:microsoft.com/office/officeart/2005/8/layout/vList6"/>
    <dgm:cxn modelId="{3354CDDB-4FA8-4E4A-8AC6-1FAA53D5A1FA}" type="presOf" srcId="{DC39B563-A8A5-4BA9-8E5E-C3320FC6C830}" destId="{4EC8E91B-54BD-4401-95B6-751ADAFA6E76}" srcOrd="0" destOrd="3" presId="urn:microsoft.com/office/officeart/2005/8/layout/vList6"/>
    <dgm:cxn modelId="{4F29E18B-8A70-40F0-AD5A-3C60BDFEF632}" srcId="{7941DFA8-1B25-4823-BAB5-14D5A0781CD8}" destId="{DC39B563-A8A5-4BA9-8E5E-C3320FC6C830}" srcOrd="3" destOrd="0" parTransId="{5FC05171-C4E9-4F4F-8209-BBF46D811B3B}" sibTransId="{9FCDE2A6-133E-4FEA-9DC3-3D980DA00F5F}"/>
    <dgm:cxn modelId="{9FA64A15-E8B1-4235-A6B3-09CA6DAC62FB}" srcId="{39E04EEF-1DE4-4A8B-9107-3DE613F90C5B}" destId="{0D2CB122-F394-47E7-9B01-E27082572971}" srcOrd="0" destOrd="0" parTransId="{0F2DD416-1217-4049-8489-684AFF6E0DC9}" sibTransId="{E240389A-0901-4D6A-9A69-EB41D5407B2D}"/>
    <dgm:cxn modelId="{EDA1FD78-E012-4C97-BB70-2AB582DE8013}" type="presOf" srcId="{0D2CB122-F394-47E7-9B01-E27082572971}" destId="{AB4B6CC9-ED1A-4AD3-AA1A-0B3A45AE4495}" srcOrd="0" destOrd="0" presId="urn:microsoft.com/office/officeart/2005/8/layout/vList6"/>
    <dgm:cxn modelId="{54DC8F76-AAA5-47EF-BDE9-0F50574B3843}" type="presOf" srcId="{A4FD76BD-05F8-4AEA-9A9B-C68A5A01AFA9}" destId="{4EC8E91B-54BD-4401-95B6-751ADAFA6E76}" srcOrd="0" destOrd="0" presId="urn:microsoft.com/office/officeart/2005/8/layout/vList6"/>
    <dgm:cxn modelId="{3346EB24-C4F7-40DA-BE41-ADFE0B90D46A}" type="presOf" srcId="{8CB0C697-C7A6-4F9E-9FD8-A2029852D310}" destId="{0D13BA00-45CA-4437-8754-B728261814BF}" srcOrd="0" destOrd="0" presId="urn:microsoft.com/office/officeart/2005/8/layout/vList6"/>
    <dgm:cxn modelId="{E7CCC0D6-65C2-4D30-8C03-2CA8D7D50986}" type="presParOf" srcId="{0D13BA00-45CA-4437-8754-B728261814BF}" destId="{B6EB07C4-8551-4E00-93D7-C8EF6A1CE837}" srcOrd="0" destOrd="0" presId="urn:microsoft.com/office/officeart/2005/8/layout/vList6"/>
    <dgm:cxn modelId="{3FC045C8-DD9F-486D-81C9-3BC6F8D89F56}" type="presParOf" srcId="{B6EB07C4-8551-4E00-93D7-C8EF6A1CE837}" destId="{E7224F4A-B6E8-45F9-9713-4B6CCD645702}" srcOrd="0" destOrd="0" presId="urn:microsoft.com/office/officeart/2005/8/layout/vList6"/>
    <dgm:cxn modelId="{92399448-0CE0-44B9-B735-A3ACDF780F68}" type="presParOf" srcId="{B6EB07C4-8551-4E00-93D7-C8EF6A1CE837}" destId="{AB4B6CC9-ED1A-4AD3-AA1A-0B3A45AE4495}" srcOrd="1" destOrd="0" presId="urn:microsoft.com/office/officeart/2005/8/layout/vList6"/>
    <dgm:cxn modelId="{40C1FA84-6308-4B5C-9D57-E06DD9224478}" type="presParOf" srcId="{0D13BA00-45CA-4437-8754-B728261814BF}" destId="{D478B382-2CC5-4517-9996-11D22A97C929}" srcOrd="1" destOrd="0" presId="urn:microsoft.com/office/officeart/2005/8/layout/vList6"/>
    <dgm:cxn modelId="{D415E09A-447D-47C9-9A50-889F4D7C9B2E}" type="presParOf" srcId="{0D13BA00-45CA-4437-8754-B728261814BF}" destId="{9A5CE1CE-961C-49AD-840F-B2FC2FFFED11}" srcOrd="2" destOrd="0" presId="urn:microsoft.com/office/officeart/2005/8/layout/vList6"/>
    <dgm:cxn modelId="{B8B49890-E62A-4433-A556-E95EF9493567}" type="presParOf" srcId="{9A5CE1CE-961C-49AD-840F-B2FC2FFFED11}" destId="{38511FB2-8E3B-4DA2-9FA2-3414817E01A9}" srcOrd="0" destOrd="0" presId="urn:microsoft.com/office/officeart/2005/8/layout/vList6"/>
    <dgm:cxn modelId="{FA8894A3-3FA5-48A0-B6DA-C293B515B23B}" type="presParOf" srcId="{9A5CE1CE-961C-49AD-840F-B2FC2FFFED11}" destId="{4EC8E91B-54BD-4401-95B6-751ADAFA6E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5B255D-24AD-4521-BBBF-8AD140BAE920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4AD8BEA-51F3-443E-BF29-AD4C8B1B84CF}">
      <dgm:prSet phldrT="[Texto]"/>
      <dgm:spPr/>
      <dgm:t>
        <a:bodyPr/>
        <a:lstStyle/>
        <a:p>
          <a:r>
            <a:rPr lang="es-CL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Declaración de Gastos y aportes</a:t>
          </a:r>
          <a:endParaRPr lang="es-CL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62A13704-AF8E-4DCB-A559-8C1402598043}" type="parTrans" cxnId="{43CDBB0E-5D29-4F9A-BA7A-333A1FD336DD}">
      <dgm:prSet/>
      <dgm:spPr/>
      <dgm:t>
        <a:bodyPr/>
        <a:lstStyle/>
        <a:p>
          <a:endParaRPr lang="es-CL"/>
        </a:p>
      </dgm:t>
    </dgm:pt>
    <dgm:pt modelId="{269B5F2D-F301-4297-84F1-A35D292C0350}" type="sibTrans" cxnId="{43CDBB0E-5D29-4F9A-BA7A-333A1FD336DD}">
      <dgm:prSet/>
      <dgm:spPr/>
      <dgm:t>
        <a:bodyPr/>
        <a:lstStyle/>
        <a:p>
          <a:endParaRPr lang="es-CL"/>
        </a:p>
      </dgm:t>
    </dgm:pt>
    <dgm:pt modelId="{2BB09549-C5B7-428A-94C3-E208FA1AADEE}">
      <dgm:prSet phldrT="[Texto]" custT="1"/>
      <dgm:spPr/>
      <dgm:t>
        <a:bodyPr/>
        <a:lstStyle/>
        <a:p>
          <a:r>
            <a:rPr lang="es-CL" sz="1800" b="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Para Instituciones Privadas, deben enviarla una vez finalizado el proyecto, en un plazo no superior a 10 días corridos</a:t>
          </a:r>
          <a:endParaRPr lang="es-CL" sz="18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CDB9E84C-9C0A-4451-B812-C3772D7EB0A6}" type="parTrans" cxnId="{A5487C97-557D-40E6-8C4E-5EF8F72E530D}">
      <dgm:prSet/>
      <dgm:spPr/>
      <dgm:t>
        <a:bodyPr/>
        <a:lstStyle/>
        <a:p>
          <a:endParaRPr lang="es-CL"/>
        </a:p>
      </dgm:t>
    </dgm:pt>
    <dgm:pt modelId="{4985171C-D90C-4E84-8B09-4758F2F5D299}" type="sibTrans" cxnId="{A5487C97-557D-40E6-8C4E-5EF8F72E530D}">
      <dgm:prSet/>
      <dgm:spPr/>
      <dgm:t>
        <a:bodyPr/>
        <a:lstStyle/>
        <a:p>
          <a:endParaRPr lang="es-CL"/>
        </a:p>
      </dgm:t>
    </dgm:pt>
    <dgm:pt modelId="{33B4B0D0-A149-4E51-B7C6-2255B321E766}">
      <dgm:prSet phldrT="[Texto]" custT="1"/>
      <dgm:spPr/>
      <dgm:t>
        <a:bodyPr/>
        <a:lstStyle/>
        <a:p>
          <a:r>
            <a:rPr lang="es-CL" sz="1800" b="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Para Instituciones Públicas, deben enviarla de manera mensual  en un plazo no superior a 10 días corridos</a:t>
          </a:r>
          <a:endParaRPr lang="es-CL" sz="1800" b="0" dirty="0">
            <a:solidFill>
              <a:schemeClr val="tx2">
                <a:lumMod val="75000"/>
              </a:schemeClr>
            </a:solidFill>
          </a:endParaRPr>
        </a:p>
      </dgm:t>
    </dgm:pt>
    <dgm:pt modelId="{DAF5E945-677E-4291-93D2-0F58E6BCEC14}" type="parTrans" cxnId="{2EFCA714-9DCC-4B56-BB14-60D116C53FF0}">
      <dgm:prSet/>
      <dgm:spPr/>
      <dgm:t>
        <a:bodyPr/>
        <a:lstStyle/>
        <a:p>
          <a:endParaRPr lang="es-CL"/>
        </a:p>
      </dgm:t>
    </dgm:pt>
    <dgm:pt modelId="{E6EEC692-48CF-4C85-8816-85C45DCDECBD}" type="sibTrans" cxnId="{2EFCA714-9DCC-4B56-BB14-60D116C53FF0}">
      <dgm:prSet/>
      <dgm:spPr/>
      <dgm:t>
        <a:bodyPr/>
        <a:lstStyle/>
        <a:p>
          <a:endParaRPr lang="es-CL"/>
        </a:p>
      </dgm:t>
    </dgm:pt>
    <dgm:pt modelId="{69AF549B-7E16-4097-A64E-6294812AFEA5}">
      <dgm:prSet phldrT="[Texto]" custT="1"/>
      <dgm:spPr/>
      <dgm:t>
        <a:bodyPr/>
        <a:lstStyle/>
        <a:p>
          <a:endParaRPr lang="es-CL" sz="18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CC1B98CF-4915-4D82-8ABF-3251F4B1A94C}" type="parTrans" cxnId="{BD8FE560-2E4C-4A05-A569-31EA5CB85783}">
      <dgm:prSet/>
      <dgm:spPr/>
      <dgm:t>
        <a:bodyPr/>
        <a:lstStyle/>
        <a:p>
          <a:endParaRPr lang="es-CL"/>
        </a:p>
      </dgm:t>
    </dgm:pt>
    <dgm:pt modelId="{3709EDA1-0452-48E6-BAEF-F61B04B68BD6}" type="sibTrans" cxnId="{BD8FE560-2E4C-4A05-A569-31EA5CB85783}">
      <dgm:prSet/>
      <dgm:spPr/>
      <dgm:t>
        <a:bodyPr/>
        <a:lstStyle/>
        <a:p>
          <a:endParaRPr lang="es-CL"/>
        </a:p>
      </dgm:t>
    </dgm:pt>
    <dgm:pt modelId="{6976DC51-84E5-426C-A09D-899F92E9DB7C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Rendición de Cuentas</a:t>
          </a:r>
          <a:endParaRPr lang="es-CL" sz="20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89910AA0-2545-4DC0-AE71-DED63F88476B}" type="sibTrans" cxnId="{4432EC3D-040E-49FC-B61D-126123A80675}">
      <dgm:prSet/>
      <dgm:spPr/>
      <dgm:t>
        <a:bodyPr/>
        <a:lstStyle/>
        <a:p>
          <a:endParaRPr lang="es-CL"/>
        </a:p>
      </dgm:t>
    </dgm:pt>
    <dgm:pt modelId="{457D0F05-3033-4AD4-9EBC-8DA6E9CCB69C}" type="parTrans" cxnId="{4432EC3D-040E-49FC-B61D-126123A80675}">
      <dgm:prSet/>
      <dgm:spPr/>
      <dgm:t>
        <a:bodyPr/>
        <a:lstStyle/>
        <a:p>
          <a:endParaRPr lang="es-CL"/>
        </a:p>
      </dgm:t>
    </dgm:pt>
    <dgm:pt modelId="{BCBD9CB1-D261-43F4-BA3E-4E1AE7C72513}">
      <dgm:prSet custT="1"/>
      <dgm:spPr/>
      <dgm:t>
        <a:bodyPr/>
        <a:lstStyle/>
        <a:p>
          <a:r>
            <a:rPr lang="es-CL" sz="1400" dirty="0" smtClean="0">
              <a:solidFill>
                <a:schemeClr val="tx2">
                  <a:lumMod val="75000"/>
                </a:schemeClr>
              </a:solidFill>
            </a:rPr>
            <a:t>Para Instituciones Privadas, el plazo para realizar la rendición de cuentas es hasta 30 días corridos contados desde la fecha de término de la ejecución del proyecto</a:t>
          </a:r>
          <a:r>
            <a:rPr lang="es-CL" sz="16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s-CL" sz="1600" dirty="0">
            <a:solidFill>
              <a:schemeClr val="tx2">
                <a:lumMod val="75000"/>
              </a:schemeClr>
            </a:solidFill>
          </a:endParaRPr>
        </a:p>
      </dgm:t>
    </dgm:pt>
    <dgm:pt modelId="{2E39A9B8-26E3-411D-8AE4-9856A43B94D4}" type="parTrans" cxnId="{F22771BF-E910-433E-A689-7E0B08A936B5}">
      <dgm:prSet/>
      <dgm:spPr/>
      <dgm:t>
        <a:bodyPr/>
        <a:lstStyle/>
        <a:p>
          <a:endParaRPr lang="es-CL"/>
        </a:p>
      </dgm:t>
    </dgm:pt>
    <dgm:pt modelId="{E6D5EFA0-A774-4904-A2BC-DA0FE3747631}" type="sibTrans" cxnId="{F22771BF-E910-433E-A689-7E0B08A936B5}">
      <dgm:prSet/>
      <dgm:spPr/>
      <dgm:t>
        <a:bodyPr/>
        <a:lstStyle/>
        <a:p>
          <a:endParaRPr lang="es-CL"/>
        </a:p>
      </dgm:t>
    </dgm:pt>
    <dgm:pt modelId="{83B5D1D3-FCF2-4809-9894-A393B50F9DC5}">
      <dgm:prSet custT="1"/>
      <dgm:spPr/>
      <dgm:t>
        <a:bodyPr/>
        <a:lstStyle/>
        <a:p>
          <a:endParaRPr lang="es-CL" sz="1800" dirty="0">
            <a:solidFill>
              <a:schemeClr val="tx2">
                <a:lumMod val="75000"/>
              </a:schemeClr>
            </a:solidFill>
          </a:endParaRPr>
        </a:p>
      </dgm:t>
    </dgm:pt>
    <dgm:pt modelId="{A6E424EF-80F8-48E4-8ADA-F962CCA4FF7D}" type="parTrans" cxnId="{9FF629C5-FFD0-4DC9-BA40-8E75C7E2FB73}">
      <dgm:prSet/>
      <dgm:spPr/>
      <dgm:t>
        <a:bodyPr/>
        <a:lstStyle/>
        <a:p>
          <a:endParaRPr lang="es-CL"/>
        </a:p>
      </dgm:t>
    </dgm:pt>
    <dgm:pt modelId="{EC1AEC1E-FE4C-423F-8D2E-BA6BD9DC98F4}" type="sibTrans" cxnId="{9FF629C5-FFD0-4DC9-BA40-8E75C7E2FB73}">
      <dgm:prSet/>
      <dgm:spPr/>
      <dgm:t>
        <a:bodyPr/>
        <a:lstStyle/>
        <a:p>
          <a:endParaRPr lang="es-CL"/>
        </a:p>
      </dgm:t>
    </dgm:pt>
    <dgm:pt modelId="{AAF238A9-F13E-4AD6-A28F-9A77C61637E5}">
      <dgm:prSet custT="1"/>
      <dgm:spPr/>
      <dgm:t>
        <a:bodyPr/>
        <a:lstStyle/>
        <a:p>
          <a:r>
            <a:rPr lang="es-CL" sz="1400" dirty="0" smtClean="0">
              <a:solidFill>
                <a:schemeClr val="tx2">
                  <a:lumMod val="75000"/>
                </a:schemeClr>
              </a:solidFill>
            </a:rPr>
            <a:t>Para Instituciones Públicas, deben enviarlas de forma mensual.</a:t>
          </a:r>
          <a:endParaRPr lang="es-CL" sz="1400" dirty="0">
            <a:solidFill>
              <a:schemeClr val="tx2">
                <a:lumMod val="75000"/>
              </a:schemeClr>
            </a:solidFill>
          </a:endParaRPr>
        </a:p>
      </dgm:t>
    </dgm:pt>
    <dgm:pt modelId="{6DD97C12-AD97-4330-9BB3-1332211858D2}" type="parTrans" cxnId="{C0ECA30B-88D2-47BD-BC82-68896E9FCE93}">
      <dgm:prSet/>
      <dgm:spPr/>
      <dgm:t>
        <a:bodyPr/>
        <a:lstStyle/>
        <a:p>
          <a:endParaRPr lang="es-CL"/>
        </a:p>
      </dgm:t>
    </dgm:pt>
    <dgm:pt modelId="{AA6FD0EB-BA65-4A47-80F0-AF203D401ECF}" type="sibTrans" cxnId="{C0ECA30B-88D2-47BD-BC82-68896E9FCE93}">
      <dgm:prSet/>
      <dgm:spPr/>
      <dgm:t>
        <a:bodyPr/>
        <a:lstStyle/>
        <a:p>
          <a:endParaRPr lang="es-CL"/>
        </a:p>
      </dgm:t>
    </dgm:pt>
    <dgm:pt modelId="{8CD449A7-5977-42B0-894E-F66A99FAC7E7}">
      <dgm:prSet custT="1"/>
      <dgm:spPr/>
      <dgm:t>
        <a:bodyPr/>
        <a:lstStyle/>
        <a:p>
          <a:endParaRPr lang="es-CL" sz="1400" dirty="0">
            <a:solidFill>
              <a:schemeClr val="tx2">
                <a:lumMod val="75000"/>
              </a:schemeClr>
            </a:solidFill>
          </a:endParaRPr>
        </a:p>
      </dgm:t>
    </dgm:pt>
    <dgm:pt modelId="{36D47762-3AFB-47FB-A460-4185565844F5}" type="parTrans" cxnId="{03411D16-F74B-47BC-906F-256D9748BAFE}">
      <dgm:prSet/>
      <dgm:spPr/>
      <dgm:t>
        <a:bodyPr/>
        <a:lstStyle/>
        <a:p>
          <a:endParaRPr lang="es-CL"/>
        </a:p>
      </dgm:t>
    </dgm:pt>
    <dgm:pt modelId="{3589D753-6707-4995-936E-179894E882CC}" type="sibTrans" cxnId="{03411D16-F74B-47BC-906F-256D9748BAFE}">
      <dgm:prSet/>
      <dgm:spPr/>
      <dgm:t>
        <a:bodyPr/>
        <a:lstStyle/>
        <a:p>
          <a:endParaRPr lang="es-CL"/>
        </a:p>
      </dgm:t>
    </dgm:pt>
    <dgm:pt modelId="{BC4E6CF8-EEA3-4EE7-B230-70F803D0E925}" type="pres">
      <dgm:prSet presAssocID="{9B5B255D-24AD-4521-BBBF-8AD140BAE9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5F3D06B-641F-4B38-8CF8-0769610400F4}" type="pres">
      <dgm:prSet presAssocID="{94AD8BEA-51F3-443E-BF29-AD4C8B1B84CF}" presName="composite" presStyleCnt="0"/>
      <dgm:spPr/>
    </dgm:pt>
    <dgm:pt modelId="{91CA0C52-6CDA-4A92-A0C7-2A17719F2069}" type="pres">
      <dgm:prSet presAssocID="{94AD8BEA-51F3-443E-BF29-AD4C8B1B84CF}" presName="parentText" presStyleLbl="alignNode1" presStyleIdx="0" presStyleCnt="2" custLinFactNeighborX="-660" custLinFactNeighborY="-5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E31024-F724-4D15-8CE2-D6333084E66C}" type="pres">
      <dgm:prSet presAssocID="{94AD8BEA-51F3-443E-BF29-AD4C8B1B84C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033D3E-D9A0-49E3-9C2B-82F3F2FBE4F6}" type="pres">
      <dgm:prSet presAssocID="{269B5F2D-F301-4297-84F1-A35D292C0350}" presName="sp" presStyleCnt="0"/>
      <dgm:spPr/>
    </dgm:pt>
    <dgm:pt modelId="{203F1CC8-4009-42B3-B31B-448EEB27B948}" type="pres">
      <dgm:prSet presAssocID="{6976DC51-84E5-426C-A09D-899F92E9DB7C}" presName="composite" presStyleCnt="0"/>
      <dgm:spPr/>
    </dgm:pt>
    <dgm:pt modelId="{BB8CA6D1-316D-4F46-8D69-EBF64936C9A4}" type="pres">
      <dgm:prSet presAssocID="{6976DC51-84E5-426C-A09D-899F92E9DB7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32C3F8-4B80-4D19-A0BC-3ED281315DDE}" type="pres">
      <dgm:prSet presAssocID="{6976DC51-84E5-426C-A09D-899F92E9DB7C}" presName="descendantText" presStyleLbl="alignAcc1" presStyleIdx="1" presStyleCnt="2" custScaleY="98582" custLinFactNeighborX="772" custLinFactNeighborY="-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BE62E84-1370-4E69-ADC9-0F7EFB8831BD}" type="presOf" srcId="{AAF238A9-F13E-4AD6-A28F-9A77C61637E5}" destId="{4032C3F8-4B80-4D19-A0BC-3ED281315DDE}" srcOrd="0" destOrd="2" presId="urn:microsoft.com/office/officeart/2005/8/layout/chevron2"/>
    <dgm:cxn modelId="{F78B0072-2D80-4030-A016-AD73991BA206}" type="presOf" srcId="{94AD8BEA-51F3-443E-BF29-AD4C8B1B84CF}" destId="{91CA0C52-6CDA-4A92-A0C7-2A17719F2069}" srcOrd="0" destOrd="0" presId="urn:microsoft.com/office/officeart/2005/8/layout/chevron2"/>
    <dgm:cxn modelId="{4432EC3D-040E-49FC-B61D-126123A80675}" srcId="{9B5B255D-24AD-4521-BBBF-8AD140BAE920}" destId="{6976DC51-84E5-426C-A09D-899F92E9DB7C}" srcOrd="1" destOrd="0" parTransId="{457D0F05-3033-4AD4-9EBC-8DA6E9CCB69C}" sibTransId="{89910AA0-2545-4DC0-AE71-DED63F88476B}"/>
    <dgm:cxn modelId="{DBD7C547-07F0-417A-8C42-72FDBAF5BF28}" type="presOf" srcId="{33B4B0D0-A149-4E51-B7C6-2255B321E766}" destId="{9BE31024-F724-4D15-8CE2-D6333084E66C}" srcOrd="0" destOrd="2" presId="urn:microsoft.com/office/officeart/2005/8/layout/chevron2"/>
    <dgm:cxn modelId="{43CDBB0E-5D29-4F9A-BA7A-333A1FD336DD}" srcId="{9B5B255D-24AD-4521-BBBF-8AD140BAE920}" destId="{94AD8BEA-51F3-443E-BF29-AD4C8B1B84CF}" srcOrd="0" destOrd="0" parTransId="{62A13704-AF8E-4DCB-A559-8C1402598043}" sibTransId="{269B5F2D-F301-4297-84F1-A35D292C0350}"/>
    <dgm:cxn modelId="{C0ECA30B-88D2-47BD-BC82-68896E9FCE93}" srcId="{6976DC51-84E5-426C-A09D-899F92E9DB7C}" destId="{AAF238A9-F13E-4AD6-A28F-9A77C61637E5}" srcOrd="2" destOrd="0" parTransId="{6DD97C12-AD97-4330-9BB3-1332211858D2}" sibTransId="{AA6FD0EB-BA65-4A47-80F0-AF203D401ECF}"/>
    <dgm:cxn modelId="{A5487C97-557D-40E6-8C4E-5EF8F72E530D}" srcId="{94AD8BEA-51F3-443E-BF29-AD4C8B1B84CF}" destId="{2BB09549-C5B7-428A-94C3-E208FA1AADEE}" srcOrd="0" destOrd="0" parTransId="{CDB9E84C-9C0A-4451-B812-C3772D7EB0A6}" sibTransId="{4985171C-D90C-4E84-8B09-4758F2F5D299}"/>
    <dgm:cxn modelId="{F22771BF-E910-433E-A689-7E0B08A936B5}" srcId="{6976DC51-84E5-426C-A09D-899F92E9DB7C}" destId="{BCBD9CB1-D261-43F4-BA3E-4E1AE7C72513}" srcOrd="0" destOrd="0" parTransId="{2E39A9B8-26E3-411D-8AE4-9856A43B94D4}" sibTransId="{E6D5EFA0-A774-4904-A2BC-DA0FE3747631}"/>
    <dgm:cxn modelId="{28A52E78-6052-4946-9693-403D1D228AA0}" type="presOf" srcId="{BCBD9CB1-D261-43F4-BA3E-4E1AE7C72513}" destId="{4032C3F8-4B80-4D19-A0BC-3ED281315DDE}" srcOrd="0" destOrd="0" presId="urn:microsoft.com/office/officeart/2005/8/layout/chevron2"/>
    <dgm:cxn modelId="{2EFCA714-9DCC-4B56-BB14-60D116C53FF0}" srcId="{94AD8BEA-51F3-443E-BF29-AD4C8B1B84CF}" destId="{33B4B0D0-A149-4E51-B7C6-2255B321E766}" srcOrd="2" destOrd="0" parTransId="{DAF5E945-677E-4291-93D2-0F58E6BCEC14}" sibTransId="{E6EEC692-48CF-4C85-8816-85C45DCDECBD}"/>
    <dgm:cxn modelId="{A2D75B89-34F3-4586-BD80-DBE35AEF17F5}" type="presOf" srcId="{9B5B255D-24AD-4521-BBBF-8AD140BAE920}" destId="{BC4E6CF8-EEA3-4EE7-B230-70F803D0E925}" srcOrd="0" destOrd="0" presId="urn:microsoft.com/office/officeart/2005/8/layout/chevron2"/>
    <dgm:cxn modelId="{943A499A-BCE5-48BC-9553-B02B76A59E78}" type="presOf" srcId="{8CD449A7-5977-42B0-894E-F66A99FAC7E7}" destId="{4032C3F8-4B80-4D19-A0BC-3ED281315DDE}" srcOrd="0" destOrd="1" presId="urn:microsoft.com/office/officeart/2005/8/layout/chevron2"/>
    <dgm:cxn modelId="{03411D16-F74B-47BC-906F-256D9748BAFE}" srcId="{6976DC51-84E5-426C-A09D-899F92E9DB7C}" destId="{8CD449A7-5977-42B0-894E-F66A99FAC7E7}" srcOrd="1" destOrd="0" parTransId="{36D47762-3AFB-47FB-A460-4185565844F5}" sibTransId="{3589D753-6707-4995-936E-179894E882CC}"/>
    <dgm:cxn modelId="{86ABDC93-2073-4C8A-8C1B-BD40F3610761}" type="presOf" srcId="{2BB09549-C5B7-428A-94C3-E208FA1AADEE}" destId="{9BE31024-F724-4D15-8CE2-D6333084E66C}" srcOrd="0" destOrd="0" presId="urn:microsoft.com/office/officeart/2005/8/layout/chevron2"/>
    <dgm:cxn modelId="{9FF629C5-FFD0-4DC9-BA40-8E75C7E2FB73}" srcId="{6976DC51-84E5-426C-A09D-899F92E9DB7C}" destId="{83B5D1D3-FCF2-4809-9894-A393B50F9DC5}" srcOrd="3" destOrd="0" parTransId="{A6E424EF-80F8-48E4-8ADA-F962CCA4FF7D}" sibTransId="{EC1AEC1E-FE4C-423F-8D2E-BA6BD9DC98F4}"/>
    <dgm:cxn modelId="{43C20A1C-6BE7-41CD-A6F9-728012AA8359}" type="presOf" srcId="{69AF549B-7E16-4097-A64E-6294812AFEA5}" destId="{9BE31024-F724-4D15-8CE2-D6333084E66C}" srcOrd="0" destOrd="1" presId="urn:microsoft.com/office/officeart/2005/8/layout/chevron2"/>
    <dgm:cxn modelId="{BD8FE560-2E4C-4A05-A569-31EA5CB85783}" srcId="{94AD8BEA-51F3-443E-BF29-AD4C8B1B84CF}" destId="{69AF549B-7E16-4097-A64E-6294812AFEA5}" srcOrd="1" destOrd="0" parTransId="{CC1B98CF-4915-4D82-8ABF-3251F4B1A94C}" sibTransId="{3709EDA1-0452-48E6-BAEF-F61B04B68BD6}"/>
    <dgm:cxn modelId="{E1E25CCE-E1AB-42DD-BEFE-F9A475E8814D}" type="presOf" srcId="{83B5D1D3-FCF2-4809-9894-A393B50F9DC5}" destId="{4032C3F8-4B80-4D19-A0BC-3ED281315DDE}" srcOrd="0" destOrd="3" presId="urn:microsoft.com/office/officeart/2005/8/layout/chevron2"/>
    <dgm:cxn modelId="{8F80F4C1-2034-4112-B02E-DC2F38FFF263}" type="presOf" srcId="{6976DC51-84E5-426C-A09D-899F92E9DB7C}" destId="{BB8CA6D1-316D-4F46-8D69-EBF64936C9A4}" srcOrd="0" destOrd="0" presId="urn:microsoft.com/office/officeart/2005/8/layout/chevron2"/>
    <dgm:cxn modelId="{5DB083A7-28CC-40E2-A925-718BC525CF6F}" type="presParOf" srcId="{BC4E6CF8-EEA3-4EE7-B230-70F803D0E925}" destId="{35F3D06B-641F-4B38-8CF8-0769610400F4}" srcOrd="0" destOrd="0" presId="urn:microsoft.com/office/officeart/2005/8/layout/chevron2"/>
    <dgm:cxn modelId="{F8F7A8BB-8EE2-4968-9EE6-5132755C9A59}" type="presParOf" srcId="{35F3D06B-641F-4B38-8CF8-0769610400F4}" destId="{91CA0C52-6CDA-4A92-A0C7-2A17719F2069}" srcOrd="0" destOrd="0" presId="urn:microsoft.com/office/officeart/2005/8/layout/chevron2"/>
    <dgm:cxn modelId="{BF2263E1-1366-4C8E-8299-69F7A263C526}" type="presParOf" srcId="{35F3D06B-641F-4B38-8CF8-0769610400F4}" destId="{9BE31024-F724-4D15-8CE2-D6333084E66C}" srcOrd="1" destOrd="0" presId="urn:microsoft.com/office/officeart/2005/8/layout/chevron2"/>
    <dgm:cxn modelId="{842521B2-11BF-4C0E-B27A-D215EC4FEBD0}" type="presParOf" srcId="{BC4E6CF8-EEA3-4EE7-B230-70F803D0E925}" destId="{7F033D3E-D9A0-49E3-9C2B-82F3F2FBE4F6}" srcOrd="1" destOrd="0" presId="urn:microsoft.com/office/officeart/2005/8/layout/chevron2"/>
    <dgm:cxn modelId="{4A2D72C4-D139-42C7-BA1D-E51426BC71DD}" type="presParOf" srcId="{BC4E6CF8-EEA3-4EE7-B230-70F803D0E925}" destId="{203F1CC8-4009-42B3-B31B-448EEB27B948}" srcOrd="2" destOrd="0" presId="urn:microsoft.com/office/officeart/2005/8/layout/chevron2"/>
    <dgm:cxn modelId="{FCC0601C-CC42-42D0-86C0-BBBCBB090888}" type="presParOf" srcId="{203F1CC8-4009-42B3-B31B-448EEB27B948}" destId="{BB8CA6D1-316D-4F46-8D69-EBF64936C9A4}" srcOrd="0" destOrd="0" presId="urn:microsoft.com/office/officeart/2005/8/layout/chevron2"/>
    <dgm:cxn modelId="{003DC4EE-D9D7-4422-91AD-0A74DE25F1AF}" type="presParOf" srcId="{203F1CC8-4009-42B3-B31B-448EEB27B948}" destId="{4032C3F8-4B80-4D19-A0BC-3ED281315D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200" dirty="0" smtClean="0"/>
            <a:t>Se envía  el formulario de declaración en original a FONDEF</a:t>
          </a:r>
          <a:endParaRPr lang="es-CL" sz="1200" dirty="0"/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/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/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200" dirty="0" smtClean="0"/>
            <a:t>FONDEF valida  el formulario y lo envía a Unidad de Rendición de Cuentas</a:t>
          </a:r>
          <a:endParaRPr lang="es-CL" sz="1200" dirty="0"/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/>
        </a:p>
      </dgm:t>
    </dgm:pt>
    <dgm:pt modelId="{8E3E73A3-590C-437C-8850-93D9BD48700A}" type="sibTrans" cxnId="{9FDFAEA0-D47B-4E88-8646-F0B965225DCB}">
      <dgm:prSet/>
      <dgm:spPr/>
      <dgm:t>
        <a:bodyPr/>
        <a:lstStyle/>
        <a:p>
          <a:endParaRPr lang="es-CL"/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200" dirty="0" smtClean="0"/>
            <a:t>La rendición es revisada por la Unidad de Rendición de Cuentas dentro de 30 días</a:t>
          </a:r>
          <a:r>
            <a:rPr lang="es-CL" sz="1000" dirty="0" smtClean="0"/>
            <a:t>.</a:t>
          </a:r>
          <a:endParaRPr lang="es-CL" sz="1000" dirty="0"/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/>
        </a:p>
      </dgm:t>
    </dgm:pt>
    <dgm:pt modelId="{01B9E7B9-6918-40F0-A9B5-8AC1A320F913}" type="sibTrans" cxnId="{DA1E7091-4A8A-48C4-9EEF-868B2E68B588}">
      <dgm:prSet/>
      <dgm:spPr/>
      <dgm:t>
        <a:bodyPr/>
        <a:lstStyle/>
        <a:p>
          <a:endParaRPr lang="es-CL"/>
        </a:p>
      </dgm:t>
    </dgm:pt>
    <dgm:pt modelId="{92FCB660-24CA-4804-B56A-E0E77B54D127}">
      <dgm:prSet custT="1"/>
      <dgm:spPr/>
      <dgm:t>
        <a:bodyPr/>
        <a:lstStyle/>
        <a:p>
          <a:r>
            <a:rPr lang="es-CL" sz="1200" dirty="0" smtClean="0"/>
            <a:t>Se rebaja la deuda  contable con CONICYT</a:t>
          </a:r>
          <a:endParaRPr lang="es-CL" sz="1200" dirty="0"/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/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/>
        </a:p>
      </dgm:t>
    </dgm:pt>
    <dgm:pt modelId="{9A8BA25E-30D0-4688-AA58-3909E5A5516E}" type="pres">
      <dgm:prSet presAssocID="{220A9538-5CEC-4650-AFC6-E85529DF0D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FA6D0DA-837A-4178-96A8-6BD2552587F7}" type="pres">
      <dgm:prSet presAssocID="{220A9538-5CEC-4650-AFC6-E85529DF0D3C}" presName="cycle" presStyleCnt="0"/>
      <dgm:spPr/>
    </dgm:pt>
    <dgm:pt modelId="{D83CEA4A-6499-4AA2-B166-17E38DFF21EB}" type="pres">
      <dgm:prSet presAssocID="{BF0CF35C-A5EB-4387-A750-5D024345AF53}" presName="nodeFirstNode" presStyleLbl="node1" presStyleIdx="0" presStyleCnt="4" custScaleX="83686" custScaleY="98309" custRadScaleRad="152812" custRadScaleInc="-3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214141-D529-4E41-9F6D-1ED2C60AA3B6}" type="pres">
      <dgm:prSet presAssocID="{21BF3AF9-05FE-41DB-B6DF-D0B3B21DB8EE}" presName="sibTransFirstNode" presStyleLbl="bgShp" presStyleIdx="0" presStyleCnt="1" custLinFactNeighborX="-2545" custLinFactNeighborY="8576"/>
      <dgm:spPr/>
      <dgm:t>
        <a:bodyPr/>
        <a:lstStyle/>
        <a:p>
          <a:endParaRPr lang="es-CL"/>
        </a:p>
      </dgm:t>
    </dgm:pt>
    <dgm:pt modelId="{A72511B6-9898-4512-A431-DC8739C9A09B}" type="pres">
      <dgm:prSet presAssocID="{1703560B-9368-43A3-A96A-9221DE4FC6D7}" presName="nodeFollowingNodes" presStyleLbl="node1" presStyleIdx="1" presStyleCnt="4" custScaleX="80606" custScaleY="93459" custRadScaleRad="123661" custRadScaleInc="-146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7A373B-239B-484E-9C07-D33573C8F406}" type="pres">
      <dgm:prSet presAssocID="{3B2C762D-C49B-4753-96D3-52A7F24C6D18}" presName="nodeFollowingNodes" presStyleLbl="node1" presStyleIdx="2" presStyleCnt="4" custScaleX="95004" custScaleY="106584" custRadScaleRad="98654" custRadScaleInc="-201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683D87-732E-46F7-B34A-1A557DDF85DC}" type="pres">
      <dgm:prSet presAssocID="{92FCB660-24CA-4804-B56A-E0E77B54D127}" presName="nodeFollowingNodes" presStyleLbl="node1" presStyleIdx="3" presStyleCnt="4" custScaleX="85962" custScaleY="98794" custRadScaleRad="99911" custRadScaleInc="1867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BD42240-58A2-4230-B5C9-67C3A43206B5}" type="presOf" srcId="{21BF3AF9-05FE-41DB-B6DF-D0B3B21DB8EE}" destId="{AE214141-D529-4E41-9F6D-1ED2C60AA3B6}" srcOrd="0" destOrd="0" presId="urn:microsoft.com/office/officeart/2005/8/layout/cycle3"/>
    <dgm:cxn modelId="{86D1B845-BBF0-4D1A-82F1-616E17A27938}" type="presOf" srcId="{1703560B-9368-43A3-A96A-9221DE4FC6D7}" destId="{A72511B6-9898-4512-A431-DC8739C9A09B}" srcOrd="0" destOrd="0" presId="urn:microsoft.com/office/officeart/2005/8/layout/cycle3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C78BCA7A-FD9D-4517-8A8C-0E09A68C74EF}" srcId="{220A9538-5CEC-4650-AFC6-E85529DF0D3C}" destId="{92FCB660-24CA-4804-B56A-E0E77B54D127}" srcOrd="3" destOrd="0" parTransId="{96243826-10DB-453B-BD12-51B4A0B6F929}" sibTransId="{08FD5460-0453-4C58-AEBB-DC465D15DD09}"/>
    <dgm:cxn modelId="{86B31995-2201-494F-935C-A5EFE6ADFEE5}" type="presOf" srcId="{92FCB660-24CA-4804-B56A-E0E77B54D127}" destId="{49683D87-732E-46F7-B34A-1A557DDF85DC}" srcOrd="0" destOrd="0" presId="urn:microsoft.com/office/officeart/2005/8/layout/cycle3"/>
    <dgm:cxn modelId="{C8E9116F-B01B-42A2-A7FC-CA02AB35AC08}" type="presOf" srcId="{BF0CF35C-A5EB-4387-A750-5D024345AF53}" destId="{D83CEA4A-6499-4AA2-B166-17E38DFF21EB}" srcOrd="0" destOrd="0" presId="urn:microsoft.com/office/officeart/2005/8/layout/cycle3"/>
    <dgm:cxn modelId="{8974ABA9-7D90-4C6A-9117-571BC93F88F9}" type="presOf" srcId="{3B2C762D-C49B-4753-96D3-52A7F24C6D18}" destId="{CE7A373B-239B-484E-9C07-D33573C8F406}" srcOrd="0" destOrd="0" presId="urn:microsoft.com/office/officeart/2005/8/layout/cycle3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918714AD-733D-4144-A2FD-0250F9B9ABF2}" type="presOf" srcId="{220A9538-5CEC-4650-AFC6-E85529DF0D3C}" destId="{9A8BA25E-30D0-4688-AA58-3909E5A5516E}" srcOrd="0" destOrd="0" presId="urn:microsoft.com/office/officeart/2005/8/layout/cycle3"/>
    <dgm:cxn modelId="{8FA7700A-2BD1-42E3-A33F-A8EEBACB3183}" type="presParOf" srcId="{9A8BA25E-30D0-4688-AA58-3909E5A5516E}" destId="{FFA6D0DA-837A-4178-96A8-6BD2552587F7}" srcOrd="0" destOrd="0" presId="urn:microsoft.com/office/officeart/2005/8/layout/cycle3"/>
    <dgm:cxn modelId="{9D623812-ECBB-4723-9C17-7C6E37BEAA80}" type="presParOf" srcId="{FFA6D0DA-837A-4178-96A8-6BD2552587F7}" destId="{D83CEA4A-6499-4AA2-B166-17E38DFF21EB}" srcOrd="0" destOrd="0" presId="urn:microsoft.com/office/officeart/2005/8/layout/cycle3"/>
    <dgm:cxn modelId="{25768C31-802A-4B23-81B0-595BE49AA4A2}" type="presParOf" srcId="{FFA6D0DA-837A-4178-96A8-6BD2552587F7}" destId="{AE214141-D529-4E41-9F6D-1ED2C60AA3B6}" srcOrd="1" destOrd="0" presId="urn:microsoft.com/office/officeart/2005/8/layout/cycle3"/>
    <dgm:cxn modelId="{89B47553-A0FB-4C63-BE5B-A47BAA0F2CBD}" type="presParOf" srcId="{FFA6D0DA-837A-4178-96A8-6BD2552587F7}" destId="{A72511B6-9898-4512-A431-DC8739C9A09B}" srcOrd="2" destOrd="0" presId="urn:microsoft.com/office/officeart/2005/8/layout/cycle3"/>
    <dgm:cxn modelId="{BC828737-80A0-440C-A846-4175D8D03A04}" type="presParOf" srcId="{FFA6D0DA-837A-4178-96A8-6BD2552587F7}" destId="{CE7A373B-239B-484E-9C07-D33573C8F406}" srcOrd="3" destOrd="0" presId="urn:microsoft.com/office/officeart/2005/8/layout/cycle3"/>
    <dgm:cxn modelId="{5888970E-F6E5-4F29-839F-EA81FADBF767}" type="presParOf" srcId="{FFA6D0DA-837A-4178-96A8-6BD2552587F7}" destId="{49683D87-732E-46F7-B34A-1A557DDF85D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1200" dirty="0" smtClean="0"/>
            <a:t>Director de Proyecto ingresa declaración en S+C</a:t>
          </a:r>
          <a:endParaRPr lang="es-CL" sz="1200" dirty="0"/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/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/>
        </a:p>
      </dgm:t>
    </dgm:pt>
    <dgm:pt modelId="{AD17AD15-54EA-455B-839E-195CB57846FF}">
      <dgm:prSet custT="1"/>
      <dgm:spPr/>
      <dgm:t>
        <a:bodyPr/>
        <a:lstStyle/>
        <a:p>
          <a:r>
            <a:rPr lang="es-CL" sz="1200" dirty="0"/>
            <a:t>Envía el día 10 al mes siguiente a informar</a:t>
          </a: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/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/>
        </a:p>
      </dgm:t>
    </dgm:pt>
    <dgm:pt modelId="{EE9753E4-8284-4223-AAB9-810C5B34E9C9}">
      <dgm:prSet custT="1"/>
      <dgm:spPr/>
      <dgm:t>
        <a:bodyPr/>
        <a:lstStyle/>
        <a:p>
          <a:r>
            <a:rPr lang="es-CL" sz="1200" dirty="0" smtClean="0"/>
            <a:t>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/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/>
        </a:p>
      </dgm:t>
    </dgm:pt>
    <dgm:pt modelId="{3A33B43F-3B5C-479C-99A4-B201321AC3A2}">
      <dgm:prSet custT="1"/>
      <dgm:spPr/>
      <dgm:t>
        <a:bodyPr/>
        <a:lstStyle/>
        <a:p>
          <a:r>
            <a:rPr lang="es-CL" sz="1200" dirty="0" smtClean="0"/>
            <a:t>5 días de plazo para responder y enviar rectificación en S+C</a:t>
          </a:r>
          <a:endParaRPr lang="es-CL" sz="1200" dirty="0"/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/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/>
        </a:p>
      </dgm:t>
    </dgm:pt>
    <dgm:pt modelId="{7F29AF51-0A1A-4FA3-B7A1-2CFE2AA0F98D}">
      <dgm:prSet custT="1"/>
      <dgm:spPr/>
      <dgm:t>
        <a:bodyPr/>
        <a:lstStyle/>
        <a:p>
          <a:r>
            <a:rPr lang="es-CL" sz="1200" dirty="0" smtClean="0"/>
            <a:t>Analista revisa respuesta y cierra declaración en S+C</a:t>
          </a:r>
          <a:endParaRPr lang="es-CL" sz="1200" dirty="0"/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/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/>
        </a:p>
      </dgm:t>
    </dgm:pt>
    <dgm:pt modelId="{9A8BA25E-30D0-4688-AA58-3909E5A5516E}" type="pres">
      <dgm:prSet presAssocID="{220A9538-5CEC-4650-AFC6-E85529DF0D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FA6D0DA-837A-4178-96A8-6BD2552587F7}" type="pres">
      <dgm:prSet presAssocID="{220A9538-5CEC-4650-AFC6-E85529DF0D3C}" presName="cycle" presStyleCnt="0"/>
      <dgm:spPr/>
    </dgm:pt>
    <dgm:pt modelId="{BF3F78FA-32D0-479D-A48F-0D36FA34CCD4}" type="pres">
      <dgm:prSet presAssocID="{B20D6479-BEFD-49DF-AE3C-B7C18B17D2D9}" presName="nodeFirstNode" presStyleLbl="node1" presStyleIdx="0" presStyleCnt="5" custScaleX="109060" custScaleY="124883" custRadScaleRad="125922" custRadScaleInc="-409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8649FA-054A-4583-8EFD-D746DE1E491E}" type="pres">
      <dgm:prSet presAssocID="{488DFAC7-9EF9-441A-A633-43B4CFE4F065}" presName="sibTransFirstNode" presStyleLbl="bgShp" presStyleIdx="0" presStyleCnt="1" custLinFactNeighborX="3161" custLinFactNeighborY="10484"/>
      <dgm:spPr/>
      <dgm:t>
        <a:bodyPr/>
        <a:lstStyle/>
        <a:p>
          <a:endParaRPr lang="es-CL"/>
        </a:p>
      </dgm:t>
    </dgm:pt>
    <dgm:pt modelId="{9D9A34E0-E703-4679-AC7E-03F407F16DFB}" type="pres">
      <dgm:prSet presAssocID="{AD17AD15-54EA-455B-839E-195CB57846FF}" presName="nodeFollowingNodes" presStyleLbl="node1" presStyleIdx="1" presStyleCnt="5" custScaleX="104625" custScaleY="111730" custRadScaleRad="91717" custRadScaleInc="32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65266C-0022-4E1E-828E-D31BE494CEF1}" type="pres">
      <dgm:prSet presAssocID="{EE9753E4-8284-4223-AAB9-810C5B34E9C9}" presName="nodeFollowingNodes" presStyleLbl="node1" presStyleIdx="2" presStyleCnt="5" custScaleX="103105" custScaleY="110882" custRadScaleRad="101837" custRadScaleInc="-1819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D344D2-7D7C-41C9-99E5-1A031D61125D}" type="pres">
      <dgm:prSet presAssocID="{3A33B43F-3B5C-479C-99A4-B201321AC3A2}" presName="nodeFollowingNodes" presStyleLbl="node1" presStyleIdx="3" presStyleCnt="5" custScaleX="110712" custScaleY="111000" custRadScaleRad="96151" custRadScaleInc="127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0FFFFF-E8CD-48C4-839D-6DC7245C701A}" type="pres">
      <dgm:prSet presAssocID="{7F29AF51-0A1A-4FA3-B7A1-2CFE2AA0F98D}" presName="nodeFollowingNodes" presStyleLbl="node1" presStyleIdx="4" presStyleCnt="5" custScaleX="99724" custScaleY="111728" custRadScaleRad="94402" custRadScaleInc="-438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5D051420-1862-4904-9BC3-EBE9AD634307}" type="presOf" srcId="{220A9538-5CEC-4650-AFC6-E85529DF0D3C}" destId="{9A8BA25E-30D0-4688-AA58-3909E5A5516E}" srcOrd="0" destOrd="0" presId="urn:microsoft.com/office/officeart/2005/8/layout/cycle3"/>
    <dgm:cxn modelId="{510FAB18-91EB-4A1A-9B88-12BBDF0997BD}" type="presOf" srcId="{7F29AF51-0A1A-4FA3-B7A1-2CFE2AA0F98D}" destId="{C40FFFFF-E8CD-48C4-839D-6DC7245C701A}" srcOrd="0" destOrd="0" presId="urn:microsoft.com/office/officeart/2005/8/layout/cycle3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CD72BAC5-E684-41F7-83DE-3300FF36CCAF}" type="presOf" srcId="{3A33B43F-3B5C-479C-99A4-B201321AC3A2}" destId="{FAD344D2-7D7C-41C9-99E5-1A031D61125D}" srcOrd="0" destOrd="0" presId="urn:microsoft.com/office/officeart/2005/8/layout/cycle3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143F8CA0-2615-4C8C-AE32-8B266D7BA552}" type="presOf" srcId="{EE9753E4-8284-4223-AAB9-810C5B34E9C9}" destId="{BA65266C-0022-4E1E-828E-D31BE494CEF1}" srcOrd="0" destOrd="0" presId="urn:microsoft.com/office/officeart/2005/8/layout/cycle3"/>
    <dgm:cxn modelId="{139E1ED5-D3ED-48DE-B6DE-55DFF3DD29A5}" type="presOf" srcId="{B20D6479-BEFD-49DF-AE3C-B7C18B17D2D9}" destId="{BF3F78FA-32D0-479D-A48F-0D36FA34CCD4}" srcOrd="0" destOrd="0" presId="urn:microsoft.com/office/officeart/2005/8/layout/cycle3"/>
    <dgm:cxn modelId="{FD006304-FD49-4FEF-A1AE-12F84CFDD6E2}" type="presOf" srcId="{488DFAC7-9EF9-441A-A633-43B4CFE4F065}" destId="{818649FA-054A-4583-8EFD-D746DE1E491E}" srcOrd="0" destOrd="0" presId="urn:microsoft.com/office/officeart/2005/8/layout/cycle3"/>
    <dgm:cxn modelId="{02FA0EF3-39BC-43B7-BBFC-58E04520783D}" type="presOf" srcId="{AD17AD15-54EA-455B-839E-195CB57846FF}" destId="{9D9A34E0-E703-4679-AC7E-03F407F16DFB}" srcOrd="0" destOrd="0" presId="urn:microsoft.com/office/officeart/2005/8/layout/cycle3"/>
    <dgm:cxn modelId="{7AA752CA-9A70-4D82-9C70-CF49E6753285}" type="presParOf" srcId="{9A8BA25E-30D0-4688-AA58-3909E5A5516E}" destId="{FFA6D0DA-837A-4178-96A8-6BD2552587F7}" srcOrd="0" destOrd="0" presId="urn:microsoft.com/office/officeart/2005/8/layout/cycle3"/>
    <dgm:cxn modelId="{27FEDDA5-1E12-4E49-A9CA-206C37A7F2FA}" type="presParOf" srcId="{FFA6D0DA-837A-4178-96A8-6BD2552587F7}" destId="{BF3F78FA-32D0-479D-A48F-0D36FA34CCD4}" srcOrd="0" destOrd="0" presId="urn:microsoft.com/office/officeart/2005/8/layout/cycle3"/>
    <dgm:cxn modelId="{2DCEC3B9-0CF7-45A2-A363-723FF937F897}" type="presParOf" srcId="{FFA6D0DA-837A-4178-96A8-6BD2552587F7}" destId="{818649FA-054A-4583-8EFD-D746DE1E491E}" srcOrd="1" destOrd="0" presId="urn:microsoft.com/office/officeart/2005/8/layout/cycle3"/>
    <dgm:cxn modelId="{948FABDD-00CA-41AF-9370-C7774C4E5E57}" type="presParOf" srcId="{FFA6D0DA-837A-4178-96A8-6BD2552587F7}" destId="{9D9A34E0-E703-4679-AC7E-03F407F16DFB}" srcOrd="2" destOrd="0" presId="urn:microsoft.com/office/officeart/2005/8/layout/cycle3"/>
    <dgm:cxn modelId="{7E61DD0A-DDB2-41E9-8363-90FEEF2E84FC}" type="presParOf" srcId="{FFA6D0DA-837A-4178-96A8-6BD2552587F7}" destId="{BA65266C-0022-4E1E-828E-D31BE494CEF1}" srcOrd="3" destOrd="0" presId="urn:microsoft.com/office/officeart/2005/8/layout/cycle3"/>
    <dgm:cxn modelId="{65ABE932-0624-47D5-9A0A-A2DFAEBBC912}" type="presParOf" srcId="{FFA6D0DA-837A-4178-96A8-6BD2552587F7}" destId="{FAD344D2-7D7C-41C9-99E5-1A031D61125D}" srcOrd="4" destOrd="0" presId="urn:microsoft.com/office/officeart/2005/8/layout/cycle3"/>
    <dgm:cxn modelId="{AC1761EB-40A4-4AA2-A43B-FFFD106B5961}" type="presParOf" srcId="{FFA6D0DA-837A-4178-96A8-6BD2552587F7}" destId="{C40FFFFF-E8CD-48C4-839D-6DC7245C701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1000" dirty="0" smtClean="0"/>
            <a:t>Director de Proyecto ingresa declaración en S+C</a:t>
          </a:r>
          <a:endParaRPr lang="es-CL" sz="1000" dirty="0"/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/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/>
        </a:p>
      </dgm:t>
    </dgm:pt>
    <dgm:pt modelId="{AD17AD15-54EA-455B-839E-195CB57846FF}">
      <dgm:prSet custT="1"/>
      <dgm:spPr/>
      <dgm:t>
        <a:bodyPr/>
        <a:lstStyle/>
        <a:p>
          <a:r>
            <a:rPr lang="es-CL" sz="1000" dirty="0"/>
            <a:t>Envía el día 10 al mes siguiente a informar</a:t>
          </a: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/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/>
        </a:p>
      </dgm:t>
    </dgm:pt>
    <dgm:pt modelId="{EE9753E4-8284-4223-AAB9-810C5B34E9C9}">
      <dgm:prSet custT="1"/>
      <dgm:spPr/>
      <dgm:t>
        <a:bodyPr/>
        <a:lstStyle/>
        <a:p>
          <a:r>
            <a:rPr lang="es-CL" sz="1000" dirty="0" smtClean="0"/>
            <a:t>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/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/>
        </a:p>
      </dgm:t>
    </dgm:pt>
    <dgm:pt modelId="{3A33B43F-3B5C-479C-99A4-B201321AC3A2}">
      <dgm:prSet custT="1"/>
      <dgm:spPr/>
      <dgm:t>
        <a:bodyPr/>
        <a:lstStyle/>
        <a:p>
          <a:r>
            <a:rPr lang="es-CL" sz="1000" dirty="0" smtClean="0"/>
            <a:t>5 días de plazo para responder y enviar rectificación en S+C</a:t>
          </a:r>
          <a:endParaRPr lang="es-CL" sz="1000" dirty="0"/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/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/>
        </a:p>
      </dgm:t>
    </dgm:pt>
    <dgm:pt modelId="{7F29AF51-0A1A-4FA3-B7A1-2CFE2AA0F98D}">
      <dgm:prSet custT="1"/>
      <dgm:spPr/>
      <dgm:t>
        <a:bodyPr/>
        <a:lstStyle/>
        <a:p>
          <a:r>
            <a:rPr lang="es-CL" sz="1000" dirty="0" smtClean="0"/>
            <a:t>Analista revisa respuesta y cierra declaración en S+C</a:t>
          </a:r>
          <a:endParaRPr lang="es-CL" sz="1000" dirty="0"/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/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/>
        </a:p>
      </dgm:t>
    </dgm:pt>
    <dgm:pt modelId="{9A8BA25E-30D0-4688-AA58-3909E5A5516E}" type="pres">
      <dgm:prSet presAssocID="{220A9538-5CEC-4650-AFC6-E85529DF0D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FA6D0DA-837A-4178-96A8-6BD2552587F7}" type="pres">
      <dgm:prSet presAssocID="{220A9538-5CEC-4650-AFC6-E85529DF0D3C}" presName="cycle" presStyleCnt="0"/>
      <dgm:spPr/>
    </dgm:pt>
    <dgm:pt modelId="{BF3F78FA-32D0-479D-A48F-0D36FA34CCD4}" type="pres">
      <dgm:prSet presAssocID="{B20D6479-BEFD-49DF-AE3C-B7C18B17D2D9}" presName="nodeFirstNode" presStyleLbl="node1" presStyleIdx="0" presStyleCnt="5" custScaleY="125124" custRadScaleRad="130629" custRadScaleInc="28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8649FA-054A-4583-8EFD-D746DE1E491E}" type="pres">
      <dgm:prSet presAssocID="{488DFAC7-9EF9-441A-A633-43B4CFE4F065}" presName="sibTransFirstNode" presStyleLbl="bgShp" presStyleIdx="0" presStyleCnt="1" custLinFactNeighborX="225" custLinFactNeighborY="8686"/>
      <dgm:spPr/>
      <dgm:t>
        <a:bodyPr/>
        <a:lstStyle/>
        <a:p>
          <a:endParaRPr lang="es-CL"/>
        </a:p>
      </dgm:t>
    </dgm:pt>
    <dgm:pt modelId="{9D9A34E0-E703-4679-AC7E-03F407F16DFB}" type="pres">
      <dgm:prSet presAssocID="{AD17AD15-54EA-455B-839E-195CB57846FF}" presName="nodeFollowingNodes" presStyleLbl="node1" presStyleIdx="1" presStyleCnt="5" custScaleX="91356" custScaleY="129625" custRadScaleRad="101844" custRadScaleInc="-46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65266C-0022-4E1E-828E-D31BE494CEF1}" type="pres">
      <dgm:prSet presAssocID="{EE9753E4-8284-4223-AAB9-810C5B34E9C9}" presName="nodeFollowingNodes" presStyleLbl="node1" presStyleIdx="2" presStyleCnt="5" custScaleX="97092" custScaleY="116500" custRadScaleRad="101335" custRadScaleInc="-2726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D344D2-7D7C-41C9-99E5-1A031D61125D}" type="pres">
      <dgm:prSet presAssocID="{3A33B43F-3B5C-479C-99A4-B201321AC3A2}" presName="nodeFollowingNodes" presStyleLbl="node1" presStyleIdx="3" presStyleCnt="5" custScaleX="101469" custScaleY="119516" custRadScaleRad="96160" custRadScaleInc="222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0FFFFF-E8CD-48C4-839D-6DC7245C701A}" type="pres">
      <dgm:prSet presAssocID="{7F29AF51-0A1A-4FA3-B7A1-2CFE2AA0F98D}" presName="nodeFollowingNodes" presStyleLbl="node1" presStyleIdx="4" presStyleCnt="5" custScaleX="95691" custScaleY="134240" custRadScaleRad="100814" custRadScaleInc="51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07D82C0-058A-49C7-B510-BCFB4B1B7DDA}" type="presOf" srcId="{B20D6479-BEFD-49DF-AE3C-B7C18B17D2D9}" destId="{BF3F78FA-32D0-479D-A48F-0D36FA34CCD4}" srcOrd="0" destOrd="0" presId="urn:microsoft.com/office/officeart/2005/8/layout/cycle3"/>
    <dgm:cxn modelId="{83F4E5E9-251F-4B69-B9E0-64ED82746185}" type="presOf" srcId="{3A33B43F-3B5C-479C-99A4-B201321AC3A2}" destId="{FAD344D2-7D7C-41C9-99E5-1A031D61125D}" srcOrd="0" destOrd="0" presId="urn:microsoft.com/office/officeart/2005/8/layout/cycle3"/>
    <dgm:cxn modelId="{5D9341A4-C236-44A7-B7C5-70C546F08270}" type="presOf" srcId="{AD17AD15-54EA-455B-839E-195CB57846FF}" destId="{9D9A34E0-E703-4679-AC7E-03F407F16DFB}" srcOrd="0" destOrd="0" presId="urn:microsoft.com/office/officeart/2005/8/layout/cycle3"/>
    <dgm:cxn modelId="{5201DB97-8E10-467D-B416-6540EBD0EF3A}" type="presOf" srcId="{7F29AF51-0A1A-4FA3-B7A1-2CFE2AA0F98D}" destId="{C40FFFFF-E8CD-48C4-839D-6DC7245C701A}" srcOrd="0" destOrd="0" presId="urn:microsoft.com/office/officeart/2005/8/layout/cycle3"/>
    <dgm:cxn modelId="{EE45733B-6E82-45DF-A422-1026B2920145}" type="presOf" srcId="{488DFAC7-9EF9-441A-A633-43B4CFE4F065}" destId="{818649FA-054A-4583-8EFD-D746DE1E491E}" srcOrd="0" destOrd="0" presId="urn:microsoft.com/office/officeart/2005/8/layout/cycle3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2AF85104-584B-434F-9563-C9B5401220EC}" type="presOf" srcId="{220A9538-5CEC-4650-AFC6-E85529DF0D3C}" destId="{9A8BA25E-30D0-4688-AA58-3909E5A5516E}" srcOrd="0" destOrd="0" presId="urn:microsoft.com/office/officeart/2005/8/layout/cycle3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3B0E98F5-4DA9-42E2-A347-F67A86A3CDD5}" type="presOf" srcId="{EE9753E4-8284-4223-AAB9-810C5B34E9C9}" destId="{BA65266C-0022-4E1E-828E-D31BE494CEF1}" srcOrd="0" destOrd="0" presId="urn:microsoft.com/office/officeart/2005/8/layout/cycle3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954AA3DB-D070-4B90-9C3D-E988BEE364ED}" type="presParOf" srcId="{9A8BA25E-30D0-4688-AA58-3909E5A5516E}" destId="{FFA6D0DA-837A-4178-96A8-6BD2552587F7}" srcOrd="0" destOrd="0" presId="urn:microsoft.com/office/officeart/2005/8/layout/cycle3"/>
    <dgm:cxn modelId="{C87CCB31-B243-4A42-84B1-F639B2B8065C}" type="presParOf" srcId="{FFA6D0DA-837A-4178-96A8-6BD2552587F7}" destId="{BF3F78FA-32D0-479D-A48F-0D36FA34CCD4}" srcOrd="0" destOrd="0" presId="urn:microsoft.com/office/officeart/2005/8/layout/cycle3"/>
    <dgm:cxn modelId="{CF71F381-590E-46A8-BC2C-0AB0A234B57C}" type="presParOf" srcId="{FFA6D0DA-837A-4178-96A8-6BD2552587F7}" destId="{818649FA-054A-4583-8EFD-D746DE1E491E}" srcOrd="1" destOrd="0" presId="urn:microsoft.com/office/officeart/2005/8/layout/cycle3"/>
    <dgm:cxn modelId="{2F65CBE3-39D7-4CC5-8282-EBF3BE2DCD9A}" type="presParOf" srcId="{FFA6D0DA-837A-4178-96A8-6BD2552587F7}" destId="{9D9A34E0-E703-4679-AC7E-03F407F16DFB}" srcOrd="2" destOrd="0" presId="urn:microsoft.com/office/officeart/2005/8/layout/cycle3"/>
    <dgm:cxn modelId="{C0916E38-EE89-451B-886B-ACF8282442F0}" type="presParOf" srcId="{FFA6D0DA-837A-4178-96A8-6BD2552587F7}" destId="{BA65266C-0022-4E1E-828E-D31BE494CEF1}" srcOrd="3" destOrd="0" presId="urn:microsoft.com/office/officeart/2005/8/layout/cycle3"/>
    <dgm:cxn modelId="{E63F80BF-AC67-4463-9DA9-C467E10C526E}" type="presParOf" srcId="{FFA6D0DA-837A-4178-96A8-6BD2552587F7}" destId="{FAD344D2-7D7C-41C9-99E5-1A031D61125D}" srcOrd="4" destOrd="0" presId="urn:microsoft.com/office/officeart/2005/8/layout/cycle3"/>
    <dgm:cxn modelId="{F588EE06-A93B-4A5A-93AD-0FD2C21BF353}" type="presParOf" srcId="{FFA6D0DA-837A-4178-96A8-6BD2552587F7}" destId="{C40FFFFF-E8CD-48C4-839D-6DC7245C701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000" dirty="0" smtClean="0"/>
            <a:t>Se envía documentación y formulario de rendición original a FONDEF</a:t>
          </a:r>
          <a:endParaRPr lang="es-CL" sz="1000" dirty="0"/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/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/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000" dirty="0" smtClean="0"/>
            <a:t>FONDEF valida la rendición y la envía a Unidad de Rendición de Cuentas</a:t>
          </a:r>
          <a:endParaRPr lang="es-CL" sz="1000" dirty="0"/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/>
        </a:p>
      </dgm:t>
    </dgm:pt>
    <dgm:pt modelId="{8E3E73A3-590C-437C-8850-93D9BD48700A}" type="sibTrans" cxnId="{9FDFAEA0-D47B-4E88-8646-F0B965225DCB}">
      <dgm:prSet/>
      <dgm:spPr/>
      <dgm:t>
        <a:bodyPr/>
        <a:lstStyle/>
        <a:p>
          <a:endParaRPr lang="es-CL"/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000" dirty="0" smtClean="0"/>
            <a:t>La rendición es revisada y se emite un Pre Informe</a:t>
          </a:r>
          <a:endParaRPr lang="es-CL" sz="1000" dirty="0"/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/>
        </a:p>
      </dgm:t>
    </dgm:pt>
    <dgm:pt modelId="{01B9E7B9-6918-40F0-A9B5-8AC1A320F913}" type="sibTrans" cxnId="{DA1E7091-4A8A-48C4-9EEF-868B2E68B588}">
      <dgm:prSet/>
      <dgm:spPr/>
      <dgm:t>
        <a:bodyPr/>
        <a:lstStyle/>
        <a:p>
          <a:endParaRPr lang="es-CL"/>
        </a:p>
      </dgm:t>
    </dgm:pt>
    <dgm:pt modelId="{87962342-EB15-4C64-94D3-931472D17877}">
      <dgm:prSet phldrT="[Texto]" custT="1"/>
      <dgm:spPr/>
      <dgm:t>
        <a:bodyPr/>
        <a:lstStyle/>
        <a:p>
          <a:r>
            <a:rPr lang="es-CL" sz="1000" dirty="0" smtClean="0"/>
            <a:t>Las observaciones que señala el Pre Informe se responden a la Unidad de Rendición de Cuentas</a:t>
          </a:r>
          <a:endParaRPr lang="es-CL" sz="1000" dirty="0"/>
        </a:p>
      </dgm:t>
    </dgm:pt>
    <dgm:pt modelId="{21C39799-2349-4DA9-A5F5-EE413E645BB1}" type="parTrans" cxnId="{95991795-14C0-424C-8963-6E06E780757D}">
      <dgm:prSet/>
      <dgm:spPr/>
      <dgm:t>
        <a:bodyPr/>
        <a:lstStyle/>
        <a:p>
          <a:endParaRPr lang="es-CL"/>
        </a:p>
      </dgm:t>
    </dgm:pt>
    <dgm:pt modelId="{67600606-C999-4A25-81F3-15E1E99F9BAF}" type="sibTrans" cxnId="{95991795-14C0-424C-8963-6E06E780757D}">
      <dgm:prSet/>
      <dgm:spPr/>
      <dgm:t>
        <a:bodyPr/>
        <a:lstStyle/>
        <a:p>
          <a:endParaRPr lang="es-CL"/>
        </a:p>
      </dgm:t>
    </dgm:pt>
    <dgm:pt modelId="{30D0FA4F-C4B6-42A1-9CD1-4129B170703D}">
      <dgm:prSet phldrT="[Texto]"/>
      <dgm:spPr/>
      <dgm:t>
        <a:bodyPr/>
        <a:lstStyle/>
        <a:p>
          <a:r>
            <a:rPr lang="es-CL" dirty="0" smtClean="0"/>
            <a:t>Se emite Informe Final de Rendición de Cuentas</a:t>
          </a:r>
          <a:endParaRPr lang="es-CL" dirty="0"/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/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/>
        </a:p>
      </dgm:t>
    </dgm:pt>
    <dgm:pt modelId="{92FCB660-24CA-4804-B56A-E0E77B54D127}">
      <dgm:prSet/>
      <dgm:spPr/>
      <dgm:t>
        <a:bodyPr/>
        <a:lstStyle/>
        <a:p>
          <a:r>
            <a:rPr lang="es-CL" dirty="0" smtClean="0"/>
            <a:t>Se rebaja la deuda  contable con CONICYT</a:t>
          </a:r>
          <a:endParaRPr lang="es-CL" dirty="0"/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/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/>
        </a:p>
      </dgm:t>
    </dgm:pt>
    <dgm:pt modelId="{9A8BA25E-30D0-4688-AA58-3909E5A5516E}" type="pres">
      <dgm:prSet presAssocID="{220A9538-5CEC-4650-AFC6-E85529DF0D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FA6D0DA-837A-4178-96A8-6BD2552587F7}" type="pres">
      <dgm:prSet presAssocID="{220A9538-5CEC-4650-AFC6-E85529DF0D3C}" presName="cycle" presStyleCnt="0"/>
      <dgm:spPr/>
    </dgm:pt>
    <dgm:pt modelId="{D83CEA4A-6499-4AA2-B166-17E38DFF21EB}" type="pres">
      <dgm:prSet presAssocID="{BF0CF35C-A5EB-4387-A750-5D024345AF53}" presName="nodeFirstNode" presStyleLbl="node1" presStyleIdx="0" presStyleCnt="6" custScaleX="119766" custScaleY="137006" custRadScaleRad="110614" custRadScaleInc="1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214141-D529-4E41-9F6D-1ED2C60AA3B6}" type="pres">
      <dgm:prSet presAssocID="{21BF3AF9-05FE-41DB-B6DF-D0B3B21DB8EE}" presName="sibTransFirstNode" presStyleLbl="bgShp" presStyleIdx="0" presStyleCnt="1" custLinFactNeighborX="3158" custLinFactNeighborY="6430"/>
      <dgm:spPr/>
      <dgm:t>
        <a:bodyPr/>
        <a:lstStyle/>
        <a:p>
          <a:endParaRPr lang="es-CL"/>
        </a:p>
      </dgm:t>
    </dgm:pt>
    <dgm:pt modelId="{A72511B6-9898-4512-A431-DC8739C9A09B}" type="pres">
      <dgm:prSet presAssocID="{1703560B-9368-43A3-A96A-9221DE4FC6D7}" presName="nodeFollowingNodes" presStyleLbl="node1" presStyleIdx="1" presStyleCnt="6" custScaleX="102875" custScaleY="127283" custRadScaleRad="93632" custRadScaleInc="88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7A373B-239B-484E-9C07-D33573C8F406}" type="pres">
      <dgm:prSet presAssocID="{3B2C762D-C49B-4753-96D3-52A7F24C6D18}" presName="nodeFollowingNodes" presStyleLbl="node1" presStyleIdx="2" presStyleCnt="6" custScaleX="99635" custScaleY="125495" custRadScaleRad="90690" custRadScaleInc="-119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D0763C-7F99-4577-ABBC-83CA9378A181}" type="pres">
      <dgm:prSet presAssocID="{87962342-EB15-4C64-94D3-931472D17877}" presName="nodeFollowingNodes" presStyleLbl="node1" presStyleIdx="3" presStyleCnt="6" custScaleX="132284" custScaleY="154397" custRadScaleRad="111113" custRadScaleInc="-103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CCFA90-79B9-445B-8BDC-45581897AB2B}" type="pres">
      <dgm:prSet presAssocID="{30D0FA4F-C4B6-42A1-9CD1-4129B170703D}" presName="nodeFollowingNodes" presStyleLbl="node1" presStyleIdx="4" presStyleCnt="6" custScaleX="98362" custScaleY="120500" custRadScaleRad="97541" custRadScaleInc="1076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683D87-732E-46F7-B34A-1A557DDF85DC}" type="pres">
      <dgm:prSet presAssocID="{92FCB660-24CA-4804-B56A-E0E77B54D127}" presName="nodeFollowingNodes" presStyleLbl="node1" presStyleIdx="5" presStyleCnt="6" custScaleY="125312" custRadScaleRad="97668" custRadScaleInc="-104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1F3E0ED0-E204-4C69-8D42-117363316582}" type="presOf" srcId="{3B2C762D-C49B-4753-96D3-52A7F24C6D18}" destId="{CE7A373B-239B-484E-9C07-D33573C8F406}" srcOrd="0" destOrd="0" presId="urn:microsoft.com/office/officeart/2005/8/layout/cycle3"/>
    <dgm:cxn modelId="{07C819B4-FEF5-499A-9185-4D2854717E3E}" type="presOf" srcId="{220A9538-5CEC-4650-AFC6-E85529DF0D3C}" destId="{9A8BA25E-30D0-4688-AA58-3909E5A5516E}" srcOrd="0" destOrd="0" presId="urn:microsoft.com/office/officeart/2005/8/layout/cycle3"/>
    <dgm:cxn modelId="{C78BCA7A-FD9D-4517-8A8C-0E09A68C74EF}" srcId="{220A9538-5CEC-4650-AFC6-E85529DF0D3C}" destId="{92FCB660-24CA-4804-B56A-E0E77B54D127}" srcOrd="5" destOrd="0" parTransId="{96243826-10DB-453B-BD12-51B4A0B6F929}" sibTransId="{08FD5460-0453-4C58-AEBB-DC465D15DD09}"/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7A4D2D85-C4E6-4FB3-9118-9661EB9EE50E}" type="presOf" srcId="{30D0FA4F-C4B6-42A1-9CD1-4129B170703D}" destId="{7CCCFA90-79B9-445B-8BDC-45581897AB2B}" srcOrd="0" destOrd="0" presId="urn:microsoft.com/office/officeart/2005/8/layout/cycle3"/>
    <dgm:cxn modelId="{24DDF52B-CB1D-4E98-A997-7794F020A888}" type="presOf" srcId="{21BF3AF9-05FE-41DB-B6DF-D0B3B21DB8EE}" destId="{AE214141-D529-4E41-9F6D-1ED2C60AA3B6}" srcOrd="0" destOrd="0" presId="urn:microsoft.com/office/officeart/2005/8/layout/cycle3"/>
    <dgm:cxn modelId="{18C72201-3575-4B9B-9873-270997234B9A}" type="presOf" srcId="{1703560B-9368-43A3-A96A-9221DE4FC6D7}" destId="{A72511B6-9898-4512-A431-DC8739C9A09B}" srcOrd="0" destOrd="0" presId="urn:microsoft.com/office/officeart/2005/8/layout/cycle3"/>
    <dgm:cxn modelId="{17D0E258-C75E-4B97-BA8C-7E4F28A520BE}" srcId="{220A9538-5CEC-4650-AFC6-E85529DF0D3C}" destId="{30D0FA4F-C4B6-42A1-9CD1-4129B170703D}" srcOrd="4" destOrd="0" parTransId="{59D4219D-2509-46D1-AC84-5F17AB9B02A3}" sibTransId="{8FD4F222-6F85-461B-B929-88B9266E0578}"/>
    <dgm:cxn modelId="{03796820-46B3-4AA0-A5C3-2D2A9A1D8B4D}" type="presOf" srcId="{92FCB660-24CA-4804-B56A-E0E77B54D127}" destId="{49683D87-732E-46F7-B34A-1A557DDF85DC}" srcOrd="0" destOrd="0" presId="urn:microsoft.com/office/officeart/2005/8/layout/cycle3"/>
    <dgm:cxn modelId="{44774696-3563-49A4-BE55-5DB946486870}" type="presOf" srcId="{BF0CF35C-A5EB-4387-A750-5D024345AF53}" destId="{D83CEA4A-6499-4AA2-B166-17E38DFF21EB}" srcOrd="0" destOrd="0" presId="urn:microsoft.com/office/officeart/2005/8/layout/cycle3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95991795-14C0-424C-8963-6E06E780757D}" srcId="{220A9538-5CEC-4650-AFC6-E85529DF0D3C}" destId="{87962342-EB15-4C64-94D3-931472D17877}" srcOrd="3" destOrd="0" parTransId="{21C39799-2349-4DA9-A5F5-EE413E645BB1}" sibTransId="{67600606-C999-4A25-81F3-15E1E99F9BAF}"/>
    <dgm:cxn modelId="{2D9A12FB-49A7-4388-B8A2-C8776D3CAA4C}" type="presOf" srcId="{87962342-EB15-4C64-94D3-931472D17877}" destId="{06D0763C-7F99-4577-ABBC-83CA9378A181}" srcOrd="0" destOrd="0" presId="urn:microsoft.com/office/officeart/2005/8/layout/cycle3"/>
    <dgm:cxn modelId="{F10CA835-E869-482B-84A6-C84B0778E343}" type="presParOf" srcId="{9A8BA25E-30D0-4688-AA58-3909E5A5516E}" destId="{FFA6D0DA-837A-4178-96A8-6BD2552587F7}" srcOrd="0" destOrd="0" presId="urn:microsoft.com/office/officeart/2005/8/layout/cycle3"/>
    <dgm:cxn modelId="{BEF029FD-4EAF-4399-B9DA-2310B9AFE6F6}" type="presParOf" srcId="{FFA6D0DA-837A-4178-96A8-6BD2552587F7}" destId="{D83CEA4A-6499-4AA2-B166-17E38DFF21EB}" srcOrd="0" destOrd="0" presId="urn:microsoft.com/office/officeart/2005/8/layout/cycle3"/>
    <dgm:cxn modelId="{B119FABE-5B05-441D-BE29-D4FF8DD490AB}" type="presParOf" srcId="{FFA6D0DA-837A-4178-96A8-6BD2552587F7}" destId="{AE214141-D529-4E41-9F6D-1ED2C60AA3B6}" srcOrd="1" destOrd="0" presId="urn:microsoft.com/office/officeart/2005/8/layout/cycle3"/>
    <dgm:cxn modelId="{EA9DCE8E-AB53-43E4-938A-71B59B63EE4E}" type="presParOf" srcId="{FFA6D0DA-837A-4178-96A8-6BD2552587F7}" destId="{A72511B6-9898-4512-A431-DC8739C9A09B}" srcOrd="2" destOrd="0" presId="urn:microsoft.com/office/officeart/2005/8/layout/cycle3"/>
    <dgm:cxn modelId="{F71C02BB-DB59-4C4A-91D2-3C65579094D3}" type="presParOf" srcId="{FFA6D0DA-837A-4178-96A8-6BD2552587F7}" destId="{CE7A373B-239B-484E-9C07-D33573C8F406}" srcOrd="3" destOrd="0" presId="urn:microsoft.com/office/officeart/2005/8/layout/cycle3"/>
    <dgm:cxn modelId="{6F427C0D-2CD3-4B57-8FC9-C2ACD5F82C1F}" type="presParOf" srcId="{FFA6D0DA-837A-4178-96A8-6BD2552587F7}" destId="{06D0763C-7F99-4577-ABBC-83CA9378A181}" srcOrd="4" destOrd="0" presId="urn:microsoft.com/office/officeart/2005/8/layout/cycle3"/>
    <dgm:cxn modelId="{71BD4764-E061-46B3-AF4F-D8D354000B30}" type="presParOf" srcId="{FFA6D0DA-837A-4178-96A8-6BD2552587F7}" destId="{7CCCFA90-79B9-445B-8BDC-45581897AB2B}" srcOrd="5" destOrd="0" presId="urn:microsoft.com/office/officeart/2005/8/layout/cycle3"/>
    <dgm:cxn modelId="{672641C7-150B-47C1-AE66-3BD16A34AA1B}" type="presParOf" srcId="{FFA6D0DA-837A-4178-96A8-6BD2552587F7}" destId="{49683D87-732E-46F7-B34A-1A557DDF85D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F0289-8EC0-49D1-A325-C65C44072337}">
      <dsp:nvSpPr>
        <dsp:cNvPr id="0" name=""/>
        <dsp:cNvSpPr/>
      </dsp:nvSpPr>
      <dsp:spPr>
        <a:xfrm>
          <a:off x="1030262" y="210"/>
          <a:ext cx="1727770" cy="1727770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1ra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Etapa</a:t>
          </a:r>
          <a:endParaRPr lang="es-CL" sz="3100" kern="1200" dirty="0"/>
        </a:p>
      </dsp:txBody>
      <dsp:txXfrm>
        <a:off x="1283288" y="253236"/>
        <a:ext cx="1221718" cy="1221718"/>
      </dsp:txXfrm>
    </dsp:sp>
    <dsp:sp modelId="{39FF1272-513D-4785-8C85-8D17F2535547}">
      <dsp:nvSpPr>
        <dsp:cNvPr id="0" name=""/>
        <dsp:cNvSpPr/>
      </dsp:nvSpPr>
      <dsp:spPr>
        <a:xfrm rot="10800000">
          <a:off x="3017198" y="542730"/>
          <a:ext cx="549430" cy="642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500" kern="1200"/>
        </a:p>
      </dsp:txBody>
      <dsp:txXfrm>
        <a:off x="3182027" y="671276"/>
        <a:ext cx="384601" cy="385638"/>
      </dsp:txXfrm>
    </dsp:sp>
    <dsp:sp modelId="{827E4543-0104-4E2F-A48C-A3DA33EEC986}">
      <dsp:nvSpPr>
        <dsp:cNvPr id="0" name=""/>
        <dsp:cNvSpPr/>
      </dsp:nvSpPr>
      <dsp:spPr>
        <a:xfrm>
          <a:off x="3794695" y="210"/>
          <a:ext cx="1727770" cy="1727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VIU</a:t>
          </a:r>
          <a:endParaRPr lang="es-CL" sz="3100" kern="1200" dirty="0"/>
        </a:p>
      </dsp:txBody>
      <dsp:txXfrm>
        <a:off x="4047721" y="253236"/>
        <a:ext cx="1221718" cy="12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6430-B753-40F6-89AC-9F2D1A783671}">
      <dsp:nvSpPr>
        <dsp:cNvPr id="0" name=""/>
        <dsp:cNvSpPr/>
      </dsp:nvSpPr>
      <dsp:spPr>
        <a:xfrm rot="5400000">
          <a:off x="931626" y="545840"/>
          <a:ext cx="578891" cy="6590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2AD6D0-E330-4ECA-9042-AEEB92F73A24}">
      <dsp:nvSpPr>
        <dsp:cNvPr id="0" name=""/>
        <dsp:cNvSpPr/>
      </dsp:nvSpPr>
      <dsp:spPr>
        <a:xfrm>
          <a:off x="601770" y="166368"/>
          <a:ext cx="1232787" cy="41197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kern="1200" dirty="0" smtClean="0">
              <a:latin typeface="Calibri" panose="020F0502020204030204" pitchFamily="34" charset="0"/>
            </a:rPr>
            <a:t>1era. Etapa</a:t>
          </a:r>
          <a:endParaRPr lang="es-CL" sz="1600" b="0" kern="1200" dirty="0">
            <a:latin typeface="Calibri" panose="020F0502020204030204" pitchFamily="34" charset="0"/>
          </a:endParaRPr>
        </a:p>
      </dsp:txBody>
      <dsp:txXfrm>
        <a:off x="621885" y="186483"/>
        <a:ext cx="1192557" cy="371747"/>
      </dsp:txXfrm>
    </dsp:sp>
    <dsp:sp modelId="{0BE03E39-F25C-4CCF-9A8C-2AF1CAD9E4BA}">
      <dsp:nvSpPr>
        <dsp:cNvPr id="0" name=""/>
        <dsp:cNvSpPr/>
      </dsp:nvSpPr>
      <dsp:spPr>
        <a:xfrm>
          <a:off x="2676112" y="28144"/>
          <a:ext cx="708767" cy="5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C13-C4F4-47A5-8094-7A0A8AF85D84}">
      <dsp:nvSpPr>
        <dsp:cNvPr id="0" name=""/>
        <dsp:cNvSpPr/>
      </dsp:nvSpPr>
      <dsp:spPr>
        <a:xfrm rot="5400000">
          <a:off x="2190264" y="1175157"/>
          <a:ext cx="578891" cy="6590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56A22C-3076-4E40-A85D-7D45B72D79E6}">
      <dsp:nvSpPr>
        <dsp:cNvPr id="0" name=""/>
        <dsp:cNvSpPr/>
      </dsp:nvSpPr>
      <dsp:spPr>
        <a:xfrm>
          <a:off x="1590787" y="725762"/>
          <a:ext cx="1447842" cy="498969"/>
        </a:xfrm>
        <a:prstGeom prst="roundRect">
          <a:avLst>
            <a:gd name="adj" fmla="val 16670"/>
          </a:avLst>
        </a:pr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Giro $2.000.000.-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1615149" y="750124"/>
        <a:ext cx="1399118" cy="450245"/>
      </dsp:txXfrm>
    </dsp:sp>
    <dsp:sp modelId="{92E9C694-7355-496D-889B-C052FD390992}">
      <dsp:nvSpPr>
        <dsp:cNvPr id="0" name=""/>
        <dsp:cNvSpPr/>
      </dsp:nvSpPr>
      <dsp:spPr>
        <a:xfrm>
          <a:off x="3653601" y="729341"/>
          <a:ext cx="708767" cy="5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FB953-2EFA-450C-8EC7-3EEA4C5B15B3}">
      <dsp:nvSpPr>
        <dsp:cNvPr id="0" name=""/>
        <dsp:cNvSpPr/>
      </dsp:nvSpPr>
      <dsp:spPr>
        <a:xfrm rot="5400000">
          <a:off x="3678784" y="2014252"/>
          <a:ext cx="578891" cy="6590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811565-372B-49FB-9F02-D889FAEBF158}">
      <dsp:nvSpPr>
        <dsp:cNvPr id="0" name=""/>
        <dsp:cNvSpPr/>
      </dsp:nvSpPr>
      <dsp:spPr>
        <a:xfrm>
          <a:off x="2849431" y="1425014"/>
          <a:ext cx="1766605" cy="63006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Calibri" panose="020F0502020204030204" pitchFamily="34" charset="0"/>
            </a:rPr>
            <a:t>Ejecución 3 meses (Financiamiento)</a:t>
          </a:r>
          <a:endParaRPr lang="es-CL" sz="1400" kern="1200" dirty="0">
            <a:latin typeface="Calibri" panose="020F0502020204030204" pitchFamily="34" charset="0"/>
          </a:endParaRPr>
        </a:p>
      </dsp:txBody>
      <dsp:txXfrm>
        <a:off x="2880194" y="1455777"/>
        <a:ext cx="1705079" cy="568534"/>
      </dsp:txXfrm>
    </dsp:sp>
    <dsp:sp modelId="{A7FD45D8-209A-4745-B1DB-7A0B28900F4C}">
      <dsp:nvSpPr>
        <dsp:cNvPr id="0" name=""/>
        <dsp:cNvSpPr/>
      </dsp:nvSpPr>
      <dsp:spPr>
        <a:xfrm>
          <a:off x="4682942" y="1469562"/>
          <a:ext cx="708767" cy="5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45228-4C39-407F-B21E-769682F1954A}">
      <dsp:nvSpPr>
        <dsp:cNvPr id="0" name=""/>
        <dsp:cNvSpPr/>
      </dsp:nvSpPr>
      <dsp:spPr>
        <a:xfrm rot="5400000">
          <a:off x="5238502" y="2783423"/>
          <a:ext cx="578891" cy="6590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B468A7-5452-48F3-9C48-E00212FADEF5}">
      <dsp:nvSpPr>
        <dsp:cNvPr id="0" name=""/>
        <dsp:cNvSpPr/>
      </dsp:nvSpPr>
      <dsp:spPr>
        <a:xfrm>
          <a:off x="4317850" y="2124259"/>
          <a:ext cx="1845044" cy="682127"/>
        </a:xfrm>
        <a:prstGeom prst="roundRect">
          <a:avLst>
            <a:gd name="adj" fmla="val 16670"/>
          </a:avLst>
        </a:pr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Calibri" panose="020F0502020204030204" pitchFamily="34" charset="0"/>
            </a:rPr>
            <a:t>Declaración y Rendición de Cuentas</a:t>
          </a:r>
          <a:endParaRPr lang="es-CL" sz="1400" kern="1200" dirty="0">
            <a:latin typeface="Calibri" panose="020F0502020204030204" pitchFamily="34" charset="0"/>
          </a:endParaRPr>
        </a:p>
      </dsp:txBody>
      <dsp:txXfrm>
        <a:off x="4351155" y="2157564"/>
        <a:ext cx="1778434" cy="615517"/>
      </dsp:txXfrm>
    </dsp:sp>
    <dsp:sp modelId="{FFC681F4-CB8D-49CF-AFC2-463718A70E83}">
      <dsp:nvSpPr>
        <dsp:cNvPr id="0" name=""/>
        <dsp:cNvSpPr/>
      </dsp:nvSpPr>
      <dsp:spPr>
        <a:xfrm>
          <a:off x="5592122" y="2235816"/>
          <a:ext cx="708767" cy="5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2058D-1AEF-4DB0-AAFC-1F407168F5C7}">
      <dsp:nvSpPr>
        <dsp:cNvPr id="0" name=""/>
        <dsp:cNvSpPr/>
      </dsp:nvSpPr>
      <dsp:spPr>
        <a:xfrm>
          <a:off x="6485512" y="3452823"/>
          <a:ext cx="330431" cy="517437"/>
        </a:xfrm>
        <a:prstGeom prst="downArrow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F484A0-5157-45EB-B004-39A51E61D268}">
      <dsp:nvSpPr>
        <dsp:cNvPr id="0" name=""/>
        <dsp:cNvSpPr/>
      </dsp:nvSpPr>
      <dsp:spPr>
        <a:xfrm>
          <a:off x="5890570" y="2963355"/>
          <a:ext cx="1452559" cy="515115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Calibri" panose="020F0502020204030204" pitchFamily="34" charset="0"/>
            </a:rPr>
            <a:t>Cierre Financiero</a:t>
          </a:r>
          <a:endParaRPr lang="es-CL" sz="1400" kern="1200" dirty="0">
            <a:latin typeface="Calibri" panose="020F0502020204030204" pitchFamily="34" charset="0"/>
          </a:endParaRPr>
        </a:p>
      </dsp:txBody>
      <dsp:txXfrm>
        <a:off x="5915720" y="2988505"/>
        <a:ext cx="1402259" cy="464815"/>
      </dsp:txXfrm>
    </dsp:sp>
    <dsp:sp modelId="{8BFF600C-CE3A-49E2-B8E6-53C27DBDADE6}">
      <dsp:nvSpPr>
        <dsp:cNvPr id="0" name=""/>
        <dsp:cNvSpPr/>
      </dsp:nvSpPr>
      <dsp:spPr>
        <a:xfrm>
          <a:off x="6265840" y="2937013"/>
          <a:ext cx="708767" cy="5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B617A-7296-400C-96BD-9A923B604D5F}">
      <dsp:nvSpPr>
        <dsp:cNvPr id="0" name=""/>
        <dsp:cNvSpPr/>
      </dsp:nvSpPr>
      <dsp:spPr>
        <a:xfrm>
          <a:off x="7534384" y="1926865"/>
          <a:ext cx="1063568" cy="435926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lumMod val="40000"/>
              <a:lumOff val="60000"/>
            </a:schemeClr>
          </a:solidFill>
          <a:prstDash val="dashDot"/>
        </a:ln>
        <a:effectLst>
          <a:softEdge rad="12700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513B92-9D59-42BF-9F07-79E61C61FDE8}">
      <dsp:nvSpPr>
        <dsp:cNvPr id="0" name=""/>
        <dsp:cNvSpPr/>
      </dsp:nvSpPr>
      <dsp:spPr>
        <a:xfrm>
          <a:off x="5742379" y="4032445"/>
          <a:ext cx="1907471" cy="856478"/>
        </a:xfrm>
        <a:prstGeom prst="roundRect">
          <a:avLst>
            <a:gd name="adj" fmla="val 16670"/>
          </a:avLst>
        </a:pr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</a:rPr>
            <a:t>Finiquito </a:t>
          </a:r>
          <a:r>
            <a:rPr lang="es-CL" sz="1600" kern="1200" dirty="0" smtClean="0">
              <a:latin typeface="Calibri" panose="020F0502020204030204" pitchFamily="34" charset="0"/>
            </a:rPr>
            <a:t>(Proyectos que no pasan 2da Etapa)</a:t>
          </a:r>
          <a:endParaRPr lang="es-CL" sz="1100" kern="1200" dirty="0"/>
        </a:p>
      </dsp:txBody>
      <dsp:txXfrm>
        <a:off x="5784196" y="4074262"/>
        <a:ext cx="1823837" cy="772844"/>
      </dsp:txXfrm>
    </dsp:sp>
    <dsp:sp modelId="{5A0A9647-53B2-4C4B-ABEA-EEB56CE7B359}">
      <dsp:nvSpPr>
        <dsp:cNvPr id="0" name=""/>
        <dsp:cNvSpPr/>
      </dsp:nvSpPr>
      <dsp:spPr>
        <a:xfrm>
          <a:off x="7363257" y="3666213"/>
          <a:ext cx="708767" cy="5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46599-5233-48A1-B58E-6D124BC34669}">
      <dsp:nvSpPr>
        <dsp:cNvPr id="0" name=""/>
        <dsp:cNvSpPr/>
      </dsp:nvSpPr>
      <dsp:spPr>
        <a:xfrm>
          <a:off x="8240097" y="3003026"/>
          <a:ext cx="1319879" cy="618689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ys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Segunda Etapa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8270304" y="3033233"/>
        <a:ext cx="1259465" cy="558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B6CC9-ED1A-4AD3-AA1A-0B3A45AE4495}">
      <dsp:nvSpPr>
        <dsp:cNvPr id="0" name=""/>
        <dsp:cNvSpPr/>
      </dsp:nvSpPr>
      <dsp:spPr>
        <a:xfrm>
          <a:off x="2699950" y="504044"/>
          <a:ext cx="5529649" cy="21119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Servicios de personas jurídicas (sólo Factura)</a:t>
          </a:r>
          <a:endParaRPr lang="es-CL" sz="28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También podrán ser contratados los servicios de la misma Universidad patrocinante.</a:t>
          </a:r>
          <a:endParaRPr lang="es-CL" sz="20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2699950" y="768033"/>
        <a:ext cx="4737682" cy="1583934"/>
      </dsp:txXfrm>
    </dsp:sp>
    <dsp:sp modelId="{E7224F4A-B6E8-45F9-9713-4B6CCD645702}">
      <dsp:nvSpPr>
        <dsp:cNvPr id="0" name=""/>
        <dsp:cNvSpPr/>
      </dsp:nvSpPr>
      <dsp:spPr>
        <a:xfrm>
          <a:off x="89463" y="648080"/>
          <a:ext cx="2429279" cy="1586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>
              <a:latin typeface="Calibri" panose="020F0502020204030204" pitchFamily="34" charset="0"/>
            </a:rPr>
            <a:t>Subcontrato</a:t>
          </a:r>
          <a:endParaRPr lang="es-CL" sz="3200" kern="1200" dirty="0">
            <a:latin typeface="Calibri" panose="020F0502020204030204" pitchFamily="34" charset="0"/>
          </a:endParaRPr>
        </a:p>
      </dsp:txBody>
      <dsp:txXfrm>
        <a:off x="166888" y="725505"/>
        <a:ext cx="2274429" cy="1431201"/>
      </dsp:txXfrm>
    </dsp:sp>
    <dsp:sp modelId="{4EC8E91B-54BD-4401-95B6-751ADAFA6E76}">
      <dsp:nvSpPr>
        <dsp:cNvPr id="0" name=""/>
        <dsp:cNvSpPr/>
      </dsp:nvSpPr>
      <dsp:spPr>
        <a:xfrm>
          <a:off x="2671756" y="2376274"/>
          <a:ext cx="5557843" cy="21478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20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Se considera en este ítem sólo los gastos de documentos en garantía, para las instituciones privadas.</a:t>
          </a:r>
          <a:endParaRPr lang="es-CL" sz="20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400" kern="1200" dirty="0">
            <a:latin typeface="Calibri" panose="020F050202020403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600" kern="1200" dirty="0">
            <a:latin typeface="Calibri" panose="020F0502020204030204" pitchFamily="34" charset="0"/>
          </a:endParaRPr>
        </a:p>
      </dsp:txBody>
      <dsp:txXfrm>
        <a:off x="2671756" y="2644753"/>
        <a:ext cx="4752405" cy="1610877"/>
      </dsp:txXfrm>
    </dsp:sp>
    <dsp:sp modelId="{38511FB2-8E3B-4DA2-9FA2-3414817E01A9}">
      <dsp:nvSpPr>
        <dsp:cNvPr id="0" name=""/>
        <dsp:cNvSpPr/>
      </dsp:nvSpPr>
      <dsp:spPr>
        <a:xfrm>
          <a:off x="89472" y="2592288"/>
          <a:ext cx="2427732" cy="1586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>
              <a:latin typeface="Calibri" panose="020F0502020204030204" pitchFamily="34" charset="0"/>
            </a:rPr>
            <a:t>Gastos Generales</a:t>
          </a:r>
          <a:endParaRPr lang="es-CL" sz="3600" kern="1200" dirty="0">
            <a:latin typeface="Calibri" panose="020F0502020204030204" pitchFamily="34" charset="0"/>
          </a:endParaRPr>
        </a:p>
      </dsp:txBody>
      <dsp:txXfrm>
        <a:off x="166902" y="2669718"/>
        <a:ext cx="2272872" cy="1431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A0C52-6CDA-4A92-A0C7-2A17719F2069}">
      <dsp:nvSpPr>
        <dsp:cNvPr id="0" name=""/>
        <dsp:cNvSpPr/>
      </dsp:nvSpPr>
      <dsp:spPr>
        <a:xfrm rot="5400000">
          <a:off x="-360662" y="360662"/>
          <a:ext cx="2404417" cy="16830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Declaración de Gastos y aportes</a:t>
          </a:r>
          <a:endParaRPr lang="es-CL" sz="18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sp:txBody>
      <dsp:txXfrm rot="-5400000">
        <a:off x="1" y="841545"/>
        <a:ext cx="1683092" cy="721325"/>
      </dsp:txXfrm>
    </dsp:sp>
    <dsp:sp modelId="{9BE31024-F724-4D15-8CE2-D6333084E66C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Para Instituciones Privadas, deben enviarla una vez finalizado el proyecto, en un plazo no superior a 10 días corridos</a:t>
          </a:r>
          <a:endParaRPr lang="es-CL" sz="18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Para Instituciones Públicas, deben enviarla de manera mensual  en un plazo no superior a 10 días corridos</a:t>
          </a:r>
          <a:endParaRPr lang="es-CL" sz="1800" b="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683093" y="77146"/>
        <a:ext cx="6470214" cy="1410285"/>
      </dsp:txXfrm>
    </dsp:sp>
    <dsp:sp modelId="{BB8CA6D1-316D-4F46-8D69-EBF64936C9A4}">
      <dsp:nvSpPr>
        <dsp:cNvPr id="0" name=""/>
        <dsp:cNvSpPr/>
      </dsp:nvSpPr>
      <dsp:spPr>
        <a:xfrm rot="5400000">
          <a:off x="-360662" y="2481353"/>
          <a:ext cx="2404417" cy="16830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Rendición de Cuentas</a:t>
          </a:r>
          <a:endParaRPr lang="es-CL" sz="20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sp:txBody>
      <dsp:txXfrm rot="-5400000">
        <a:off x="1" y="2962236"/>
        <a:ext cx="1683092" cy="721325"/>
      </dsp:txXfrm>
    </dsp:sp>
    <dsp:sp modelId="{4032C3F8-4B80-4D19-A0BC-3ED281315DDE}">
      <dsp:nvSpPr>
        <dsp:cNvPr id="0" name=""/>
        <dsp:cNvSpPr/>
      </dsp:nvSpPr>
      <dsp:spPr>
        <a:xfrm rot="5400000">
          <a:off x="4185991" y="-371752"/>
          <a:ext cx="1540709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>
                  <a:lumMod val="75000"/>
                </a:schemeClr>
              </a:solidFill>
            </a:rPr>
            <a:t>Para Instituciones Privadas, el plazo para realizar la rendición de cuentas es hasta 30 días corridos contados desde la fecha de término de la ejecución del proyecto</a:t>
          </a:r>
          <a:r>
            <a:rPr lang="es-CL" sz="1600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s-CL" sz="16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>
                  <a:lumMod val="75000"/>
                </a:schemeClr>
              </a:solidFill>
            </a:rPr>
            <a:t>Para Instituciones Públicas, deben enviarlas de forma mensual.</a:t>
          </a:r>
          <a:endParaRPr lang="es-CL" sz="14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683093" y="2206357"/>
        <a:ext cx="6471296" cy="1390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14141-D529-4E41-9F6D-1ED2C60AA3B6}">
      <dsp:nvSpPr>
        <dsp:cNvPr id="0" name=""/>
        <dsp:cNvSpPr/>
      </dsp:nvSpPr>
      <dsp:spPr>
        <a:xfrm>
          <a:off x="485823" y="556063"/>
          <a:ext cx="3327382" cy="3327382"/>
        </a:xfrm>
        <a:prstGeom prst="circularArrow">
          <a:avLst>
            <a:gd name="adj1" fmla="val 4668"/>
            <a:gd name="adj2" fmla="val 272909"/>
            <a:gd name="adj3" fmla="val 13663708"/>
            <a:gd name="adj4" fmla="val 1749031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CEA4A-6499-4AA2-B166-17E38DFF21EB}">
      <dsp:nvSpPr>
        <dsp:cNvPr id="0" name=""/>
        <dsp:cNvSpPr/>
      </dsp:nvSpPr>
      <dsp:spPr>
        <a:xfrm>
          <a:off x="1381980" y="192899"/>
          <a:ext cx="1704432" cy="1001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Se envía  el formulario de declaración en original a FONDEF</a:t>
          </a:r>
          <a:endParaRPr lang="es-CL" sz="1200" kern="1200" dirty="0"/>
        </a:p>
      </dsp:txBody>
      <dsp:txXfrm>
        <a:off x="1430851" y="241770"/>
        <a:ext cx="1606690" cy="903387"/>
      </dsp:txXfrm>
    </dsp:sp>
    <dsp:sp modelId="{A72511B6-9898-4512-A431-DC8739C9A09B}">
      <dsp:nvSpPr>
        <dsp:cNvPr id="0" name=""/>
        <dsp:cNvSpPr/>
      </dsp:nvSpPr>
      <dsp:spPr>
        <a:xfrm>
          <a:off x="2786281" y="1773703"/>
          <a:ext cx="1641702" cy="951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FONDEF valida  el formulario y lo envía a Unidad de Rendición de Cuentas</a:t>
          </a:r>
          <a:endParaRPr lang="es-CL" sz="1200" kern="1200" dirty="0"/>
        </a:p>
      </dsp:txBody>
      <dsp:txXfrm>
        <a:off x="2832741" y="1820163"/>
        <a:ext cx="1548782" cy="858819"/>
      </dsp:txXfrm>
    </dsp:sp>
    <dsp:sp modelId="{CE7A373B-239B-484E-9C07-D33573C8F406}">
      <dsp:nvSpPr>
        <dsp:cNvPr id="0" name=""/>
        <dsp:cNvSpPr/>
      </dsp:nvSpPr>
      <dsp:spPr>
        <a:xfrm>
          <a:off x="1568649" y="3117668"/>
          <a:ext cx="1934946" cy="1085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La rendición es revisada por la Unidad de Rendición de Cuentas dentro de 30 días</a:t>
          </a:r>
          <a:r>
            <a:rPr lang="es-CL" sz="1000" kern="1200" dirty="0" smtClean="0"/>
            <a:t>.</a:t>
          </a:r>
          <a:endParaRPr lang="es-CL" sz="1000" kern="1200" dirty="0"/>
        </a:p>
      </dsp:txBody>
      <dsp:txXfrm>
        <a:off x="1621634" y="3170653"/>
        <a:ext cx="1828976" cy="979427"/>
      </dsp:txXfrm>
    </dsp:sp>
    <dsp:sp modelId="{49683D87-732E-46F7-B34A-1A557DDF85DC}">
      <dsp:nvSpPr>
        <dsp:cNvPr id="0" name=""/>
        <dsp:cNvSpPr/>
      </dsp:nvSpPr>
      <dsp:spPr>
        <a:xfrm>
          <a:off x="204914" y="1738514"/>
          <a:ext cx="1750787" cy="100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Se rebaja la deuda  contable con CONICYT</a:t>
          </a:r>
          <a:endParaRPr lang="es-CL" sz="1200" kern="1200" dirty="0"/>
        </a:p>
      </dsp:txBody>
      <dsp:txXfrm>
        <a:off x="254026" y="1787626"/>
        <a:ext cx="1652563" cy="907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649FA-054A-4583-8EFD-D746DE1E491E}">
      <dsp:nvSpPr>
        <dsp:cNvPr id="0" name=""/>
        <dsp:cNvSpPr/>
      </dsp:nvSpPr>
      <dsp:spPr>
        <a:xfrm>
          <a:off x="460923" y="831281"/>
          <a:ext cx="3492324" cy="3492324"/>
        </a:xfrm>
        <a:prstGeom prst="circularArrow">
          <a:avLst>
            <a:gd name="adj1" fmla="val 5544"/>
            <a:gd name="adj2" fmla="val 330680"/>
            <a:gd name="adj3" fmla="val 13686197"/>
            <a:gd name="adj4" fmla="val 1744081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F78FA-32D0-479D-A48F-0D36FA34CCD4}">
      <dsp:nvSpPr>
        <dsp:cNvPr id="0" name=""/>
        <dsp:cNvSpPr/>
      </dsp:nvSpPr>
      <dsp:spPr>
        <a:xfrm>
          <a:off x="1247605" y="429816"/>
          <a:ext cx="1698176" cy="972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Director de Proyecto ingresa declaración en S+C</a:t>
          </a:r>
          <a:endParaRPr lang="es-CL" sz="1200" kern="1200" dirty="0"/>
        </a:p>
      </dsp:txBody>
      <dsp:txXfrm>
        <a:off x="1295068" y="477279"/>
        <a:ext cx="1603250" cy="877352"/>
      </dsp:txXfrm>
    </dsp:sp>
    <dsp:sp modelId="{9D9A34E0-E703-4679-AC7E-03F407F16DFB}">
      <dsp:nvSpPr>
        <dsp:cNvPr id="0" name=""/>
        <dsp:cNvSpPr/>
      </dsp:nvSpPr>
      <dsp:spPr>
        <a:xfrm>
          <a:off x="2675292" y="1977029"/>
          <a:ext cx="1629118" cy="869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Envía el día 10 al mes siguiente a informar</a:t>
          </a:r>
        </a:p>
      </dsp:txBody>
      <dsp:txXfrm>
        <a:off x="2717756" y="2019493"/>
        <a:ext cx="1544190" cy="784947"/>
      </dsp:txXfrm>
    </dsp:sp>
    <dsp:sp modelId="{BA65266C-0022-4E1E-828E-D31BE494CEF1}">
      <dsp:nvSpPr>
        <dsp:cNvPr id="0" name=""/>
        <dsp:cNvSpPr/>
      </dsp:nvSpPr>
      <dsp:spPr>
        <a:xfrm>
          <a:off x="2482160" y="3393807"/>
          <a:ext cx="1605450" cy="863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Analista FONDEF revisa y hace observaciones en S+C</a:t>
          </a:r>
        </a:p>
      </dsp:txBody>
      <dsp:txXfrm>
        <a:off x="2524302" y="3435949"/>
        <a:ext cx="1521166" cy="778989"/>
      </dsp:txXfrm>
    </dsp:sp>
    <dsp:sp modelId="{FAD344D2-7D7C-41C9-99E5-1A031D61125D}">
      <dsp:nvSpPr>
        <dsp:cNvPr id="0" name=""/>
        <dsp:cNvSpPr/>
      </dsp:nvSpPr>
      <dsp:spPr>
        <a:xfrm>
          <a:off x="327076" y="3393802"/>
          <a:ext cx="1723899" cy="864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5 días de plazo para responder y enviar rectificación en S+C</a:t>
          </a:r>
          <a:endParaRPr lang="es-CL" sz="1200" kern="1200" dirty="0"/>
        </a:p>
      </dsp:txBody>
      <dsp:txXfrm>
        <a:off x="369262" y="3435988"/>
        <a:ext cx="1639527" cy="779819"/>
      </dsp:txXfrm>
    </dsp:sp>
    <dsp:sp modelId="{C40FFFFF-E8CD-48C4-839D-6DC7245C701A}">
      <dsp:nvSpPr>
        <dsp:cNvPr id="0" name=""/>
        <dsp:cNvSpPr/>
      </dsp:nvSpPr>
      <dsp:spPr>
        <a:xfrm>
          <a:off x="45140" y="1982013"/>
          <a:ext cx="1552805" cy="8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Analista revisa respuesta y cierra declaración en S+C</a:t>
          </a:r>
          <a:endParaRPr lang="es-CL" sz="1200" kern="1200" dirty="0"/>
        </a:p>
      </dsp:txBody>
      <dsp:txXfrm>
        <a:off x="87603" y="2024476"/>
        <a:ext cx="1467879" cy="784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649FA-054A-4583-8EFD-D746DE1E491E}">
      <dsp:nvSpPr>
        <dsp:cNvPr id="0" name=""/>
        <dsp:cNvSpPr/>
      </dsp:nvSpPr>
      <dsp:spPr>
        <a:xfrm>
          <a:off x="453793" y="653656"/>
          <a:ext cx="3052307" cy="3052307"/>
        </a:xfrm>
        <a:prstGeom prst="circularArrow">
          <a:avLst>
            <a:gd name="adj1" fmla="val 5544"/>
            <a:gd name="adj2" fmla="val 330680"/>
            <a:gd name="adj3" fmla="val 13919449"/>
            <a:gd name="adj4" fmla="val 1729922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F78FA-32D0-479D-A48F-0D36FA34CCD4}">
      <dsp:nvSpPr>
        <dsp:cNvPr id="0" name=""/>
        <dsp:cNvSpPr/>
      </dsp:nvSpPr>
      <dsp:spPr>
        <a:xfrm>
          <a:off x="1303155" y="319272"/>
          <a:ext cx="1339848" cy="838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Director de Proyecto ingresa declaración en S+C</a:t>
          </a:r>
          <a:endParaRPr lang="es-CL" sz="1000" kern="1200" dirty="0"/>
        </a:p>
      </dsp:txBody>
      <dsp:txXfrm>
        <a:off x="1344074" y="360191"/>
        <a:ext cx="1258010" cy="756397"/>
      </dsp:txXfrm>
    </dsp:sp>
    <dsp:sp modelId="{9D9A34E0-E703-4679-AC7E-03F407F16DFB}">
      <dsp:nvSpPr>
        <dsp:cNvPr id="0" name=""/>
        <dsp:cNvSpPr/>
      </dsp:nvSpPr>
      <dsp:spPr>
        <a:xfrm>
          <a:off x="2550086" y="1533380"/>
          <a:ext cx="1224031" cy="868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Envía el día 10 al mes siguiente a informar</a:t>
          </a:r>
        </a:p>
      </dsp:txBody>
      <dsp:txXfrm>
        <a:off x="2592477" y="1575771"/>
        <a:ext cx="1139249" cy="783607"/>
      </dsp:txXfrm>
    </dsp:sp>
    <dsp:sp modelId="{BA65266C-0022-4E1E-828E-D31BE494CEF1}">
      <dsp:nvSpPr>
        <dsp:cNvPr id="0" name=""/>
        <dsp:cNvSpPr/>
      </dsp:nvSpPr>
      <dsp:spPr>
        <a:xfrm>
          <a:off x="2316727" y="2853262"/>
          <a:ext cx="1300885" cy="780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Analista FONDEF revisa y hace observaciones en S+C</a:t>
          </a:r>
        </a:p>
      </dsp:txBody>
      <dsp:txXfrm>
        <a:off x="2354826" y="2891361"/>
        <a:ext cx="1224687" cy="704263"/>
      </dsp:txXfrm>
    </dsp:sp>
    <dsp:sp modelId="{FAD344D2-7D7C-41C9-99E5-1A031D61125D}">
      <dsp:nvSpPr>
        <dsp:cNvPr id="0" name=""/>
        <dsp:cNvSpPr/>
      </dsp:nvSpPr>
      <dsp:spPr>
        <a:xfrm>
          <a:off x="293573" y="2853242"/>
          <a:ext cx="1359530" cy="80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5 días de plazo para responder y enviar rectificación en S+C</a:t>
          </a:r>
          <a:endParaRPr lang="es-CL" sz="1000" kern="1200" dirty="0"/>
        </a:p>
      </dsp:txBody>
      <dsp:txXfrm>
        <a:off x="332658" y="2892327"/>
        <a:ext cx="1281360" cy="722496"/>
      </dsp:txXfrm>
    </dsp:sp>
    <dsp:sp modelId="{C40FFFFF-E8CD-48C4-839D-6DC7245C701A}">
      <dsp:nvSpPr>
        <dsp:cNvPr id="0" name=""/>
        <dsp:cNvSpPr/>
      </dsp:nvSpPr>
      <dsp:spPr>
        <a:xfrm>
          <a:off x="57388" y="1516018"/>
          <a:ext cx="1282114" cy="899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Analista revisa respuesta y cierra declaración en S+C</a:t>
          </a:r>
          <a:endParaRPr lang="es-CL" sz="1000" kern="1200" dirty="0"/>
        </a:p>
      </dsp:txBody>
      <dsp:txXfrm>
        <a:off x="101289" y="1559919"/>
        <a:ext cx="1194312" cy="8115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14141-D529-4E41-9F6D-1ED2C60AA3B6}">
      <dsp:nvSpPr>
        <dsp:cNvPr id="0" name=""/>
        <dsp:cNvSpPr/>
      </dsp:nvSpPr>
      <dsp:spPr>
        <a:xfrm>
          <a:off x="233282" y="367642"/>
          <a:ext cx="3866190" cy="3866190"/>
        </a:xfrm>
        <a:prstGeom prst="circularArrow">
          <a:avLst>
            <a:gd name="adj1" fmla="val 5274"/>
            <a:gd name="adj2" fmla="val 312630"/>
            <a:gd name="adj3" fmla="val 13998372"/>
            <a:gd name="adj4" fmla="val 17262785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CEA4A-6499-4AA2-B166-17E38DFF21EB}">
      <dsp:nvSpPr>
        <dsp:cNvPr id="0" name=""/>
        <dsp:cNvSpPr/>
      </dsp:nvSpPr>
      <dsp:spPr>
        <a:xfrm>
          <a:off x="1214991" y="64911"/>
          <a:ext cx="1658583" cy="948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Se envía documentación y formulario de rendición original a FONDEF</a:t>
          </a:r>
          <a:endParaRPr lang="es-CL" sz="1000" kern="1200" dirty="0"/>
        </a:p>
      </dsp:txBody>
      <dsp:txXfrm>
        <a:off x="1261301" y="111221"/>
        <a:ext cx="1565963" cy="856045"/>
      </dsp:txXfrm>
    </dsp:sp>
    <dsp:sp modelId="{A72511B6-9898-4512-A431-DC8739C9A09B}">
      <dsp:nvSpPr>
        <dsp:cNvPr id="0" name=""/>
        <dsp:cNvSpPr/>
      </dsp:nvSpPr>
      <dsp:spPr>
        <a:xfrm>
          <a:off x="2655766" y="1201940"/>
          <a:ext cx="1424667" cy="881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FONDEF valida la rendición y la envía a Unidad de Rendición de Cuentas</a:t>
          </a:r>
          <a:endParaRPr lang="es-CL" sz="1000" kern="1200" dirty="0"/>
        </a:p>
      </dsp:txBody>
      <dsp:txXfrm>
        <a:off x="2698790" y="1244964"/>
        <a:ext cx="1338619" cy="795293"/>
      </dsp:txXfrm>
    </dsp:sp>
    <dsp:sp modelId="{CE7A373B-239B-484E-9C07-D33573C8F406}">
      <dsp:nvSpPr>
        <dsp:cNvPr id="0" name=""/>
        <dsp:cNvSpPr/>
      </dsp:nvSpPr>
      <dsp:spPr>
        <a:xfrm>
          <a:off x="2653436" y="2414561"/>
          <a:ext cx="1379798" cy="86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La rendición es revisada y se emite un Pre Informe</a:t>
          </a:r>
          <a:endParaRPr lang="es-CL" sz="1000" kern="1200" dirty="0"/>
        </a:p>
      </dsp:txBody>
      <dsp:txXfrm>
        <a:off x="2695855" y="2456980"/>
        <a:ext cx="1294960" cy="784122"/>
      </dsp:txXfrm>
    </dsp:sp>
    <dsp:sp modelId="{06D0763C-7F99-4577-ABBC-83CA9378A181}">
      <dsp:nvSpPr>
        <dsp:cNvPr id="0" name=""/>
        <dsp:cNvSpPr/>
      </dsp:nvSpPr>
      <dsp:spPr>
        <a:xfrm>
          <a:off x="1287756" y="3474847"/>
          <a:ext cx="1831939" cy="1069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Las observaciones que señala el Pre Informe se responden a la Unidad de Rendición de Cuentas</a:t>
          </a:r>
          <a:endParaRPr lang="es-CL" sz="1000" kern="1200" dirty="0"/>
        </a:p>
      </dsp:txBody>
      <dsp:txXfrm>
        <a:off x="1339944" y="3527035"/>
        <a:ext cx="1727563" cy="964709"/>
      </dsp:txXfrm>
    </dsp:sp>
    <dsp:sp modelId="{7CCCFA90-79B9-445B-8BDC-45581897AB2B}">
      <dsp:nvSpPr>
        <dsp:cNvPr id="0" name=""/>
        <dsp:cNvSpPr/>
      </dsp:nvSpPr>
      <dsp:spPr>
        <a:xfrm>
          <a:off x="0" y="2490470"/>
          <a:ext cx="1362169" cy="834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Se emite Informe Final de Rendición de Cuentas</a:t>
          </a:r>
          <a:endParaRPr lang="es-CL" sz="1000" kern="1200" dirty="0"/>
        </a:p>
      </dsp:txBody>
      <dsp:txXfrm>
        <a:off x="40731" y="2531201"/>
        <a:ext cx="1280707" cy="752911"/>
      </dsp:txXfrm>
    </dsp:sp>
    <dsp:sp modelId="{49683D87-732E-46F7-B34A-1A557DDF85DC}">
      <dsp:nvSpPr>
        <dsp:cNvPr id="0" name=""/>
        <dsp:cNvSpPr/>
      </dsp:nvSpPr>
      <dsp:spPr>
        <a:xfrm>
          <a:off x="-8456" y="1201996"/>
          <a:ext cx="1384853" cy="867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Se rebaja la deuda  contable con CONICYT</a:t>
          </a:r>
          <a:endParaRPr lang="es-CL" sz="1000" kern="1200" dirty="0"/>
        </a:p>
      </dsp:txBody>
      <dsp:txXfrm>
        <a:off x="33901" y="1244353"/>
        <a:ext cx="1300139" cy="782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03-11-2016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03-11-2016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03-11-2016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03-11-2016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2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pgarces@Conicyt.cl" TargetMode="External"/><Relationship Id="rId13" Type="http://schemas.openxmlformats.org/officeDocument/2006/relationships/hyperlink" Target="mailto:svidal@Conicyt.cl" TargetMode="External"/><Relationship Id="rId3" Type="http://schemas.openxmlformats.org/officeDocument/2006/relationships/hyperlink" Target="mailto:parubio@conicyt.cl" TargetMode="External"/><Relationship Id="rId7" Type="http://schemas.openxmlformats.org/officeDocument/2006/relationships/hyperlink" Target="mailto:naranguiz@Conicyt.cl" TargetMode="External"/><Relationship Id="rId12" Type="http://schemas.openxmlformats.org/officeDocument/2006/relationships/hyperlink" Target="mailto:grubio@Conicyt.cl" TargetMode="External"/><Relationship Id="rId2" Type="http://schemas.openxmlformats.org/officeDocument/2006/relationships/hyperlink" Target="mailto:imunoz@conicy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fernandez@conicyt.cl" TargetMode="External"/><Relationship Id="rId11" Type="http://schemas.openxmlformats.org/officeDocument/2006/relationships/hyperlink" Target="mailto:ezapata@Conicyt.cl" TargetMode="External"/><Relationship Id="rId5" Type="http://schemas.openxmlformats.org/officeDocument/2006/relationships/hyperlink" Target="mailto:jvera@conicyt.cl" TargetMode="External"/><Relationship Id="rId10" Type="http://schemas.openxmlformats.org/officeDocument/2006/relationships/hyperlink" Target="mailto:msanchez@conicyt.cl" TargetMode="External"/><Relationship Id="rId4" Type="http://schemas.openxmlformats.org/officeDocument/2006/relationships/hyperlink" Target="mailto:furra@conicyt.cl" TargetMode="External"/><Relationship Id="rId9" Type="http://schemas.openxmlformats.org/officeDocument/2006/relationships/hyperlink" Target="mailto:ygutierrez@conicy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6864" cy="600472"/>
          </a:xfrm>
        </p:spPr>
        <p:txBody>
          <a:bodyPr>
            <a:normAutofit/>
          </a:bodyPr>
          <a:lstStyle/>
          <a:p>
            <a:r>
              <a:rPr lang="es-CL" sz="2500" dirty="0" smtClean="0">
                <a:solidFill>
                  <a:schemeClr val="tx2"/>
                </a:solidFill>
              </a:rPr>
              <a:t>Noviembre 2016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5496" y="1772815"/>
            <a:ext cx="9073008" cy="2304257"/>
          </a:xfrm>
        </p:spPr>
        <p:txBody>
          <a:bodyPr>
            <a:normAutofit/>
          </a:bodyPr>
          <a:lstStyle/>
          <a:p>
            <a:pPr algn="ctr"/>
            <a:r>
              <a:rPr lang="es-CL" sz="3000" b="1" dirty="0" smtClean="0">
                <a:solidFill>
                  <a:schemeClr val="tx2"/>
                </a:solidFill>
              </a:rPr>
              <a:t>Taller Seguimiento y Control Financiero</a:t>
            </a:r>
            <a:r>
              <a:rPr lang="es-CL" sz="3000" dirty="0" smtClean="0">
                <a:solidFill>
                  <a:schemeClr val="tx2"/>
                </a:solidFill>
              </a:rPr>
              <a:t/>
            </a:r>
            <a:br>
              <a:rPr lang="es-CL" sz="3000" dirty="0" smtClean="0">
                <a:solidFill>
                  <a:schemeClr val="tx2"/>
                </a:solidFill>
              </a:rPr>
            </a:br>
            <a:r>
              <a:rPr lang="es-CL" sz="32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PROYECTOS VI Concurso VIU Primera Etapa</a:t>
            </a:r>
            <a:r>
              <a:rPr lang="es-MX" sz="32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endParaRPr lang="es-CL" sz="3000" dirty="0">
              <a:solidFill>
                <a:schemeClr val="tx2"/>
              </a:solidFill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827584" y="5328066"/>
            <a:ext cx="7772400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s-CL" sz="2500" dirty="0" smtClean="0">
                <a:solidFill>
                  <a:schemeClr val="tx2"/>
                </a:solidFill>
              </a:rPr>
              <a:t>Jimena Oyarzún L.</a:t>
            </a:r>
          </a:p>
          <a:p>
            <a:pPr algn="ctr"/>
            <a:r>
              <a:rPr lang="es-CL" sz="2500" dirty="0" smtClean="0">
                <a:solidFill>
                  <a:schemeClr val="tx2"/>
                </a:solidFill>
              </a:rPr>
              <a:t>Iván Muñoz S.</a:t>
            </a:r>
          </a:p>
        </p:txBody>
      </p:sp>
    </p:spTree>
    <p:extLst>
      <p:ext uri="{BB962C8B-B14F-4D97-AF65-F5344CB8AC3E}">
        <p14:creationId xmlns:p14="http://schemas.microsoft.com/office/powerpoint/2010/main" val="34809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</a:rPr>
              <a:t>Programa FONDEF</a:t>
            </a:r>
            <a:br>
              <a:rPr lang="es-CL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>Comisión Nacional de Investigación Científica y Tecnológica</a:t>
            </a:r>
            <a:endParaRPr lang="es-CL" dirty="0"/>
          </a:p>
        </p:txBody>
      </p:sp>
      <p:grpSp>
        <p:nvGrpSpPr>
          <p:cNvPr id="4" name="Grupo 3"/>
          <p:cNvGrpSpPr/>
          <p:nvPr/>
        </p:nvGrpSpPr>
        <p:grpSpPr>
          <a:xfrm>
            <a:off x="457200" y="1409428"/>
            <a:ext cx="4968552" cy="987419"/>
            <a:chOff x="54" y="176959"/>
            <a:chExt cx="1942475" cy="1359669"/>
          </a:xfrm>
          <a:solidFill>
            <a:schemeClr val="accent1">
              <a:lumMod val="75000"/>
            </a:schemeClr>
          </a:solidFill>
        </p:grpSpPr>
        <p:sp>
          <p:nvSpPr>
            <p:cNvPr id="6" name="Rectángulo redondeado 5"/>
            <p:cNvSpPr/>
            <p:nvPr/>
          </p:nvSpPr>
          <p:spPr>
            <a:xfrm>
              <a:off x="54" y="176959"/>
              <a:ext cx="1942475" cy="1359669"/>
            </a:xfrm>
            <a:prstGeom prst="roundRect">
              <a:avLst>
                <a:gd name="adj" fmla="val 16670"/>
              </a:avLst>
            </a:prstGeom>
            <a:grp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7" name="Rectángulo 6"/>
            <p:cNvSpPr/>
            <p:nvPr/>
          </p:nvSpPr>
          <p:spPr>
            <a:xfrm>
              <a:off x="33247" y="227901"/>
              <a:ext cx="1876089" cy="12268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2800" b="1" kern="0" dirty="0" smtClean="0">
                  <a:solidFill>
                    <a:prstClr val="white"/>
                  </a:solidFill>
                  <a:latin typeface="Calibri"/>
                </a:rPr>
                <a:t>Aportes de la Universidad Patrocinante</a:t>
              </a:r>
              <a:endPara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619672" y="2852935"/>
            <a:ext cx="5400600" cy="1542797"/>
            <a:chOff x="54" y="176959"/>
            <a:chExt cx="1942475" cy="1359669"/>
          </a:xfrm>
          <a:solidFill>
            <a:schemeClr val="accent1"/>
          </a:solidFill>
        </p:grpSpPr>
        <p:sp>
          <p:nvSpPr>
            <p:cNvPr id="10" name="Rectángulo redondeado 9"/>
            <p:cNvSpPr/>
            <p:nvPr/>
          </p:nvSpPr>
          <p:spPr>
            <a:xfrm>
              <a:off x="54" y="176959"/>
              <a:ext cx="1942475" cy="1359669"/>
            </a:xfrm>
            <a:prstGeom prst="roundRect">
              <a:avLst>
                <a:gd name="adj" fmla="val 16670"/>
              </a:avLst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1" name="Rectángulo 10"/>
            <p:cNvSpPr/>
            <p:nvPr/>
          </p:nvSpPr>
          <p:spPr>
            <a:xfrm>
              <a:off x="104488" y="243345"/>
              <a:ext cx="1809703" cy="122689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2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 </a:t>
              </a:r>
              <a:r>
                <a:rPr lang="es-CL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beneficiaria aportará con recursos propios o de terceros </a:t>
              </a:r>
              <a:r>
                <a:rPr lang="es-CL" sz="2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el </a:t>
              </a:r>
              <a:r>
                <a:rPr lang="es-CL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monto </a:t>
              </a:r>
              <a:r>
                <a:rPr lang="es-CL" sz="2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comprometido según convenio.</a:t>
              </a:r>
              <a:endParaRPr kumimoji="0" lang="es-C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195736" y="4811209"/>
            <a:ext cx="6335836" cy="1357374"/>
            <a:chOff x="54" y="176959"/>
            <a:chExt cx="1942475" cy="1359669"/>
          </a:xfrm>
          <a:solidFill>
            <a:schemeClr val="accent1">
              <a:lumMod val="75000"/>
            </a:schemeClr>
          </a:solidFill>
        </p:grpSpPr>
        <p:sp>
          <p:nvSpPr>
            <p:cNvPr id="13" name="Rectángulo redondeado 12"/>
            <p:cNvSpPr/>
            <p:nvPr/>
          </p:nvSpPr>
          <p:spPr>
            <a:xfrm>
              <a:off x="54" y="176959"/>
              <a:ext cx="1942475" cy="1359669"/>
            </a:xfrm>
            <a:prstGeom prst="roundRect">
              <a:avLst>
                <a:gd name="adj" fmla="val 1667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4" name="Rectángulo 13"/>
            <p:cNvSpPr/>
            <p:nvPr/>
          </p:nvSpPr>
          <p:spPr>
            <a:xfrm>
              <a:off x="47431" y="266458"/>
              <a:ext cx="1895098" cy="115407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Cuando sean declarados los aportes, deben enviar el certificado y memoria de cálculo a su Analista de cuentas vía e-mail.</a:t>
              </a:r>
              <a:endParaRPr kumimoji="0" lang="es-C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3" name="Flecha abajo 2"/>
          <p:cNvSpPr/>
          <p:nvPr/>
        </p:nvSpPr>
        <p:spPr>
          <a:xfrm>
            <a:off x="6444208" y="4320405"/>
            <a:ext cx="360040" cy="580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0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71391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>
                <a:solidFill>
                  <a:prstClr val="black"/>
                </a:solidFill>
              </a:rPr>
              <a:t>Programa FONDEF</a:t>
            </a:r>
            <a:br>
              <a:rPr lang="es-CL" smtClean="0">
                <a:solidFill>
                  <a:prstClr val="black"/>
                </a:solidFill>
              </a:rPr>
            </a:br>
            <a:r>
              <a:rPr lang="es-CL" smtClean="0">
                <a:solidFill>
                  <a:prstClr val="black"/>
                </a:solidFill>
              </a:rPr>
              <a:t>Comisión Nacional de Investigación Científica y Tecnológica</a:t>
            </a:r>
            <a:endParaRPr lang="es-CL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27584" y="1269754"/>
            <a:ext cx="2376264" cy="847632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Instituciones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Privadas</a:t>
            </a:r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693570"/>
            <a:ext cx="5877993" cy="46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71391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>
                <a:solidFill>
                  <a:prstClr val="black"/>
                </a:solidFill>
              </a:rPr>
              <a:t>Programa FONDEF</a:t>
            </a:r>
            <a:br>
              <a:rPr lang="es-CL" smtClean="0">
                <a:solidFill>
                  <a:prstClr val="black"/>
                </a:solidFill>
              </a:rPr>
            </a:br>
            <a:r>
              <a:rPr lang="es-CL" smtClean="0">
                <a:solidFill>
                  <a:prstClr val="black"/>
                </a:solidFill>
              </a:rPr>
              <a:t>Comisión Nacional de Investigación Científica y Tecnológica</a:t>
            </a:r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467544" y="1340768"/>
            <a:ext cx="2736304" cy="93610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Instituciones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Públicas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916832"/>
            <a:ext cx="5977607" cy="42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FONDEF</a:t>
            </a:r>
            <a:br>
              <a:rPr lang="es-CL" dirty="0"/>
            </a:br>
            <a:r>
              <a:rPr lang="es-CL" dirty="0"/>
              <a:t>Comisión Nacional de Investigación Científica y Tecnológica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404848"/>
              </p:ext>
            </p:extLst>
          </p:nvPr>
        </p:nvGraphicFramePr>
        <p:xfrm>
          <a:off x="468313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53444"/>
              </p:ext>
            </p:extLst>
          </p:nvPr>
        </p:nvGraphicFramePr>
        <p:xfrm>
          <a:off x="4644007" y="1996896"/>
          <a:ext cx="4427984" cy="508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33008"/>
              </p:ext>
            </p:extLst>
          </p:nvPr>
        </p:nvGraphicFramePr>
        <p:xfrm>
          <a:off x="0" y="1772816"/>
          <a:ext cx="4392488" cy="524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76732" y="1155403"/>
            <a:ext cx="402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 </a:t>
            </a:r>
            <a:endParaRPr lang="es-CL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57991" y="1130530"/>
            <a:ext cx="3800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999" y="143554"/>
            <a:ext cx="2859272" cy="9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91033" y="1307904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Declaración de Gastos 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36778"/>
              </p:ext>
            </p:extLst>
          </p:nvPr>
        </p:nvGraphicFramePr>
        <p:xfrm>
          <a:off x="179513" y="1844824"/>
          <a:ext cx="38164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65882"/>
              </p:ext>
            </p:extLst>
          </p:nvPr>
        </p:nvGraphicFramePr>
        <p:xfrm>
          <a:off x="4860032" y="1844824"/>
          <a:ext cx="41044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651757" y="1307904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Rendición de cuentas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3150" y="188640"/>
            <a:ext cx="2736304" cy="93610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Instituciones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CL" b="1" kern="0" dirty="0" smtClean="0">
                <a:solidFill>
                  <a:prstClr val="white"/>
                </a:solidFill>
                <a:latin typeface="Calibri"/>
              </a:rPr>
              <a:t>Privadas</a:t>
            </a:r>
            <a:endParaRPr kumimoji="0" lang="es-CL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76214" y="1945899"/>
            <a:ext cx="7684332" cy="958229"/>
            <a:chOff x="1172136" y="73521"/>
            <a:chExt cx="5941450" cy="1539324"/>
          </a:xfrm>
        </p:grpSpPr>
        <p:sp>
          <p:nvSpPr>
            <p:cNvPr id="8" name="Rectángulo redondeado 7"/>
            <p:cNvSpPr/>
            <p:nvPr/>
          </p:nvSpPr>
          <p:spPr>
            <a:xfrm>
              <a:off x="1172136" y="73521"/>
              <a:ext cx="5659847" cy="15037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341552" y="407296"/>
              <a:ext cx="5772034" cy="1205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 algn="just"/>
              <a:r>
                <a:rPr lang="es-CL" sz="2000" dirty="0">
                  <a:latin typeface="Calibri" panose="020F0502020204030204" pitchFamily="34" charset="0"/>
                </a:rPr>
                <a:t>Con la revisión de la última rendición de cuentas más el análisis de la situación de los aportes FONDEF, se emite el Informe Financiero Contable </a:t>
              </a:r>
              <a:r>
                <a:rPr lang="es-CL" sz="2000" dirty="0" smtClean="0">
                  <a:latin typeface="Calibri" panose="020F0502020204030204" pitchFamily="34" charset="0"/>
                </a:rPr>
                <a:t>Final.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115616" y="3091221"/>
            <a:ext cx="7247282" cy="440297"/>
            <a:chOff x="1027299" y="258180"/>
            <a:chExt cx="5808045" cy="1532483"/>
          </a:xfrm>
        </p:grpSpPr>
        <p:sp>
          <p:nvSpPr>
            <p:cNvPr id="11" name="Rectángulo redondeado 10"/>
            <p:cNvSpPr/>
            <p:nvPr/>
          </p:nvSpPr>
          <p:spPr>
            <a:xfrm>
              <a:off x="1027299" y="258180"/>
              <a:ext cx="5659847" cy="15037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1063310" y="1187888"/>
              <a:ext cx="5772034" cy="602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 algn="just"/>
              <a:r>
                <a:rPr lang="es-CL" sz="2400" dirty="0">
                  <a:latin typeface="Calibri" panose="020F0502020204030204" pitchFamily="34" charset="0"/>
                </a:rPr>
                <a:t>Si corresponde </a:t>
              </a:r>
              <a:r>
                <a:rPr lang="es-CL" sz="2400" dirty="0" smtClean="0">
                  <a:latin typeface="Calibri" panose="020F0502020204030204" pitchFamily="34" charset="0"/>
                </a:rPr>
                <a:t>FONDEF </a:t>
              </a:r>
              <a:r>
                <a:rPr lang="es-CL" sz="2400" dirty="0">
                  <a:latin typeface="Calibri" panose="020F0502020204030204" pitchFamily="34" charset="0"/>
                </a:rPr>
                <a:t>solicita reintegro de fondos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422499" y="3711337"/>
            <a:ext cx="7202348" cy="454530"/>
            <a:chOff x="1039424" y="-123798"/>
            <a:chExt cx="5772034" cy="1582022"/>
          </a:xfrm>
        </p:grpSpPr>
        <p:sp>
          <p:nvSpPr>
            <p:cNvPr id="14" name="Rectángulo redondeado 13"/>
            <p:cNvSpPr/>
            <p:nvPr/>
          </p:nvSpPr>
          <p:spPr>
            <a:xfrm>
              <a:off x="1060705" y="-123798"/>
              <a:ext cx="5659847" cy="15037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1039424" y="855449"/>
              <a:ext cx="5772034" cy="602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 algn="just"/>
              <a:r>
                <a:rPr lang="es-CL" sz="2400" dirty="0">
                  <a:latin typeface="Calibri" panose="020F0502020204030204" pitchFamily="34" charset="0"/>
                </a:rPr>
                <a:t>El proyecto reintegra los montos correspondientes </a:t>
              </a:r>
              <a:endParaRPr lang="es-CL" sz="2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191721" y="4365104"/>
            <a:ext cx="6626283" cy="432051"/>
            <a:chOff x="819466" y="51661"/>
            <a:chExt cx="5855501" cy="1503782"/>
          </a:xfrm>
        </p:grpSpPr>
        <p:sp>
          <p:nvSpPr>
            <p:cNvPr id="17" name="Rectángulo redondeado 16"/>
            <p:cNvSpPr/>
            <p:nvPr/>
          </p:nvSpPr>
          <p:spPr>
            <a:xfrm>
              <a:off x="1382826" y="51661"/>
              <a:ext cx="5292141" cy="15037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819466" y="952668"/>
              <a:ext cx="5772034" cy="602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/>
              <a:r>
                <a:rPr lang="es-CL" sz="2400" dirty="0">
                  <a:latin typeface="Calibri" panose="020F0502020204030204" pitchFamily="34" charset="0"/>
                </a:rPr>
                <a:t>Cierre financiero contable proyecto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740040" y="5025151"/>
            <a:ext cx="6167162" cy="444087"/>
            <a:chOff x="648773" y="51661"/>
            <a:chExt cx="6026194" cy="1545675"/>
          </a:xfrm>
        </p:grpSpPr>
        <p:sp>
          <p:nvSpPr>
            <p:cNvPr id="20" name="Rectángulo redondeado 19"/>
            <p:cNvSpPr/>
            <p:nvPr/>
          </p:nvSpPr>
          <p:spPr>
            <a:xfrm>
              <a:off x="1382826" y="51661"/>
              <a:ext cx="5292141" cy="15037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648773" y="994561"/>
              <a:ext cx="5772034" cy="602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/>
              <a:r>
                <a:rPr lang="es-CL" sz="2400" dirty="0" smtClean="0">
                  <a:latin typeface="Calibri" panose="020F0502020204030204" pitchFamily="34" charset="0"/>
                </a:rPr>
                <a:t>Finiquito (Si corresponde)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354943" y="5685198"/>
            <a:ext cx="5688580" cy="432051"/>
            <a:chOff x="1072166" y="-336666"/>
            <a:chExt cx="5905707" cy="1503782"/>
          </a:xfrm>
        </p:grpSpPr>
        <p:sp>
          <p:nvSpPr>
            <p:cNvPr id="24" name="Rectángulo redondeado 23"/>
            <p:cNvSpPr/>
            <p:nvPr/>
          </p:nvSpPr>
          <p:spPr>
            <a:xfrm>
              <a:off x="1685732" y="-336666"/>
              <a:ext cx="5292141" cy="15037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072166" y="564341"/>
              <a:ext cx="5772034" cy="602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/>
              <a:r>
                <a:rPr lang="es-CL" sz="2400" dirty="0" smtClean="0">
                  <a:latin typeface="Calibri" panose="020F0502020204030204" pitchFamily="34" charset="0"/>
                </a:rPr>
                <a:t>Comienzo Segunda Etapa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79512" y="1417638"/>
            <a:ext cx="436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CIERRE FINANCIERO CONTABLE</a:t>
            </a: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FONDEF</a:t>
            </a:r>
            <a:br>
              <a:rPr lang="es-CL" dirty="0"/>
            </a:br>
            <a:r>
              <a:rPr lang="es-CL" dirty="0"/>
              <a:t>Comisión Nacional de Investigación Científica y Tecnológica</a:t>
            </a:r>
          </a:p>
        </p:txBody>
      </p:sp>
      <p:sp>
        <p:nvSpPr>
          <p:cNvPr id="30" name="Flecha abajo 29"/>
          <p:cNvSpPr/>
          <p:nvPr/>
        </p:nvSpPr>
        <p:spPr>
          <a:xfrm>
            <a:off x="7380312" y="27809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lecha abajo 30"/>
          <p:cNvSpPr/>
          <p:nvPr/>
        </p:nvSpPr>
        <p:spPr>
          <a:xfrm>
            <a:off x="7908548" y="3503595"/>
            <a:ext cx="269428" cy="362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lecha abajo 31"/>
          <p:cNvSpPr/>
          <p:nvPr/>
        </p:nvSpPr>
        <p:spPr>
          <a:xfrm>
            <a:off x="8177976" y="4094929"/>
            <a:ext cx="261949" cy="357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lecha abajo 32"/>
          <p:cNvSpPr/>
          <p:nvPr/>
        </p:nvSpPr>
        <p:spPr>
          <a:xfrm>
            <a:off x="8511414" y="4751473"/>
            <a:ext cx="241751" cy="328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lecha abajo 33"/>
          <p:cNvSpPr/>
          <p:nvPr/>
        </p:nvSpPr>
        <p:spPr>
          <a:xfrm>
            <a:off x="8656680" y="5450054"/>
            <a:ext cx="240938" cy="27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3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88843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Vencimiento de Garantías</a:t>
            </a:r>
          </a:p>
          <a:p>
            <a:pPr lvl="1"/>
            <a:r>
              <a:rPr lang="es-CL" dirty="0" smtClean="0">
                <a:solidFill>
                  <a:schemeClr val="tx2"/>
                </a:solidFill>
              </a:rPr>
              <a:t>Control de fecha de vencimiento.</a:t>
            </a:r>
          </a:p>
          <a:p>
            <a:pPr lvl="1"/>
            <a:r>
              <a:rPr lang="es-CL" dirty="0" smtClean="0">
                <a:solidFill>
                  <a:schemeClr val="tx2"/>
                </a:solidFill>
              </a:rPr>
              <a:t>Si no está rendida y aprobada la rendición por la totalidad del monto que está garantizado, se debe renovar el documento en garantía.  En caso contrario, se procede al cobro de la garantía.</a:t>
            </a:r>
          </a:p>
          <a:p>
            <a:pPr lvl="1"/>
            <a:r>
              <a:rPr lang="es-CL" dirty="0" smtClean="0">
                <a:solidFill>
                  <a:schemeClr val="tx2"/>
                </a:solidFill>
              </a:rPr>
              <a:t>La última garantía deberá estar vigente hasta que:</a:t>
            </a:r>
          </a:p>
          <a:p>
            <a:pPr lvl="2"/>
            <a:r>
              <a:rPr lang="es-CL" dirty="0" smtClean="0">
                <a:solidFill>
                  <a:schemeClr val="tx2"/>
                </a:solidFill>
              </a:rPr>
              <a:t>1. Se rinda y aprueben la totalidad de los gastos.</a:t>
            </a:r>
          </a:p>
          <a:p>
            <a:pPr lvl="2"/>
            <a:r>
              <a:rPr lang="es-CL" dirty="0" smtClean="0">
                <a:solidFill>
                  <a:schemeClr val="tx2"/>
                </a:solidFill>
              </a:rPr>
              <a:t>2. Se envíe el reintegro de los fondos no gastados.</a:t>
            </a:r>
          </a:p>
          <a:p>
            <a:pPr lvl="2"/>
            <a:r>
              <a:rPr lang="es-CL" dirty="0">
                <a:solidFill>
                  <a:schemeClr val="tx2"/>
                </a:solidFill>
              </a:rPr>
              <a:t>3</a:t>
            </a:r>
            <a:r>
              <a:rPr lang="es-CL" dirty="0" smtClean="0">
                <a:solidFill>
                  <a:schemeClr val="tx2"/>
                </a:solidFill>
              </a:rPr>
              <a:t>. Se rindan y aprueben los aportes comprometidos.</a:t>
            </a:r>
          </a:p>
          <a:p>
            <a:pPr lvl="2"/>
            <a:r>
              <a:rPr lang="es-CL" dirty="0">
                <a:solidFill>
                  <a:schemeClr val="tx2"/>
                </a:solidFill>
              </a:rPr>
              <a:t>4</a:t>
            </a:r>
            <a:r>
              <a:rPr lang="es-CL" dirty="0" smtClean="0">
                <a:solidFill>
                  <a:schemeClr val="tx2"/>
                </a:solidFill>
              </a:rPr>
              <a:t>. Se envíe el Plan de Negocios del proyecto.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24995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2"/>
                </a:solidFill>
              </a:rPr>
              <a:t>Deudores CONICYT</a:t>
            </a:r>
          </a:p>
          <a:p>
            <a:pPr lvl="1"/>
            <a:r>
              <a:rPr lang="es-CL" dirty="0" smtClean="0">
                <a:solidFill>
                  <a:schemeClr val="tx2"/>
                </a:solidFill>
              </a:rPr>
              <a:t>Cada vez que CONICYT realiza un giro de fondos a una institución beneficiaria, esta se constituye como en un Deudor de CONICYT.</a:t>
            </a:r>
          </a:p>
          <a:p>
            <a:pPr lvl="1"/>
            <a:r>
              <a:rPr lang="es-CL" dirty="0" smtClean="0">
                <a:solidFill>
                  <a:schemeClr val="tx2"/>
                </a:solidFill>
              </a:rPr>
              <a:t>la institución rinde cuentas, y estas rendiciones de cuentas son aprobadas por CONICYT.</a:t>
            </a:r>
          </a:p>
          <a:p>
            <a:pPr lvl="1"/>
            <a:r>
              <a:rPr lang="es-CL" dirty="0" smtClean="0">
                <a:solidFill>
                  <a:schemeClr val="tx2"/>
                </a:solidFill>
              </a:rPr>
              <a:t>Después de </a:t>
            </a:r>
            <a:r>
              <a:rPr lang="es-CL" b="1" i="1" dirty="0" smtClean="0">
                <a:solidFill>
                  <a:schemeClr val="tx2"/>
                </a:solidFill>
              </a:rPr>
              <a:t>12 meses </a:t>
            </a:r>
            <a:r>
              <a:rPr lang="es-CL" dirty="0" smtClean="0">
                <a:solidFill>
                  <a:schemeClr val="tx2"/>
                </a:solidFill>
              </a:rPr>
              <a:t>de realizado el giro de fondos, si la institución no ha rendido, la deuda se considera </a:t>
            </a:r>
            <a:r>
              <a:rPr lang="es-CL" b="1" dirty="0" smtClean="0">
                <a:solidFill>
                  <a:schemeClr val="tx2"/>
                </a:solidFill>
              </a:rPr>
              <a:t>vencida</a:t>
            </a:r>
            <a:r>
              <a:rPr lang="es-CL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s-CL" dirty="0">
                <a:solidFill>
                  <a:schemeClr val="tx2"/>
                </a:solidFill>
              </a:rPr>
              <a:t>Después de </a:t>
            </a:r>
            <a:r>
              <a:rPr lang="es-CL" b="1" i="1" dirty="0" smtClean="0">
                <a:solidFill>
                  <a:schemeClr val="tx2"/>
                </a:solidFill>
              </a:rPr>
              <a:t>24 meses </a:t>
            </a:r>
            <a:r>
              <a:rPr lang="es-CL" dirty="0">
                <a:solidFill>
                  <a:schemeClr val="tx2"/>
                </a:solidFill>
              </a:rPr>
              <a:t>de realizado el giro de fondos, si la institución no ha rendido, la deuda se considera </a:t>
            </a:r>
            <a:r>
              <a:rPr lang="es-CL" b="1" dirty="0" smtClean="0">
                <a:solidFill>
                  <a:schemeClr val="tx2"/>
                </a:solidFill>
              </a:rPr>
              <a:t>morosa</a:t>
            </a:r>
            <a:r>
              <a:rPr lang="es-CL" dirty="0" smtClean="0">
                <a:solidFill>
                  <a:schemeClr val="tx2"/>
                </a:solidFill>
              </a:rPr>
              <a:t>.</a:t>
            </a:r>
            <a:endParaRPr lang="es-CL" dirty="0">
              <a:solidFill>
                <a:schemeClr val="tx2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82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FONDEF</a:t>
            </a:r>
            <a:br>
              <a:rPr lang="es-CL" dirty="0"/>
            </a:br>
            <a:r>
              <a:rPr lang="es-CL" dirty="0"/>
              <a:t>Comisión Nacional de Investigación Científica y Tecnológica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3500" b="1" dirty="0" smtClean="0">
                <a:solidFill>
                  <a:schemeClr val="accent1">
                    <a:lumMod val="75000"/>
                  </a:schemeClr>
                </a:solidFill>
              </a:rPr>
              <a:t>Tipo Documentos</a:t>
            </a:r>
            <a:endParaRPr lang="es-CL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46643"/>
              </p:ext>
            </p:extLst>
          </p:nvPr>
        </p:nvGraphicFramePr>
        <p:xfrm>
          <a:off x="107505" y="1502786"/>
          <a:ext cx="8928992" cy="379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Hoja de cálculo" r:id="rId3" imgW="11620579" imgH="5181570" progId="Excel.Sheet.12">
                  <p:embed/>
                </p:oleObj>
              </mc:Choice>
              <mc:Fallback>
                <p:oleObj name="Hoja de cálculo" r:id="rId3" imgW="11620579" imgH="5181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" y="1502786"/>
                        <a:ext cx="8928992" cy="3798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8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64906"/>
              </p:ext>
            </p:extLst>
          </p:nvPr>
        </p:nvGraphicFramePr>
        <p:xfrm>
          <a:off x="3851275" y="404813"/>
          <a:ext cx="4897438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Hoja de cálculo" r:id="rId3" imgW="7772535" imgH="11839500" progId="Excel.Sheet.8">
                  <p:embed/>
                </p:oleObj>
              </mc:Choice>
              <mc:Fallback>
                <p:oleObj name="Hoja de cálculo" r:id="rId3" imgW="7772535" imgH="11839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275" y="404813"/>
                        <a:ext cx="4897438" cy="5699125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Información del Proyecto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Informar periodos a rendir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Resumen de rendición y saldos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Firmas de responsables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3528" y="3259310"/>
            <a:ext cx="2808312" cy="14658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1200" dirty="0" smtClean="0">
              <a:latin typeface="Calibri" panose="020F0502020204030204" pitchFamily="34" charset="0"/>
            </a:endParaRPr>
          </a:p>
          <a:p>
            <a:r>
              <a:rPr lang="es-CL" sz="1200" dirty="0" smtClean="0">
                <a:latin typeface="Calibri" panose="020F0502020204030204" pitchFamily="34" charset="0"/>
              </a:rPr>
              <a:t>Para Instituciones Privadas, debe ser acompañado por los siguientes documentos: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Conciliación Bancaria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Cartolas Bancarias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Documentos originales timbrados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139952" y="918066"/>
            <a:ext cx="4320480" cy="118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139952" y="2093072"/>
            <a:ext cx="4320480" cy="151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Elipse 28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39952" y="3607454"/>
            <a:ext cx="4320480" cy="973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Elipse 30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39952" y="4581128"/>
            <a:ext cx="43204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Elipse 32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4</a:t>
            </a:r>
            <a:endParaRPr lang="es-C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7150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78127"/>
              </p:ext>
            </p:extLst>
          </p:nvPr>
        </p:nvGraphicFramePr>
        <p:xfrm>
          <a:off x="395536" y="1988840"/>
          <a:ext cx="843259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Hoja de cálculo" r:id="rId4" imgW="18516532" imgH="6800760" progId="Excel.Sheet.8">
                  <p:embed/>
                </p:oleObj>
              </mc:Choice>
              <mc:Fallback>
                <p:oleObj name="Hoja de cálculo" r:id="rId4" imgW="18516532" imgH="6800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988840"/>
                        <a:ext cx="8432596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5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9414"/>
              </p:ext>
            </p:extLst>
          </p:nvPr>
        </p:nvGraphicFramePr>
        <p:xfrm>
          <a:off x="1547664" y="260648"/>
          <a:ext cx="5760640" cy="5904657"/>
        </p:xfrm>
        <a:graphic>
          <a:graphicData uri="http://schemas.openxmlformats.org/drawingml/2006/table">
            <a:tbl>
              <a:tblPr/>
              <a:tblGrid>
                <a:gridCol w="5760640"/>
              </a:tblGrid>
              <a:tr h="5904657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N°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LA UNIVERSIDAD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8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UNIVERSIDAD), </a:t>
                      </a: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 que la Universidad </a:t>
                      </a:r>
                      <a:r>
                        <a:rPr lang="es-ES_tradnl" sz="8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DE LA UNIVERSIDAD) </a:t>
                      </a: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realizó aportes al proyecto FONDEF, código</a:t>
                      </a:r>
                      <a:r>
                        <a:rPr lang="es-ES_tradnl" sz="8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8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</a:t>
                      </a: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 un monto equivalente a</a:t>
                      </a:r>
                      <a:r>
                        <a:rPr lang="es-ES_tradnl" sz="8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$..................-,  entre los el mes de…….. de 20.. y el mes de……. de 20.. 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Este monto está respaldado por la o las memorias de cálculo que se anexan a este certificado.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_tradnl" sz="8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 es el caso, se debe agregar</a:t>
                      </a:r>
                      <a:r>
                        <a:rPr lang="es-ES_tradnl" sz="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En pesos chilenos este monto equivale a $   según la siguiente tasa de conversión).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la Universidad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Fecha, ……………          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7498132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36" y="4245178"/>
            <a:ext cx="6000980" cy="23520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3" y="256759"/>
            <a:ext cx="6074116" cy="3892321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421204" y="15352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68344" y="5963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8773907" y="29326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860032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6948264" y="561309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4139952" y="64411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Elipse 25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Elipse 29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Elipse 30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Ingreso a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Instituciones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Ítem Financiado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Descripción del documento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Datos tributarios del documentos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Guardar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43" y="6415474"/>
            <a:ext cx="1290121" cy="2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FONDEF</a:t>
            </a:r>
            <a:br>
              <a:rPr lang="es-CL" dirty="0"/>
            </a:br>
            <a:r>
              <a:rPr lang="es-CL" dirty="0"/>
              <a:t>Comisión Nacional de Investigación Científica y Tecnológica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 defTabSz="457200">
              <a:spcBef>
                <a:spcPct val="0"/>
              </a:spcBef>
              <a:buClrTx/>
              <a:buNone/>
              <a:defRPr/>
            </a:pPr>
            <a:r>
              <a:rPr lang="es-MX" sz="35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lang="es-MX" b="1" kern="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6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Administración y Finanzas FONDEF</a:t>
            </a:r>
            <a:r>
              <a:rPr lang="es-CL" sz="16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6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Iván Muñoz		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223654561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CL" sz="16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600" kern="0" dirty="0">
                <a:solidFill>
                  <a:srgbClr val="FF0000"/>
                </a:solidFill>
                <a:latin typeface="Calibri"/>
                <a:hlinkClick r:id="rId2"/>
              </a:rPr>
              <a:t>imunoz@conicyt.cl</a:t>
            </a:r>
            <a:endParaRPr lang="es-CL" sz="1600" kern="0" dirty="0">
              <a:solidFill>
                <a:srgbClr val="FF0000"/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lang="es-MX" sz="1600" b="1" kern="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6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Analistas Financiero Contable			        				  	</a:t>
            </a:r>
            <a:r>
              <a:rPr lang="es-CL" sz="1600" b="1" kern="0" dirty="0">
                <a:solidFill>
                  <a:srgbClr val="000000"/>
                </a:solidFill>
                <a:latin typeface="Calibri"/>
              </a:rPr>
              <a:t/>
            </a:r>
            <a:br>
              <a:rPr lang="es-CL" sz="1600" b="1" kern="0" dirty="0">
                <a:solidFill>
                  <a:srgbClr val="000000"/>
                </a:solidFill>
                <a:latin typeface="Calibri"/>
              </a:rPr>
            </a:b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Paulina Rubio		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223654557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3"/>
              </a:rPr>
              <a:t>parubio@conicyt.cl</a:t>
            </a: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>
              <a:spcBef>
                <a:spcPct val="0"/>
              </a:spcBef>
              <a:buNone/>
            </a:pP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Felipe Urra 		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223632684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4"/>
              </a:rPr>
              <a:t>furra@conicyt.cl</a:t>
            </a: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>
              <a:spcBef>
                <a:spcPct val="0"/>
              </a:spcBef>
              <a:buNone/>
            </a:pP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Jenifer Vera	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223654617			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jvera@conicyt.cl</a:t>
            </a: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>
              <a:spcBef>
                <a:spcPct val="0"/>
              </a:spcBef>
              <a:buNone/>
            </a:pP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Victor Fernández 	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223632696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vfernandez@conicyt.cl</a:t>
            </a:r>
            <a:endParaRPr lang="es-CL" sz="16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>
              <a:spcBef>
                <a:spcPct val="0"/>
              </a:spcBef>
              <a:buNone/>
            </a:pP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Natalia Aranguiz					223654563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naranguiz@Conicyt.cl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Paolo Garces						223654674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pgarces@Conicyt.cl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Administración y Finanzas 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Yanina Gutiérrez	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223654548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ygutierrez@conicyt.cl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lang="es-CL" sz="1600" kern="0" dirty="0">
              <a:solidFill>
                <a:srgbClr val="000000"/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Encargada de Garantías 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 Angelica Sanchez 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223654584</a:t>
            </a: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0"/>
              </a:rPr>
              <a:t>msanchez@conicyt.cl</a:t>
            </a:r>
            <a:endParaRPr lang="es-CL" sz="16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Coordinador </a:t>
            </a:r>
            <a:r>
              <a:rPr lang="es-CL" sz="16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VIU</a:t>
            </a: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Esteban 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Zapata					223654583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1"/>
              </a:rPr>
              <a:t>ezapata@Conicyt.cl</a:t>
            </a:r>
            <a:endParaRPr lang="es-CL" sz="16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Ejecutivo VIU</a:t>
            </a: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Gabriel Rubio						223654460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2"/>
              </a:rPr>
              <a:t>grubio@Conicyt.cl</a:t>
            </a:r>
            <a:endParaRPr lang="es-CL" sz="16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endParaRPr lang="es-CL" sz="16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5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FONDEF</a:t>
            </a: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Sandra Vidal						223654543			</a:t>
            </a:r>
            <a:r>
              <a:rPr lang="es-CL" sz="16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3"/>
              </a:rPr>
              <a:t>svidal@Conicyt.cl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96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88811"/>
              </p:ext>
            </p:extLst>
          </p:nvPr>
        </p:nvGraphicFramePr>
        <p:xfrm>
          <a:off x="179388" y="1409700"/>
          <a:ext cx="8713092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Hoja de cálculo" r:id="rId3" imgW="10772902" imgH="5267430" progId="Excel.Sheet.12">
                  <p:embed/>
                </p:oleObj>
              </mc:Choice>
              <mc:Fallback>
                <p:oleObj name="Hoja de cálculo" r:id="rId3" imgW="10772902" imgH="5267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409700"/>
                        <a:ext cx="8713092" cy="452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28597"/>
              </p:ext>
            </p:extLst>
          </p:nvPr>
        </p:nvGraphicFramePr>
        <p:xfrm>
          <a:off x="107950" y="1916113"/>
          <a:ext cx="95885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Hoja de cálculo" r:id="rId3" imgW="10601367" imgH="4391010" progId="Excel.Sheet.12">
                  <p:embed/>
                </p:oleObj>
              </mc:Choice>
              <mc:Fallback>
                <p:oleObj name="Hoja de cálculo" r:id="rId3" imgW="10601367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916113"/>
                        <a:ext cx="9588500" cy="413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8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chemeClr val="tx2"/>
                </a:solidFill>
              </a:rPr>
              <a:t>Marco Regulatorio</a:t>
            </a:r>
          </a:p>
          <a:p>
            <a:pPr marL="0" indent="0">
              <a:buNone/>
            </a:pPr>
            <a:endParaRPr lang="es-CL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Bases del concurso</a:t>
            </a:r>
          </a:p>
          <a:p>
            <a:pPr marL="457200" lvl="1" indent="0">
              <a:buNone/>
            </a:pPr>
            <a:endParaRPr lang="es-CL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Convenio Suscrito entre CONICYT y las instituciones beneficiarias</a:t>
            </a:r>
          </a:p>
          <a:p>
            <a:pPr marL="457200" lvl="1" indent="0">
              <a:buNone/>
            </a:pPr>
            <a:endParaRPr lang="es-CL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Manual de Declaración de Gastos y Rendición de Cuentas, versión N°18 año 2016</a:t>
            </a:r>
          </a:p>
          <a:p>
            <a:pPr marL="457200" lvl="1" indent="0">
              <a:buNone/>
            </a:pPr>
            <a:endParaRPr lang="es-CL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Resolución N°30 año 2015 (Ex-Circular 759) de Contraloría General de la República.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45314594"/>
              </p:ext>
            </p:extLst>
          </p:nvPr>
        </p:nvGraphicFramePr>
        <p:xfrm>
          <a:off x="1331640" y="1340768"/>
          <a:ext cx="65527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1403648" y="3645024"/>
            <a:ext cx="3888432" cy="792088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CL" sz="700" dirty="0" smtClean="0"/>
          </a:p>
          <a:p>
            <a:pPr algn="ctr"/>
            <a:r>
              <a:rPr lang="es-CL" dirty="0" smtClean="0"/>
              <a:t>Envío convenios a firma de las Instituciones.</a:t>
            </a:r>
            <a:endParaRPr lang="es-CL" dirty="0"/>
          </a:p>
        </p:txBody>
      </p:sp>
      <p:sp>
        <p:nvSpPr>
          <p:cNvPr id="9" name="Rectángulo redondeado 8"/>
          <p:cNvSpPr/>
          <p:nvPr/>
        </p:nvSpPr>
        <p:spPr>
          <a:xfrm>
            <a:off x="4139952" y="4869160"/>
            <a:ext cx="4320480" cy="864096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Giro, </a:t>
            </a:r>
          </a:p>
          <a:p>
            <a:pPr algn="ctr"/>
            <a:r>
              <a:rPr lang="es-CL" dirty="0"/>
              <a:t>d</a:t>
            </a:r>
            <a:r>
              <a:rPr lang="es-CL" dirty="0" smtClean="0"/>
              <a:t>esde la segunda </a:t>
            </a:r>
            <a:r>
              <a:rPr lang="es-CL" dirty="0"/>
              <a:t>s</a:t>
            </a:r>
            <a:r>
              <a:rPr lang="es-CL" dirty="0" smtClean="0"/>
              <a:t>emana de Diciembre.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995"/>
            <a:ext cx="7139136" cy="968742"/>
          </a:xfrm>
        </p:spPr>
        <p:txBody>
          <a:bodyPr/>
          <a:lstStyle/>
          <a:p>
            <a:r>
              <a:rPr lang="es-CL" dirty="0"/>
              <a:t>Programa FONDEF</a:t>
            </a:r>
            <a:br>
              <a:rPr lang="es-CL" dirty="0"/>
            </a:br>
            <a:r>
              <a:rPr lang="es-CL" dirty="0"/>
              <a:t>Comisión Nacional de Investigación Científica y Tecnológica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865480"/>
              </p:ext>
            </p:extLst>
          </p:nvPr>
        </p:nvGraphicFramePr>
        <p:xfrm>
          <a:off x="-540568" y="1628800"/>
          <a:ext cx="9684568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3491880" y="903357"/>
            <a:ext cx="2026069" cy="545423"/>
            <a:chOff x="2332457" y="1176150"/>
            <a:chExt cx="2179931" cy="1023703"/>
          </a:xfrm>
          <a:solidFill>
            <a:schemeClr val="accent1">
              <a:lumMod val="75000"/>
            </a:schemeClr>
          </a:solidFill>
        </p:grpSpPr>
        <p:sp>
          <p:nvSpPr>
            <p:cNvPr id="6" name="Rectángulo redondeado 5"/>
            <p:cNvSpPr/>
            <p:nvPr/>
          </p:nvSpPr>
          <p:spPr>
            <a:xfrm>
              <a:off x="2332457" y="1176150"/>
              <a:ext cx="2179931" cy="1023703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382439" y="1226132"/>
              <a:ext cx="2079967" cy="923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Calibri" panose="020F0502020204030204" pitchFamily="34" charset="0"/>
                </a:rPr>
                <a:t>VIU16P</a:t>
              </a:r>
              <a:endParaRPr lang="es-CL" sz="1800" b="1" kern="12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9" name="Conector recto de flecha 8"/>
          <p:cNvCxnSpPr/>
          <p:nvPr/>
        </p:nvCxnSpPr>
        <p:spPr>
          <a:xfrm>
            <a:off x="7020272" y="4941168"/>
            <a:ext cx="720080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2" y="40185"/>
            <a:ext cx="7139136" cy="868535"/>
          </a:xfrm>
        </p:spPr>
        <p:txBody>
          <a:bodyPr/>
          <a:lstStyle/>
          <a:p>
            <a:r>
              <a:rPr lang="es-CL" dirty="0"/>
              <a:t>Programa FONDEF</a:t>
            </a:r>
            <a:br>
              <a:rPr lang="es-CL" dirty="0"/>
            </a:br>
            <a:r>
              <a:rPr lang="es-CL" dirty="0"/>
              <a:t>Comisión Nacional de Investigación Científica y Tecnológica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16866"/>
              </p:ext>
            </p:extLst>
          </p:nvPr>
        </p:nvGraphicFramePr>
        <p:xfrm>
          <a:off x="468313" y="2132856"/>
          <a:ext cx="8229600" cy="39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0" y="931495"/>
            <a:ext cx="6912768" cy="648072"/>
            <a:chOff x="2332457" y="1176150"/>
            <a:chExt cx="2179931" cy="1023703"/>
          </a:xfrm>
          <a:solidFill>
            <a:schemeClr val="accent1">
              <a:lumMod val="75000"/>
            </a:schemeClr>
          </a:solidFill>
        </p:grpSpPr>
        <p:sp>
          <p:nvSpPr>
            <p:cNvPr id="13" name="Rectángulo redondeado 12"/>
            <p:cNvSpPr/>
            <p:nvPr/>
          </p:nvSpPr>
          <p:spPr>
            <a:xfrm>
              <a:off x="2332457" y="1176150"/>
              <a:ext cx="2179931" cy="1023703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2382439" y="1226132"/>
              <a:ext cx="2079967" cy="923739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>
                  <a:latin typeface="Calibri" panose="020F0502020204030204" pitchFamily="34" charset="0"/>
                </a:rPr>
                <a:t>Acciones para la puesta en marcha del Proyecto</a:t>
              </a:r>
              <a:endParaRPr lang="es-CL" sz="2400" b="1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86697" y="1818133"/>
            <a:ext cx="8381236" cy="1838919"/>
            <a:chOff x="1278327" y="87556"/>
            <a:chExt cx="6528899" cy="1700969"/>
          </a:xfrm>
        </p:grpSpPr>
        <p:sp>
          <p:nvSpPr>
            <p:cNvPr id="10" name="Rectángulo redondeado 9"/>
            <p:cNvSpPr/>
            <p:nvPr/>
          </p:nvSpPr>
          <p:spPr>
            <a:xfrm>
              <a:off x="1278327" y="127932"/>
              <a:ext cx="5659847" cy="166059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1384916" y="87556"/>
              <a:ext cx="6422310" cy="1693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8000" rIns="648000" bIns="60960" numCol="1" spcCol="1270" anchor="b" anchorCtr="1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El Director debe ingresar en Plataforma web: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 Fecha de Inicio del proyecto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 Presupuesto FONDEF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 Presupuesto Institucional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Contacto: Esteban Zapata, </a:t>
              </a:r>
              <a:r>
                <a:rPr lang="es-CL" sz="1600" dirty="0" smtClean="0">
                  <a:solidFill>
                    <a:sysClr val="window" lastClr="FFFFFF"/>
                  </a:solidFill>
                  <a:latin typeface="Calibri"/>
                </a:rPr>
                <a:t>E</a:t>
              </a: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-mail: ezapata@conicyt.cl                                                                   -       	   Gabriel Rubio, E-mail: grubio@conicyt.cl 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54857" y="3878110"/>
            <a:ext cx="7656512" cy="1439303"/>
            <a:chOff x="562716" y="1062560"/>
            <a:chExt cx="7104113" cy="2079415"/>
          </a:xfrm>
        </p:grpSpPr>
        <p:sp>
          <p:nvSpPr>
            <p:cNvPr id="17" name="Rectángulo redondeado 16"/>
            <p:cNvSpPr/>
            <p:nvPr/>
          </p:nvSpPr>
          <p:spPr>
            <a:xfrm>
              <a:off x="562716" y="1062560"/>
              <a:ext cx="7104113" cy="2079415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623620" y="1123464"/>
              <a:ext cx="7043209" cy="1957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Debe enviar a FONDEF: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 </a:t>
              </a:r>
              <a:r>
                <a:rPr lang="es-CL" sz="1600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Datos de la cuenta corriente Institucional a </a:t>
              </a:r>
              <a:r>
                <a:rPr lang="es-CL" sz="1600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Yanina </a:t>
              </a:r>
              <a:r>
                <a:rPr lang="es-CL" sz="1600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Gutierrez, ygutierrez@conicyt.cl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 Enviar Garantía por el monto del giro y con una vigencia de 6 meses. </a:t>
              </a:r>
              <a:r>
                <a:rPr lang="es-CL" sz="1600" u="sng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Sólo Beneficiarias Privadas</a:t>
              </a:r>
              <a:r>
                <a:rPr lang="es-CL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.  Encargada de Garantías: María Angélica Sánchez, E- mail: msanchez@conicyt.cl</a:t>
              </a:r>
              <a:endParaRPr lang="es-CL" sz="16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209775" y="5631271"/>
            <a:ext cx="6934225" cy="667850"/>
            <a:chOff x="0" y="978337"/>
            <a:chExt cx="6934225" cy="667850"/>
          </a:xfrm>
        </p:grpSpPr>
        <p:sp>
          <p:nvSpPr>
            <p:cNvPr id="20" name="Rectángulo redondeado 19"/>
            <p:cNvSpPr/>
            <p:nvPr/>
          </p:nvSpPr>
          <p:spPr>
            <a:xfrm>
              <a:off x="0" y="978337"/>
              <a:ext cx="6934225" cy="66785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38100" cap="flat" cmpd="sng" algn="ctr">
              <a:solidFill>
                <a:scrgbClr r="0" g="0" b="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561" y="997898"/>
              <a:ext cx="6895103" cy="628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Se procede a realizar la transferencia de fondos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(Entre el 15 Diciembre y 16 Enero) </a:t>
              </a:r>
              <a:endParaRPr lang="es-CL" sz="20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lecha doblada 5"/>
          <p:cNvSpPr/>
          <p:nvPr/>
        </p:nvSpPr>
        <p:spPr>
          <a:xfrm rot="5400000">
            <a:off x="7461017" y="3258117"/>
            <a:ext cx="562780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Flecha doblada 22"/>
          <p:cNvSpPr/>
          <p:nvPr/>
        </p:nvSpPr>
        <p:spPr>
          <a:xfrm rot="5400000">
            <a:off x="8482163" y="5016065"/>
            <a:ext cx="562780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</a:rPr>
              <a:t>Programa FONDEF</a:t>
            </a:r>
            <a:br>
              <a:rPr lang="es-CL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>Comisión Nacional de Investigación Científica y Tecnológica</a:t>
            </a:r>
            <a:endParaRPr lang="es-C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59109"/>
              </p:ext>
            </p:extLst>
          </p:nvPr>
        </p:nvGraphicFramePr>
        <p:xfrm>
          <a:off x="467544" y="170080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395536" y="1217445"/>
            <a:ext cx="4422277" cy="679786"/>
            <a:chOff x="54" y="176959"/>
            <a:chExt cx="1942475" cy="1359669"/>
          </a:xfrm>
          <a:solidFill>
            <a:schemeClr val="accent1">
              <a:lumMod val="75000"/>
            </a:schemeClr>
          </a:solidFill>
        </p:grpSpPr>
        <p:sp>
          <p:nvSpPr>
            <p:cNvPr id="6" name="Rectángulo redondeado 5"/>
            <p:cNvSpPr/>
            <p:nvPr/>
          </p:nvSpPr>
          <p:spPr>
            <a:xfrm>
              <a:off x="54" y="176959"/>
              <a:ext cx="1942475" cy="1359669"/>
            </a:xfrm>
            <a:prstGeom prst="roundRect">
              <a:avLst>
                <a:gd name="adj" fmla="val 16670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7" name="Rectángulo 6"/>
            <p:cNvSpPr/>
            <p:nvPr/>
          </p:nvSpPr>
          <p:spPr>
            <a:xfrm>
              <a:off x="66440" y="243345"/>
              <a:ext cx="1809703" cy="1226897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Ítem Financiables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5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</TotalTime>
  <Words>957</Words>
  <Application>Microsoft Office PowerPoint</Application>
  <PresentationFormat>Presentación en pantalla (4:3)</PresentationFormat>
  <Paragraphs>199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Cambria</vt:lpstr>
      <vt:lpstr>Times New Roman</vt:lpstr>
      <vt:lpstr>Verdana</vt:lpstr>
      <vt:lpstr>Plantilla Conicyt</vt:lpstr>
      <vt:lpstr>Hoja de cálculo</vt:lpstr>
      <vt:lpstr>Taller Seguimiento y Control Financiero PROYECTOS VI Concurso VIU Primera Etapa  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Presentación de PowerPoint</vt:lpstr>
      <vt:lpstr>Presentación de PowerPoint</vt:lpstr>
      <vt:lpstr>Programa FONDEF Comisión Nacional de Investigación Científica y Tecnológica</vt:lpstr>
      <vt:lpstr>Presentación de PowerPoint</vt:lpstr>
      <vt:lpstr>Presentación de PowerPoint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Programa FONDEF Comisión Nacional de Investigación Científica y Tecnológica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FONDEF Comisión Nacional de Investigación Científica y Tecnológica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Ivan Munoz Salinas</cp:lastModifiedBy>
  <cp:revision>321</cp:revision>
  <cp:lastPrinted>2016-11-02T14:24:54Z</cp:lastPrinted>
  <dcterms:created xsi:type="dcterms:W3CDTF">2011-03-18T02:17:02Z</dcterms:created>
  <dcterms:modified xsi:type="dcterms:W3CDTF">2016-11-03T14:28:02Z</dcterms:modified>
</cp:coreProperties>
</file>