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256" r:id="rId2"/>
    <p:sldId id="398" r:id="rId3"/>
    <p:sldId id="404" r:id="rId4"/>
    <p:sldId id="403" r:id="rId5"/>
    <p:sldId id="405" r:id="rId6"/>
    <p:sldId id="266" r:id="rId7"/>
    <p:sldId id="267" r:id="rId8"/>
    <p:sldId id="408" r:id="rId9"/>
    <p:sldId id="409" r:id="rId10"/>
    <p:sldId id="410" r:id="rId11"/>
    <p:sldId id="406" r:id="rId12"/>
    <p:sldId id="407" r:id="rId13"/>
    <p:sldId id="454" r:id="rId14"/>
    <p:sldId id="270" r:id="rId15"/>
    <p:sldId id="273" r:id="rId16"/>
    <p:sldId id="412" r:id="rId17"/>
    <p:sldId id="413" r:id="rId18"/>
    <p:sldId id="455" r:id="rId19"/>
    <p:sldId id="399" r:id="rId20"/>
    <p:sldId id="400" r:id="rId21"/>
    <p:sldId id="456" r:id="rId22"/>
    <p:sldId id="268" r:id="rId23"/>
    <p:sldId id="269" r:id="rId24"/>
    <p:sldId id="416" r:id="rId25"/>
    <p:sldId id="457" r:id="rId26"/>
    <p:sldId id="390" r:id="rId27"/>
    <p:sldId id="391" r:id="rId28"/>
    <p:sldId id="418" r:id="rId29"/>
    <p:sldId id="419" r:id="rId30"/>
    <p:sldId id="458" r:id="rId31"/>
    <p:sldId id="272" r:id="rId32"/>
    <p:sldId id="271" r:id="rId33"/>
    <p:sldId id="422" r:id="rId34"/>
    <p:sldId id="423" r:id="rId35"/>
    <p:sldId id="274" r:id="rId36"/>
    <p:sldId id="421" r:id="rId37"/>
    <p:sldId id="459" r:id="rId38"/>
    <p:sldId id="286" r:id="rId39"/>
    <p:sldId id="287" r:id="rId40"/>
    <p:sldId id="425" r:id="rId41"/>
    <p:sldId id="426" r:id="rId42"/>
    <p:sldId id="290" r:id="rId43"/>
    <p:sldId id="427" r:id="rId44"/>
    <p:sldId id="428" r:id="rId45"/>
    <p:sldId id="291" r:id="rId46"/>
    <p:sldId id="429" r:id="rId47"/>
    <p:sldId id="430" r:id="rId48"/>
    <p:sldId id="431" r:id="rId49"/>
    <p:sldId id="432" r:id="rId50"/>
    <p:sldId id="433" r:id="rId51"/>
    <p:sldId id="402" r:id="rId52"/>
    <p:sldId id="460" r:id="rId53"/>
    <p:sldId id="384" r:id="rId54"/>
    <p:sldId id="385" r:id="rId55"/>
    <p:sldId id="461" r:id="rId56"/>
    <p:sldId id="298" r:id="rId57"/>
    <p:sldId id="299" r:id="rId58"/>
    <p:sldId id="436" r:id="rId59"/>
    <p:sldId id="437" r:id="rId60"/>
    <p:sldId id="462" r:id="rId61"/>
    <p:sldId id="319" r:id="rId62"/>
    <p:sldId id="341" r:id="rId63"/>
    <p:sldId id="463" r:id="rId64"/>
    <p:sldId id="318" r:id="rId65"/>
    <p:sldId id="331" r:id="rId66"/>
    <p:sldId id="440" r:id="rId67"/>
    <p:sldId id="441" r:id="rId68"/>
    <p:sldId id="335" r:id="rId69"/>
    <p:sldId id="446" r:id="rId70"/>
    <p:sldId id="447" r:id="rId71"/>
    <p:sldId id="336" r:id="rId72"/>
    <p:sldId id="452" r:id="rId73"/>
    <p:sldId id="453" r:id="rId74"/>
    <p:sldId id="464" r:id="rId75"/>
    <p:sldId id="343" r:id="rId76"/>
    <p:sldId id="344" r:id="rId77"/>
    <p:sldId id="465" r:id="rId78"/>
    <p:sldId id="320" r:id="rId79"/>
    <p:sldId id="264" r:id="rId80"/>
    <p:sldId id="450" r:id="rId81"/>
    <p:sldId id="366" r:id="rId82"/>
    <p:sldId id="443" r:id="rId83"/>
    <p:sldId id="466" r:id="rId84"/>
    <p:sldId id="392" r:id="rId85"/>
    <p:sldId id="393" r:id="rId86"/>
    <p:sldId id="444" r:id="rId87"/>
    <p:sldId id="445" r:id="rId88"/>
    <p:sldId id="467" r:id="rId89"/>
    <p:sldId id="322" r:id="rId90"/>
    <p:sldId id="345" r:id="rId91"/>
    <p:sldId id="468" r:id="rId92"/>
    <p:sldId id="368" r:id="rId9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a" initials="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3386" autoAdjust="0"/>
    <p:restoredTop sz="86399" autoAdjust="0"/>
  </p:normalViewPr>
  <p:slideViewPr>
    <p:cSldViewPr>
      <p:cViewPr>
        <p:scale>
          <a:sx n="76" d="100"/>
          <a:sy n="76" d="100"/>
        </p:scale>
        <p:origin x="-734" y="-139"/>
      </p:cViewPr>
      <p:guideLst>
        <p:guide orient="horz" pos="2160"/>
        <p:guide pos="2880"/>
      </p:guideLst>
    </p:cSldViewPr>
  </p:slideViewPr>
  <p:outlineViewPr>
    <p:cViewPr>
      <p:scale>
        <a:sx n="33" d="100"/>
        <a:sy n="33" d="100"/>
      </p:scale>
      <p:origin x="216" y="0"/>
    </p:cViewPr>
  </p:outlineViewPr>
  <p:notesTextViewPr>
    <p:cViewPr>
      <p:scale>
        <a:sx n="1" d="1"/>
        <a:sy n="1" d="1"/>
      </p:scale>
      <p:origin x="0" y="0"/>
    </p:cViewPr>
  </p:notesTextViewPr>
  <p:sorterViewPr>
    <p:cViewPr>
      <p:scale>
        <a:sx n="64" d="100"/>
        <a:sy n="64" d="100"/>
      </p:scale>
      <p:origin x="0" y="14765"/>
    </p:cViewPr>
  </p:sorterViewPr>
  <p:notesViewPr>
    <p:cSldViewPr>
      <p:cViewPr varScale="1">
        <p:scale>
          <a:sx n="59" d="100"/>
          <a:sy n="59" d="100"/>
        </p:scale>
        <p:origin x="-254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9D7249-586C-447B-AA01-B9422D9C7605}" type="doc">
      <dgm:prSet loTypeId="urn:microsoft.com/office/officeart/2005/8/layout/pyramid4" loCatId="pyramid" qsTypeId="urn:microsoft.com/office/officeart/2005/8/quickstyle/3d3" qsCatId="3D" csTypeId="urn:microsoft.com/office/officeart/2005/8/colors/colorful2" csCatId="colorful" phldr="1"/>
      <dgm:spPr/>
      <dgm:t>
        <a:bodyPr/>
        <a:lstStyle/>
        <a:p>
          <a:endParaRPr lang="es-ES"/>
        </a:p>
      </dgm:t>
    </dgm:pt>
    <dgm:pt modelId="{CADD3425-DB86-4241-9677-24F25231670F}">
      <dgm:prSet phldrT="[Texto]" custT="1"/>
      <dgm:spPr>
        <a:solidFill>
          <a:srgbClr val="669900"/>
        </a:solidFill>
      </dgm:spPr>
      <dgm:t>
        <a:bodyPr/>
        <a:lstStyle/>
        <a:p>
          <a:r>
            <a:rPr lang="es-MX" sz="1400" b="1" dirty="0" smtClean="0">
              <a:solidFill>
                <a:schemeClr val="bg1"/>
              </a:solidFill>
              <a:effectLst>
                <a:outerShdw blurRad="38100" dist="38100" dir="2700000" algn="tl">
                  <a:srgbClr val="000000">
                    <a:alpha val="43137"/>
                  </a:srgbClr>
                </a:outerShdw>
              </a:effectLst>
              <a:latin typeface="gobCL"/>
            </a:rPr>
            <a:t>FOCO EN EL ALUMNO</a:t>
          </a:r>
          <a:endParaRPr lang="es-ES" sz="1400" b="1" dirty="0">
            <a:solidFill>
              <a:schemeClr val="bg1"/>
            </a:solidFill>
            <a:effectLst>
              <a:outerShdw blurRad="38100" dist="38100" dir="2700000" algn="tl">
                <a:srgbClr val="000000">
                  <a:alpha val="43137"/>
                </a:srgbClr>
              </a:outerShdw>
            </a:effectLst>
            <a:latin typeface="gobCL"/>
          </a:endParaRPr>
        </a:p>
      </dgm:t>
    </dgm:pt>
    <dgm:pt modelId="{145D423D-181F-4988-BC0B-1A244EAC8657}" type="parTrans" cxnId="{926A9388-FABA-4210-8701-F5FC5C14A4DA}">
      <dgm:prSet/>
      <dgm:spPr/>
      <dgm:t>
        <a:bodyPr/>
        <a:lstStyle/>
        <a:p>
          <a:endParaRPr lang="es-ES"/>
        </a:p>
      </dgm:t>
    </dgm:pt>
    <dgm:pt modelId="{07D8E055-7D02-4B2F-8C18-B16AB25344FC}" type="sibTrans" cxnId="{926A9388-FABA-4210-8701-F5FC5C14A4DA}">
      <dgm:prSet/>
      <dgm:spPr/>
      <dgm:t>
        <a:bodyPr/>
        <a:lstStyle/>
        <a:p>
          <a:endParaRPr lang="es-ES"/>
        </a:p>
      </dgm:t>
    </dgm:pt>
    <dgm:pt modelId="{3F3DF9FB-F526-4BF0-9014-3D82301D6387}">
      <dgm:prSet phldrT="[Texto]" custT="1"/>
      <dgm:spPr>
        <a:solidFill>
          <a:schemeClr val="accent1">
            <a:lumMod val="75000"/>
          </a:schemeClr>
        </a:solidFill>
      </dgm:spPr>
      <dgm:t>
        <a:bodyPr/>
        <a:lstStyle/>
        <a:p>
          <a:endParaRPr lang="es-ES" sz="900" b="1" dirty="0" smtClean="0">
            <a:effectLst>
              <a:outerShdw blurRad="38100" dist="38100" dir="2700000" algn="tl">
                <a:srgbClr val="000000">
                  <a:alpha val="43137"/>
                </a:srgbClr>
              </a:outerShdw>
            </a:effectLst>
          </a:endParaRPr>
        </a:p>
      </dgm:t>
    </dgm:pt>
    <dgm:pt modelId="{1A1BE81F-CA9C-44AA-AC41-FAD53E15489C}" type="parTrans" cxnId="{310AABDC-2851-4438-99C7-A1E1073EBB2C}">
      <dgm:prSet/>
      <dgm:spPr/>
      <dgm:t>
        <a:bodyPr/>
        <a:lstStyle/>
        <a:p>
          <a:endParaRPr lang="es-ES"/>
        </a:p>
      </dgm:t>
    </dgm:pt>
    <dgm:pt modelId="{E894634D-9E08-4839-8CEA-015958F683EA}" type="sibTrans" cxnId="{310AABDC-2851-4438-99C7-A1E1073EBB2C}">
      <dgm:prSet/>
      <dgm:spPr/>
      <dgm:t>
        <a:bodyPr/>
        <a:lstStyle/>
        <a:p>
          <a:endParaRPr lang="es-ES"/>
        </a:p>
      </dgm:t>
    </dgm:pt>
    <dgm:pt modelId="{33599A1C-DBBD-4FC8-8264-97AAFA0D1560}">
      <dgm:prSet phldrT="[Texto]" custT="1"/>
      <dgm:spPr>
        <a:solidFill>
          <a:schemeClr val="bg1"/>
        </a:solidFill>
      </dgm:spPr>
      <dgm:t>
        <a:bodyPr/>
        <a:lstStyle/>
        <a:p>
          <a:endParaRPr lang="es-ES" sz="1200" b="1" dirty="0">
            <a:solidFill>
              <a:schemeClr val="tx1"/>
            </a:solidFill>
            <a:effectLst>
              <a:outerShdw blurRad="38100" dist="38100" dir="2700000" algn="tl">
                <a:srgbClr val="000000">
                  <a:alpha val="43137"/>
                </a:srgbClr>
              </a:outerShdw>
            </a:effectLst>
          </a:endParaRPr>
        </a:p>
      </dgm:t>
    </dgm:pt>
    <dgm:pt modelId="{124DAE4A-93BD-4C80-9099-B56E197F1763}" type="parTrans" cxnId="{BFFED89D-F6EA-4CCB-A63C-8D0EC359D528}">
      <dgm:prSet/>
      <dgm:spPr/>
      <dgm:t>
        <a:bodyPr/>
        <a:lstStyle/>
        <a:p>
          <a:endParaRPr lang="es-ES"/>
        </a:p>
      </dgm:t>
    </dgm:pt>
    <dgm:pt modelId="{51A57FD2-FBD5-4131-BC51-101AFC2097E2}" type="sibTrans" cxnId="{BFFED89D-F6EA-4CCB-A63C-8D0EC359D528}">
      <dgm:prSet/>
      <dgm:spPr/>
      <dgm:t>
        <a:bodyPr/>
        <a:lstStyle/>
        <a:p>
          <a:endParaRPr lang="es-ES"/>
        </a:p>
      </dgm:t>
    </dgm:pt>
    <dgm:pt modelId="{DA79EF74-6A2E-4DC1-9CF3-570878B204E8}">
      <dgm:prSet phldrT="[Texto]" custT="1"/>
      <dgm:spPr>
        <a:solidFill>
          <a:schemeClr val="accent2">
            <a:lumMod val="75000"/>
          </a:schemeClr>
        </a:solidFill>
      </dgm:spPr>
      <dgm:t>
        <a:bodyPr/>
        <a:lstStyle/>
        <a:p>
          <a:endParaRPr lang="es-ES" sz="1600" b="1" dirty="0" smtClean="0">
            <a:effectLst>
              <a:outerShdw blurRad="38100" dist="38100" dir="2700000" algn="tl">
                <a:srgbClr val="000000">
                  <a:alpha val="43137"/>
                </a:srgbClr>
              </a:outerShdw>
            </a:effectLst>
          </a:endParaRPr>
        </a:p>
      </dgm:t>
    </dgm:pt>
    <dgm:pt modelId="{56BB8B2B-7603-45E4-AD90-75E58E2F4F36}" type="parTrans" cxnId="{AA352044-A3E9-4135-8037-8C727398D8AA}">
      <dgm:prSet/>
      <dgm:spPr/>
      <dgm:t>
        <a:bodyPr/>
        <a:lstStyle/>
        <a:p>
          <a:endParaRPr lang="es-ES"/>
        </a:p>
      </dgm:t>
    </dgm:pt>
    <dgm:pt modelId="{4B92B65F-8EE2-44F0-9C1C-F595DD527DDA}" type="sibTrans" cxnId="{AA352044-A3E9-4135-8037-8C727398D8AA}">
      <dgm:prSet/>
      <dgm:spPr/>
      <dgm:t>
        <a:bodyPr/>
        <a:lstStyle/>
        <a:p>
          <a:endParaRPr lang="es-ES"/>
        </a:p>
      </dgm:t>
    </dgm:pt>
    <dgm:pt modelId="{8A2B1D5D-4ECF-4C11-99D5-9384B6A98D93}" type="pres">
      <dgm:prSet presAssocID="{B69D7249-586C-447B-AA01-B9422D9C7605}" presName="compositeShape" presStyleCnt="0">
        <dgm:presLayoutVars>
          <dgm:chMax val="9"/>
          <dgm:dir/>
          <dgm:resizeHandles val="exact"/>
        </dgm:presLayoutVars>
      </dgm:prSet>
      <dgm:spPr/>
      <dgm:t>
        <a:bodyPr/>
        <a:lstStyle/>
        <a:p>
          <a:endParaRPr lang="es-ES"/>
        </a:p>
      </dgm:t>
    </dgm:pt>
    <dgm:pt modelId="{DA8D5F42-6AAE-4D29-83BA-A06C65931102}" type="pres">
      <dgm:prSet presAssocID="{B69D7249-586C-447B-AA01-B9422D9C7605}" presName="triangle1" presStyleLbl="node1" presStyleIdx="0" presStyleCnt="4">
        <dgm:presLayoutVars>
          <dgm:bulletEnabled val="1"/>
        </dgm:presLayoutVars>
      </dgm:prSet>
      <dgm:spPr/>
      <dgm:t>
        <a:bodyPr/>
        <a:lstStyle/>
        <a:p>
          <a:endParaRPr lang="es-ES"/>
        </a:p>
      </dgm:t>
    </dgm:pt>
    <dgm:pt modelId="{D7F23A2E-639B-4C8A-A030-C87474256580}" type="pres">
      <dgm:prSet presAssocID="{B69D7249-586C-447B-AA01-B9422D9C7605}" presName="triangle2" presStyleLbl="node1" presStyleIdx="1" presStyleCnt="4">
        <dgm:presLayoutVars>
          <dgm:bulletEnabled val="1"/>
        </dgm:presLayoutVars>
      </dgm:prSet>
      <dgm:spPr/>
      <dgm:t>
        <a:bodyPr/>
        <a:lstStyle/>
        <a:p>
          <a:endParaRPr lang="es-ES"/>
        </a:p>
      </dgm:t>
    </dgm:pt>
    <dgm:pt modelId="{57A15E3B-1471-4713-A0CD-71B7DCC20841}" type="pres">
      <dgm:prSet presAssocID="{B69D7249-586C-447B-AA01-B9422D9C7605}" presName="triangle3" presStyleLbl="node1" presStyleIdx="2" presStyleCnt="4" custLinFactNeighborX="781" custLinFactNeighborY="1562">
        <dgm:presLayoutVars>
          <dgm:bulletEnabled val="1"/>
        </dgm:presLayoutVars>
      </dgm:prSet>
      <dgm:spPr/>
      <dgm:t>
        <a:bodyPr/>
        <a:lstStyle/>
        <a:p>
          <a:endParaRPr lang="es-ES"/>
        </a:p>
      </dgm:t>
    </dgm:pt>
    <dgm:pt modelId="{A6AE5057-BE94-4527-9BFF-50C9D2978746}" type="pres">
      <dgm:prSet presAssocID="{B69D7249-586C-447B-AA01-B9422D9C7605}" presName="triangle4" presStyleLbl="node1" presStyleIdx="3" presStyleCnt="4">
        <dgm:presLayoutVars>
          <dgm:bulletEnabled val="1"/>
        </dgm:presLayoutVars>
      </dgm:prSet>
      <dgm:spPr/>
      <dgm:t>
        <a:bodyPr/>
        <a:lstStyle/>
        <a:p>
          <a:endParaRPr lang="es-ES"/>
        </a:p>
      </dgm:t>
    </dgm:pt>
  </dgm:ptLst>
  <dgm:cxnLst>
    <dgm:cxn modelId="{78AD163D-91F9-4305-AFF5-BA4050B0914F}" type="presOf" srcId="{B69D7249-586C-447B-AA01-B9422D9C7605}" destId="{8A2B1D5D-4ECF-4C11-99D5-9384B6A98D93}" srcOrd="0" destOrd="0" presId="urn:microsoft.com/office/officeart/2005/8/layout/pyramid4"/>
    <dgm:cxn modelId="{310AABDC-2851-4438-99C7-A1E1073EBB2C}" srcId="{B69D7249-586C-447B-AA01-B9422D9C7605}" destId="{3F3DF9FB-F526-4BF0-9014-3D82301D6387}" srcOrd="1" destOrd="0" parTransId="{1A1BE81F-CA9C-44AA-AC41-FAD53E15489C}" sibTransId="{E894634D-9E08-4839-8CEA-015958F683EA}"/>
    <dgm:cxn modelId="{2C989C42-2D3E-49C5-9D5A-20096EBBE47B}" type="presOf" srcId="{CADD3425-DB86-4241-9677-24F25231670F}" destId="{DA8D5F42-6AAE-4D29-83BA-A06C65931102}" srcOrd="0" destOrd="0" presId="urn:microsoft.com/office/officeart/2005/8/layout/pyramid4"/>
    <dgm:cxn modelId="{AA352044-A3E9-4135-8037-8C727398D8AA}" srcId="{B69D7249-586C-447B-AA01-B9422D9C7605}" destId="{DA79EF74-6A2E-4DC1-9CF3-570878B204E8}" srcOrd="3" destOrd="0" parTransId="{56BB8B2B-7603-45E4-AD90-75E58E2F4F36}" sibTransId="{4B92B65F-8EE2-44F0-9C1C-F595DD527DDA}"/>
    <dgm:cxn modelId="{449C916C-1737-4EBD-839E-0B9AAC94DFAF}" type="presOf" srcId="{DA79EF74-6A2E-4DC1-9CF3-570878B204E8}" destId="{A6AE5057-BE94-4527-9BFF-50C9D2978746}" srcOrd="0" destOrd="0" presId="urn:microsoft.com/office/officeart/2005/8/layout/pyramid4"/>
    <dgm:cxn modelId="{BFFED89D-F6EA-4CCB-A63C-8D0EC359D528}" srcId="{B69D7249-586C-447B-AA01-B9422D9C7605}" destId="{33599A1C-DBBD-4FC8-8264-97AAFA0D1560}" srcOrd="2" destOrd="0" parTransId="{124DAE4A-93BD-4C80-9099-B56E197F1763}" sibTransId="{51A57FD2-FBD5-4131-BC51-101AFC2097E2}"/>
    <dgm:cxn modelId="{E44F5A21-533E-42B2-9494-43157E31FAE6}" type="presOf" srcId="{3F3DF9FB-F526-4BF0-9014-3D82301D6387}" destId="{D7F23A2E-639B-4C8A-A030-C87474256580}" srcOrd="0" destOrd="0" presId="urn:microsoft.com/office/officeart/2005/8/layout/pyramid4"/>
    <dgm:cxn modelId="{D4AC40A9-24B2-4F31-96BA-3D4050136156}" type="presOf" srcId="{33599A1C-DBBD-4FC8-8264-97AAFA0D1560}" destId="{57A15E3B-1471-4713-A0CD-71B7DCC20841}" srcOrd="0" destOrd="0" presId="urn:microsoft.com/office/officeart/2005/8/layout/pyramid4"/>
    <dgm:cxn modelId="{926A9388-FABA-4210-8701-F5FC5C14A4DA}" srcId="{B69D7249-586C-447B-AA01-B9422D9C7605}" destId="{CADD3425-DB86-4241-9677-24F25231670F}" srcOrd="0" destOrd="0" parTransId="{145D423D-181F-4988-BC0B-1A244EAC8657}" sibTransId="{07D8E055-7D02-4B2F-8C18-B16AB25344FC}"/>
    <dgm:cxn modelId="{3E93946A-BF8E-417A-B465-F7E7C4EA58EC}" type="presParOf" srcId="{8A2B1D5D-4ECF-4C11-99D5-9384B6A98D93}" destId="{DA8D5F42-6AAE-4D29-83BA-A06C65931102}" srcOrd="0" destOrd="0" presId="urn:microsoft.com/office/officeart/2005/8/layout/pyramid4"/>
    <dgm:cxn modelId="{B16BBAFA-E7A2-4737-8710-BC616C19C6AC}" type="presParOf" srcId="{8A2B1D5D-4ECF-4C11-99D5-9384B6A98D93}" destId="{D7F23A2E-639B-4C8A-A030-C87474256580}" srcOrd="1" destOrd="0" presId="urn:microsoft.com/office/officeart/2005/8/layout/pyramid4"/>
    <dgm:cxn modelId="{97D149B0-48D3-40BA-94E1-F344F1302BF7}" type="presParOf" srcId="{8A2B1D5D-4ECF-4C11-99D5-9384B6A98D93}" destId="{57A15E3B-1471-4713-A0CD-71B7DCC20841}" srcOrd="2" destOrd="0" presId="urn:microsoft.com/office/officeart/2005/8/layout/pyramid4"/>
    <dgm:cxn modelId="{61BB8D52-067F-49CA-8E71-7965035B2509}" type="presParOf" srcId="{8A2B1D5D-4ECF-4C11-99D5-9384B6A98D93}" destId="{A6AE5057-BE94-4527-9BFF-50C9D2978746}" srcOrd="3" destOrd="0" presId="urn:microsoft.com/office/officeart/2005/8/layout/pyramid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D5F42-6AAE-4D29-83BA-A06C65931102}">
      <dsp:nvSpPr>
        <dsp:cNvPr id="0" name=""/>
        <dsp:cNvSpPr/>
      </dsp:nvSpPr>
      <dsp:spPr>
        <a:xfrm>
          <a:off x="1994289" y="0"/>
          <a:ext cx="2107421" cy="2107421"/>
        </a:xfrm>
        <a:prstGeom prst="triangle">
          <a:avLst/>
        </a:prstGeom>
        <a:solidFill>
          <a:srgbClr val="6699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bg1"/>
              </a:solidFill>
              <a:effectLst>
                <a:outerShdw blurRad="38100" dist="38100" dir="2700000" algn="tl">
                  <a:srgbClr val="000000">
                    <a:alpha val="43137"/>
                  </a:srgbClr>
                </a:outerShdw>
              </a:effectLst>
              <a:latin typeface="gobCL"/>
            </a:rPr>
            <a:t>FOCO EN EL ALUMNO</a:t>
          </a:r>
          <a:endParaRPr lang="es-ES" sz="1400" b="1" kern="1200" dirty="0">
            <a:solidFill>
              <a:schemeClr val="bg1"/>
            </a:solidFill>
            <a:effectLst>
              <a:outerShdw blurRad="38100" dist="38100" dir="2700000" algn="tl">
                <a:srgbClr val="000000">
                  <a:alpha val="43137"/>
                </a:srgbClr>
              </a:outerShdw>
            </a:effectLst>
            <a:latin typeface="gobCL"/>
          </a:endParaRPr>
        </a:p>
      </dsp:txBody>
      <dsp:txXfrm>
        <a:off x="2521144" y="1053711"/>
        <a:ext cx="1053711" cy="1053710"/>
      </dsp:txXfrm>
    </dsp:sp>
    <dsp:sp modelId="{D7F23A2E-639B-4C8A-A030-C87474256580}">
      <dsp:nvSpPr>
        <dsp:cNvPr id="0" name=""/>
        <dsp:cNvSpPr/>
      </dsp:nvSpPr>
      <dsp:spPr>
        <a:xfrm>
          <a:off x="940579" y="2107421"/>
          <a:ext cx="2107421" cy="2107421"/>
        </a:xfrm>
        <a:prstGeom prst="triangle">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es-ES" sz="900" b="1" kern="1200" dirty="0" smtClean="0">
            <a:effectLst>
              <a:outerShdw blurRad="38100" dist="38100" dir="2700000" algn="tl">
                <a:srgbClr val="000000">
                  <a:alpha val="43137"/>
                </a:srgbClr>
              </a:outerShdw>
            </a:effectLst>
          </a:endParaRPr>
        </a:p>
      </dsp:txBody>
      <dsp:txXfrm>
        <a:off x="1467434" y="3161132"/>
        <a:ext cx="1053711" cy="1053710"/>
      </dsp:txXfrm>
    </dsp:sp>
    <dsp:sp modelId="{57A15E3B-1471-4713-A0CD-71B7DCC20841}">
      <dsp:nvSpPr>
        <dsp:cNvPr id="0" name=""/>
        <dsp:cNvSpPr/>
      </dsp:nvSpPr>
      <dsp:spPr>
        <a:xfrm rot="10800000">
          <a:off x="2010748" y="2107421"/>
          <a:ext cx="2107421" cy="2107421"/>
        </a:xfrm>
        <a:prstGeom prst="triangl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ES" sz="1200" b="1" kern="1200" dirty="0">
            <a:solidFill>
              <a:schemeClr val="tx1"/>
            </a:solidFill>
            <a:effectLst>
              <a:outerShdw blurRad="38100" dist="38100" dir="2700000" algn="tl">
                <a:srgbClr val="000000">
                  <a:alpha val="43137"/>
                </a:srgbClr>
              </a:outerShdw>
            </a:effectLst>
          </a:endParaRPr>
        </a:p>
      </dsp:txBody>
      <dsp:txXfrm rot="10800000">
        <a:off x="2537603" y="2107421"/>
        <a:ext cx="1053711" cy="1053710"/>
      </dsp:txXfrm>
    </dsp:sp>
    <dsp:sp modelId="{A6AE5057-BE94-4527-9BFF-50C9D2978746}">
      <dsp:nvSpPr>
        <dsp:cNvPr id="0" name=""/>
        <dsp:cNvSpPr/>
      </dsp:nvSpPr>
      <dsp:spPr>
        <a:xfrm>
          <a:off x="3048000" y="2107421"/>
          <a:ext cx="2107421" cy="2107421"/>
        </a:xfrm>
        <a:prstGeom prst="triangl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ES" sz="1600" b="1" kern="1200" dirty="0" smtClean="0">
            <a:effectLst>
              <a:outerShdw blurRad="38100" dist="38100" dir="2700000" algn="tl">
                <a:srgbClr val="000000">
                  <a:alpha val="43137"/>
                </a:srgbClr>
              </a:outerShdw>
            </a:effectLst>
          </a:endParaRPr>
        </a:p>
      </dsp:txBody>
      <dsp:txXfrm>
        <a:off x="3574855" y="3161132"/>
        <a:ext cx="1053711" cy="105371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269C3B-C644-4885-9CA8-8BE6E6ECD47E}" type="datetimeFigureOut">
              <a:rPr lang="es-CL" smtClean="0"/>
              <a:pPr/>
              <a:t>29-11-2011</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00CC21-EB90-46E5-9CFE-711419FA06E7}" type="slidenum">
              <a:rPr lang="es-CL" smtClean="0"/>
              <a:pPr/>
              <a:t>‹Nº›</a:t>
            </a:fld>
            <a:endParaRPr lang="es-CL"/>
          </a:p>
        </p:txBody>
      </p:sp>
    </p:spTree>
    <p:extLst>
      <p:ext uri="{BB962C8B-B14F-4D97-AF65-F5344CB8AC3E}">
        <p14:creationId xmlns:p14="http://schemas.microsoft.com/office/powerpoint/2010/main" xmlns="" val="3208567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FE6511-E195-4617-9FD3-877DF9B91CE6}" type="datetimeFigureOut">
              <a:rPr lang="es-CL" smtClean="0"/>
              <a:pPr/>
              <a:t>29-11-2011</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9828AD-80C3-4A26-A5BC-899F6E7EC85B}" type="slidenum">
              <a:rPr lang="es-CL" smtClean="0"/>
              <a:pPr/>
              <a:t>‹Nº›</a:t>
            </a:fld>
            <a:endParaRPr lang="es-CL"/>
          </a:p>
        </p:txBody>
      </p:sp>
    </p:spTree>
    <p:extLst>
      <p:ext uri="{BB962C8B-B14F-4D97-AF65-F5344CB8AC3E}">
        <p14:creationId xmlns:p14="http://schemas.microsoft.com/office/powerpoint/2010/main" xmlns="" val="806546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68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68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F13135-F8A5-4004-A7B8-2515C9311926}" type="slidenum">
              <a:rPr lang="es-ES" smtClean="0"/>
              <a:pPr/>
              <a:t>3</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2D344985-E852-4008-B3A6-A695D55548A6}" type="slidenum">
              <a:rPr lang="en-US" smtClean="0"/>
              <a:pPr/>
              <a:t>84</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2D344985-E852-4008-B3A6-A695D55548A6}" type="slidenum">
              <a:rPr lang="en-US" smtClean="0"/>
              <a:pPr/>
              <a:t>88</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346E8ABF-96A2-40CB-9933-43F7D30464F0}" type="slidenum">
              <a:rPr lang="en-US" smtClean="0"/>
              <a:pPr/>
              <a:t>89</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346E8ABF-96A2-40CB-9933-43F7D30464F0}" type="slidenum">
              <a:rPr lang="en-US" smtClean="0"/>
              <a:pPr/>
              <a:t>91</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346E8ABF-96A2-40CB-9933-43F7D30464F0}" type="slidenum">
              <a:rPr lang="en-US" smtClean="0"/>
              <a:pPr/>
              <a:t>92</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ABE007D-F671-46E0-A171-BB3301209B82}" type="slidenum">
              <a:rPr lang="en-US" smtClean="0"/>
              <a:pPr/>
              <a:t>61</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ABE007D-F671-46E0-A171-BB3301209B82}" type="slidenum">
              <a:rPr lang="en-US" smtClean="0"/>
              <a:pPr/>
              <a:t>63</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CEEB7103-827F-4DF8-848C-36216F76CEF9}" type="slidenum">
              <a:rPr lang="en-US" smtClean="0"/>
              <a:pPr/>
              <a:t>64</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CEEB7103-827F-4DF8-848C-36216F76CEF9}" type="slidenum">
              <a:rPr lang="en-US" smtClean="0"/>
              <a:pPr/>
              <a:t>74</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2D344985-E852-4008-B3A6-A695D55548A6}" type="slidenum">
              <a:rPr lang="en-US" smtClean="0"/>
              <a:pPr/>
              <a:t>75</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2D344985-E852-4008-B3A6-A695D55548A6}" type="slidenum">
              <a:rPr lang="en-US" smtClean="0"/>
              <a:pPr/>
              <a:t>77</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4E4A2776-95F6-4D51-A17E-9C675C323E12}" type="slidenum">
              <a:rPr lang="en-US" smtClean="0"/>
              <a:pPr/>
              <a:t>78</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4E4A2776-95F6-4D51-A17E-9C675C323E12}" type="slidenum">
              <a:rPr lang="en-US" smtClean="0"/>
              <a:pPr/>
              <a:t>83</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3" descr="POWER PORTADA-0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ctrTitle" hasCustomPrompt="1"/>
          </p:nvPr>
        </p:nvSpPr>
        <p:spPr>
          <a:xfrm>
            <a:off x="685800" y="2319015"/>
            <a:ext cx="7772400" cy="1470025"/>
          </a:xfrm>
        </p:spPr>
        <p:txBody>
          <a:bodyPr>
            <a:normAutofit/>
          </a:bodyPr>
          <a:lstStyle>
            <a:lvl1pPr>
              <a:defRPr sz="3600">
                <a:latin typeface="Verdana" pitchFamily="34" charset="0"/>
                <a:ea typeface="Verdana" pitchFamily="34" charset="0"/>
                <a:cs typeface="Verdana" pitchFamily="34" charset="0"/>
              </a:defRPr>
            </a:lvl1pPr>
          </a:lstStyle>
          <a:p>
            <a:r>
              <a:rPr lang="es-CL" dirty="0" smtClean="0"/>
              <a:t>Titulo de la presentación en un máximo de dos líneas (</a:t>
            </a:r>
            <a:r>
              <a:rPr lang="es-CL" dirty="0" err="1" smtClean="0"/>
              <a:t>verdana</a:t>
            </a:r>
            <a:r>
              <a:rPr lang="es-CL" dirty="0" smtClean="0"/>
              <a:t>)</a:t>
            </a:r>
          </a:p>
        </p:txBody>
      </p:sp>
      <p:sp>
        <p:nvSpPr>
          <p:cNvPr id="3" name="2 Subtítulo"/>
          <p:cNvSpPr>
            <a:spLocks noGrp="1"/>
          </p:cNvSpPr>
          <p:nvPr>
            <p:ph type="subTitle" idx="1" hasCustomPrompt="1"/>
          </p:nvPr>
        </p:nvSpPr>
        <p:spPr>
          <a:xfrm>
            <a:off x="683568" y="4268688"/>
            <a:ext cx="7776864" cy="1752600"/>
          </a:xfrm>
        </p:spPr>
        <p:txBody>
          <a:bodyPr>
            <a:normAutofit/>
          </a:bodyPr>
          <a:lstStyle>
            <a:lvl1pPr marL="0" indent="0" algn="ctr">
              <a:buNone/>
              <a:defRPr sz="2800">
                <a:solidFill>
                  <a:schemeClr val="tx1">
                    <a:tint val="7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CL" dirty="0" smtClean="0"/>
              <a:t>Subtítulo de la presentación en una línea</a:t>
            </a:r>
          </a:p>
        </p:txBody>
      </p:sp>
    </p:spTree>
    <p:extLst>
      <p:ext uri="{BB962C8B-B14F-4D97-AF65-F5344CB8AC3E}">
        <p14:creationId xmlns:p14="http://schemas.microsoft.com/office/powerpoint/2010/main" xmlns="" val="39614039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0" name="Imagen 2" descr="INTERIOR-0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Título"/>
          <p:cNvSpPr>
            <a:spLocks noGrp="1"/>
          </p:cNvSpPr>
          <p:nvPr>
            <p:ph type="title" hasCustomPrompt="1"/>
          </p:nvPr>
        </p:nvSpPr>
        <p:spPr>
          <a:xfrm>
            <a:off x="457200" y="274638"/>
            <a:ext cx="7139136" cy="1143000"/>
          </a:xfrm>
        </p:spPr>
        <p:txBody>
          <a:bodyPr>
            <a:normAutofit/>
          </a:bodyPr>
          <a:lstStyle>
            <a:lvl1pPr algn="l">
              <a:defRPr sz="1300" baseline="0"/>
            </a:lvl1pPr>
          </a:lstStyle>
          <a:p>
            <a:r>
              <a:rPr lang="es-ES" dirty="0" smtClean="0"/>
              <a:t>Nombre del Programa</a:t>
            </a:r>
            <a:br>
              <a:rPr lang="es-ES" dirty="0" smtClean="0"/>
            </a:br>
            <a:r>
              <a:rPr lang="es-ES" dirty="0" smtClean="0"/>
              <a:t>Comisión Nacional de Investigación Científica y Tecnológica</a:t>
            </a:r>
            <a:endParaRPr lang="es-CL" dirty="0"/>
          </a:p>
        </p:txBody>
      </p:sp>
      <p:sp>
        <p:nvSpPr>
          <p:cNvPr id="3" name="2 Marcador de contenido"/>
          <p:cNvSpPr>
            <a:spLocks noGrp="1"/>
          </p:cNvSpPr>
          <p:nvPr>
            <p:ph idx="1" hasCustomPrompt="1"/>
          </p:nvPr>
        </p:nvSpPr>
        <p:spPr>
          <a:xfrm>
            <a:off x="467544" y="1556792"/>
            <a:ext cx="8229600" cy="4525963"/>
          </a:xfrm>
        </p:spPr>
        <p:txBody>
          <a:bodyPr/>
          <a:lstStyle>
            <a:lvl1pPr fontAlgn="base">
              <a:spcAft>
                <a:spcPct val="0"/>
              </a:spcAft>
              <a:buClr>
                <a:srgbClr val="006CB7"/>
              </a:buClr>
              <a:buFont typeface="Arial" pitchFamily="-112" charset="0"/>
              <a:buChar char="•"/>
              <a:defRPr baseline="0"/>
            </a:lvl1pPr>
            <a:lvl2pPr fontAlgn="base">
              <a:spcAft>
                <a:spcPct val="0"/>
              </a:spcAft>
              <a:buFont typeface="Arial" pitchFamily="-112" charset="0"/>
              <a:buChar char="–"/>
              <a:defRPr/>
            </a:lvl2pPr>
            <a:lvl3pPr fontAlgn="base">
              <a:spcAft>
                <a:spcPct val="0"/>
              </a:spcAft>
              <a:buFont typeface="Arial" pitchFamily="-112" charset="0"/>
              <a:buChar char="•"/>
              <a:defRPr/>
            </a:lvl3pPr>
          </a:lstStyle>
          <a:p>
            <a:pPr lvl="0"/>
            <a:r>
              <a:rPr lang="es-ES" dirty="0" smtClean="0"/>
              <a:t>Diapositivas para presentaciones de Programas o Departamentos (</a:t>
            </a:r>
            <a:r>
              <a:rPr lang="es-ES" dirty="0" err="1" smtClean="0"/>
              <a:t>verdana</a:t>
            </a:r>
            <a:r>
              <a:rPr lang="es-ES" dirty="0" smtClean="0"/>
              <a:t>)</a:t>
            </a:r>
          </a:p>
          <a:p>
            <a:pPr lvl="1"/>
            <a:r>
              <a:rPr lang="es-ES" dirty="0" smtClean="0"/>
              <a:t>Segundo nivel (</a:t>
            </a:r>
            <a:r>
              <a:rPr lang="es-ES" dirty="0" err="1" smtClean="0"/>
              <a:t>verdana</a:t>
            </a:r>
            <a:r>
              <a:rPr lang="es-ES" dirty="0" smtClean="0"/>
              <a:t>)</a:t>
            </a:r>
          </a:p>
          <a:p>
            <a:pPr lvl="2"/>
            <a:r>
              <a:rPr lang="es-ES" dirty="0" smtClean="0"/>
              <a:t>Tercer nivel</a:t>
            </a:r>
          </a:p>
          <a:p>
            <a:pPr lvl="3"/>
            <a:r>
              <a:rPr lang="es-ES" dirty="0" smtClean="0"/>
              <a:t>Cuarto nivel</a:t>
            </a:r>
          </a:p>
          <a:p>
            <a:pPr lvl="4"/>
            <a:r>
              <a:rPr lang="es-ES" dirty="0" smtClean="0"/>
              <a:t>Quinto nivel</a:t>
            </a:r>
            <a:endParaRPr lang="es-CL" dirty="0"/>
          </a:p>
        </p:txBody>
      </p:sp>
    </p:spTree>
    <p:extLst>
      <p:ext uri="{BB962C8B-B14F-4D97-AF65-F5344CB8AC3E}">
        <p14:creationId xmlns:p14="http://schemas.microsoft.com/office/powerpoint/2010/main" xmlns="" val="11225059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3" descr="POWER PORTADA-0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hasCustomPrompt="1"/>
          </p:nvPr>
        </p:nvSpPr>
        <p:spPr>
          <a:xfrm>
            <a:off x="722313" y="4406900"/>
            <a:ext cx="7772400" cy="1362075"/>
          </a:xfrm>
        </p:spPr>
        <p:txBody>
          <a:bodyPr anchor="t">
            <a:normAutofit/>
          </a:bodyPr>
          <a:lstStyle>
            <a:lvl1pPr algn="l">
              <a:defRPr sz="3200" b="1" cap="all">
                <a:latin typeface="Verdana" pitchFamily="34" charset="0"/>
                <a:ea typeface="Verdana" pitchFamily="34" charset="0"/>
                <a:cs typeface="Verdana" pitchFamily="34" charset="0"/>
              </a:defRPr>
            </a:lvl1pPr>
          </a:lstStyle>
          <a:p>
            <a:r>
              <a:rPr lang="es-CL" dirty="0" smtClean="0"/>
              <a:t>Titulo de la presentación en un máximo de dos líneas</a:t>
            </a:r>
          </a:p>
        </p:txBody>
      </p:sp>
      <p:sp>
        <p:nvSpPr>
          <p:cNvPr id="3" name="2 Marcador de texto"/>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latin typeface="Verdana" pitchFamily="34" charset="0"/>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CL" dirty="0" smtClean="0"/>
              <a:t>Subtítulo de la presentación en una línea</a:t>
            </a:r>
          </a:p>
        </p:txBody>
      </p:sp>
      <p:sp>
        <p:nvSpPr>
          <p:cNvPr id="4" name="3 Marcador de fecha"/>
          <p:cNvSpPr>
            <a:spLocks noGrp="1"/>
          </p:cNvSpPr>
          <p:nvPr>
            <p:ph type="dt" sz="half" idx="10"/>
          </p:nvPr>
        </p:nvSpPr>
        <p:spPr/>
        <p:txBody>
          <a:bodyPr/>
          <a:lstStyle>
            <a:lvl1pPr>
              <a:defRPr sz="1100">
                <a:latin typeface="Verdana" pitchFamily="34" charset="0"/>
                <a:ea typeface="Verdana" pitchFamily="34" charset="0"/>
                <a:cs typeface="Verdana" pitchFamily="34" charset="0"/>
              </a:defRPr>
            </a:lvl1pPr>
          </a:lstStyle>
          <a:p>
            <a:fld id="{C27561C2-1505-4D2A-8EA0-97396F696B67}" type="datetimeFigureOut">
              <a:rPr lang="es-CL" smtClean="0"/>
              <a:pPr/>
              <a:t>29-11-2011</a:t>
            </a:fld>
            <a:endParaRPr lang="es-CL" dirty="0"/>
          </a:p>
        </p:txBody>
      </p:sp>
      <p:sp>
        <p:nvSpPr>
          <p:cNvPr id="5" name="4 Marcador de pie de página"/>
          <p:cNvSpPr>
            <a:spLocks noGrp="1"/>
          </p:cNvSpPr>
          <p:nvPr>
            <p:ph type="ftr" sz="quarter" idx="11"/>
          </p:nvPr>
        </p:nvSpPr>
        <p:spPr/>
        <p:txBody>
          <a:bodyPr/>
          <a:lstStyle>
            <a:lvl1pPr>
              <a:defRPr sz="1100">
                <a:latin typeface="Verdana" pitchFamily="34" charset="0"/>
                <a:ea typeface="Verdana" pitchFamily="34" charset="0"/>
                <a:cs typeface="Verdana" pitchFamily="34" charset="0"/>
              </a:defRPr>
            </a:lvl1pPr>
          </a:lstStyle>
          <a:p>
            <a:endParaRPr lang="es-CL" dirty="0"/>
          </a:p>
        </p:txBody>
      </p:sp>
    </p:spTree>
    <p:extLst>
      <p:ext uri="{BB962C8B-B14F-4D97-AF65-F5344CB8AC3E}">
        <p14:creationId xmlns:p14="http://schemas.microsoft.com/office/powerpoint/2010/main" xmlns="" val="36384627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2" descr="INTERIOR-01.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2 Marcador de contenido"/>
          <p:cNvSpPr>
            <a:spLocks noGrp="1"/>
          </p:cNvSpPr>
          <p:nvPr>
            <p:ph sz="half" idx="1"/>
          </p:nvPr>
        </p:nvSpPr>
        <p:spPr>
          <a:xfrm>
            <a:off x="457200" y="1600200"/>
            <a:ext cx="4038600" cy="4525963"/>
          </a:xfrm>
        </p:spPr>
        <p:txBody>
          <a:bodyPr/>
          <a:lstStyle>
            <a:lvl1pPr>
              <a:defRPr sz="2600">
                <a:latin typeface="Verdana" pitchFamily="34" charset="0"/>
                <a:ea typeface="Verdana" pitchFamily="34" charset="0"/>
                <a:cs typeface="Verdana" pitchFamily="34" charset="0"/>
              </a:defRPr>
            </a:lvl1pPr>
            <a:lvl2pPr>
              <a:defRPr sz="2400">
                <a:latin typeface="Verdana" pitchFamily="34" charset="0"/>
                <a:ea typeface="Verdana" pitchFamily="34" charset="0"/>
                <a:cs typeface="Verdana" pitchFamily="34" charset="0"/>
              </a:defRPr>
            </a:lvl2pPr>
            <a:lvl3pPr>
              <a:defRPr sz="20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a:p>
        </p:txBody>
      </p:sp>
      <p:sp>
        <p:nvSpPr>
          <p:cNvPr id="4" name="3 Marcador de contenido"/>
          <p:cNvSpPr>
            <a:spLocks noGrp="1"/>
          </p:cNvSpPr>
          <p:nvPr>
            <p:ph sz="half" idx="2"/>
          </p:nvPr>
        </p:nvSpPr>
        <p:spPr>
          <a:xfrm>
            <a:off x="4648200" y="1600200"/>
            <a:ext cx="4038600" cy="4525963"/>
          </a:xfrm>
        </p:spPr>
        <p:txBody>
          <a:bodyPr/>
          <a:lstStyle>
            <a:lvl1pPr>
              <a:defRPr sz="2800">
                <a:latin typeface="Verdana" pitchFamily="34" charset="0"/>
                <a:ea typeface="Verdana" pitchFamily="34" charset="0"/>
                <a:cs typeface="Verdana" pitchFamily="34" charset="0"/>
              </a:defRPr>
            </a:lvl1pPr>
            <a:lvl2pPr>
              <a:defRPr sz="2400">
                <a:latin typeface="Verdana" pitchFamily="34" charset="0"/>
                <a:ea typeface="Verdana" pitchFamily="34" charset="0"/>
                <a:cs typeface="Verdana" pitchFamily="34" charset="0"/>
              </a:defRPr>
            </a:lvl2pPr>
            <a:lvl3pPr>
              <a:defRPr sz="20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a:p>
        </p:txBody>
      </p:sp>
      <p:sp>
        <p:nvSpPr>
          <p:cNvPr id="7" name="1 Título"/>
          <p:cNvSpPr>
            <a:spLocks noGrp="1"/>
          </p:cNvSpPr>
          <p:nvPr>
            <p:ph type="title" hasCustomPrompt="1"/>
          </p:nvPr>
        </p:nvSpPr>
        <p:spPr>
          <a:xfrm>
            <a:off x="457200" y="274638"/>
            <a:ext cx="7139136" cy="1143000"/>
          </a:xfrm>
        </p:spPr>
        <p:txBody>
          <a:bodyPr>
            <a:normAutofit/>
          </a:bodyPr>
          <a:lstStyle>
            <a:lvl1pPr algn="l">
              <a:defRPr sz="1300" baseline="0"/>
            </a:lvl1pPr>
          </a:lstStyle>
          <a:p>
            <a:r>
              <a:rPr lang="es-ES" dirty="0" smtClean="0"/>
              <a:t>Nombre del Programa</a:t>
            </a:r>
            <a:br>
              <a:rPr lang="es-ES" dirty="0" smtClean="0"/>
            </a:br>
            <a:r>
              <a:rPr lang="es-ES" dirty="0" smtClean="0"/>
              <a:t>Comisión Nacional de Investigación Científica y Tecnológica</a:t>
            </a:r>
            <a:endParaRPr lang="es-CL" dirty="0"/>
          </a:p>
        </p:txBody>
      </p:sp>
    </p:spTree>
    <p:extLst>
      <p:ext uri="{BB962C8B-B14F-4D97-AF65-F5344CB8AC3E}">
        <p14:creationId xmlns:p14="http://schemas.microsoft.com/office/powerpoint/2010/main" xmlns="" val="20914981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2" descr="INTERIOR-0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Título"/>
          <p:cNvSpPr>
            <a:spLocks noGrp="1"/>
          </p:cNvSpPr>
          <p:nvPr>
            <p:ph type="title" hasCustomPrompt="1"/>
          </p:nvPr>
        </p:nvSpPr>
        <p:spPr>
          <a:xfrm>
            <a:off x="457200" y="274638"/>
            <a:ext cx="7139136" cy="1143000"/>
          </a:xfrm>
        </p:spPr>
        <p:txBody>
          <a:bodyPr>
            <a:normAutofit/>
          </a:bodyPr>
          <a:lstStyle>
            <a:lvl1pPr algn="l">
              <a:defRPr sz="1300"/>
            </a:lvl1pPr>
          </a:lstStyle>
          <a:p>
            <a:r>
              <a:rPr lang="es-ES" dirty="0" smtClean="0"/>
              <a:t>Nombre del Programa</a:t>
            </a:r>
            <a:br>
              <a:rPr lang="es-ES" dirty="0" smtClean="0"/>
            </a:br>
            <a:r>
              <a:rPr lang="es-ES" dirty="0" smtClean="0"/>
              <a:t>Comisión Nacional de Investigación Científica y Tecnológica</a:t>
            </a:r>
            <a:endParaRPr lang="es-CL" dirty="0"/>
          </a:p>
        </p:txBody>
      </p:sp>
      <p:sp>
        <p:nvSpPr>
          <p:cNvPr id="3" name="2 Marcador de texto"/>
          <p:cNvSpPr>
            <a:spLocks noGrp="1"/>
          </p:cNvSpPr>
          <p:nvPr>
            <p:ph type="body" idx="1"/>
          </p:nvPr>
        </p:nvSpPr>
        <p:spPr>
          <a:xfrm>
            <a:off x="457200" y="1718270"/>
            <a:ext cx="4040188" cy="639762"/>
          </a:xfrm>
        </p:spPr>
        <p:txBody>
          <a:bodyPr anchor="b">
            <a:noAutofit/>
          </a:bodyPr>
          <a:lstStyle>
            <a:lvl1pPr marL="0" indent="0">
              <a:buNone/>
              <a:defRPr sz="18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358032"/>
            <a:ext cx="4040188" cy="3951288"/>
          </a:xfrm>
        </p:spPr>
        <p:txBody>
          <a:bodyPr/>
          <a:lstStyle>
            <a:lvl1pPr>
              <a:defRPr sz="1800">
                <a:latin typeface="Verdana" pitchFamily="34" charset="0"/>
                <a:ea typeface="Verdana" pitchFamily="34" charset="0"/>
                <a:cs typeface="Verdana" pitchFamily="34" charset="0"/>
              </a:defRPr>
            </a:lvl1pPr>
            <a:lvl2pPr>
              <a:defRPr sz="1800">
                <a:latin typeface="Verdana" pitchFamily="34" charset="0"/>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a:p>
        </p:txBody>
      </p:sp>
      <p:sp>
        <p:nvSpPr>
          <p:cNvPr id="5" name="4 Marcador de texto"/>
          <p:cNvSpPr>
            <a:spLocks noGrp="1"/>
          </p:cNvSpPr>
          <p:nvPr>
            <p:ph type="body" sz="quarter" idx="3"/>
          </p:nvPr>
        </p:nvSpPr>
        <p:spPr>
          <a:xfrm>
            <a:off x="4645025" y="1718270"/>
            <a:ext cx="4041775" cy="639762"/>
          </a:xfrm>
        </p:spPr>
        <p:txBody>
          <a:bodyPr anchor="b">
            <a:noAutofit/>
          </a:bodyPr>
          <a:lstStyle>
            <a:lvl1pPr marL="0" indent="0">
              <a:buNone/>
              <a:defRPr sz="18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358032"/>
            <a:ext cx="4041775" cy="3951288"/>
          </a:xfrm>
        </p:spPr>
        <p:txBody>
          <a:bodyPr/>
          <a:lstStyle>
            <a:lvl1pPr marL="0" indent="0">
              <a:buNone/>
              <a:defRPr sz="1800">
                <a:latin typeface="Verdana" pitchFamily="34" charset="0"/>
                <a:ea typeface="Verdana" pitchFamily="34" charset="0"/>
                <a:cs typeface="Verdana" pitchFamily="34" charset="0"/>
              </a:defRPr>
            </a:lvl1pPr>
            <a:lvl2pPr>
              <a:defRPr sz="1800">
                <a:latin typeface="Verdana" pitchFamily="34" charset="0"/>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smtClean="0"/>
          </a:p>
        </p:txBody>
      </p:sp>
    </p:spTree>
    <p:extLst>
      <p:ext uri="{BB962C8B-B14F-4D97-AF65-F5344CB8AC3E}">
        <p14:creationId xmlns:p14="http://schemas.microsoft.com/office/powerpoint/2010/main" xmlns="" val="28704701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6" name="Imagen 2" descr="INTERIOR-0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Título"/>
          <p:cNvSpPr>
            <a:spLocks noGrp="1"/>
          </p:cNvSpPr>
          <p:nvPr>
            <p:ph type="title" hasCustomPrompt="1"/>
          </p:nvPr>
        </p:nvSpPr>
        <p:spPr>
          <a:xfrm>
            <a:off x="457200" y="274638"/>
            <a:ext cx="6923112" cy="1143000"/>
          </a:xfrm>
        </p:spPr>
        <p:txBody>
          <a:bodyPr>
            <a:normAutofit/>
          </a:bodyPr>
          <a:lstStyle>
            <a:lvl1pPr>
              <a:defRPr sz="2400">
                <a:latin typeface="Verdana" pitchFamily="34" charset="0"/>
                <a:ea typeface="Verdana" pitchFamily="34" charset="0"/>
                <a:cs typeface="Verdana" pitchFamily="34" charset="0"/>
              </a:defRPr>
            </a:lvl1pPr>
          </a:lstStyle>
          <a:p>
            <a:r>
              <a:rPr lang="es-CL" dirty="0" smtClean="0"/>
              <a:t>Subtítulo de la presentación en una línea</a:t>
            </a:r>
          </a:p>
        </p:txBody>
      </p:sp>
    </p:spTree>
    <p:extLst>
      <p:ext uri="{BB962C8B-B14F-4D97-AF65-F5344CB8AC3E}">
        <p14:creationId xmlns:p14="http://schemas.microsoft.com/office/powerpoint/2010/main" xmlns="" val="14315817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3" descr="POWER PORTADA-0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Marcador de fecha"/>
          <p:cNvSpPr>
            <a:spLocks noGrp="1"/>
          </p:cNvSpPr>
          <p:nvPr>
            <p:ph type="dt" sz="half" idx="10"/>
          </p:nvPr>
        </p:nvSpPr>
        <p:spPr/>
        <p:txBody>
          <a:bodyPr/>
          <a:lstStyle/>
          <a:p>
            <a:fld id="{C27561C2-1505-4D2A-8EA0-97396F696B67}" type="datetimeFigureOut">
              <a:rPr lang="es-CL" smtClean="0"/>
              <a:pPr/>
              <a:t>29-11-2011</a:t>
            </a:fld>
            <a:endParaRPr lang="es-CL"/>
          </a:p>
        </p:txBody>
      </p:sp>
      <p:sp>
        <p:nvSpPr>
          <p:cNvPr id="3" name="2 Marcador de pie de página"/>
          <p:cNvSpPr>
            <a:spLocks noGrp="1"/>
          </p:cNvSpPr>
          <p:nvPr>
            <p:ph type="ftr" sz="quarter" idx="11"/>
          </p:nvPr>
        </p:nvSpPr>
        <p:spPr/>
        <p:txBody>
          <a:bodyPr/>
          <a:lstStyle/>
          <a:p>
            <a:endParaRPr lang="es-CL"/>
          </a:p>
        </p:txBody>
      </p:sp>
    </p:spTree>
    <p:extLst>
      <p:ext uri="{BB962C8B-B14F-4D97-AF65-F5344CB8AC3E}">
        <p14:creationId xmlns:p14="http://schemas.microsoft.com/office/powerpoint/2010/main" xmlns="" val="20891974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Imagen 2" descr="INTERIOR-0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457200" y="528215"/>
            <a:ext cx="3008313" cy="1162050"/>
          </a:xfrm>
        </p:spPr>
        <p:txBody>
          <a:bodyPr anchor="b">
            <a:normAutofit/>
          </a:bodyPr>
          <a:lstStyle>
            <a:lvl1pPr algn="l">
              <a:defRPr sz="1600" b="1">
                <a:latin typeface="Verdana" pitchFamily="34" charset="0"/>
                <a:ea typeface="Verdana" pitchFamily="34" charset="0"/>
                <a:cs typeface="Verdana" pitchFamily="34" charset="0"/>
              </a:defRPr>
            </a:lvl1pPr>
          </a:lstStyle>
          <a:p>
            <a:r>
              <a:rPr lang="es-ES" smtClean="0"/>
              <a:t>Haga clic para modificar el estilo de título del patrón</a:t>
            </a:r>
            <a:endParaRPr lang="es-CL" dirty="0"/>
          </a:p>
        </p:txBody>
      </p:sp>
      <p:sp>
        <p:nvSpPr>
          <p:cNvPr id="3" name="2 Marcador de contenido"/>
          <p:cNvSpPr>
            <a:spLocks noGrp="1"/>
          </p:cNvSpPr>
          <p:nvPr>
            <p:ph idx="1"/>
          </p:nvPr>
        </p:nvSpPr>
        <p:spPr>
          <a:xfrm>
            <a:off x="3575050" y="528215"/>
            <a:ext cx="4021286" cy="5853113"/>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a:p>
        </p:txBody>
      </p:sp>
      <p:sp>
        <p:nvSpPr>
          <p:cNvPr id="4" name="3 Marcador de texto"/>
          <p:cNvSpPr>
            <a:spLocks noGrp="1"/>
          </p:cNvSpPr>
          <p:nvPr>
            <p:ph type="body" sz="half" idx="2"/>
          </p:nvPr>
        </p:nvSpPr>
        <p:spPr>
          <a:xfrm>
            <a:off x="457200" y="1690265"/>
            <a:ext cx="3008313" cy="4691063"/>
          </a:xfrm>
        </p:spPr>
        <p:txBody>
          <a:bodyPr>
            <a:normAutofit/>
          </a:bodyPr>
          <a:lstStyle>
            <a:lvl1pPr marL="0" indent="0">
              <a:buNone/>
              <a:defRPr sz="12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xmlns="" val="26507345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Imagen 2" descr="INTERIOR-0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1792288" y="4800600"/>
            <a:ext cx="5486400" cy="566738"/>
          </a:xfrm>
        </p:spPr>
        <p:txBody>
          <a:bodyPr anchor="b">
            <a:noAutofit/>
          </a:bodyPr>
          <a:lstStyle>
            <a:lvl1pPr algn="l">
              <a:defRPr sz="1600" b="1">
                <a:latin typeface="Verdana" pitchFamily="34" charset="0"/>
                <a:ea typeface="Verdana" pitchFamily="34" charset="0"/>
                <a:cs typeface="Verdana" pitchFamily="34" charset="0"/>
              </a:defRPr>
            </a:lvl1pPr>
          </a:lstStyle>
          <a:p>
            <a:r>
              <a:rPr lang="es-ES" smtClean="0"/>
              <a:t>Haga clic para modificar el estilo de título del patrón</a:t>
            </a:r>
            <a:endParaRPr lang="es-CL" dirty="0"/>
          </a:p>
        </p:txBody>
      </p:sp>
      <p:sp>
        <p:nvSpPr>
          <p:cNvPr id="3" name="2 Marcador de posición de imagen"/>
          <p:cNvSpPr>
            <a:spLocks noGrp="1"/>
          </p:cNvSpPr>
          <p:nvPr>
            <p:ph type="pic" idx="1"/>
          </p:nvPr>
        </p:nvSpPr>
        <p:spPr>
          <a:xfrm>
            <a:off x="1792288" y="612775"/>
            <a:ext cx="5486400" cy="4114800"/>
          </a:xfrm>
        </p:spPr>
        <p:txBody>
          <a:bodyPr>
            <a:normAutofit/>
          </a:bodyPr>
          <a:lstStyle>
            <a:lvl1pPr marL="0" indent="0" algn="ctr">
              <a:buNone/>
              <a:defRPr sz="2400">
                <a:latin typeface="Verdana" pitchFamily="34" charset="0"/>
                <a:ea typeface="Verdana" pitchFamily="34" charset="0"/>
                <a:cs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xmlns="" val="25754739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Nombre del Programa</a:t>
            </a:r>
            <a:br>
              <a:rPr lang="es-ES" dirty="0" smtClean="0"/>
            </a:br>
            <a:r>
              <a:rPr lang="es-ES" dirty="0" smtClean="0"/>
              <a:t>Comisión Nacional de Investigación Científica y Tecnológica</a:t>
            </a:r>
            <a:br>
              <a:rPr lang="es-ES" dirty="0" smtClean="0"/>
            </a:br>
            <a:endParaRPr lang="es-CL"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561C2-1505-4D2A-8EA0-97396F696B67}" type="datetimeFigureOut">
              <a:rPr lang="es-CL" smtClean="0"/>
              <a:pPr/>
              <a:t>29-11-2011</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748DF-C75A-4687-94D5-41AA4039598C}" type="slidenum">
              <a:rPr lang="es-CL" smtClean="0"/>
              <a:pPr/>
              <a:t>‹Nº›</a:t>
            </a:fld>
            <a:endParaRPr lang="es-CL"/>
          </a:p>
        </p:txBody>
      </p:sp>
      <p:sp>
        <p:nvSpPr>
          <p:cNvPr id="7" name="Título 6"/>
          <p:cNvSpPr txBox="1">
            <a:spLocks/>
          </p:cNvSpPr>
          <p:nvPr userDrawn="1"/>
        </p:nvSpPr>
        <p:spPr bwMode="auto">
          <a:xfrm>
            <a:off x="467544" y="6309320"/>
            <a:ext cx="6202883" cy="421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eaLnBrk="1" hangingPunct="1">
              <a:defRPr/>
            </a:pPr>
            <a:r>
              <a:rPr lang="es-ES_tradnl" sz="1050" b="1" dirty="0" smtClean="0">
                <a:solidFill>
                  <a:schemeClr val="bg1">
                    <a:lumMod val="50000"/>
                  </a:schemeClr>
                </a:solidFill>
                <a:latin typeface="gobCL"/>
              </a:rPr>
              <a:t>FONDEF-Fondo de Fomento </a:t>
            </a:r>
            <a:endParaRPr lang="es-ES_tradnl" sz="1100" b="1" dirty="0" smtClean="0">
              <a:solidFill>
                <a:schemeClr val="bg1">
                  <a:lumMod val="50000"/>
                </a:schemeClr>
              </a:solidFill>
              <a:latin typeface="gobCL"/>
            </a:endParaRPr>
          </a:p>
        </p:txBody>
      </p:sp>
    </p:spTree>
    <p:extLst>
      <p:ext uri="{BB962C8B-B14F-4D97-AF65-F5344CB8AC3E}">
        <p14:creationId xmlns:p14="http://schemas.microsoft.com/office/powerpoint/2010/main" xmlns="" val="1615560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spcBef>
          <a:spcPct val="0"/>
        </a:spcBef>
        <a:buNone/>
        <a:defRPr sz="13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ondef.cl/"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fondef.cl/"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b="1" dirty="0" smtClean="0">
                <a:latin typeface="Calibri" pitchFamily="34" charset="0"/>
              </a:rPr>
              <a:t/>
            </a:r>
            <a:br>
              <a:rPr lang="en-US" b="1" dirty="0" smtClean="0">
                <a:latin typeface="Calibri" pitchFamily="34" charset="0"/>
              </a:rPr>
            </a:br>
            <a:r>
              <a:rPr lang="en-US" b="1" dirty="0" smtClean="0">
                <a:latin typeface="Calibri" pitchFamily="34" charset="0"/>
              </a:rPr>
              <a:t/>
            </a:r>
            <a:br>
              <a:rPr lang="en-US" b="1" dirty="0" smtClean="0">
                <a:latin typeface="Calibri" pitchFamily="34" charset="0"/>
              </a:rPr>
            </a:br>
            <a:r>
              <a:rPr lang="en-US" b="1" dirty="0" smtClean="0">
                <a:latin typeface="Calibri" pitchFamily="34" charset="0"/>
              </a:rPr>
              <a:t/>
            </a:r>
            <a:br>
              <a:rPr lang="en-US" b="1" dirty="0" smtClean="0">
                <a:latin typeface="Calibri" pitchFamily="34" charset="0"/>
              </a:rPr>
            </a:br>
            <a:r>
              <a:rPr lang="en-US" b="1" dirty="0" smtClean="0">
                <a:latin typeface="Calibri" pitchFamily="34" charset="0"/>
              </a:rPr>
              <a:t/>
            </a:r>
            <a:br>
              <a:rPr lang="en-US" b="1" dirty="0" smtClean="0">
                <a:latin typeface="Calibri" pitchFamily="34" charset="0"/>
              </a:rPr>
            </a:br>
            <a:r>
              <a:rPr lang="en-US" b="1" dirty="0" smtClean="0">
                <a:latin typeface="Calibri" pitchFamily="34" charset="0"/>
              </a:rPr>
              <a:t/>
            </a:r>
            <a:br>
              <a:rPr lang="en-US" b="1" dirty="0" smtClean="0">
                <a:latin typeface="Calibri" pitchFamily="34" charset="0"/>
              </a:rPr>
            </a:br>
            <a:endParaRPr lang="es-CL" dirty="0"/>
          </a:p>
        </p:txBody>
      </p:sp>
      <p:sp>
        <p:nvSpPr>
          <p:cNvPr id="6" name="5 Marcador de texto"/>
          <p:cNvSpPr>
            <a:spLocks noGrp="1"/>
          </p:cNvSpPr>
          <p:nvPr>
            <p:ph type="body" idx="1"/>
          </p:nvPr>
        </p:nvSpPr>
        <p:spPr>
          <a:xfrm>
            <a:off x="760040" y="2311072"/>
            <a:ext cx="7772400" cy="4286280"/>
          </a:xfrm>
        </p:spPr>
        <p:txBody>
          <a:bodyPr>
            <a:noAutofit/>
          </a:bodyPr>
          <a:lstStyle/>
          <a:p>
            <a:pPr algn="ctr"/>
            <a:endParaRPr lang="en-US" sz="2800" b="1" dirty="0" smtClean="0">
              <a:solidFill>
                <a:srgbClr val="FF0000"/>
              </a:solidFill>
              <a:latin typeface="Calibri" pitchFamily="34" charset="0"/>
              <a:ea typeface="+mj-ea"/>
              <a:cs typeface="+mj-cs"/>
            </a:endParaRPr>
          </a:p>
          <a:p>
            <a:pPr algn="ctr"/>
            <a:endParaRPr lang="en-US" sz="2800" b="1" dirty="0" smtClean="0">
              <a:solidFill>
                <a:srgbClr val="FF0000"/>
              </a:solidFill>
              <a:latin typeface="Calibri" pitchFamily="34" charset="0"/>
              <a:ea typeface="+mj-ea"/>
              <a:cs typeface="+mj-cs"/>
            </a:endParaRPr>
          </a:p>
          <a:p>
            <a:pPr algn="ctr"/>
            <a:endParaRPr lang="en-US" sz="2800" b="1" dirty="0" smtClean="0">
              <a:solidFill>
                <a:srgbClr val="FF0000"/>
              </a:solidFill>
              <a:latin typeface="Calibri" pitchFamily="34" charset="0"/>
              <a:ea typeface="+mj-ea"/>
              <a:cs typeface="+mj-cs"/>
            </a:endParaRPr>
          </a:p>
          <a:p>
            <a:pPr algn="ctr"/>
            <a:endParaRPr lang="en-US" sz="2800" b="1" dirty="0" smtClean="0">
              <a:solidFill>
                <a:srgbClr val="FF0000"/>
              </a:solidFill>
              <a:latin typeface="Calibri" pitchFamily="34" charset="0"/>
              <a:ea typeface="+mj-ea"/>
              <a:cs typeface="+mj-cs"/>
            </a:endParaRPr>
          </a:p>
          <a:p>
            <a:pPr algn="ctr"/>
            <a:endParaRPr lang="en-US" sz="2800" b="1" dirty="0" smtClean="0">
              <a:solidFill>
                <a:srgbClr val="FF0000"/>
              </a:solidFill>
              <a:latin typeface="Calibri" pitchFamily="34" charset="0"/>
              <a:ea typeface="+mj-ea"/>
              <a:cs typeface="+mj-cs"/>
            </a:endParaRPr>
          </a:p>
          <a:p>
            <a:pPr algn="ctr"/>
            <a:endParaRPr lang="en-US" sz="2800" b="1" dirty="0" smtClean="0">
              <a:solidFill>
                <a:srgbClr val="FF0000"/>
              </a:solidFill>
              <a:latin typeface="Calibri" pitchFamily="34" charset="0"/>
              <a:ea typeface="+mj-ea"/>
              <a:cs typeface="+mj-cs"/>
            </a:endParaRPr>
          </a:p>
          <a:p>
            <a:pPr algn="ctr"/>
            <a:endParaRPr lang="en-US" sz="2800" b="1" dirty="0" smtClean="0">
              <a:solidFill>
                <a:srgbClr val="FF0000"/>
              </a:solidFill>
              <a:latin typeface="Calibri" pitchFamily="34" charset="0"/>
              <a:ea typeface="+mj-ea"/>
              <a:cs typeface="+mj-cs"/>
            </a:endParaRPr>
          </a:p>
          <a:p>
            <a:pPr algn="ctr"/>
            <a:endParaRPr lang="en-US" sz="2800" b="1" dirty="0" smtClean="0">
              <a:solidFill>
                <a:srgbClr val="FF0000"/>
              </a:solidFill>
              <a:latin typeface="Calibri" pitchFamily="34" charset="0"/>
              <a:ea typeface="+mj-ea"/>
              <a:cs typeface="+mj-cs"/>
            </a:endParaRPr>
          </a:p>
          <a:p>
            <a:pPr algn="ctr"/>
            <a:endParaRPr lang="en-US" sz="2800" b="1" dirty="0" smtClean="0">
              <a:solidFill>
                <a:srgbClr val="FF0000"/>
              </a:solidFill>
              <a:latin typeface="Calibri" pitchFamily="34" charset="0"/>
              <a:ea typeface="+mj-ea"/>
              <a:cs typeface="+mj-cs"/>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s-CL" sz="2800" b="1" dirty="0" smtClean="0">
              <a:solidFill>
                <a:srgbClr val="FF0000"/>
              </a:solidFill>
              <a:latin typeface="Calibri" pitchFamily="34" charset="0"/>
            </a:endParaRPr>
          </a:p>
          <a:p>
            <a:pPr algn="ctr"/>
            <a:endParaRPr lang="es-CL" sz="2800" b="1" dirty="0" smtClean="0">
              <a:solidFill>
                <a:srgbClr val="FF0000"/>
              </a:solidFill>
              <a:latin typeface="Calibri" pitchFamily="34" charset="0"/>
            </a:endParaRPr>
          </a:p>
          <a:p>
            <a:pPr algn="ctr"/>
            <a:endParaRPr lang="es-CL" sz="2800" b="1" dirty="0" smtClean="0">
              <a:solidFill>
                <a:srgbClr val="FF0000"/>
              </a:solidFill>
              <a:latin typeface="Calibri" pitchFamily="34" charset="0"/>
            </a:endParaRPr>
          </a:p>
          <a:p>
            <a:pPr algn="ctr"/>
            <a:endParaRPr lang="es-CL" sz="2800" b="1" dirty="0" smtClean="0">
              <a:solidFill>
                <a:srgbClr val="FF0000"/>
              </a:solidFill>
              <a:latin typeface="Calibri" pitchFamily="34" charset="0"/>
            </a:endParaRPr>
          </a:p>
          <a:p>
            <a:pPr algn="ctr"/>
            <a:endParaRPr lang="es-CL" sz="2800" b="1" dirty="0" smtClean="0">
              <a:solidFill>
                <a:srgbClr val="FF0000"/>
              </a:solidFill>
              <a:latin typeface="Calibri" pitchFamily="34" charset="0"/>
            </a:endParaRPr>
          </a:p>
          <a:p>
            <a:pPr algn="ctr"/>
            <a:endParaRPr lang="es-CL" sz="2800" b="1" dirty="0" smtClean="0">
              <a:solidFill>
                <a:srgbClr val="FF0000"/>
              </a:solidFill>
              <a:latin typeface="Calibri" pitchFamily="34" charset="0"/>
            </a:endParaRPr>
          </a:p>
          <a:p>
            <a:pPr algn="ctr"/>
            <a:endParaRPr lang="es-CL" sz="2800" b="1" dirty="0" smtClean="0">
              <a:solidFill>
                <a:srgbClr val="FF0000"/>
              </a:solidFill>
              <a:latin typeface="Calibri" pitchFamily="34" charset="0"/>
            </a:endParaRPr>
          </a:p>
          <a:p>
            <a:pPr algn="ctr"/>
            <a:endParaRPr lang="es-CL" sz="2800" b="1" dirty="0" smtClean="0">
              <a:solidFill>
                <a:srgbClr val="FF0000"/>
              </a:solidFill>
              <a:latin typeface="Calibri" pitchFamily="34" charset="0"/>
            </a:endParaRPr>
          </a:p>
          <a:p>
            <a:pPr algn="ctr"/>
            <a:endParaRPr lang="es-CL" sz="2800" b="1" dirty="0" smtClean="0">
              <a:solidFill>
                <a:srgbClr val="FF0000"/>
              </a:solidFill>
              <a:latin typeface="Calibri" pitchFamily="34" charset="0"/>
            </a:endParaRPr>
          </a:p>
          <a:p>
            <a:pPr algn="ctr"/>
            <a:endParaRPr lang="es-CL" sz="2800" b="1" dirty="0" smtClean="0">
              <a:solidFill>
                <a:srgbClr val="FF0000"/>
              </a:solidFill>
              <a:latin typeface="Calibri" pitchFamily="34" charset="0"/>
            </a:endParaRPr>
          </a:p>
          <a:p>
            <a:pPr algn="ctr"/>
            <a:endParaRPr lang="es-CL" sz="2800" b="1" dirty="0" smtClean="0">
              <a:solidFill>
                <a:srgbClr val="FF0000"/>
              </a:solidFill>
              <a:latin typeface="Calibri" pitchFamily="34" charset="0"/>
            </a:endParaRPr>
          </a:p>
          <a:p>
            <a:pPr algn="ctr"/>
            <a:endParaRPr lang="es-CL" sz="2800" b="1" dirty="0" smtClean="0">
              <a:solidFill>
                <a:srgbClr val="FF0000"/>
              </a:solidFill>
              <a:latin typeface="Calibri" pitchFamily="34" charset="0"/>
            </a:endParaRPr>
          </a:p>
          <a:p>
            <a:pPr algn="ctr"/>
            <a:endParaRPr lang="es-CL" sz="2800" b="1" dirty="0" smtClean="0">
              <a:solidFill>
                <a:srgbClr val="FF0000"/>
              </a:solidFill>
              <a:latin typeface="Calibri" pitchFamily="34" charset="0"/>
            </a:endParaRPr>
          </a:p>
          <a:p>
            <a:pPr algn="ctr"/>
            <a:endParaRPr lang="es-CL" sz="2800" b="1" dirty="0" smtClean="0">
              <a:solidFill>
                <a:srgbClr val="FF0000"/>
              </a:solidFill>
              <a:latin typeface="Calibri" pitchFamily="34" charset="0"/>
            </a:endParaRPr>
          </a:p>
          <a:p>
            <a:pPr algn="ctr"/>
            <a:r>
              <a:rPr lang="es-CL" sz="2800" b="1" dirty="0" smtClean="0">
                <a:solidFill>
                  <a:schemeClr val="bg1">
                    <a:lumMod val="50000"/>
                  </a:schemeClr>
                </a:solidFill>
                <a:latin typeface="+mn-lt"/>
              </a:rPr>
              <a:t>Programa de Valorización de la Investigación en la Universidad – VIU</a:t>
            </a:r>
          </a:p>
          <a:p>
            <a:pPr algn="ctr"/>
            <a:r>
              <a:rPr lang="es-CL" sz="2800" b="1" dirty="0" smtClean="0">
                <a:solidFill>
                  <a:schemeClr val="bg1">
                    <a:lumMod val="50000"/>
                  </a:schemeClr>
                </a:solidFill>
                <a:latin typeface="+mn-lt"/>
              </a:rPr>
              <a:t>Ganadores Etapa 1</a:t>
            </a:r>
          </a:p>
          <a:p>
            <a:pPr algn="ctr"/>
            <a:endParaRPr lang="es-CL" sz="2800" b="1" dirty="0" smtClean="0">
              <a:solidFill>
                <a:schemeClr val="bg1">
                  <a:lumMod val="50000"/>
                </a:schemeClr>
              </a:solidFill>
              <a:latin typeface="+mn-lt"/>
            </a:endParaRPr>
          </a:p>
          <a:p>
            <a:pPr algn="ctr"/>
            <a:endParaRPr lang="es-CL" sz="2800" b="1" dirty="0" smtClean="0">
              <a:solidFill>
                <a:schemeClr val="bg1">
                  <a:lumMod val="50000"/>
                </a:schemeClr>
              </a:solidFill>
              <a:latin typeface="+mn-lt"/>
            </a:endParaRPr>
          </a:p>
          <a:p>
            <a:pPr algn="ctr"/>
            <a:r>
              <a:rPr lang="en-US" b="1" dirty="0" err="1" smtClean="0">
                <a:solidFill>
                  <a:schemeClr val="bg1">
                    <a:lumMod val="50000"/>
                  </a:schemeClr>
                </a:solidFill>
                <a:latin typeface="+mn-lt"/>
                <a:ea typeface="+mj-ea"/>
                <a:cs typeface="+mj-cs"/>
              </a:rPr>
              <a:t>Fondo</a:t>
            </a:r>
            <a:r>
              <a:rPr lang="en-US" b="1" dirty="0" smtClean="0">
                <a:solidFill>
                  <a:schemeClr val="bg1">
                    <a:lumMod val="50000"/>
                  </a:schemeClr>
                </a:solidFill>
                <a:latin typeface="+mn-lt"/>
                <a:ea typeface="+mj-ea"/>
                <a:cs typeface="+mj-cs"/>
              </a:rPr>
              <a:t> de </a:t>
            </a:r>
            <a:r>
              <a:rPr lang="en-US" b="1" dirty="0" err="1" smtClean="0">
                <a:solidFill>
                  <a:schemeClr val="bg1">
                    <a:lumMod val="50000"/>
                  </a:schemeClr>
                </a:solidFill>
                <a:latin typeface="+mn-lt"/>
                <a:ea typeface="+mj-ea"/>
                <a:cs typeface="+mj-cs"/>
              </a:rPr>
              <a:t>Fomento</a:t>
            </a:r>
            <a:r>
              <a:rPr lang="en-US" b="1" dirty="0" smtClean="0">
                <a:solidFill>
                  <a:schemeClr val="bg1">
                    <a:lumMod val="50000"/>
                  </a:schemeClr>
                </a:solidFill>
                <a:latin typeface="+mn-lt"/>
                <a:ea typeface="+mj-ea"/>
                <a:cs typeface="+mj-cs"/>
              </a:rPr>
              <a:t> al </a:t>
            </a:r>
            <a:r>
              <a:rPr lang="en-US" b="1" dirty="0" err="1" smtClean="0">
                <a:solidFill>
                  <a:schemeClr val="bg1">
                    <a:lumMod val="50000"/>
                  </a:schemeClr>
                </a:solidFill>
                <a:latin typeface="+mn-lt"/>
                <a:ea typeface="+mj-ea"/>
                <a:cs typeface="+mj-cs"/>
              </a:rPr>
              <a:t>Desarrollo</a:t>
            </a:r>
            <a:r>
              <a:rPr lang="en-US" b="1" dirty="0" smtClean="0">
                <a:solidFill>
                  <a:schemeClr val="bg1">
                    <a:lumMod val="50000"/>
                  </a:schemeClr>
                </a:solidFill>
                <a:latin typeface="+mn-lt"/>
                <a:ea typeface="+mj-ea"/>
                <a:cs typeface="+mj-cs"/>
              </a:rPr>
              <a:t> </a:t>
            </a:r>
            <a:r>
              <a:rPr lang="en-US" b="1" dirty="0" err="1" smtClean="0">
                <a:solidFill>
                  <a:schemeClr val="bg1">
                    <a:lumMod val="50000"/>
                  </a:schemeClr>
                </a:solidFill>
                <a:latin typeface="+mn-lt"/>
                <a:ea typeface="+mj-ea"/>
                <a:cs typeface="+mj-cs"/>
              </a:rPr>
              <a:t>Científico</a:t>
            </a:r>
            <a:r>
              <a:rPr lang="en-US" b="1" dirty="0" smtClean="0">
                <a:solidFill>
                  <a:schemeClr val="bg1">
                    <a:lumMod val="50000"/>
                  </a:schemeClr>
                </a:solidFill>
                <a:latin typeface="+mn-lt"/>
                <a:ea typeface="+mj-ea"/>
                <a:cs typeface="+mj-cs"/>
              </a:rPr>
              <a:t> y </a:t>
            </a:r>
            <a:r>
              <a:rPr lang="en-US" b="1" dirty="0" err="1" smtClean="0">
                <a:solidFill>
                  <a:schemeClr val="bg1">
                    <a:lumMod val="50000"/>
                  </a:schemeClr>
                </a:solidFill>
                <a:latin typeface="+mn-lt"/>
                <a:ea typeface="+mj-ea"/>
                <a:cs typeface="+mj-cs"/>
              </a:rPr>
              <a:t>Tecnológico</a:t>
            </a:r>
            <a:r>
              <a:rPr lang="en-US" sz="2800" b="1" dirty="0" smtClean="0">
                <a:solidFill>
                  <a:srgbClr val="FF0000"/>
                </a:solidFill>
                <a:latin typeface="Calibri" pitchFamily="34" charset="0"/>
                <a:ea typeface="+mj-ea"/>
                <a:cs typeface="+mj-cs"/>
              </a:rPr>
              <a:t/>
            </a:r>
            <a:br>
              <a:rPr lang="en-US" sz="2800" b="1" dirty="0" smtClean="0">
                <a:solidFill>
                  <a:srgbClr val="FF0000"/>
                </a:solidFill>
                <a:latin typeface="Calibri" pitchFamily="34" charset="0"/>
                <a:ea typeface="+mj-ea"/>
                <a:cs typeface="+mj-cs"/>
              </a:rPr>
            </a:br>
            <a:r>
              <a:rPr lang="en-US" b="1" dirty="0" smtClean="0">
                <a:solidFill>
                  <a:srgbClr val="FF0000"/>
                </a:solidFill>
                <a:latin typeface="Calibri" pitchFamily="34" charset="0"/>
                <a:ea typeface="+mj-ea"/>
                <a:cs typeface="+mj-cs"/>
              </a:rPr>
              <a:t/>
            </a:r>
            <a:br>
              <a:rPr lang="en-US" b="1" dirty="0" smtClean="0">
                <a:solidFill>
                  <a:srgbClr val="FF0000"/>
                </a:solidFill>
                <a:latin typeface="Calibri" pitchFamily="34" charset="0"/>
                <a:ea typeface="+mj-ea"/>
                <a:cs typeface="+mj-cs"/>
              </a:rPr>
            </a:br>
            <a:r>
              <a:rPr lang="en-US" b="1" dirty="0" smtClean="0">
                <a:solidFill>
                  <a:srgbClr val="FF0000"/>
                </a:solidFill>
                <a:latin typeface="+mn-lt"/>
                <a:ea typeface="+mj-ea"/>
                <a:cs typeface="+mj-cs"/>
                <a:hlinkClick r:id="rId2"/>
              </a:rPr>
              <a:t>www.fondef.cl</a:t>
            </a:r>
            <a:r>
              <a:rPr lang="en-US" b="1" dirty="0" smtClean="0">
                <a:solidFill>
                  <a:srgbClr val="FF0000"/>
                </a:solidFill>
                <a:latin typeface="+mn-lt"/>
                <a:ea typeface="+mj-ea"/>
                <a:cs typeface="+mj-cs"/>
              </a:rPr>
              <a:t> </a:t>
            </a:r>
            <a:endParaRPr lang="es-CL" sz="2800" b="1" dirty="0" smtClean="0">
              <a:solidFill>
                <a:srgbClr val="FF0000"/>
              </a:solidFill>
              <a:latin typeface="+mn-lt"/>
              <a:ea typeface="+mj-ea"/>
              <a:cs typeface="+mj-cs"/>
            </a:endParaRPr>
          </a:p>
        </p:txBody>
      </p:sp>
    </p:spTree>
    <p:extLst>
      <p:ext uri="{BB962C8B-B14F-4D97-AF65-F5344CB8AC3E}">
        <p14:creationId xmlns:p14="http://schemas.microsoft.com/office/powerpoint/2010/main" xmlns="" val="1670644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CL" dirty="0" smtClean="0"/>
              <a:t/>
            </a:r>
            <a:br>
              <a:rPr lang="es-CL" dirty="0" smtClean="0"/>
            </a:br>
            <a:endParaRPr lang="es-CL" dirty="0"/>
          </a:p>
        </p:txBody>
      </p:sp>
      <p:sp>
        <p:nvSpPr>
          <p:cNvPr id="5" name="4 Marcador de texto"/>
          <p:cNvSpPr>
            <a:spLocks noGrp="1"/>
          </p:cNvSpPr>
          <p:nvPr>
            <p:ph type="body" idx="1"/>
          </p:nvPr>
        </p:nvSpPr>
        <p:spPr>
          <a:xfrm>
            <a:off x="539552" y="2906713"/>
            <a:ext cx="8137555" cy="879477"/>
          </a:xfrm>
        </p:spPr>
        <p:txBody>
          <a:bodyPr>
            <a:normAutofit/>
          </a:bodyPr>
          <a:lstStyle/>
          <a:p>
            <a:pPr algn="ctr"/>
            <a:r>
              <a:rPr lang="es-ES" sz="3200" b="1" cap="all" dirty="0" smtClean="0">
                <a:solidFill>
                  <a:schemeClr val="bg1">
                    <a:lumMod val="50000"/>
                  </a:schemeClr>
                </a:solidFill>
              </a:rPr>
              <a:t>UNIVERSIDAD  DE ANTOFAGASTA</a:t>
            </a:r>
            <a:endParaRPr lang="es-CL" sz="3200" b="1" cap="all" dirty="0">
              <a:solidFill>
                <a:schemeClr val="bg1">
                  <a:lumMod val="50000"/>
                </a:schemeClr>
              </a:solidFill>
            </a:endParaRPr>
          </a:p>
        </p:txBody>
      </p:sp>
      <p:pic>
        <p:nvPicPr>
          <p:cNvPr id="6" name="Picture 6" descr="http://t1.gstatic.com/images?q=tbn:ANd9GcRhy-AANXQYeBHA3iUZr-tEueNXzW6Gx6XvjeM_2jtSl-4rK-me2w4jtguU"/>
          <p:cNvPicPr>
            <a:picLocks noChangeAspect="1" noChangeArrowheads="1"/>
          </p:cNvPicPr>
          <p:nvPr/>
        </p:nvPicPr>
        <p:blipFill>
          <a:blip r:embed="rId2" cstate="print"/>
          <a:srcRect/>
          <a:stretch>
            <a:fillRect/>
          </a:stretch>
        </p:blipFill>
        <p:spPr bwMode="auto">
          <a:xfrm>
            <a:off x="3995936" y="2390080"/>
            <a:ext cx="1003300" cy="750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CL" dirty="0" smtClean="0"/>
              <a:t/>
            </a:r>
            <a:br>
              <a:rPr lang="es-CL" dirty="0" smtClean="0"/>
            </a:br>
            <a:endParaRPr lang="es-CL" dirty="0"/>
          </a:p>
        </p:txBody>
      </p:sp>
      <p:sp>
        <p:nvSpPr>
          <p:cNvPr id="5" name="4 Marcador de texto"/>
          <p:cNvSpPr>
            <a:spLocks noGrp="1"/>
          </p:cNvSpPr>
          <p:nvPr>
            <p:ph type="body" idx="1"/>
          </p:nvPr>
        </p:nvSpPr>
        <p:spPr>
          <a:xfrm>
            <a:off x="107504" y="2924944"/>
            <a:ext cx="8964488" cy="879477"/>
          </a:xfrm>
        </p:spPr>
        <p:txBody>
          <a:bodyPr>
            <a:noAutofit/>
          </a:bodyPr>
          <a:lstStyle/>
          <a:p>
            <a:pPr algn="ctr"/>
            <a:r>
              <a:rPr lang="es-ES" sz="3200" b="1" cap="all" dirty="0" smtClean="0">
                <a:solidFill>
                  <a:schemeClr val="bg1">
                    <a:lumMod val="50000"/>
                  </a:schemeClr>
                </a:solidFill>
              </a:rPr>
              <a:t>UNIVERSIDAD católica del norte</a:t>
            </a:r>
            <a:endParaRPr lang="es-CL" sz="3200" b="1" cap="all" dirty="0">
              <a:solidFill>
                <a:schemeClr val="bg1">
                  <a:lumMod val="50000"/>
                </a:schemeClr>
              </a:solidFill>
            </a:endParaRPr>
          </a:p>
        </p:txBody>
      </p:sp>
      <p:pic>
        <p:nvPicPr>
          <p:cNvPr id="113666" name="Picture 2" descr="http://aleph.bidoc.ucn.cl/exlibris/aleph/u18_1/alephe/www_f_spa/icon/logo_ucn.jpg"/>
          <p:cNvPicPr>
            <a:picLocks noChangeAspect="1" noChangeArrowheads="1"/>
          </p:cNvPicPr>
          <p:nvPr/>
        </p:nvPicPr>
        <p:blipFill>
          <a:blip r:embed="rId2" cstate="print"/>
          <a:srcRect/>
          <a:stretch>
            <a:fillRect/>
          </a:stretch>
        </p:blipFill>
        <p:spPr bwMode="auto">
          <a:xfrm>
            <a:off x="4071934" y="2308100"/>
            <a:ext cx="952500" cy="9048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571612"/>
            <a:ext cx="8229600" cy="4525963"/>
          </a:xfrm>
        </p:spPr>
        <p:txBody>
          <a:bodyPr>
            <a:normAutofit fontScale="92500" lnSpcReduction="20000"/>
          </a:bodyPr>
          <a:lstStyle/>
          <a:p>
            <a:r>
              <a:rPr lang="es-ES" sz="2600" b="1" dirty="0" smtClean="0">
                <a:solidFill>
                  <a:srgbClr val="0070C0"/>
                </a:solidFill>
                <a:cs typeface="Calibri" pitchFamily="34" charset="0"/>
              </a:rPr>
              <a:t>Dispositivo para la medición y control robusto de </a:t>
            </a:r>
            <a:r>
              <a:rPr lang="es-ES" sz="2600" b="1" dirty="0" err="1" smtClean="0">
                <a:solidFill>
                  <a:srgbClr val="0070C0"/>
                </a:solidFill>
                <a:cs typeface="Calibri" pitchFamily="34" charset="0"/>
              </a:rPr>
              <a:t>PhORP</a:t>
            </a:r>
            <a:r>
              <a:rPr lang="es-ES" sz="2600" b="1" dirty="0" smtClean="0">
                <a:solidFill>
                  <a:srgbClr val="0070C0"/>
                </a:solidFill>
                <a:cs typeface="Calibri" pitchFamily="34" charset="0"/>
              </a:rPr>
              <a:t> (potencial </a:t>
            </a:r>
            <a:r>
              <a:rPr lang="es-ES" sz="2600" b="1" dirty="0" err="1" smtClean="0">
                <a:solidFill>
                  <a:srgbClr val="0070C0"/>
                </a:solidFill>
                <a:cs typeface="Calibri" pitchFamily="34" charset="0"/>
              </a:rPr>
              <a:t>redox</a:t>
            </a:r>
            <a:r>
              <a:rPr lang="es-ES" sz="2600" b="1" dirty="0" smtClean="0">
                <a:solidFill>
                  <a:srgbClr val="0070C0"/>
                </a:solidFill>
                <a:cs typeface="Calibri" pitchFamily="34" charset="0"/>
              </a:rPr>
              <a:t>) en plantas de concentración de minerales y reactores aireados</a:t>
            </a:r>
            <a:endParaRPr lang="es-CL" sz="2600" b="1" dirty="0" smtClean="0">
              <a:solidFill>
                <a:srgbClr val="0070C0"/>
              </a:solidFill>
              <a:cs typeface="Calibri" pitchFamily="34" charset="0"/>
            </a:endParaRPr>
          </a:p>
          <a:p>
            <a:r>
              <a:rPr lang="es-ES" dirty="0" smtClean="0">
                <a:solidFill>
                  <a:srgbClr val="0070C0"/>
                </a:solidFill>
                <a:cs typeface="Calibri" pitchFamily="34" charset="0"/>
              </a:rPr>
              <a:t>Jefe de Proyecto: Guido Andrés Mena </a:t>
            </a:r>
            <a:r>
              <a:rPr lang="es-ES" dirty="0" err="1" smtClean="0">
                <a:solidFill>
                  <a:srgbClr val="0070C0"/>
                </a:solidFill>
                <a:cs typeface="Calibri" pitchFamily="34" charset="0"/>
              </a:rPr>
              <a:t>Aguila</a:t>
            </a:r>
            <a:r>
              <a:rPr lang="es-ES" dirty="0" smtClean="0">
                <a:solidFill>
                  <a:srgbClr val="0070C0"/>
                </a:solidFill>
                <a:cs typeface="Calibri" pitchFamily="34" charset="0"/>
              </a:rPr>
              <a:t>,  Ingeniería en procesos químicos</a:t>
            </a:r>
            <a:endParaRPr lang="es-CL" dirty="0" smtClean="0">
              <a:solidFill>
                <a:srgbClr val="0070C0"/>
              </a:solidFill>
              <a:cs typeface="Calibri" pitchFamily="34" charset="0"/>
            </a:endParaRPr>
          </a:p>
          <a:p>
            <a:r>
              <a:rPr lang="es-ES" dirty="0" smtClean="0">
                <a:solidFill>
                  <a:srgbClr val="0070C0"/>
                </a:solidFill>
                <a:cs typeface="Calibri" pitchFamily="34" charset="0"/>
              </a:rPr>
              <a:t>Profesor Guía: Claudio Acuña Pérez</a:t>
            </a:r>
            <a:endParaRPr lang="es-CL" sz="3200" dirty="0" smtClean="0">
              <a:solidFill>
                <a:srgbClr val="0070C0"/>
              </a:solidFill>
              <a:cs typeface="Calibri" pitchFamily="34" charset="0"/>
            </a:endParaRPr>
          </a:p>
          <a:p>
            <a:r>
              <a:rPr lang="es-CL" dirty="0" smtClean="0">
                <a:solidFill>
                  <a:srgbClr val="0070C0"/>
                </a:solidFill>
                <a:cs typeface="Calibri" pitchFamily="34" charset="0"/>
              </a:rPr>
              <a:t>Necesidades que satisface: Permite la medición en línea y control del proceso industrial, pudiendo ser conectado al sistema de control automático de la planta. El equipo también puede ser portable. Permite medir el tiempo de exposición a la flotación de minerales en el proceso minero de extracción por solventes</a:t>
            </a:r>
          </a:p>
          <a:p>
            <a:endParaRPr lang="es-CL" dirty="0" smtClean="0">
              <a:solidFill>
                <a:srgbClr val="0070C0"/>
              </a:solidFill>
              <a:latin typeface="Calibri" pitchFamily="34" charset="0"/>
              <a:cs typeface="Calibri" pitchFamily="34" charset="0"/>
            </a:endParaRPr>
          </a:p>
          <a:p>
            <a:endParaRPr lang="es-CL" dirty="0" smtClean="0">
              <a:solidFill>
                <a:srgbClr val="0070C0"/>
              </a:solidFill>
              <a:latin typeface="Calibri" pitchFamily="34" charset="0"/>
              <a:cs typeface="Calibri" pitchFamily="34" charset="0"/>
            </a:endParaRPr>
          </a:p>
          <a:p>
            <a:pPr>
              <a:defRPr/>
            </a:pPr>
            <a:endParaRPr lang="es-ES" sz="2300" dirty="0" smtClean="0">
              <a:solidFill>
                <a:srgbClr val="0070C0"/>
              </a:solidFill>
              <a:latin typeface="Calibri" pitchFamily="34" charset="0"/>
              <a:cs typeface="Calibri" pitchFamily="34" charset="0"/>
            </a:endParaRPr>
          </a:p>
          <a:p>
            <a:endParaRPr lang="es-CL" dirty="0"/>
          </a:p>
        </p:txBody>
      </p:sp>
      <p:pic>
        <p:nvPicPr>
          <p:cNvPr id="6" name="Picture 2" descr="http://aleph.bidoc.ucn.cl/exlibris/aleph/u18_1/alephe/www_f_spa/icon/logo_ucn.jpg"/>
          <p:cNvPicPr>
            <a:picLocks noChangeAspect="1" noChangeArrowheads="1"/>
          </p:cNvPicPr>
          <p:nvPr/>
        </p:nvPicPr>
        <p:blipFill>
          <a:blip r:embed="rId2" cstate="print"/>
          <a:srcRect/>
          <a:stretch>
            <a:fillRect/>
          </a:stretch>
        </p:blipFill>
        <p:spPr bwMode="auto">
          <a:xfrm>
            <a:off x="7786710" y="5357826"/>
            <a:ext cx="952500" cy="904876"/>
          </a:xfrm>
          <a:prstGeom prst="rect">
            <a:avLst/>
          </a:prstGeom>
          <a:noFill/>
        </p:spPr>
      </p:pic>
      <p:sp>
        <p:nvSpPr>
          <p:cNvPr id="8" name="7 Rectángulo"/>
          <p:cNvSpPr/>
          <p:nvPr/>
        </p:nvSpPr>
        <p:spPr>
          <a:xfrm>
            <a:off x="386758"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9"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
        <p:nvSpPr>
          <p:cNvPr id="10" name="9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CL" dirty="0" smtClean="0"/>
              <a:t/>
            </a:r>
            <a:br>
              <a:rPr lang="es-CL" dirty="0" smtClean="0"/>
            </a:br>
            <a:endParaRPr lang="es-CL" dirty="0"/>
          </a:p>
        </p:txBody>
      </p:sp>
      <p:sp>
        <p:nvSpPr>
          <p:cNvPr id="5" name="4 Marcador de texto"/>
          <p:cNvSpPr>
            <a:spLocks noGrp="1"/>
          </p:cNvSpPr>
          <p:nvPr>
            <p:ph type="body" idx="1"/>
          </p:nvPr>
        </p:nvSpPr>
        <p:spPr>
          <a:xfrm>
            <a:off x="107504" y="2924944"/>
            <a:ext cx="8964488" cy="879477"/>
          </a:xfrm>
        </p:spPr>
        <p:txBody>
          <a:bodyPr>
            <a:noAutofit/>
          </a:bodyPr>
          <a:lstStyle/>
          <a:p>
            <a:pPr algn="ctr"/>
            <a:r>
              <a:rPr lang="es-ES" sz="3200" b="1" cap="all" dirty="0" smtClean="0">
                <a:solidFill>
                  <a:schemeClr val="bg1">
                    <a:lumMod val="50000"/>
                  </a:schemeClr>
                </a:solidFill>
              </a:rPr>
              <a:t>UNIVERSIDAD católica del norte</a:t>
            </a:r>
            <a:endParaRPr lang="es-CL" sz="3200" b="1" cap="all" dirty="0">
              <a:solidFill>
                <a:schemeClr val="bg1">
                  <a:lumMod val="50000"/>
                </a:schemeClr>
              </a:solidFill>
            </a:endParaRPr>
          </a:p>
        </p:txBody>
      </p:sp>
      <p:pic>
        <p:nvPicPr>
          <p:cNvPr id="113666" name="Picture 2" descr="http://aleph.bidoc.ucn.cl/exlibris/aleph/u18_1/alephe/www_f_spa/icon/logo_ucn.jpg"/>
          <p:cNvPicPr>
            <a:picLocks noChangeAspect="1" noChangeArrowheads="1"/>
          </p:cNvPicPr>
          <p:nvPr/>
        </p:nvPicPr>
        <p:blipFill>
          <a:blip r:embed="rId2" cstate="print"/>
          <a:srcRect/>
          <a:stretch>
            <a:fillRect/>
          </a:stretch>
        </p:blipFill>
        <p:spPr bwMode="auto">
          <a:xfrm>
            <a:off x="4071934" y="2308100"/>
            <a:ext cx="952500" cy="904876"/>
          </a:xfrm>
          <a:prstGeom prst="rect">
            <a:avLst/>
          </a:prstGeom>
          <a:noFill/>
        </p:spPr>
      </p:pic>
    </p:spTree>
    <p:extLst>
      <p:ext uri="{BB962C8B-B14F-4D97-AF65-F5344CB8AC3E}">
        <p14:creationId xmlns:p14="http://schemas.microsoft.com/office/powerpoint/2010/main" xmlns="" val="228657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pPr algn="ctr"/>
            <a:r>
              <a:rPr lang="es-CL" dirty="0" smtClean="0"/>
              <a:t/>
            </a:r>
            <a:br>
              <a:rPr lang="es-CL" dirty="0" smtClean="0"/>
            </a:br>
            <a:endParaRPr lang="es-CL" dirty="0"/>
          </a:p>
        </p:txBody>
      </p:sp>
      <p:sp>
        <p:nvSpPr>
          <p:cNvPr id="5" name="4 Marcador de texto"/>
          <p:cNvSpPr>
            <a:spLocks noGrp="1"/>
          </p:cNvSpPr>
          <p:nvPr>
            <p:ph type="body" idx="1"/>
          </p:nvPr>
        </p:nvSpPr>
        <p:spPr>
          <a:xfrm>
            <a:off x="722313" y="2906713"/>
            <a:ext cx="7772400" cy="1093791"/>
          </a:xfrm>
        </p:spPr>
        <p:txBody>
          <a:bodyPr>
            <a:normAutofit/>
          </a:bodyPr>
          <a:lstStyle/>
          <a:p>
            <a:pPr algn="ctr"/>
            <a:r>
              <a:rPr lang="es-ES" sz="3200" b="1" cap="all" dirty="0">
                <a:solidFill>
                  <a:schemeClr val="bg1">
                    <a:lumMod val="50000"/>
                  </a:schemeClr>
                </a:solidFill>
              </a:rPr>
              <a:t>PONTIFICIA UNIVERSIDAD CATÓLICA DE VALPARAÍSO</a:t>
            </a:r>
            <a:endParaRPr lang="es-CL" sz="3200" b="1" cap="all" dirty="0">
              <a:solidFill>
                <a:schemeClr val="bg1">
                  <a:lumMod val="50000"/>
                </a:schemeClr>
              </a:solidFill>
            </a:endParaRPr>
          </a:p>
        </p:txBody>
      </p:sp>
      <p:pic>
        <p:nvPicPr>
          <p:cNvPr id="27650" name="Picture 2" descr="http://www.normasgraficas.ucv.cl/imag/logo_colores.png"/>
          <p:cNvPicPr>
            <a:picLocks noChangeAspect="1" noChangeArrowheads="1"/>
          </p:cNvPicPr>
          <p:nvPr/>
        </p:nvPicPr>
        <p:blipFill>
          <a:blip r:embed="rId2" cstate="print"/>
          <a:srcRect/>
          <a:stretch>
            <a:fillRect/>
          </a:stretch>
        </p:blipFill>
        <p:spPr bwMode="auto">
          <a:xfrm>
            <a:off x="4000496" y="2285992"/>
            <a:ext cx="1706924" cy="64294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571612"/>
            <a:ext cx="8229600" cy="4643470"/>
          </a:xfrm>
        </p:spPr>
        <p:txBody>
          <a:bodyPr>
            <a:normAutofit fontScale="92500"/>
          </a:bodyPr>
          <a:lstStyle/>
          <a:p>
            <a:r>
              <a:rPr lang="es-ES" sz="2600" b="1" dirty="0" smtClean="0">
                <a:solidFill>
                  <a:srgbClr val="0070C0"/>
                </a:solidFill>
                <a:cs typeface="Calibri" pitchFamily="34" charset="0"/>
              </a:rPr>
              <a:t>Trampas con feromonas sexuales para el monitoreo de </a:t>
            </a:r>
            <a:r>
              <a:rPr lang="es-ES" sz="2600" b="1" dirty="0" err="1" smtClean="0">
                <a:solidFill>
                  <a:srgbClr val="0070C0"/>
                </a:solidFill>
                <a:cs typeface="Calibri" pitchFamily="34" charset="0"/>
              </a:rPr>
              <a:t>Pseudococcus</a:t>
            </a:r>
            <a:r>
              <a:rPr lang="es-ES" sz="2600" b="1" dirty="0" smtClean="0">
                <a:solidFill>
                  <a:srgbClr val="0070C0"/>
                </a:solidFill>
                <a:cs typeface="Calibri" pitchFamily="34" charset="0"/>
              </a:rPr>
              <a:t> </a:t>
            </a:r>
            <a:r>
              <a:rPr lang="es-ES" sz="2600" b="1" dirty="0" err="1" smtClean="0">
                <a:solidFill>
                  <a:srgbClr val="0070C0"/>
                </a:solidFill>
                <a:cs typeface="Calibri" pitchFamily="34" charset="0"/>
              </a:rPr>
              <a:t>calceolariae</a:t>
            </a:r>
            <a:endParaRPr lang="es-CL" sz="2600" b="1" dirty="0" smtClean="0">
              <a:solidFill>
                <a:srgbClr val="0070C0"/>
              </a:solidFill>
              <a:cs typeface="Calibri" pitchFamily="34" charset="0"/>
            </a:endParaRPr>
          </a:p>
          <a:p>
            <a:r>
              <a:rPr lang="es-ES" dirty="0" smtClean="0">
                <a:solidFill>
                  <a:srgbClr val="0070C0"/>
                </a:solidFill>
                <a:cs typeface="Calibri" pitchFamily="34" charset="0"/>
              </a:rPr>
              <a:t>Jefa de Proyecto: María Fernanda Flores Echeverría, Doctorado en Ciencias con mención en Química</a:t>
            </a:r>
            <a:endParaRPr lang="es-CL" dirty="0" smtClean="0">
              <a:solidFill>
                <a:srgbClr val="0070C0"/>
              </a:solidFill>
              <a:cs typeface="Calibri" pitchFamily="34" charset="0"/>
            </a:endParaRPr>
          </a:p>
          <a:p>
            <a:r>
              <a:rPr lang="es-ES" dirty="0" smtClean="0">
                <a:solidFill>
                  <a:srgbClr val="0070C0"/>
                </a:solidFill>
                <a:cs typeface="Calibri" pitchFamily="34" charset="0"/>
              </a:rPr>
              <a:t>Profesor Guía: </a:t>
            </a:r>
            <a:r>
              <a:rPr lang="es-ES" dirty="0" err="1" smtClean="0">
                <a:solidFill>
                  <a:srgbClr val="0070C0"/>
                </a:solidFill>
                <a:cs typeface="Calibri" pitchFamily="34" charset="0"/>
              </a:rPr>
              <a:t>Jan</a:t>
            </a:r>
            <a:r>
              <a:rPr lang="es-ES" dirty="0" smtClean="0">
                <a:solidFill>
                  <a:srgbClr val="0070C0"/>
                </a:solidFill>
                <a:cs typeface="Calibri" pitchFamily="34" charset="0"/>
              </a:rPr>
              <a:t> </a:t>
            </a:r>
            <a:r>
              <a:rPr lang="es-ES" dirty="0" err="1" smtClean="0">
                <a:solidFill>
                  <a:srgbClr val="0070C0"/>
                </a:solidFill>
                <a:cs typeface="Calibri" pitchFamily="34" charset="0"/>
              </a:rPr>
              <a:t>Berggmann</a:t>
            </a:r>
            <a:endParaRPr lang="es-CL" dirty="0" smtClean="0">
              <a:solidFill>
                <a:srgbClr val="0070C0"/>
              </a:solidFill>
              <a:cs typeface="Calibri" pitchFamily="34" charset="0"/>
            </a:endParaRPr>
          </a:p>
          <a:p>
            <a:r>
              <a:rPr lang="es-CL" dirty="0" smtClean="0">
                <a:solidFill>
                  <a:srgbClr val="0070C0"/>
                </a:solidFill>
                <a:cs typeface="Calibri" pitchFamily="34" charset="0"/>
              </a:rPr>
              <a:t>Producto: Trampas con la feromona sexual de P. </a:t>
            </a:r>
            <a:r>
              <a:rPr lang="es-CL" dirty="0" err="1" smtClean="0">
                <a:solidFill>
                  <a:srgbClr val="0070C0"/>
                </a:solidFill>
                <a:cs typeface="Calibri" pitchFamily="34" charset="0"/>
              </a:rPr>
              <a:t>calceolariae</a:t>
            </a:r>
            <a:r>
              <a:rPr lang="es-CL" dirty="0" smtClean="0">
                <a:solidFill>
                  <a:srgbClr val="0070C0"/>
                </a:solidFill>
                <a:cs typeface="Calibri" pitchFamily="34" charset="0"/>
              </a:rPr>
              <a:t> (chanchito blanco) para la detección y monitoreo de esta especie en </a:t>
            </a:r>
            <a:r>
              <a:rPr lang="es-CL" dirty="0" err="1" smtClean="0">
                <a:solidFill>
                  <a:srgbClr val="0070C0"/>
                </a:solidFill>
                <a:cs typeface="Calibri" pitchFamily="34" charset="0"/>
              </a:rPr>
              <a:t>berries</a:t>
            </a:r>
            <a:endParaRPr lang="es-CL" dirty="0" smtClean="0">
              <a:solidFill>
                <a:srgbClr val="0070C0"/>
              </a:solidFill>
              <a:cs typeface="Calibri" pitchFamily="34" charset="0"/>
            </a:endParaRPr>
          </a:p>
          <a:p>
            <a:r>
              <a:rPr lang="es-CL" dirty="0" smtClean="0">
                <a:solidFill>
                  <a:srgbClr val="0070C0"/>
                </a:solidFill>
                <a:cs typeface="Calibri" pitchFamily="34" charset="0"/>
              </a:rPr>
              <a:t>Necesidades que satisface: Realizar un control oportuno y racional de la especie en campo, disminuyendo así la contaminación ambiental y los residuos de pesticidas</a:t>
            </a:r>
          </a:p>
          <a:p>
            <a:pPr>
              <a:buNone/>
            </a:pPr>
            <a:endParaRPr lang="es-CL" sz="2600" dirty="0" smtClean="0">
              <a:solidFill>
                <a:srgbClr val="0070C0"/>
              </a:solidFill>
              <a:latin typeface="Calibri" pitchFamily="34" charset="0"/>
              <a:cs typeface="Calibri" pitchFamily="34" charset="0"/>
            </a:endParaRPr>
          </a:p>
        </p:txBody>
      </p:sp>
      <p:pic>
        <p:nvPicPr>
          <p:cNvPr id="8" name="Picture 2" descr="http://www.normasgraficas.ucv.cl/imag/logo_colores.png"/>
          <p:cNvPicPr>
            <a:picLocks noChangeAspect="1" noChangeArrowheads="1"/>
          </p:cNvPicPr>
          <p:nvPr/>
        </p:nvPicPr>
        <p:blipFill>
          <a:blip r:embed="rId2" cstate="print"/>
          <a:srcRect/>
          <a:stretch>
            <a:fillRect/>
          </a:stretch>
        </p:blipFill>
        <p:spPr bwMode="auto">
          <a:xfrm>
            <a:off x="7286644" y="5786454"/>
            <a:ext cx="1706924" cy="642942"/>
          </a:xfrm>
          <a:prstGeom prst="rect">
            <a:avLst/>
          </a:prstGeom>
          <a:noFill/>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800" b="1" dirty="0" smtClean="0">
                <a:solidFill>
                  <a:schemeClr val="bg1">
                    <a:lumMod val="50000"/>
                  </a:schemeClr>
                </a:solidFill>
                <a:latin typeface="+mn-lt"/>
              </a:rPr>
              <a:t>Proyecto</a:t>
            </a:r>
          </a:p>
        </p:txBody>
      </p:sp>
      <p:sp>
        <p:nvSpPr>
          <p:cNvPr id="3" name="2 Marcador de contenido"/>
          <p:cNvSpPr>
            <a:spLocks noGrp="1"/>
          </p:cNvSpPr>
          <p:nvPr>
            <p:ph idx="1"/>
          </p:nvPr>
        </p:nvSpPr>
        <p:spPr>
          <a:xfrm>
            <a:off x="500034" y="1571612"/>
            <a:ext cx="8229600" cy="4643470"/>
          </a:xfrm>
        </p:spPr>
        <p:txBody>
          <a:bodyPr>
            <a:normAutofit fontScale="70000" lnSpcReduction="20000"/>
          </a:bodyPr>
          <a:lstStyle/>
          <a:p>
            <a:r>
              <a:rPr lang="es-ES" sz="3400" b="1" dirty="0" smtClean="0">
                <a:solidFill>
                  <a:srgbClr val="0070C0"/>
                </a:solidFill>
                <a:cs typeface="Calibri" pitchFamily="34" charset="0"/>
              </a:rPr>
              <a:t>Potencial Nutritivo de la </a:t>
            </a:r>
            <a:r>
              <a:rPr lang="es-ES" sz="3400" b="1" dirty="0" err="1" smtClean="0">
                <a:solidFill>
                  <a:srgbClr val="0070C0"/>
                </a:solidFill>
                <a:cs typeface="Calibri" pitchFamily="34" charset="0"/>
              </a:rPr>
              <a:t>microalga</a:t>
            </a:r>
            <a:r>
              <a:rPr lang="es-ES" sz="3400" b="1" dirty="0" smtClean="0">
                <a:solidFill>
                  <a:srgbClr val="0070C0"/>
                </a:solidFill>
                <a:cs typeface="Calibri" pitchFamily="34" charset="0"/>
              </a:rPr>
              <a:t> heterotrófica </a:t>
            </a:r>
            <a:r>
              <a:rPr lang="es-ES" sz="3400" b="1" dirty="0" err="1" smtClean="0">
                <a:solidFill>
                  <a:srgbClr val="0070C0"/>
                </a:solidFill>
                <a:cs typeface="Calibri" pitchFamily="34" charset="0"/>
              </a:rPr>
              <a:t>Crypthecodinium</a:t>
            </a:r>
            <a:r>
              <a:rPr lang="es-ES" sz="3400" b="1" dirty="0" smtClean="0">
                <a:solidFill>
                  <a:srgbClr val="0070C0"/>
                </a:solidFill>
                <a:cs typeface="Calibri" pitchFamily="34" charset="0"/>
              </a:rPr>
              <a:t> </a:t>
            </a:r>
            <a:r>
              <a:rPr lang="es-ES" sz="3400" b="1" dirty="0" err="1" smtClean="0">
                <a:solidFill>
                  <a:srgbClr val="0070C0"/>
                </a:solidFill>
                <a:cs typeface="Calibri" pitchFamily="34" charset="0"/>
              </a:rPr>
              <a:t>cohnii</a:t>
            </a:r>
            <a:r>
              <a:rPr lang="es-ES" sz="3400" b="1" dirty="0" smtClean="0">
                <a:solidFill>
                  <a:srgbClr val="0070C0"/>
                </a:solidFill>
                <a:cs typeface="Calibri" pitchFamily="34" charset="0"/>
              </a:rPr>
              <a:t> en salmónidos, aplicable a otros sistemas de alimentación animal</a:t>
            </a:r>
            <a:endParaRPr lang="es-CL" sz="3400" b="1" dirty="0" smtClean="0">
              <a:solidFill>
                <a:srgbClr val="0070C0"/>
              </a:solidFill>
              <a:cs typeface="Calibri" pitchFamily="34" charset="0"/>
            </a:endParaRPr>
          </a:p>
          <a:p>
            <a:r>
              <a:rPr lang="es-ES" sz="3100" dirty="0" smtClean="0">
                <a:solidFill>
                  <a:srgbClr val="0070C0"/>
                </a:solidFill>
                <a:cs typeface="Calibri" pitchFamily="34" charset="0"/>
              </a:rPr>
              <a:t>Jefa de Proyecto: Carolina Marcela Escobar Inostroza, Magíster en Ciencias, Ingeniería Bioquímica</a:t>
            </a:r>
            <a:endParaRPr lang="es-CL" sz="3100" dirty="0" smtClean="0">
              <a:solidFill>
                <a:srgbClr val="0070C0"/>
              </a:solidFill>
              <a:cs typeface="Calibri" pitchFamily="34" charset="0"/>
            </a:endParaRPr>
          </a:p>
          <a:p>
            <a:r>
              <a:rPr lang="es-ES" sz="3100" dirty="0" smtClean="0">
                <a:solidFill>
                  <a:srgbClr val="0070C0"/>
                </a:solidFill>
                <a:cs typeface="Calibri" pitchFamily="34" charset="0"/>
              </a:rPr>
              <a:t>Profesora Guía: María Elvira Zúñiga</a:t>
            </a:r>
            <a:endParaRPr lang="es-CL" sz="3100" dirty="0" smtClean="0">
              <a:solidFill>
                <a:srgbClr val="0070C0"/>
              </a:solidFill>
              <a:cs typeface="Calibri" pitchFamily="34" charset="0"/>
            </a:endParaRPr>
          </a:p>
          <a:p>
            <a:r>
              <a:rPr lang="es-CL" sz="3100" dirty="0" smtClean="0">
                <a:solidFill>
                  <a:srgbClr val="0070C0"/>
                </a:solidFill>
                <a:cs typeface="Calibri" pitchFamily="34" charset="0"/>
              </a:rPr>
              <a:t>Necesidades que satisface: Generar alimentos de calidad que cumplan con los requerimientos nutricionales de los peces. Desde el punto de vista de la demanda, los requerimientos de ω-3 se han visto incrementados por sus aplicaciones en la acuicultura, industria de alimentos y farmacéutica</a:t>
            </a:r>
          </a:p>
          <a:p>
            <a:endParaRPr lang="es-CL" sz="2600" dirty="0" smtClean="0">
              <a:solidFill>
                <a:srgbClr val="0070C0"/>
              </a:solidFill>
              <a:latin typeface="Calibri" pitchFamily="34" charset="0"/>
              <a:cs typeface="Calibri" pitchFamily="34" charset="0"/>
            </a:endParaRPr>
          </a:p>
        </p:txBody>
      </p:sp>
      <p:pic>
        <p:nvPicPr>
          <p:cNvPr id="8" name="Picture 2" descr="http://www.normasgraficas.ucv.cl/imag/logo_colores.png"/>
          <p:cNvPicPr>
            <a:picLocks noChangeAspect="1" noChangeArrowheads="1"/>
          </p:cNvPicPr>
          <p:nvPr/>
        </p:nvPicPr>
        <p:blipFill>
          <a:blip r:embed="rId2" cstate="print"/>
          <a:srcRect/>
          <a:stretch>
            <a:fillRect/>
          </a:stretch>
        </p:blipFill>
        <p:spPr bwMode="auto">
          <a:xfrm>
            <a:off x="7286644" y="5786454"/>
            <a:ext cx="1706924" cy="64294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556792"/>
            <a:ext cx="8229600" cy="4643470"/>
          </a:xfrm>
        </p:spPr>
        <p:txBody>
          <a:bodyPr>
            <a:normAutofit fontScale="85000" lnSpcReduction="20000"/>
          </a:bodyPr>
          <a:lstStyle/>
          <a:p>
            <a:r>
              <a:rPr lang="es-ES" sz="3100" b="1" dirty="0" smtClean="0">
                <a:solidFill>
                  <a:srgbClr val="0070C0"/>
                </a:solidFill>
                <a:cs typeface="Calibri" pitchFamily="34" charset="0"/>
              </a:rPr>
              <a:t>Potencial Socio – productivo del cultivo de quínoa en suelos degradados, con vinculación al desarrollo </a:t>
            </a:r>
            <a:r>
              <a:rPr lang="es-ES" sz="3100" b="1" dirty="0" err="1" smtClean="0">
                <a:solidFill>
                  <a:srgbClr val="0070C0"/>
                </a:solidFill>
                <a:cs typeface="Calibri" pitchFamily="34" charset="0"/>
              </a:rPr>
              <a:t>agroturístico</a:t>
            </a:r>
            <a:r>
              <a:rPr lang="es-ES" sz="3100" b="1" dirty="0" smtClean="0">
                <a:solidFill>
                  <a:srgbClr val="0070C0"/>
                </a:solidFill>
                <a:cs typeface="Calibri" pitchFamily="34" charset="0"/>
              </a:rPr>
              <a:t> local y nacional. Caso del secano de la región del Libertador Bernardo O’ </a:t>
            </a:r>
            <a:r>
              <a:rPr lang="es-ES" sz="3100" b="1" dirty="0" err="1" smtClean="0">
                <a:solidFill>
                  <a:srgbClr val="0070C0"/>
                </a:solidFill>
                <a:cs typeface="Calibri" pitchFamily="34" charset="0"/>
              </a:rPr>
              <a:t>Higgins</a:t>
            </a:r>
            <a:endParaRPr lang="es-CL" sz="3100" b="1" dirty="0" smtClean="0">
              <a:solidFill>
                <a:srgbClr val="0070C0"/>
              </a:solidFill>
              <a:cs typeface="Calibri" pitchFamily="34" charset="0"/>
            </a:endParaRPr>
          </a:p>
          <a:p>
            <a:r>
              <a:rPr lang="es-ES" sz="2800" dirty="0" smtClean="0">
                <a:solidFill>
                  <a:srgbClr val="0070C0"/>
                </a:solidFill>
                <a:cs typeface="Calibri" pitchFamily="34" charset="0"/>
              </a:rPr>
              <a:t>Jefe de Proyecto: Pablo Andrés Olguín, Geografía</a:t>
            </a:r>
            <a:endParaRPr lang="es-CL" sz="2800" dirty="0" smtClean="0">
              <a:solidFill>
                <a:srgbClr val="0070C0"/>
              </a:solidFill>
              <a:cs typeface="Calibri" pitchFamily="34" charset="0"/>
            </a:endParaRPr>
          </a:p>
          <a:p>
            <a:r>
              <a:rPr lang="es-ES" sz="2800" dirty="0" smtClean="0">
                <a:solidFill>
                  <a:srgbClr val="0070C0"/>
                </a:solidFill>
                <a:cs typeface="Calibri" pitchFamily="34" charset="0"/>
              </a:rPr>
              <a:t>Profesor Guía: Jorge Negrete Sepúlveda</a:t>
            </a:r>
            <a:endParaRPr lang="es-CL" sz="2800" dirty="0" smtClean="0">
              <a:solidFill>
                <a:srgbClr val="0070C0"/>
              </a:solidFill>
              <a:cs typeface="Calibri" pitchFamily="34" charset="0"/>
            </a:endParaRPr>
          </a:p>
          <a:p>
            <a:r>
              <a:rPr lang="es-CL" sz="2800" dirty="0" smtClean="0">
                <a:solidFill>
                  <a:srgbClr val="0070C0"/>
                </a:solidFill>
                <a:cs typeface="Calibri" pitchFamily="34" charset="0"/>
              </a:rPr>
              <a:t>Producto: Consultora orientada a incorporar a los productores de quínoa de la zona central a nuevas alternativas de negocio que lleven a potenciar el grano a nivel nacional o internacional</a:t>
            </a:r>
          </a:p>
          <a:p>
            <a:r>
              <a:rPr lang="es-CL" sz="2800" dirty="0" smtClean="0">
                <a:solidFill>
                  <a:srgbClr val="0070C0"/>
                </a:solidFill>
                <a:cs typeface="Calibri" pitchFamily="34" charset="0"/>
              </a:rPr>
              <a:t> Necesidades que satisface: Generar nuevas alternativas de cultivo agronómico en Chile</a:t>
            </a:r>
          </a:p>
          <a:p>
            <a:endParaRPr lang="es-CL" sz="2600" dirty="0" smtClean="0">
              <a:solidFill>
                <a:srgbClr val="0070C0"/>
              </a:solidFill>
              <a:latin typeface="Calibri" pitchFamily="34" charset="0"/>
              <a:cs typeface="Calibri" pitchFamily="34" charset="0"/>
            </a:endParaRPr>
          </a:p>
        </p:txBody>
      </p:sp>
      <p:pic>
        <p:nvPicPr>
          <p:cNvPr id="8" name="Picture 2" descr="http://www.normasgraficas.ucv.cl/imag/logo_colores.png"/>
          <p:cNvPicPr>
            <a:picLocks noChangeAspect="1" noChangeArrowheads="1"/>
          </p:cNvPicPr>
          <p:nvPr/>
        </p:nvPicPr>
        <p:blipFill>
          <a:blip r:embed="rId2" cstate="print"/>
          <a:srcRect/>
          <a:stretch>
            <a:fillRect/>
          </a:stretch>
        </p:blipFill>
        <p:spPr bwMode="auto">
          <a:xfrm>
            <a:off x="7286644" y="5786454"/>
            <a:ext cx="1706924" cy="642942"/>
          </a:xfrm>
          <a:prstGeom prst="rect">
            <a:avLst/>
          </a:prstGeom>
          <a:noFill/>
        </p:spPr>
      </p:pic>
      <p:sp>
        <p:nvSpPr>
          <p:cNvPr id="10" name="9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1"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pPr algn="ctr"/>
            <a:r>
              <a:rPr lang="es-CL" dirty="0" smtClean="0"/>
              <a:t/>
            </a:r>
            <a:br>
              <a:rPr lang="es-CL" dirty="0" smtClean="0"/>
            </a:br>
            <a:endParaRPr lang="es-CL" dirty="0"/>
          </a:p>
        </p:txBody>
      </p:sp>
      <p:sp>
        <p:nvSpPr>
          <p:cNvPr id="5" name="4 Marcador de texto"/>
          <p:cNvSpPr>
            <a:spLocks noGrp="1"/>
          </p:cNvSpPr>
          <p:nvPr>
            <p:ph type="body" idx="1"/>
          </p:nvPr>
        </p:nvSpPr>
        <p:spPr>
          <a:xfrm>
            <a:off x="722313" y="2906713"/>
            <a:ext cx="7772400" cy="1093791"/>
          </a:xfrm>
        </p:spPr>
        <p:txBody>
          <a:bodyPr>
            <a:normAutofit/>
          </a:bodyPr>
          <a:lstStyle/>
          <a:p>
            <a:pPr algn="ctr"/>
            <a:r>
              <a:rPr lang="es-ES" sz="3200" b="1" cap="all" dirty="0">
                <a:solidFill>
                  <a:schemeClr val="bg1">
                    <a:lumMod val="50000"/>
                  </a:schemeClr>
                </a:solidFill>
              </a:rPr>
              <a:t>PONTIFICIA UNIVERSIDAD CATÓLICA DE VALPARAÍSO</a:t>
            </a:r>
            <a:endParaRPr lang="es-CL" sz="3200" b="1" cap="all" dirty="0">
              <a:solidFill>
                <a:schemeClr val="bg1">
                  <a:lumMod val="50000"/>
                </a:schemeClr>
              </a:solidFill>
            </a:endParaRPr>
          </a:p>
        </p:txBody>
      </p:sp>
      <p:pic>
        <p:nvPicPr>
          <p:cNvPr id="27650" name="Picture 2" descr="http://www.normasgraficas.ucv.cl/imag/logo_colores.png"/>
          <p:cNvPicPr>
            <a:picLocks noChangeAspect="1" noChangeArrowheads="1"/>
          </p:cNvPicPr>
          <p:nvPr/>
        </p:nvPicPr>
        <p:blipFill>
          <a:blip r:embed="rId2" cstate="print"/>
          <a:srcRect/>
          <a:stretch>
            <a:fillRect/>
          </a:stretch>
        </p:blipFill>
        <p:spPr bwMode="auto">
          <a:xfrm>
            <a:off x="4000496" y="2285992"/>
            <a:ext cx="1706924" cy="642942"/>
          </a:xfrm>
          <a:prstGeom prst="rect">
            <a:avLst/>
          </a:prstGeom>
          <a:noFill/>
        </p:spPr>
      </p:pic>
    </p:spTree>
    <p:extLst>
      <p:ext uri="{BB962C8B-B14F-4D97-AF65-F5344CB8AC3E}">
        <p14:creationId xmlns:p14="http://schemas.microsoft.com/office/powerpoint/2010/main" xmlns="" val="1910830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22313" y="3429001"/>
            <a:ext cx="7772400" cy="1071570"/>
          </a:xfrm>
        </p:spPr>
        <p:txBody>
          <a:bodyPr>
            <a:normAutofit/>
          </a:bodyPr>
          <a:lstStyle/>
          <a:p>
            <a:pPr algn="ctr"/>
            <a:r>
              <a:rPr lang="es-CL" dirty="0" smtClean="0"/>
              <a:t/>
            </a:r>
            <a:br>
              <a:rPr lang="es-CL" dirty="0" smtClean="0"/>
            </a:br>
            <a:endParaRPr lang="es-CL" dirty="0"/>
          </a:p>
        </p:txBody>
      </p:sp>
      <p:sp>
        <p:nvSpPr>
          <p:cNvPr id="5" name="4 Marcador de texto"/>
          <p:cNvSpPr>
            <a:spLocks noGrp="1"/>
          </p:cNvSpPr>
          <p:nvPr>
            <p:ph type="body" idx="1"/>
          </p:nvPr>
        </p:nvSpPr>
        <p:spPr>
          <a:xfrm>
            <a:off x="722313" y="2906713"/>
            <a:ext cx="7772400" cy="1093791"/>
          </a:xfrm>
        </p:spPr>
        <p:txBody>
          <a:bodyPr>
            <a:noAutofit/>
          </a:bodyPr>
          <a:lstStyle/>
          <a:p>
            <a:pPr algn="ctr"/>
            <a:r>
              <a:rPr lang="es-ES" sz="3200" b="1" cap="all" dirty="0">
                <a:solidFill>
                  <a:schemeClr val="bg1">
                    <a:lumMod val="50000"/>
                  </a:schemeClr>
                </a:solidFill>
              </a:rPr>
              <a:t>Universidad </a:t>
            </a:r>
            <a:r>
              <a:rPr lang="es-ES" sz="3200" b="1" cap="all" dirty="0" err="1">
                <a:solidFill>
                  <a:schemeClr val="bg1">
                    <a:lumMod val="50000"/>
                  </a:schemeClr>
                </a:solidFill>
              </a:rPr>
              <a:t>deL</a:t>
            </a:r>
            <a:r>
              <a:rPr lang="es-ES" sz="3200" b="1" cap="all" dirty="0">
                <a:solidFill>
                  <a:schemeClr val="bg1">
                    <a:lumMod val="50000"/>
                  </a:schemeClr>
                </a:solidFill>
              </a:rPr>
              <a:t> MAR</a:t>
            </a:r>
            <a:endParaRPr lang="es-CL" sz="3200" b="1" cap="all" dirty="0">
              <a:solidFill>
                <a:schemeClr val="bg1">
                  <a:lumMod val="50000"/>
                </a:schemeClr>
              </a:solidFill>
            </a:endParaRPr>
          </a:p>
        </p:txBody>
      </p:sp>
      <p:sp>
        <p:nvSpPr>
          <p:cNvPr id="77826" name="AutoShape 2" descr="data:image/jpeg;base64,/9j/4AAQSkZJRgABAQAAAQABAAD/2wCEAAkGBhQSERQUEhQUFRQWFhkaGBgYFxccFxgVGB0YFxwXGhgXHCYgGRwjHBQfHy8gIycqLCwsGB4xNTIqNScrLCoBCQoKDgwOGg8PGi4kHyUyKSkpNSs1MikuLDA1LC40NSwvLCw0LCwqNSwsLywsLCwqLCwsLCwsLCwsLSksLCwsLP/AABEIAHoA8AMBIgACEQEDEQH/xAAbAAEAAwEBAQEAAAAAAAAAAAAABQYHBAMCAf/EAEUQAAIBAwIDBQQEDAUCBwAAAAECAwAEEQUhBhIxBxNBUXEiYYGRFDIzsSM1QlJyc4KSobLB0RZTg6KzNMIVJTajtOHw/8QAGwEAAgMBAQEAAAAAAAAAAAAAAAECAwQFBgf/xAA5EQABBAAEAgcGBAUFAAAAAAABAAIDEQQSITEFQRNRYXGBsfAUMpHB0fEGIlJyM0KCoeEVFjQ1sv/aAAwDAQACEQMRAD8A3GlK85p1QZY4FIkNFlMC9AvSlcL6su3Jh/PDKD8A3WueTUnzgAe7YhvQqevqufSsr8ZE3nfd68laIHlS1KjpJXUL3kqoXblXIG7EbD12Jr5ubmWM74I8OgGPLJ6eXw8c7SdiMjczmkD12pCPMaBFqTpUZHqbY9pQff8AUQD1c5PwFdUWpRseUOCfL/76UMxUTudd+n38EOieOS6aUpWlVJSlKEJSlKEJSlKEJSlKEJSlKEJSlKEJSlKEJSlKEJSlKEJSlKEJUZeI6EnvJME7BUBx7qk6VTNF0jauvj8iFNj8pUDIWIyQ+PN1iUf7hmvm2wGU7coYZx9X+CgE+mamZbFGbmZQSPE14SaUDvzNnzO+35o6co9K5b8FKHZgb8fr5a961tnYRR0VJ7QeHby4nQ2jTEIvekFwIxIpwndZ/L2JxnHTpne0JCUtolLSs5wcyn8JkjJB22O+MAV3x2TqMCTbG3s+71896+G0rJyzk58x1Hkc+H9s10sRNNNCIslfBZIoo45DJmUbGN9gCfId3zfJ0Br3Ej5A5p1P6tcfNdqkBpiYw2XHhzb49wPXFdKIAMDYCsEWBkHvOruJ+VfG/Ban4hvIevXYvm3jKqAzFj5kY+6vSlfhNdZoyigsZNm1+0pmgNNJKUpQhKV+A1+0ISlKUISlKUISlKUISlfma/aEJSvzNftCEpSlCEpX5mv2hCVR9XvBG0rsxCqWJ67AE1eKznjH7K69JP61xOLMDzEw7F1LdhHZQ9w5C1Hf45tv81v3X/tT/HNt/mt+6/8AasupXd/2phP1P+I+i4v+vYj9LfgfqtR/xzbf5rfuv/an+Obb/Nb91/7VGcGdn8d3BNIJ43Jj5VHKwMUuVbLAjyGMjOxNUrUbVY5CiSrKB+WoYKT7ubcj31U38M4Fzi0PfY7R9Fa7jOKa0OLW6+utaR/jm2/zW/df+1dumcRRXBIicsVGTsw26eNZDVv7OPtZf0B/NWPif4ew2Fwr5mOdYrcitx2K/BcXmnnbG4Cj39Xetq0M/gE+P3ms77cBta+sn/ZWiaF9gnx+81nnbh0tfWT/ALK6HB9ou4f+VVxL3ZO/5qw8f/iaT9XD/PFXz2XShNKRj0Uyk48g7E19cf8A4mk/Vw/zxVy9n34lP6M/3vW3fD/1fJZ7qf8Ap+a6JO1uwCBg0jZOOUIeboDnB8N6n7LWIbu1MsbExsjZOPaGAQQR5jyrKuB9OjfStRd0VmEbYJAJHLGWGCem++1Wfst/FUv6c38q1KaCNgOW7BASime4jNWoJXp2Zi0ht7hraSWVFIZ+aMKRhScADrtVk0Pi+3u4pJYWYrF9fKkEbc3Q+6qX2IqDb3IPQumfTlNQGh3Rs01iAnBWNgvrzmEH/wBxalJCHveL1FKLJixjDyNrVeHuK4L1HeAtyoQGLKV3Iz4+6oO57W7FHKc0jAHBZUyvwyQSPhUbwnZGDQZnGzSRzye/oVX+CA/GqhwxLM2n3EEVg04lLDvh+S3KuBjlOSvXqOtJuHjJceQNb0h2IeA0cyL2tbTDq0Twd+jBouQvzD80Ak7eex28xUFbdpNnII+R3JkkEaryEMWON8HovtDeozguwmh0idJ0aNgJ8KwweUpn5ZJqu9kPC8E6vPKpZ45FCbkBSAGzgdTnz8qgIYwHlx2OlKwzSEsAG45q/wDEvG1tYlVmZi7DIRBlsdMnwAr74a4yt74N3DNzJjmVhhgD4+8elVDtF0qeC8i1GFBKsYAdSM8vLncj80huvgRmpPgQ2VzPLeW/Ok7jEsRIwvNynIAG4JTPNnzqJiZ0OcX39vVSYlf0uU1/jrXhBbWn/jrsJZPpW+Y+Qcn2IH1/0d/Wp7ibjm2sWVZixdhkKi5IXpk7gAf2qmWv/qeT4/8Ax1rz1uIS8RxI4DKOTY7jZC3Q+81cYg5zc10G2qulLWnLvmpeGjanHccQrNEeZHBIOMH7HBBz0IIxWh8ScZW1jy9+x5m3VFGWI88eAz51Q7K0WPiUqihV9o4AwBmHJwB78n41M8eT2NvdRXEyyS3QC93Ep9k8pOCwIwBk+pI6USsa+Rgo1lCI3OYx5sXmKm+HeP7W9kMcTMsmCeV1wSB1x1Bx5V7cTcaW9jyiYsWfJCqMtgeJ8hWb6XdTvr0MlxEIZH35B4IY2C59+Bvnf06V38XIJdftUcBl/BDB3BGWbGPLNI4ZgkA5VfopjEPLCed16C5ItXiuuIIJoTlG5cEjBBEbAgjwIrYqyW7s0j4kiCKFBKtgAAZMbZOB6VrVVYuvyV1BWYa/z31lKznjH7K69JP61o1Zzxj9ldekn9a83xL+JB+4eYXXw/uSftKx2lWngLhZLydA0sY5GDPEwbmeNSCeU4wc9DvtmuTi7htbKZoxMkjZPsKGyiHdeckY5sY2FfQOlbnyc147onZM/Jc2n8T3ECIkMhjVXL4Xbmc4GW/O2AGDtjwqNnm52ZiACxJIAwMk52HgN6+K9LebkYNhWwc4YBlPuIPUVPKBqAoZidCV9NZuI1kKnkZmUHzZApI/3j/8KtPZx9rL+gP5qs2r8QWX0Awxx2puIkWTuuXMSyPjvO7zszLkkrnw8cGqz2dHM036A/mrg8ZkL+HTEitvMLrcPjDMZHRv7FbVoX2CfH7zVX7VOF5buCNoF53iYnlHVlYYOM+IwDirRoX2CfH7zXfXM4fIY4o3DkB5LqYpgkc9p6z5rHdT1nUru1Wy+gyqfYVn5JBzBMEZ5wFTdQSSav3D/D72umC3PtSCOTOPz35mwPPBbHwqyUrfJPmGUChd+KysgynMTZqll/BfD9xFpd/FJDIskiOEUjdiYyowPXapns70maHTpY5Y2Ry8pCsMEgqoHzxV3pQ/EOfdjc2hkAbWuwpZ/wBkWizW8M4nieMs6EBhjIC4qvdoXCN019K9tDI6TInMVG2fZyp/aiVvjWw0qTcU4SGSt0nYZpjEd7KKTRR9CFr0Hcd16exy5rLtLbUbG2uLJbOZmkJ5ZUDkKSApZWRSDsMg5GPGtmpUI5yywRd6qUkIdRBqtFU+HNHuItLeOcu87pKSGYswLAhUySd8Y+JNR/ZHo81vbzLPG8ZMgIDDBI5QM1fKUjMSHDr1TEIBaerRZ/xf9Ot7+O5gSae35QGhQsRnDKcoueoIIODuK4+z7QpzfzXbW7WsLKwEZBXJYqcBSAcDlznAGcYrTKVL2g5Mtcq8FHoBnzXztZzb6HOOIHnMT9yc4kx7P2Cr19dq5uOdIuYdTivreB5lAXIRWb2lypBCgkAqeuK0+lMYkhwNcsvgkcOCCL52ss0HS7x9ZW7uLdolcEnxVAYyqqW89hn3nwr74+0e5j1KC8hgedFCeyqs2GQnYhQSM5yDitQpT9qOcOobV4JezDKW3zvxWVWmnXsusQ3c1q8aNjp7QjXlZQGPgfE7eNdPaHotyl/b3tvC03Jy5CAseZCTuFBOCDjOP6VplKPaTmDqGgrwR7MMpF7m/FZRY6dez6xDdzWrxIcE+IRQjKAx2389h1rV6UqqWXpK0qhStii6O9bvVKznjH7K69JP61o1Zzxj9ldekn9a4PEv4kH7h5hdHD+5J+0rKtM1mW35zC3Izrylh9YLkEhT+TnHUb1+arq0lw4kmPM/KFLY3bl2BbzONs+6uOlfQ8ou61Xi8xqr0SpfQ+HTcxzuJY07lOYhubJ8dsA+AY+e3TxqIoDQ4EjQoaQDqEq39nH2sv6A/mqoVb+zj7WX9AfzVx+Pf9fL3DzC6HCv+Wz1yK2rQvsE+P3mvbUNTigTnmkSNM4yxAGfIZ6n3V46F9gnx+81nXbCxkubOHPsnJPqzKmfkD865PDI+kijaf0jyXYxsnRl7h1/Ne/FfFTnUrEWtwTBJ3fMI3yjZlKkHHjjYitB1LV4bdQ08qRg9OdgMnyGevwrJeJ+HYrPVrJIFKozQtjJPtd7yk5JzuFFON7+I63i7DNbxBAVGScGPvMAAjq7DPurrGBsmUN2ontXNEzo8xdvYHYta03WIbhS0EqSAdeVgcH3gdPjWecX65cWusQDvpBbyGJimfY5c924x+zn9qorge9iGtH6IGW3lVwFII2Cc+MEno6nHuqW7bLE8ltOOqOyE+oDD+KGlHEI5gw7Ec1J8pkhLhuDyXZ2ucQTW8dusEjRu7MSVOCQoAx82q1Q6pHa20P0qdVbu1BaRgGdgBk77k58qzji+4+m6jp0Y3DRwsf9RuZv9q5qb430a2W8S7vrgGIKAtvykswUHYYO45jk7Y8DSMbcrGO31Om57ExI7M947BrsrtputwXAJgljkx15WBI9R1HxqkcHa3PJrF7FJK7RJ33KhPsryyqowPcDiq7wLeqdaJgjMMUiviM+Ccgcbe8qGx79qlOBfx7f/wCv/wAyUzAIw8dgKQmMhYe2lf5OKLRVZjcwYUgMRIhwTnAOD12O3uNdtjfxzIHidXQ9GUgj5isc4A4ZhvLi9E6lggPKMkYZmcc2x6jl/jUn2Sc7wX1urlOnK35rMHTmA/ZHyqEmGY0Oo6ir8VOPEOcRY0N14K/3HF9mjlHuYQwOCC67HyJ6D41IT6hGkfePIix7e2zKE36e0TjfO3rWLaraWFpbTW6Yu7oknvUUgRAY/KyRtg5x571JJOW4abJ+rKAPcO+U4/jTdhW0CCdSBr5pNxLrIIGgJ08lqcWswMyKssbNIpZArqSyjqwwdxt191c19xVaQvyS3EKOOqlxkeo8PjVJ7L+EfwcV80rF2R1RcDlVcsgznc9M4qE1DTLGxFxHM3067kzyhVOY2IJJY5OGycnx2qIw8ZeWAk11euSZnfkDiAL6/XNaxc6mv0dpo3iZeQlXLgRe4lxsFz1NRPB9qI4GlkuxcuxJkkEgaJSNyqYPKoGd/wCmwqhcITE6FqAJ2Uvj3ZRCf4166Pp8s3DsiQ5Ld6zFR1ZVYFlHnsM48cVIwZQW3/MAkJ8xDq5ErRrPiu0lk7uO4hdz0UOMn0/O+Fdt/qUUCc80iRr0y7ADPlv1PurHtB0e0v4oI4HFrexbsSCTKRvzLvuQRnHUb+FSnaIO/wBWs7Z8mP2MjOx53PN6ZCgUjhm58tnnfh9UxiHZM1DlXrsWj6Zr1vcZ7iaOTHUKwJHqOorvrI7mySx1+BLcd3G/ICoJxhwykb+GQDWuVnmjDKLdiLV8MhfYduDSVnPGP2V16Sf1rRqo+u2fO00bZw/MD6NncfOvPcWcGGJ52DgSuphG5g9o3IWH0qwajwRcRk8q94vmvX4qd/lmoOe2ZDh1ZT5MCPvr3mHxkGJFwvDu4/LcLx02GlhNSNIXZp2hSzLMyqcQx942x3GQMD3759Aa4GQjqCPUVoXBvaWLO3WOYyzEyHxH4KLAAwW+sc5PL0Ax0qkarevNM7vI0rFjh2zlhnbbw28PCrGPeXEOFDkh7GBoLTrzXHVv7OPtZf0B/NUJZcM3Ev1YmA829kfNuvwq8cKcMm1DM7Au4AOOgA3xk9a89+IOIYYYOSEPBcaFDU7jq28V1eE4SY4hsmUho5nTktN0L7BPj95rPe2O3ZJbS5AJVCQT4AhlcA+Wd/lWh6KhECZ95+ZJrrliDDDAEHqCMj5Gs/DpOijjcR/KPJbsZH0hc2+Z81jOu8RrfanYyxJIsYeJQXGOYiXLEYJGBzAfCpDjBvoWtxXcqkwsFJIGRshhYeo2bHvFaqtuoAAVQB0wBt6eVfs0CuMMoYeRAI+Rroe1AEU3SiPisfsxINnWwVnvCvFk17qb9yMWaqTvGgP1Qo9oDOS2TjPSp3tL07vtOnwMlAJB+wQT/t5qskMCoMKoUeQAA+Qr7IqkyjOHNFVStERyFrjd2sV7LIGn1FHfOIINvIBVEKj5MT8K6eN51g1tJbtGeACMqMZBULjYHY4kySP71sCRAdAB6Cvia2R8c6q2OnMAcfOrzi7kz1pVKkYWo8t63ayXQNS7/XxNyOiyKxQMMEoIeVTj3hM/Gu3gZf8Azy//ANf/AJlrUO7Gc4GfPFBGAcgDPpUXYkEEAcgFJuHIIJPO1h3BvFa2M948iOyvkZUZw4ZyoOTsDk/KpXs606U6fqMkYYNKhWPHiyqxPL57vip7s+4Pntprs3MahJeXlyUYHDOdwCfMdav0cYUAKAAOgAwB8BV2IxDQSGjete5VQQOIBcdr071hHD2uRR6dd26xO11KGGVXOIsDPMeqhQGOMVLW+/Dcg8ROP+WM1ryWqAkhVBbqQBk+p8a+u6GMYGPLAxUHYsE2G8wd1NuFIFE8iNlVuzxW/wDCYAuzckmPXnkx/Gs14O1mO1+lxywyPdyKUjwuWDEMGU53X2iCT44rdVUDYbV5i1Tm5+Veb87A5vn1qtuIAL7HvaqbsOTlo7aLIODvxLqQ8d9v2F/tXfw1fXEGhNLbD8IkzE+zzexzDmOD5dfga1IRAeA367CvpUA6AD0puxQdf5dyD/hJuGLa12FLBtd1aG6a1ktEdb88ve8i4DSgD2gB+UW3yPA71Ze0aJ7e/srx1JRQgcqNgyNlh7sg5GeuDWnRWUanmVEU+YUA/MCvWSMMMMAQeoIyPkakcWLFDQWPio+ymjZ1Nf2WR218NT1yGaBWMUQUliMYCAnfyyxAFa9XnBbKgwiqo8lAA/hXpWeaUSVQoAUr4o8l2bJ1Sue6sUk+uoPv8fmK6KVnexrxlcLHarw4tNhQk3DCn6rEeu9R91ww5GCqOPLb7mq10rmycJwzjYBB7CtTcZKNCb71ml1wNCWHNbYPuDAH904NSmn8Jcv2cKR+/AB/vV3pUTw1zxlkme5vVaBiWtNsjaD10oCHhg/lv8h/U1IW2ixJvy5Pm2/8Old9K0RcPw0WrWDx181B+JlfuUpSlblnSlKUISlKUISlKUISlKUISlKUIWaHX9Ru2vJbSUIls5VIRErtLy58SCckDoPPA86v+j3bywRPIhjkZFLoQQVbG4wdxv51nXBuuJZRamZCveRTswQsAzndQBnfcjFaFoWpG4t4pinIZEDcuc4B3G/pv8a2YltaAaDn4f3WTDuvUnU/VQWka/M+q3luzAxRIhReVQQSIyd8ZP1j1r94B16a6F0ZmDd3cMi4UDCgDA2G/rVbHDkV5rd8kpcBUjYcjlTnliG5HWpHsjhCR3ijOFumAz1wAB/SpyMYIyRvTVGN7i8A7W5SXFuvTQXlhFGwCTSMsg5QcgFPEjI+selWPU5ikMrLsyxuR6hSR91Uzj78YaV+ub746t+tf9NN+qk/lNUOaMrPXNWtJzP9clEdn+sy3VikszBnLOCQANgSBsNqmNYuGjt5nU4ZYnYH3qpI2PvFUvsv1+3jsIopJ4UkLsORnUNlm2HKTnfO1XDiH/pLj9TJ/I1ErMsxFaWiN1xA3rSpvCFzql3HDcG5h7pn9pDEvMVVsMMhdiQDWhVkvZ5ptj3dvLJc8lyH2jM6gFuYhR3Z33228c1rVSxQAfQ8q+6WGJLLPnf2SlKVlWlKUpQhKUpQhKUpQhKUpQhKUpQhKUpQhKUpQhKUpQhKUpQhQ9/wfZzy97LbxvJ4sR1x5gbN8al1UAYAwB0Hur9pUi4nQlINA1AXJDpUSyvMsaiVwA7ge0wGMAnx6D5V+2GlRQc3cxqnO3M3KMczHxPvrqpSzHrRQXJd6VFK8byRq7xnKMRkqdtx5dB8q6ZYwwKsMgggg9CDsRX1SiyigoSLgqyVgy2sIKkEEIMgg5BHxFTE0IdSrAFWBBB6EHYg/CvulMucdykGgbBQsPBdkjKy2sIZSCCEGQQcgj0IqapSguLtymGgbB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77828" name="AutoShape 4" descr="data:image/jpeg;base64,/9j/4AAQSkZJRgABAQAAAQABAAD/2wCEAAkGBhQSERQUEhQUFRQWFhkaGBgYFxccFxgVGB0YFxwXGhgXHCYgGRwjHBQfHy8gIycqLCwsGB4xNTIqNScrLCoBCQoKDgwOGg8PGi4kHyUyKSkpNSs1MikuLDA1LC40NSwvLCw0LCwqNSwsLywsLCwqLCwsLCwsLCwsLSksLCwsLP/AABEIAHoA8AMBIgACEQEDEQH/xAAbAAEAAwEBAQEAAAAAAAAAAAAABQYHBAMCAf/EAEUQAAIBAwIDBQQEDAUCBwAAAAECAwAEEQUhBhIxBxNBUXEiYYGRFDIzsSM1QlJyc4KSobLB0RZTg6KzNMIVJTajtOHw/8QAGwEAAgMBAQEAAAAAAAAAAAAAAAECAwQFBgf/xAA5EQABBAAEAgcGBAUFAAAAAAABAAIDEQQSITEFQRNRYXGBsfAUMpHB0fEGIlJyM0KCoeEVFjQ1sv/aAAwDAQACEQMRAD8A3GlK85p1QZY4FIkNFlMC9AvSlcL6su3Jh/PDKD8A3WueTUnzgAe7YhvQqevqufSsr8ZE3nfd68laIHlS1KjpJXUL3kqoXblXIG7EbD12Jr5ubmWM74I8OgGPLJ6eXw8c7SdiMjczmkD12pCPMaBFqTpUZHqbY9pQff8AUQD1c5PwFdUWpRseUOCfL/76UMxUTudd+n38EOieOS6aUpWlVJSlKEJSlKEJSlKEJSlKEJSlKEJSlKEJSlKEJSlKEJSlKEJSlKEJUZeI6EnvJME7BUBx7qk6VTNF0jauvj8iFNj8pUDIWIyQ+PN1iUf7hmvm2wGU7coYZx9X+CgE+mamZbFGbmZQSPE14SaUDvzNnzO+35o6co9K5b8FKHZgb8fr5a961tnYRR0VJ7QeHby4nQ2jTEIvekFwIxIpwndZ/L2JxnHTpne0JCUtolLSs5wcyn8JkjJB22O+MAV3x2TqMCTbG3s+71896+G0rJyzk58x1Hkc+H9s10sRNNNCIslfBZIoo45DJmUbGN9gCfId3zfJ0Br3Ej5A5p1P6tcfNdqkBpiYw2XHhzb49wPXFdKIAMDYCsEWBkHvOruJ+VfG/Ban4hvIevXYvm3jKqAzFj5kY+6vSlfhNdZoyigsZNm1+0pmgNNJKUpQhKV+A1+0ISlKUISlKUISlKUISlfma/aEJSvzNftCEpSlCEpX5mv2hCVR9XvBG0rsxCqWJ67AE1eKznjH7K69JP61xOLMDzEw7F1LdhHZQ9w5C1Hf45tv81v3X/tT/HNt/mt+6/8AasupXd/2phP1P+I+i4v+vYj9LfgfqtR/xzbf5rfuv/an+Obb/Nb91/7VGcGdn8d3BNIJ43Jj5VHKwMUuVbLAjyGMjOxNUrUbVY5CiSrKB+WoYKT7ubcj31U38M4Fzi0PfY7R9Fa7jOKa0OLW6+utaR/jm2/zW/df+1dumcRRXBIicsVGTsw26eNZDVv7OPtZf0B/NWPif4ew2Fwr5mOdYrcitx2K/BcXmnnbG4Cj39Xetq0M/gE+P3ms77cBta+sn/ZWiaF9gnx+81nnbh0tfWT/ALK6HB9ou4f+VVxL3ZO/5qw8f/iaT9XD/PFXz2XShNKRj0Uyk48g7E19cf8A4mk/Vw/zxVy9n34lP6M/3vW3fD/1fJZ7qf8Ap+a6JO1uwCBg0jZOOUIeboDnB8N6n7LWIbu1MsbExsjZOPaGAQQR5jyrKuB9OjfStRd0VmEbYJAJHLGWGCem++1Wfst/FUv6c38q1KaCNgOW7BASime4jNWoJXp2Zi0ht7hraSWVFIZ+aMKRhScADrtVk0Pi+3u4pJYWYrF9fKkEbc3Q+6qX2IqDb3IPQumfTlNQGh3Rs01iAnBWNgvrzmEH/wBxalJCHveL1FKLJixjDyNrVeHuK4L1HeAtyoQGLKV3Iz4+6oO57W7FHKc0jAHBZUyvwyQSPhUbwnZGDQZnGzSRzye/oVX+CA/GqhwxLM2n3EEVg04lLDvh+S3KuBjlOSvXqOtJuHjJceQNb0h2IeA0cyL2tbTDq0Twd+jBouQvzD80Ak7eex28xUFbdpNnII+R3JkkEaryEMWON8HovtDeozguwmh0idJ0aNgJ8KwweUpn5ZJqu9kPC8E6vPKpZ45FCbkBSAGzgdTnz8qgIYwHlx2OlKwzSEsAG45q/wDEvG1tYlVmZi7DIRBlsdMnwAr74a4yt74N3DNzJjmVhhgD4+8elVDtF0qeC8i1GFBKsYAdSM8vLncj80huvgRmpPgQ2VzPLeW/Ok7jEsRIwvNynIAG4JTPNnzqJiZ0OcX39vVSYlf0uU1/jrXhBbWn/jrsJZPpW+Y+Qcn2IH1/0d/Wp7ibjm2sWVZixdhkKi5IXpk7gAf2qmWv/qeT4/8Ax1rz1uIS8RxI4DKOTY7jZC3Q+81cYg5zc10G2qulLWnLvmpeGjanHccQrNEeZHBIOMH7HBBz0IIxWh8ScZW1jy9+x5m3VFGWI88eAz51Q7K0WPiUqihV9o4AwBmHJwB78n41M8eT2NvdRXEyyS3QC93Ep9k8pOCwIwBk+pI6USsa+Rgo1lCI3OYx5sXmKm+HeP7W9kMcTMsmCeV1wSB1x1Bx5V7cTcaW9jyiYsWfJCqMtgeJ8hWb6XdTvr0MlxEIZH35B4IY2C59+Bvnf06V38XIJdftUcBl/BDB3BGWbGPLNI4ZgkA5VfopjEPLCed16C5ItXiuuIIJoTlG5cEjBBEbAgjwIrYqyW7s0j4kiCKFBKtgAAZMbZOB6VrVVYuvyV1BWYa/z31lKznjH7K69JP61o1Zzxj9ldekn9a83xL+JB+4eYXXw/uSftKx2lWngLhZLydA0sY5GDPEwbmeNSCeU4wc9DvtmuTi7htbKZoxMkjZPsKGyiHdeckY5sY2FfQOlbnyc147onZM/Jc2n8T3ECIkMhjVXL4Xbmc4GW/O2AGDtjwqNnm52ZiACxJIAwMk52HgN6+K9LebkYNhWwc4YBlPuIPUVPKBqAoZidCV9NZuI1kKnkZmUHzZApI/3j/8KtPZx9rL+gP5qs2r8QWX0Awxx2puIkWTuuXMSyPjvO7zszLkkrnw8cGqz2dHM036A/mrg8ZkL+HTEitvMLrcPjDMZHRv7FbVoX2CfH7zVX7VOF5buCNoF53iYnlHVlYYOM+IwDirRoX2CfH7zXfXM4fIY4o3DkB5LqYpgkc9p6z5rHdT1nUru1Wy+gyqfYVn5JBzBMEZ5wFTdQSSav3D/D72umC3PtSCOTOPz35mwPPBbHwqyUrfJPmGUChd+KysgynMTZqll/BfD9xFpd/FJDIskiOEUjdiYyowPXapns70maHTpY5Y2Ry8pCsMEgqoHzxV3pQ/EOfdjc2hkAbWuwpZ/wBkWizW8M4nieMs6EBhjIC4qvdoXCN019K9tDI6TInMVG2fZyp/aiVvjWw0qTcU4SGSt0nYZpjEd7KKTRR9CFr0Hcd16exy5rLtLbUbG2uLJbOZmkJ5ZUDkKSApZWRSDsMg5GPGtmpUI5yywRd6qUkIdRBqtFU+HNHuItLeOcu87pKSGYswLAhUySd8Y+JNR/ZHo81vbzLPG8ZMgIDDBI5QM1fKUjMSHDr1TEIBaerRZ/xf9Ot7+O5gSae35QGhQsRnDKcoueoIIODuK4+z7QpzfzXbW7WsLKwEZBXJYqcBSAcDlznAGcYrTKVL2g5Mtcq8FHoBnzXztZzb6HOOIHnMT9yc4kx7P2Cr19dq5uOdIuYdTivreB5lAXIRWb2lypBCgkAqeuK0+lMYkhwNcsvgkcOCCL52ss0HS7x9ZW7uLdolcEnxVAYyqqW89hn3nwr74+0e5j1KC8hgedFCeyqs2GQnYhQSM5yDitQpT9qOcOobV4JezDKW3zvxWVWmnXsusQ3c1q8aNjp7QjXlZQGPgfE7eNdPaHotyl/b3tvC03Jy5CAseZCTuFBOCDjOP6VplKPaTmDqGgrwR7MMpF7m/FZRY6dez6xDdzWrxIcE+IRQjKAx2389h1rV6UqqWXpK0qhStii6O9bvVKznjH7K69JP61o1Zzxj9ldekn9a4PEv4kH7h5hdHD+5J+0rKtM1mW35zC3Izrylh9YLkEhT+TnHUb1+arq0lw4kmPM/KFLY3bl2BbzONs+6uOlfQ8ou61Xi8xqr0SpfQ+HTcxzuJY07lOYhubJ8dsA+AY+e3TxqIoDQ4EjQoaQDqEq39nH2sv6A/mqoVb+zj7WX9AfzVx+Pf9fL3DzC6HCv+Wz1yK2rQvsE+P3mvbUNTigTnmkSNM4yxAGfIZ6n3V46F9gnx+81nXbCxkubOHPsnJPqzKmfkD865PDI+kijaf0jyXYxsnRl7h1/Ne/FfFTnUrEWtwTBJ3fMI3yjZlKkHHjjYitB1LV4bdQ08qRg9OdgMnyGevwrJeJ+HYrPVrJIFKozQtjJPtd7yk5JzuFFON7+I63i7DNbxBAVGScGPvMAAjq7DPurrGBsmUN2ontXNEzo8xdvYHYta03WIbhS0EqSAdeVgcH3gdPjWecX65cWusQDvpBbyGJimfY5c924x+zn9qorge9iGtH6IGW3lVwFII2Cc+MEno6nHuqW7bLE8ltOOqOyE+oDD+KGlHEI5gw7Ec1J8pkhLhuDyXZ2ucQTW8dusEjRu7MSVOCQoAx82q1Q6pHa20P0qdVbu1BaRgGdgBk77k58qzji+4+m6jp0Y3DRwsf9RuZv9q5qb430a2W8S7vrgGIKAtvykswUHYYO45jk7Y8DSMbcrGO31Om57ExI7M947BrsrtputwXAJgljkx15WBI9R1HxqkcHa3PJrF7FJK7RJ33KhPsryyqowPcDiq7wLeqdaJgjMMUiviM+Ccgcbe8qGx79qlOBfx7f/wCv/wAyUzAIw8dgKQmMhYe2lf5OKLRVZjcwYUgMRIhwTnAOD12O3uNdtjfxzIHidXQ9GUgj5isc4A4ZhvLi9E6lggPKMkYZmcc2x6jl/jUn2Sc7wX1urlOnK35rMHTmA/ZHyqEmGY0Oo6ir8VOPEOcRY0N14K/3HF9mjlHuYQwOCC67HyJ6D41IT6hGkfePIix7e2zKE36e0TjfO3rWLaraWFpbTW6Yu7oknvUUgRAY/KyRtg5x571JJOW4abJ+rKAPcO+U4/jTdhW0CCdSBr5pNxLrIIGgJ08lqcWswMyKssbNIpZArqSyjqwwdxt191c19xVaQvyS3EKOOqlxkeo8PjVJ7L+EfwcV80rF2R1RcDlVcsgznc9M4qE1DTLGxFxHM3067kzyhVOY2IJJY5OGycnx2qIw8ZeWAk11euSZnfkDiAL6/XNaxc6mv0dpo3iZeQlXLgRe4lxsFz1NRPB9qI4GlkuxcuxJkkEgaJSNyqYPKoGd/wCmwqhcITE6FqAJ2Uvj3ZRCf4166Pp8s3DsiQ5Ld6zFR1ZVYFlHnsM48cVIwZQW3/MAkJ8xDq5ErRrPiu0lk7uO4hdz0UOMn0/O+Fdt/qUUCc80iRr0y7ADPlv1PurHtB0e0v4oI4HFrexbsSCTKRvzLvuQRnHUb+FSnaIO/wBWs7Z8mP2MjOx53PN6ZCgUjhm58tnnfh9UxiHZM1DlXrsWj6Zr1vcZ7iaOTHUKwJHqOorvrI7mySx1+BLcd3G/ICoJxhwykb+GQDWuVnmjDKLdiLV8MhfYduDSVnPGP2V16Sf1rRqo+u2fO00bZw/MD6NncfOvPcWcGGJ52DgSuphG5g9o3IWH0qwajwRcRk8q94vmvX4qd/lmoOe2ZDh1ZT5MCPvr3mHxkGJFwvDu4/LcLx02GlhNSNIXZp2hSzLMyqcQx942x3GQMD3759Aa4GQjqCPUVoXBvaWLO3WOYyzEyHxH4KLAAwW+sc5PL0Ax0qkarevNM7vI0rFjh2zlhnbbw28PCrGPeXEOFDkh7GBoLTrzXHVv7OPtZf0B/NUJZcM3Ev1YmA829kfNuvwq8cKcMm1DM7Au4AOOgA3xk9a89+IOIYYYOSEPBcaFDU7jq28V1eE4SY4hsmUho5nTktN0L7BPj95rPe2O3ZJbS5AJVCQT4AhlcA+Wd/lWh6KhECZ95+ZJrrliDDDAEHqCMj5Gs/DpOijjcR/KPJbsZH0hc2+Z81jOu8RrfanYyxJIsYeJQXGOYiXLEYJGBzAfCpDjBvoWtxXcqkwsFJIGRshhYeo2bHvFaqtuoAAVQB0wBt6eVfs0CuMMoYeRAI+Rroe1AEU3SiPisfsxINnWwVnvCvFk17qb9yMWaqTvGgP1Qo9oDOS2TjPSp3tL07vtOnwMlAJB+wQT/t5qskMCoMKoUeQAA+Qr7IqkyjOHNFVStERyFrjd2sV7LIGn1FHfOIINvIBVEKj5MT8K6eN51g1tJbtGeACMqMZBULjYHY4kySP71sCRAdAB6Cvia2R8c6q2OnMAcfOrzi7kz1pVKkYWo8t63ayXQNS7/XxNyOiyKxQMMEoIeVTj3hM/Gu3gZf8Azy//ANf/AJlrUO7Gc4GfPFBGAcgDPpUXYkEEAcgFJuHIIJPO1h3BvFa2M948iOyvkZUZw4ZyoOTsDk/KpXs606U6fqMkYYNKhWPHiyqxPL57vip7s+4Pntprs3MahJeXlyUYHDOdwCfMdav0cYUAKAAOgAwB8BV2IxDQSGjete5VQQOIBcdr071hHD2uRR6dd26xO11KGGVXOIsDPMeqhQGOMVLW+/Dcg8ROP+WM1ryWqAkhVBbqQBk+p8a+u6GMYGPLAxUHYsE2G8wd1NuFIFE8iNlVuzxW/wDCYAuzckmPXnkx/Gs14O1mO1+lxywyPdyKUjwuWDEMGU53X2iCT44rdVUDYbV5i1Tm5+Veb87A5vn1qtuIAL7HvaqbsOTlo7aLIODvxLqQ8d9v2F/tXfw1fXEGhNLbD8IkzE+zzexzDmOD5dfga1IRAeA367CvpUA6AD0puxQdf5dyD/hJuGLa12FLBtd1aG6a1ktEdb88ve8i4DSgD2gB+UW3yPA71Ze0aJ7e/srx1JRQgcqNgyNlh7sg5GeuDWnRWUanmVEU+YUA/MCvWSMMMMAQeoIyPkakcWLFDQWPio+ymjZ1Nf2WR218NT1yGaBWMUQUliMYCAnfyyxAFa9XnBbKgwiqo8lAA/hXpWeaUSVQoAUr4o8l2bJ1Sue6sUk+uoPv8fmK6KVnexrxlcLHarw4tNhQk3DCn6rEeu9R91ww5GCqOPLb7mq10rmycJwzjYBB7CtTcZKNCb71ml1wNCWHNbYPuDAH904NSmn8Jcv2cKR+/AB/vV3pUTw1zxlkme5vVaBiWtNsjaD10oCHhg/lv8h/U1IW2ixJvy5Pm2/8Old9K0RcPw0WrWDx181B+JlfuUpSlblnSlKUISlKUISlKUISlKUISlKUIWaHX9Ru2vJbSUIls5VIRErtLy58SCckDoPPA86v+j3bywRPIhjkZFLoQQVbG4wdxv51nXBuuJZRamZCveRTswQsAzndQBnfcjFaFoWpG4t4pinIZEDcuc4B3G/pv8a2YltaAaDn4f3WTDuvUnU/VQWka/M+q3luzAxRIhReVQQSIyd8ZP1j1r94B16a6F0ZmDd3cMi4UDCgDA2G/rVbHDkV5rd8kpcBUjYcjlTnliG5HWpHsjhCR3ijOFumAz1wAB/SpyMYIyRvTVGN7i8A7W5SXFuvTQXlhFGwCTSMsg5QcgFPEjI+selWPU5ikMrLsyxuR6hSR91Uzj78YaV+ub746t+tf9NN+qk/lNUOaMrPXNWtJzP9clEdn+sy3VikszBnLOCQANgSBsNqmNYuGjt5nU4ZYnYH3qpI2PvFUvsv1+3jsIopJ4UkLsORnUNlm2HKTnfO1XDiH/pLj9TJ/I1ErMsxFaWiN1xA3rSpvCFzql3HDcG5h7pn9pDEvMVVsMMhdiQDWhVkvZ5ptj3dvLJc8lyH2jM6gFuYhR3Z33228c1rVSxQAfQ8q+6WGJLLPnf2SlKVlWlKUpQhKUpQhKUpQhKUpQhKUpQhKUpQhKUpQhKUpQhKUpQhQ9/wfZzy97LbxvJ4sR1x5gbN8al1UAYAwB0Hur9pUi4nQlINA1AXJDpUSyvMsaiVwA7ge0wGMAnx6D5V+2GlRQc3cxqnO3M3KMczHxPvrqpSzHrRQXJd6VFK8byRq7xnKMRkqdtx5dB8q6ZYwwKsMgggg9CDsRX1SiyigoSLgqyVgy2sIKkEEIMgg5BHxFTE0IdSrAFWBBB6EHYg/CvulMucdykGgbBQsPBdkjKy2sIZSCCEGQQcgj0IqapSguLtymGgbB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77830" name="AutoShape 6" descr="data:image/jpeg;base64,/9j/4AAQSkZJRgABAQAAAQABAAD/2wCEAAkGBhQSERQUEhQUFRQWFhkaGBgYFxccFxgVGB0YFxwXGhgXHCYgGRwjHBQfHy8gIycqLCwsGB4xNTIqNScrLCoBCQoKDgwOGg8PGi4kHyUyKSkpNSs1MikuLDA1LC40NSwvLCw0LCwqNSwsLywsLCwqLCwsLCwsLCwsLSksLCwsLP/AABEIAHoA8AMBIgACEQEDEQH/xAAbAAEAAwEBAQEAAAAAAAAAAAAABQYHBAMCAf/EAEUQAAIBAwIDBQQEDAUCBwAAAAECAwAEEQUhBhIxBxNBUXEiYYGRFDIzsSM1QlJyc4KSobLB0RZTg6KzNMIVJTajtOHw/8QAGwEAAgMBAQEAAAAAAAAAAAAAAAECAwQFBgf/xAA5EQABBAAEAgcGBAUFAAAAAAABAAIDEQQSITEFQRNRYXGBsfAUMpHB0fEGIlJyM0KCoeEVFjQ1sv/aAAwDAQACEQMRAD8A3GlK85p1QZY4FIkNFlMC9AvSlcL6su3Jh/PDKD8A3WueTUnzgAe7YhvQqevqufSsr8ZE3nfd68laIHlS1KjpJXUL3kqoXblXIG7EbD12Jr5ubmWM74I8OgGPLJ6eXw8c7SdiMjczmkD12pCPMaBFqTpUZHqbY9pQff8AUQD1c5PwFdUWpRseUOCfL/76UMxUTudd+n38EOieOS6aUpWlVJSlKEJSlKEJSlKEJSlKEJSlKEJSlKEJSlKEJSlKEJSlKEJSlKEJUZeI6EnvJME7BUBx7qk6VTNF0jauvj8iFNj8pUDIWIyQ+PN1iUf7hmvm2wGU7coYZx9X+CgE+mamZbFGbmZQSPE14SaUDvzNnzO+35o6co9K5b8FKHZgb8fr5a961tnYRR0VJ7QeHby4nQ2jTEIvekFwIxIpwndZ/L2JxnHTpne0JCUtolLSs5wcyn8JkjJB22O+MAV3x2TqMCTbG3s+71896+G0rJyzk58x1Hkc+H9s10sRNNNCIslfBZIoo45DJmUbGN9gCfId3zfJ0Br3Ej5A5p1P6tcfNdqkBpiYw2XHhzb49wPXFdKIAMDYCsEWBkHvOruJ+VfG/Ban4hvIevXYvm3jKqAzFj5kY+6vSlfhNdZoyigsZNm1+0pmgNNJKUpQhKV+A1+0ISlKUISlKUISlKUISlfma/aEJSvzNftCEpSlCEpX5mv2hCVR9XvBG0rsxCqWJ67AE1eKznjH7K69JP61xOLMDzEw7F1LdhHZQ9w5C1Hf45tv81v3X/tT/HNt/mt+6/8AasupXd/2phP1P+I+i4v+vYj9LfgfqtR/xzbf5rfuv/an+Obb/Nb91/7VGcGdn8d3BNIJ43Jj5VHKwMUuVbLAjyGMjOxNUrUbVY5CiSrKB+WoYKT7ubcj31U38M4Fzi0PfY7R9Fa7jOKa0OLW6+utaR/jm2/zW/df+1dumcRRXBIicsVGTsw26eNZDVv7OPtZf0B/NWPif4ew2Fwr5mOdYrcitx2K/BcXmnnbG4Cj39Xetq0M/gE+P3ms77cBta+sn/ZWiaF9gnx+81nnbh0tfWT/ALK6HB9ou4f+VVxL3ZO/5qw8f/iaT9XD/PFXz2XShNKRj0Uyk48g7E19cf8A4mk/Vw/zxVy9n34lP6M/3vW3fD/1fJZ7qf8Ap+a6JO1uwCBg0jZOOUIeboDnB8N6n7LWIbu1MsbExsjZOPaGAQQR5jyrKuB9OjfStRd0VmEbYJAJHLGWGCem++1Wfst/FUv6c38q1KaCNgOW7BASime4jNWoJXp2Zi0ht7hraSWVFIZ+aMKRhScADrtVk0Pi+3u4pJYWYrF9fKkEbc3Q+6qX2IqDb3IPQumfTlNQGh3Rs01iAnBWNgvrzmEH/wBxalJCHveL1FKLJixjDyNrVeHuK4L1HeAtyoQGLKV3Iz4+6oO57W7FHKc0jAHBZUyvwyQSPhUbwnZGDQZnGzSRzye/oVX+CA/GqhwxLM2n3EEVg04lLDvh+S3KuBjlOSvXqOtJuHjJceQNb0h2IeA0cyL2tbTDq0Twd+jBouQvzD80Ak7eex28xUFbdpNnII+R3JkkEaryEMWON8HovtDeozguwmh0idJ0aNgJ8KwweUpn5ZJqu9kPC8E6vPKpZ45FCbkBSAGzgdTnz8qgIYwHlx2OlKwzSEsAG45q/wDEvG1tYlVmZi7DIRBlsdMnwAr74a4yt74N3DNzJjmVhhgD4+8elVDtF0qeC8i1GFBKsYAdSM8vLncj80huvgRmpPgQ2VzPLeW/Ok7jEsRIwvNynIAG4JTPNnzqJiZ0OcX39vVSYlf0uU1/jrXhBbWn/jrsJZPpW+Y+Qcn2IH1/0d/Wp7ibjm2sWVZixdhkKi5IXpk7gAf2qmWv/qeT4/8Ax1rz1uIS8RxI4DKOTY7jZC3Q+81cYg5zc10G2qulLWnLvmpeGjanHccQrNEeZHBIOMH7HBBz0IIxWh8ScZW1jy9+x5m3VFGWI88eAz51Q7K0WPiUqihV9o4AwBmHJwB78n41M8eT2NvdRXEyyS3QC93Ep9k8pOCwIwBk+pI6USsa+Rgo1lCI3OYx5sXmKm+HeP7W9kMcTMsmCeV1wSB1x1Bx5V7cTcaW9jyiYsWfJCqMtgeJ8hWb6XdTvr0MlxEIZH35B4IY2C59+Bvnf06V38XIJdftUcBl/BDB3BGWbGPLNI4ZgkA5VfopjEPLCed16C5ItXiuuIIJoTlG5cEjBBEbAgjwIrYqyW7s0j4kiCKFBKtgAAZMbZOB6VrVVYuvyV1BWYa/z31lKznjH7K69JP61o1Zzxj9ldekn9a83xL+JB+4eYXXw/uSftKx2lWngLhZLydA0sY5GDPEwbmeNSCeU4wc9DvtmuTi7htbKZoxMkjZPsKGyiHdeckY5sY2FfQOlbnyc147onZM/Jc2n8T3ECIkMhjVXL4Xbmc4GW/O2AGDtjwqNnm52ZiACxJIAwMk52HgN6+K9LebkYNhWwc4YBlPuIPUVPKBqAoZidCV9NZuI1kKnkZmUHzZApI/3j/8KtPZx9rL+gP5qs2r8QWX0Awxx2puIkWTuuXMSyPjvO7zszLkkrnw8cGqz2dHM036A/mrg8ZkL+HTEitvMLrcPjDMZHRv7FbVoX2CfH7zVX7VOF5buCNoF53iYnlHVlYYOM+IwDirRoX2CfH7zXfXM4fIY4o3DkB5LqYpgkc9p6z5rHdT1nUru1Wy+gyqfYVn5JBzBMEZ5wFTdQSSav3D/D72umC3PtSCOTOPz35mwPPBbHwqyUrfJPmGUChd+KysgynMTZqll/BfD9xFpd/FJDIskiOEUjdiYyowPXapns70maHTpY5Y2Ry8pCsMEgqoHzxV3pQ/EOfdjc2hkAbWuwpZ/wBkWizW8M4nieMs6EBhjIC4qvdoXCN019K9tDI6TInMVG2fZyp/aiVvjWw0qTcU4SGSt0nYZpjEd7KKTRR9CFr0Hcd16exy5rLtLbUbG2uLJbOZmkJ5ZUDkKSApZWRSDsMg5GPGtmpUI5yywRd6qUkIdRBqtFU+HNHuItLeOcu87pKSGYswLAhUySd8Y+JNR/ZHo81vbzLPG8ZMgIDDBI5QM1fKUjMSHDr1TEIBaerRZ/xf9Ot7+O5gSae35QGhQsRnDKcoueoIIODuK4+z7QpzfzXbW7WsLKwEZBXJYqcBSAcDlznAGcYrTKVL2g5Mtcq8FHoBnzXztZzb6HOOIHnMT9yc4kx7P2Cr19dq5uOdIuYdTivreB5lAXIRWb2lypBCgkAqeuK0+lMYkhwNcsvgkcOCCL52ss0HS7x9ZW7uLdolcEnxVAYyqqW89hn3nwr74+0e5j1KC8hgedFCeyqs2GQnYhQSM5yDitQpT9qOcOobV4JezDKW3zvxWVWmnXsusQ3c1q8aNjp7QjXlZQGPgfE7eNdPaHotyl/b3tvC03Jy5CAseZCTuFBOCDjOP6VplKPaTmDqGgrwR7MMpF7m/FZRY6dez6xDdzWrxIcE+IRQjKAx2389h1rV6UqqWXpK0qhStii6O9bvVKznjH7K69JP61o1Zzxj9ldekn9a4PEv4kH7h5hdHD+5J+0rKtM1mW35zC3Izrylh9YLkEhT+TnHUb1+arq0lw4kmPM/KFLY3bl2BbzONs+6uOlfQ8ou61Xi8xqr0SpfQ+HTcxzuJY07lOYhubJ8dsA+AY+e3TxqIoDQ4EjQoaQDqEq39nH2sv6A/mqoVb+zj7WX9AfzVx+Pf9fL3DzC6HCv+Wz1yK2rQvsE+P3mvbUNTigTnmkSNM4yxAGfIZ6n3V46F9gnx+81nXbCxkubOHPsnJPqzKmfkD865PDI+kijaf0jyXYxsnRl7h1/Ne/FfFTnUrEWtwTBJ3fMI3yjZlKkHHjjYitB1LV4bdQ08qRg9OdgMnyGevwrJeJ+HYrPVrJIFKozQtjJPtd7yk5JzuFFON7+I63i7DNbxBAVGScGPvMAAjq7DPurrGBsmUN2ontXNEzo8xdvYHYta03WIbhS0EqSAdeVgcH3gdPjWecX65cWusQDvpBbyGJimfY5c924x+zn9qorge9iGtH6IGW3lVwFII2Cc+MEno6nHuqW7bLE8ltOOqOyE+oDD+KGlHEI5gw7Ec1J8pkhLhuDyXZ2ucQTW8dusEjRu7MSVOCQoAx82q1Q6pHa20P0qdVbu1BaRgGdgBk77k58qzji+4+m6jp0Y3DRwsf9RuZv9q5qb430a2W8S7vrgGIKAtvykswUHYYO45jk7Y8DSMbcrGO31Om57ExI7M947BrsrtputwXAJgljkx15WBI9R1HxqkcHa3PJrF7FJK7RJ33KhPsryyqowPcDiq7wLeqdaJgjMMUiviM+Ccgcbe8qGx79qlOBfx7f/wCv/wAyUzAIw8dgKQmMhYe2lf5OKLRVZjcwYUgMRIhwTnAOD12O3uNdtjfxzIHidXQ9GUgj5isc4A4ZhvLi9E6lggPKMkYZmcc2x6jl/jUn2Sc7wX1urlOnK35rMHTmA/ZHyqEmGY0Oo6ir8VOPEOcRY0N14K/3HF9mjlHuYQwOCC67HyJ6D41IT6hGkfePIix7e2zKE36e0TjfO3rWLaraWFpbTW6Yu7oknvUUgRAY/KyRtg5x571JJOW4abJ+rKAPcO+U4/jTdhW0CCdSBr5pNxLrIIGgJ08lqcWswMyKssbNIpZArqSyjqwwdxt191c19xVaQvyS3EKOOqlxkeo8PjVJ7L+EfwcV80rF2R1RcDlVcsgznc9M4qE1DTLGxFxHM3067kzyhVOY2IJJY5OGycnx2qIw8ZeWAk11euSZnfkDiAL6/XNaxc6mv0dpo3iZeQlXLgRe4lxsFz1NRPB9qI4GlkuxcuxJkkEgaJSNyqYPKoGd/wCmwqhcITE6FqAJ2Uvj3ZRCf4166Pp8s3DsiQ5Ld6zFR1ZVYFlHnsM48cVIwZQW3/MAkJ8xDq5ErRrPiu0lk7uO4hdz0UOMn0/O+Fdt/qUUCc80iRr0y7ADPlv1PurHtB0e0v4oI4HFrexbsSCTKRvzLvuQRnHUb+FSnaIO/wBWs7Z8mP2MjOx53PN6ZCgUjhm58tnnfh9UxiHZM1DlXrsWj6Zr1vcZ7iaOTHUKwJHqOorvrI7mySx1+BLcd3G/ICoJxhwykb+GQDWuVnmjDKLdiLV8MhfYduDSVnPGP2V16Sf1rRqo+u2fO00bZw/MD6NncfOvPcWcGGJ52DgSuphG5g9o3IWH0qwajwRcRk8q94vmvX4qd/lmoOe2ZDh1ZT5MCPvr3mHxkGJFwvDu4/LcLx02GlhNSNIXZp2hSzLMyqcQx942x3GQMD3759Aa4GQjqCPUVoXBvaWLO3WOYyzEyHxH4KLAAwW+sc5PL0Ax0qkarevNM7vI0rFjh2zlhnbbw28PCrGPeXEOFDkh7GBoLTrzXHVv7OPtZf0B/NUJZcM3Ev1YmA829kfNuvwq8cKcMm1DM7Au4AOOgA3xk9a89+IOIYYYOSEPBcaFDU7jq28V1eE4SY4hsmUho5nTktN0L7BPj95rPe2O3ZJbS5AJVCQT4AhlcA+Wd/lWh6KhECZ95+ZJrrliDDDAEHqCMj5Gs/DpOijjcR/KPJbsZH0hc2+Z81jOu8RrfanYyxJIsYeJQXGOYiXLEYJGBzAfCpDjBvoWtxXcqkwsFJIGRshhYeo2bHvFaqtuoAAVQB0wBt6eVfs0CuMMoYeRAI+Rroe1AEU3SiPisfsxINnWwVnvCvFk17qb9yMWaqTvGgP1Qo9oDOS2TjPSp3tL07vtOnwMlAJB+wQT/t5qskMCoMKoUeQAA+Qr7IqkyjOHNFVStERyFrjd2sV7LIGn1FHfOIINvIBVEKj5MT8K6eN51g1tJbtGeACMqMZBULjYHY4kySP71sCRAdAB6Cvia2R8c6q2OnMAcfOrzi7kz1pVKkYWo8t63ayXQNS7/XxNyOiyKxQMMEoIeVTj3hM/Gu3gZf8Azy//ANf/AJlrUO7Gc4GfPFBGAcgDPpUXYkEEAcgFJuHIIJPO1h3BvFa2M948iOyvkZUZw4ZyoOTsDk/KpXs606U6fqMkYYNKhWPHiyqxPL57vip7s+4Pntprs3MahJeXlyUYHDOdwCfMdav0cYUAKAAOgAwB8BV2IxDQSGjete5VQQOIBcdr071hHD2uRR6dd26xO11KGGVXOIsDPMeqhQGOMVLW+/Dcg8ROP+WM1ryWqAkhVBbqQBk+p8a+u6GMYGPLAxUHYsE2G8wd1NuFIFE8iNlVuzxW/wDCYAuzckmPXnkx/Gs14O1mO1+lxywyPdyKUjwuWDEMGU53X2iCT44rdVUDYbV5i1Tm5+Veb87A5vn1qtuIAL7HvaqbsOTlo7aLIODvxLqQ8d9v2F/tXfw1fXEGhNLbD8IkzE+zzexzDmOD5dfga1IRAeA367CvpUA6AD0puxQdf5dyD/hJuGLa12FLBtd1aG6a1ktEdb88ve8i4DSgD2gB+UW3yPA71Ze0aJ7e/srx1JRQgcqNgyNlh7sg5GeuDWnRWUanmVEU+YUA/MCvWSMMMMAQeoIyPkakcWLFDQWPio+ymjZ1Nf2WR218NT1yGaBWMUQUliMYCAnfyyxAFa9XnBbKgwiqo8lAA/hXpWeaUSVQoAUr4o8l2bJ1Sue6sUk+uoPv8fmK6KVnexrxlcLHarw4tNhQk3DCn6rEeu9R91ww5GCqOPLb7mq10rmycJwzjYBB7CtTcZKNCb71ml1wNCWHNbYPuDAH904NSmn8Jcv2cKR+/AB/vV3pUTw1zxlkme5vVaBiWtNsjaD10oCHhg/lv8h/U1IW2ixJvy5Pm2/8Old9K0RcPw0WrWDx181B+JlfuUpSlblnSlKUISlKUISlKUISlKUISlKUIWaHX9Ru2vJbSUIls5VIRErtLy58SCckDoPPA86v+j3bywRPIhjkZFLoQQVbG4wdxv51nXBuuJZRamZCveRTswQsAzndQBnfcjFaFoWpG4t4pinIZEDcuc4B3G/pv8a2YltaAaDn4f3WTDuvUnU/VQWka/M+q3luzAxRIhReVQQSIyd8ZP1j1r94B16a6F0ZmDd3cMi4UDCgDA2G/rVbHDkV5rd8kpcBUjYcjlTnliG5HWpHsjhCR3ijOFumAz1wAB/SpyMYIyRvTVGN7i8A7W5SXFuvTQXlhFGwCTSMsg5QcgFPEjI+selWPU5ikMrLsyxuR6hSR91Uzj78YaV+ub746t+tf9NN+qk/lNUOaMrPXNWtJzP9clEdn+sy3VikszBnLOCQANgSBsNqmNYuGjt5nU4ZYnYH3qpI2PvFUvsv1+3jsIopJ4UkLsORnUNlm2HKTnfO1XDiH/pLj9TJ/I1ErMsxFaWiN1xA3rSpvCFzql3HDcG5h7pn9pDEvMVVsMMhdiQDWhVkvZ5ptj3dvLJc8lyH2jM6gFuYhR3Z33228c1rVSxQAfQ8q+6WGJLLPnf2SlKVlWlKUpQhKUpQhKUpQhKUpQhKUpQhKUpQhKUpQhKUpQhKUpQhQ9/wfZzy97LbxvJ4sR1x5gbN8al1UAYAwB0Hur9pUi4nQlINA1AXJDpUSyvMsaiVwA7ge0wGMAnx6D5V+2GlRQc3cxqnO3M3KMczHxPvrqpSzHrRQXJd6VFK8byRq7xnKMRkqdtx5dB8q6ZYwwKsMgggg9CDsRX1SiyigoSLgqyVgy2sIKkEEIMgg5BHxFTE0IdSrAFWBBB6EHYg/CvulMucdykGgbBQsPBdkjKy2sIZSCCEGQQcgj0IqapSguLtymGgbB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77832" name="AutoShape 8" descr="data:image/jpeg;base64,/9j/4AAQSkZJRgABAQAAAQABAAD/2wCEAAkGBhQQDxQUEBQUFRQVFRQWFRUWFBQVFhUWFxQXFhUVGBcXHCoeHBwlGhYUHzIgIycqLCw4FR4xNTAqNSYrLCkBCQoKDgwOGg8PGi0lHyQpKy4sLC0tLyotNTAsKiw1KSwvLCosKSosLCwsKSwsLC8sKSwsLCwpLCwsKSwsLCksLP/AABEIAHkA8AMBIgACEQEDEQH/xAAbAAACAgMBAAAAAAAAAAAAAAAABwEGAwQFAv/EAEQQAAIBAwIDBAcEBgkDBQAAAAECAwAEERIhBQYxBxNBUSIyYXGBkbEUM1KhFiM0cnOyFSQ1QoOSs8LRJTaCYmOiweH/xAAbAQEAAgMBAQAAAAAAAAAAAAAAAQMCBAUGB//EADgRAAEEAAQDBAcGBwEAAAAAAAEAAgMRBBIhQQUxURMUYZEycXKhscHwBiJCUoHhFTM0NWKC8Rb/2gAMAwEAAhEDEQA/AHhRQTWOe5VFyxwKgkAWUAvQLJRmuZLxtdu7w/mNQU/AN1rVk4tJnAA67eiQ3uIPX3itN+NibvfqVzYHldzVU5rkyyugXvZVQuwRRgbs3Qe/Y15urqWI7kEeGwAx5EnpWT8Tkbmc0gKBHmNAi1181NcaPjDAekoO/XOhcezVuflW7DxWNmCqwJ+P16VLMVE/fz0R0TxstyijNFbSqRRU0URFFFFEUUVNFEUUVNFEUUVNFEUUVNFEUUVNFEUUVNFEUUVNFEUUCpozRF5Nce9hdDq7yYgnoig49ldmvOseY+da88QkbRNKxjy0quSs2Mt3mPOTulH5jNeLUgOpPq5Hu+HojPwrvS2kTNqZVLeZxWrLwpDk6zk9SSDt+H2D3YrkvwTwbBB/VbYnaRVUqZz9yxdXVwrWhlKovenVJhO8BwgiB6PgE+W46eNlEGi1iRmkZyFYmVtUmSMkE+ecjA+Fb8dkVGFmIHuG1eW4UpbLSZ+XTyOfD/iulicRLPCIsvvC04YGRSGS1yY+uBjPllA3ydRW0rSZAzcKT/6UI+Y2rpJw6LTpbDDOQGOrHsGfCttNKjAwAPCtCLAkek6vUfr4radONgvFpEyqAzFj5nrWcVAOeleJbhU9ZlXPmQPrXZa0AABaRO5WWivDSgDJIA8yQB86I5QwypBHmCCPyrJF7oqM1BaiL1RWOK4VvVYN7iD9K90RTRUZooimioozRFNFRmiiKaKxC4XVp1Lq8sjPyrJmiKaKxC4XVp1Lq/DkZ+XWsmaIpqKM0URTUVjNwurTqXV5ZGfl1rJRFBpfcYuhG0rsTpUsT16ZphGljzb91c+5/rXA4ywSGFh5F1ea6GCcWB7hs1cr9OLf8T/5TR+nFv8Aif8Ayml1RXe/8pgurvNcX+PYnoPJMb9OLf8AE/8AlNR+nFv+J/8AKaxclciw3ttNIJgxMZjAMZBhk2bV1w2w8POqRxCBI5CsUneqNg+koCfHAJziqmfZnAOcWguseP7Kx3GsW0BxDdfBXz9OLf8AE/8AlNbvC+YI7liIixKjJyCNs4pW1auz/wC+l/hj+YVpcV+zuFwuEfNGXWBpZWxgeLzz4hsbgKPgnXy6f6svx+tLztvG9rn/AN3/AG0w+XP2Zfj9TS87b+tr/i/7a6XBvQj9n5Kjif4/X81Y+ef7Bf8AhQ/VKx9l0wj4OrnopmY4HgGJP0rJzyf+gv8AwofqlanZ/wD2C37tx/ureq4f9lr3Uo9lTL2xWQQMolY5xo0AHH4tzjFWTh/HIb2zaaMnu2Rw23pLgHUCPOldyNaI3COJMyqSE2JAJGIyRjy33qy9lv8AY0378/8AIKymhY0HLzBCwhme4jNyIKydmktpFbXL2hmdFKs/eKob0YyQFAO+1WDgPOkF7DLLFrCxevqXB9XVtv5Zqo9iaA21yD0LoD7jHVc4Xc/Yl4tATjEZCj/E0A/JxWToQ97xuKUNmLGNOxtNXlvm+G/jkkh1qsZAYuoX+7q8/KuBc9sNorkKszqDgyKo0+8ZOcVpcs2Rg5bmYZDSRzSe3caR+QqpcrtdPw6eC3sxMkpYNLkalOBsPdt86MgjJcdga50j55AGjci05bfjcUlr9pjbVFoL5HXCgkjB8djtVetu1K0k7vR3mqSQRqpUBt8ekd9l361qcn8LltuCzx3CFGAuCFOM6Smx2+NV/sg5bgnSSaZNTxyIEyThcKGzgeOfpVYijAeXa0VmZZCWhu4V45m57t7BlSTW8jDIRBk46Anyr3yvztBxDUsWtXTdkcYbHTI896q/aHwSeG8j4jbL3ndhQ6Easac+lgblcE5xuOtbnINzZ3dxJdQho7llxLGWyoDYyyjG4JUb/OoMTOyzDz8VIkf2uU/QWK0itP0hchpvtXpZBVe6+6GfS6+rXc5q5+t+HuqSh3dhnSgGy5xk5O3jVQsf+7JP/P8A0BWLjCiTmiNXAIBjGDuNoyR+dWdkHOGbkG2q+1LWnLu6lrcB4nHdcyCaL1H1EZGD9zgg+0EGmFzPzvb8PKrLqZ3GVRBlsdMnyGdqo1nbhOaiFAAyxwBgZMOTt7/rXY58vrO1vIpniea8wvdoGOkYyELD3npjepkY172ijWVRG9zI3G9bXa5c7Q7e9m7lRJHLgkLIuM4649uN96y8188wcOKLKGZ3GQqAE6c41HOw3z8qXPDpbhuYYXu0EcrlWKL0VTGdK+/HnvXQ5rQScyW6Puv6nY9P7zfWoOHYJB0q/oqRiHlh63S0rfjMd5zHbzw50sU9YYYERsCD7ac9KW/tlj5piCAAExsQBgZMTZP5U2qrxVfcrorcLf3r6oNLHm37q590n1pnGljzb91c+5/rXl+KfzIPbC7WF9CT2SlLRVq5A5divLlBJLhkYOYihPeIu5AbOPeCK1OceARWVw0SS94wYkroKiNTuoLE+kcEdK+giVufJuvHGM5c+y51rxueJVWKRkVHLqFOPTOPSOOpwAN61Jpi7MzdWJY+G5OTt7zXiskExRgy4yDkZAI+IOxqygNQq7PJe3s2ESykeg7Oqt5sgBYf/Ifn5VY+z/76X9wfzCrJxXnW2awMMSwd/GiuP1I7ku33giB2DAE9duvWq3yAczS/uD+cV5/jcjn8NmzCtPmF1uGsa3GR5Tf/ABOvlz9mX4/Wq72n8pyX1uhgAMkTE6c41KwwQD59D8KsXLn7Mvx+tdOudw55jhjcOg+C6mLYHve09Sk7fvxa7tUs3tCq+grOV06guNOok4A2GSPKr9wPl1rThf2fOp+7kzjoXcMSB8TirHiproPnLhQAAu1qMgDTZN7JYcncr3MPC76KWIrJKpEakjLHuyPPzrsdn/BJrfhksU0ZSRmlIUkZOpAB0NXeoo/EOdd7m0ZhwyvAKhdk/AJ7SGdbiMxlnQqDjcBMHpVf5/5Iupb+SS1iZkmVdRBUDOwIO/moNN6jFSMS4SGTqodhmuYGHZcleCL9g+zdF7nuvd6GPrSvsuG8TsreezjtWdZScSqdhkAEqQfEAdelOaoxWMc5ZYq71UyQB9a1WiqXLnLs1twl4ZSWmdJSRq1YZ1ICZPXwrT7KOBT2lvMtxGYy0ikA43GgDO3tq9YoxUGZxDh1KyEIBaeiXfN/DL2HiUd5aI0yaQGiDHGcFTlc9CDnPsrByHy3c/0jLeXEIt1YPiIYGSxHh5bZ99MrFGKy7w7Jlralh3dufNe9peWnLtwOYnuTGe4OrEm2N4Qo9vXatbnjl66TicV7ZxGbAXKjfDKCMMM5wQeopm4qMUGIcHA1tSHDgtIve0reAcAvm40t3dQ6A4ZmKkFUzHpVeucjYVk575euhxOK8tYjMFCeiBnDJnZh5EHrTPxUbVPeXZs1DlSjuzcuW97SrsuBX8nGIbu5g0hipbSwIjXQVCnxyPH31t9oPLlz9vgvLOMylNOpV3IZCSMj8JG1MmjFO8uzB1chSd1blIs6m0quH8Cv5eMw3dzBoBKltJBWNdBAU5Ocj/7prCgCpquWUyVY5aKyKIR3rzUGljzb91c+6T60zjSx5t+6ufc/1rz3Ff5kHtj4rqYX0JPZKV1nxGSEOImKa10sRsSuckZ6jOB0qL7iDzsGlYuwULqPUhemT44G2a1hU19FDRdrxVnkiurwXg6TpMzzLEY0LKrD1z5Dz2B261yqKEEjRBoirV2f/fS/uD+YVVatXZ/99L/DH8wrifaD+3S+r5hdLhP9ZH6/knXy5+zL7z9a98a49BZx67iQIpOBnJJPkANzXjlz9mX4/Wl12wNrvLOI+rg5H70ig/kPzrmcKj7SKNp/KPgupjpDG57h1WPmbmgT8Vs2tJ2MTGIEK7KpPenIZdt8Y60yONcy29mAbmVU1Z0jcsfcBvSu5s4LFa8as1t0CIxgJUdM96Rn5AV45yvFHMBM8bTRxiP9UoyWHd6gAD1Go5rsGFsmUDlRPiua2ZzMxPO/0TT4LzNb3oJtpVfT6w3DDPmDvS8524hLacbgcSSd05iYprbR62hhpzjy+dafJ7546JIIJIYZA40MhAUaMkeQGoZrr9tVh+qt5x1R2QnyDDUv5rWLI2xzBuxCyfI6SIu3BXvtj4xJElukLujMzsdDFSQAFA29pqzjj8HD7WBbucBu7X1iWdiFGTjr18TS95guPt/E+HIDkGK3Y+Y1HW35KK7vO1rZW9+t1dyNI+BotQqsGABA9y6t9/GhjblYw+J8VAkOZzx4BXHgnNVte5FvKrkbldwwHng+FUjkziEr8dvEeR2Re/0qXYqMSLjAJwK4nJl0W4+GEX2fWHPdAadKmPUAR7djXT5G/wC4L3/H/wBVaGERh4H5bTtjJlP+VK6S8/2KqxNwnoHBA1E5yRjGMnoa6vC+Mw3UXewOHTcZHgR1BB3BpSdnvL8N3c3onQPoDaQfAs7gt79hW32VRmSG/gLlFKr6Q6rkOhbf2CsJMOxoNE2K96zZiXkiwNb9yu8/aNYI+hrhcg4JAYgEe0DFde449BHbi4eVRCcESZyp1HA6e2k5xCazgtJ7WyjN0+7PclNolGN1I8vPYb+Nb0Tk8rPk9JsD2DvRt+dS7DNoEXzpQ3Eusg1yTOteaLaWSOOOVWeRS6AZyVGcnpt0PWtPiHP9jBIY5J11g4IAZtJ8iQKrHZjybGIIrwu/eurhdxpUHKdPE7VwblbKyFxBbq19cSBgWKArFgHUQwHUZyceXWoEEZeWizSkzyBgcQBaaNxx2N7N54JY9ARiJDkop6ZbAzsfCuPyZBb29o9x9pE2osZrhmbTkH0gob1QCfjVI5RY/wBAcRGdgTj2ZRCa2eCcHkuuW3jh3fvncL+IK4JUe2pMAaCL0zAIJi4h1a5bV5se0GxmlEcc6licLkMoYnoASMV0+McfgtED3Eixg7DPVj5ADc0o+CW1pxCOC1f+qXURI1hR+uI8Mn+/nBwfhXR5/Am43aQSboBECD0OpyW+eMUOGZny67k/XioGJdkzGtqTC4Jzda3hK28qswGSu4bHng+Hurs0oOJW6WnMkAgURqTHlV2HpqVbYee1N4VrzRhlFvIi1sQyF9g8wVJpY82/dXPuf60zqoXHbH9ZIjg6X1fEN5V5rjDsnZSHk1wJXYwQzZ2blpSUoqzX/IkqkmIq6+AJ0t7t9j864l1wmaL7yN19ukkfMV7fDcUwmJA7KQHwvXyXk5sFPCfvsK6PC+TrmeORxFIAkXeL6DfrNwAq+ZwSdvKuTdWjxNpkRkb8LAqfZsatnKfaG3D4BEFaTMhZ9TkBEwBpjHgepz06VV5w08rFO8k1MxBILMRnbUfPGK2WyOBJfQbsqSxpADbvdatWrs/++l/hj+YVoWfJ9xJ1UIPNzj8hvVv5e5dFoD6Wp3wCcYGPICvM/aDiuEdhHwMeHOOlDVdrhOAnGIbK5tNHXRMvl39mX/y+pqh9sHDJNdtcxoWEeVbAJwdQZc48NiM1f+BwlLdAwwdzj3nNb+Kx4a8wxRmvwj4LYxjBK5w8Ul+KcSm4hxOzuBbSxx6olGVJzpkyzZAxjJx8K6XOcEtjxqO+7t5IjpyVBOCFKMp8jjBGaa+KCK6XedRTdKqlp920NnW7S35S45eX/FGlHfR2YB9BhhfVAA6bknfbpVi7ReGG44bMqjUygOoG5ypztjxxmrNiiqXS28OAqla2KmFpN2kv2X8JlfiSyTJIBFEcFlKjoEUbjyJ+VbHOiva8cS5lheWL0GUAEg6VxgeGQd8GnBioxVxxRL85G1KoYUBmW97Sj4A003MC3EsEkSyBioZTspiwmT0yQK3eSrN149eMyOFPf4YqQD+sXGCRimhioIrF2IsEVtSluGqje9pEcqcxvYzXjrC0qsGVtP8AcYyNoY+zOa7vIXL0zcNvn0srzoUjyCpbCkkjPgSSKsfIXJs1jcXLzFCsuNOkkn12bfI8iKu4FXTYkAkMHTX1KqHDkgF3jokVwLiEkfD7qzS0laaTUWcKRpQAZDbZ2wcD211rezk/RmRO7fX3/q6G1Y7xTnGM9Kb9FYOxd8m7grNuFrm7YhVXkW1f+hoU3R+7kG4IKks+Dg++lvyreS2Ru7c2sslxMpjXC+qcMDkn+76WdvKnlRiq24is1i7Wb8Pmy0eST/KdlIvBOIxsjhychSjAt6CjYY33Brc4FBdx8vn7L3iTLM7aQuHKavSABHlv8KalFS7Ek3pvagYahz2pIjjF43ETbiG2lF4oCyy4I1kAAMcDY5GdR6VZO0Thc0F5aXio0ixiMSlRn0kbO+OgIOxpp0VkcVqKGgv3rHuuhs6mko+GF+K8bjuUheOGPSWLjGNAOBnzJI2puioFTVEsmetKAV8UWS9bJKjFY57VZBh1BHtFZc0ZqhzQ4UQrwSNQuNPytE3q6lPsOR8jXPn5Tceoyn2HIq05ornS8KwsmuWvVotlmMmbv5pfXXJuphrt0Y+B0qa6FpynJjoiDy//AAVcMVIqj+DxHR73EdCVn31w1a0A9aXBt+U0HrsW92wrp23Co4/UQA+fU/M1t0ZrehwOHh9BgVL8RI/0nKAKmjNGa3FQiijNGaIpoqM0ZoimiozRmiKaipqM0RGKDRmg0RKq2kveJG9mguZUaCQpBChCq2NwDnbpjc+2mNwV5Wt4jcLpm0L3g22bG/Taljy/zIvC4+JRyELcLMWiRgfTOMDp4ePxplcu3sk1pDJOoWR0DMo2AzuNj7MVuYgEDQabeS0sOQeZ1381VuGcwMvG7yKafEKouhHcBQcJ0z7zWfs04tLcJdGWRpNNwyoWOcLpBAHsriW3A4Lzj98lwgkVURgCTscIM7Gt/siQLHeKvQXTADyAUACs5Gs7M1zpqwiLu0F8rctznXiksV/w5I5GVZJWDqDgOMrsfPqfnVo4xIVtpmU4IikII8CEJB+dU3tAP/UuF/xm+qVcOOn+qT/wZf5GqhwGVn1ur23b/rZcPsy4jJPw5HmdncvINTHJwG2ru8clKWs7KSGWKQgjqCEJBHxpfdmnOtpb2UVvLLiUyMAulzu7+juBjfNX7mH9juP4Mv8AptSVmWXlpaQuuLnsl9yUlxdRwzScTcEvvAWBLBW9Xc53A8vGmiKTnIFzwtUg7/H2zvBpOJj6RfEfT0fEU4xWWK9P9qWOF9C16xRiiitVbaMVFTUURTijFFFERiiiiiIooooiKKKKIjFGKKKIjFGKKKIijFFFERioxU0URak/CYZHDvFGzjozIpYe4kZra01NFSSSoAA5LGtsoYsFAY9WwMn3miK3VM6VC5OTgAZPmcVkoqLSgsclsrEFlBK9CQCR7vKvTICMHcV6oopWqOGRDcRx5HT0F/4rYZARg7g9R516oqSSeagADktZeGRA5EcYI6HQv/FbAFTRQklA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77834" name="AutoShape 10" descr="data:image/jpeg;base64,/9j/4AAQSkZJRgABAQAAAQABAAD/2wCEAAkGBhQQDxQUEBQUFRQVFRQWFRUWFBQVFhUWFxQXFhUVGBcXHCoeHBwlGhYUHzIgIycqLCw4FR4xNTAqNSYrLCkBCQoKDgwOGg8PGi0lHyQpKy4sLC0tLyotNTAsKiw1KSwvLCosKSosLCwsKSwsLC8sKSwsLCwpLCwsKSwsLCksLP/AABEIAHkA8AMBIgACEQEDEQH/xAAbAAACAgMBAAAAAAAAAAAAAAAABwEGAwQFAv/EAEQQAAIBAwIDBAcEBgkDBQAAAAECAwAEERIhBQYxBxNBUSIyYXGBkbEUM1KhFiM0cnOyFSQ1QoOSs8LRJTaCYmOiweH/xAAbAQEAAgMBAQAAAAAAAAAAAAAAAQMCBAUGB//EADgRAAEEAAQDBAcGBwEAAAAAAAEAAgMRBBIhQQUxURMUYZEycXKhscHwBiJCUoHhFTM0NWKC8Rb/2gAMAwEAAhEDEQA/AHhRQTWOe5VFyxwKgkAWUAvQLJRmuZLxtdu7w/mNQU/AN1rVk4tJnAA67eiQ3uIPX3itN+NibvfqVzYHldzVU5rkyyugXvZVQuwRRgbs3Qe/Y15urqWI7kEeGwAx5EnpWT8Tkbmc0gKBHmNAi1181NcaPjDAekoO/XOhcezVuflW7DxWNmCqwJ+P16VLMVE/fz0R0TxstyijNFbSqRRU0URFFFFEUUVNFEUUVNFEUUVNFEUUVNFEUUVNFEUUVNFEUUVNFEUUCpozRF5Nce9hdDq7yYgnoig49ldmvOseY+da88QkbRNKxjy0quSs2Mt3mPOTulH5jNeLUgOpPq5Hu+HojPwrvS2kTNqZVLeZxWrLwpDk6zk9SSDt+H2D3YrkvwTwbBB/VbYnaRVUqZz9yxdXVwrWhlKovenVJhO8BwgiB6PgE+W46eNlEGi1iRmkZyFYmVtUmSMkE+ecjA+Fb8dkVGFmIHuG1eW4UpbLSZ+XTyOfD/iulicRLPCIsvvC04YGRSGS1yY+uBjPllA3ydRW0rSZAzcKT/6UI+Y2rpJw6LTpbDDOQGOrHsGfCttNKjAwAPCtCLAkek6vUfr4radONgvFpEyqAzFj5nrWcVAOeleJbhU9ZlXPmQPrXZa0AABaRO5WWivDSgDJIA8yQB86I5QwypBHmCCPyrJF7oqM1BaiL1RWOK4VvVYN7iD9K90RTRUZooimioozRFNFRmiiKaKxC4XVp1Lq8sjPyrJmiKaKxC4XVp1Lq/DkZ+XWsmaIpqKM0URTUVjNwurTqXV5ZGfl1rJRFBpfcYuhG0rsTpUsT16ZphGljzb91c+5/rXA4ywSGFh5F1ea6GCcWB7hs1cr9OLf8T/5TR+nFv8Aif8Ayml1RXe/8pgurvNcX+PYnoPJMb9OLf8AE/8AlNR+nFv+J/8AKaxclciw3ttNIJgxMZjAMZBhk2bV1w2w8POqRxCBI5CsUneqNg+koCfHAJziqmfZnAOcWguseP7Kx3GsW0BxDdfBXz9OLf8AE/8AlNbvC+YI7liIixKjJyCNs4pW1auz/wC+l/hj+YVpcV+zuFwuEfNGXWBpZWxgeLzz4hsbgKPgnXy6f6svx+tLztvG9rn/AN3/AG0w+XP2Zfj9TS87b+tr/i/7a6XBvQj9n5Kjif4/X81Y+ef7Bf8AhQ/VKx9l0wj4OrnopmY4HgGJP0rJzyf+gv8AwofqlanZ/wD2C37tx/ureq4f9lr3Uo9lTL2xWQQMolY5xo0AHH4tzjFWTh/HIb2zaaMnu2Rw23pLgHUCPOldyNaI3COJMyqSE2JAJGIyRjy33qy9lv8AY0378/8AIKymhY0HLzBCwhme4jNyIKydmktpFbXL2hmdFKs/eKob0YyQFAO+1WDgPOkF7DLLFrCxevqXB9XVtv5Zqo9iaA21yD0LoD7jHVc4Xc/Yl4tATjEZCj/E0A/JxWToQ97xuKUNmLGNOxtNXlvm+G/jkkh1qsZAYuoX+7q8/KuBc9sNorkKszqDgyKo0+8ZOcVpcs2Rg5bmYZDSRzSe3caR+QqpcrtdPw6eC3sxMkpYNLkalOBsPdt86MgjJcdga50j55AGjci05bfjcUlr9pjbVFoL5HXCgkjB8djtVetu1K0k7vR3mqSQRqpUBt8ekd9l361qcn8LltuCzx3CFGAuCFOM6Smx2+NV/sg5bgnSSaZNTxyIEyThcKGzgeOfpVYijAeXa0VmZZCWhu4V45m57t7BlSTW8jDIRBk46Anyr3yvztBxDUsWtXTdkcYbHTI896q/aHwSeG8j4jbL3ndhQ6Easac+lgblcE5xuOtbnINzZ3dxJdQho7llxLGWyoDYyyjG4JUb/OoMTOyzDz8VIkf2uU/QWK0itP0hchpvtXpZBVe6+6GfS6+rXc5q5+t+HuqSh3dhnSgGy5xk5O3jVQsf+7JP/P8A0BWLjCiTmiNXAIBjGDuNoyR+dWdkHOGbkG2q+1LWnLu6lrcB4nHdcyCaL1H1EZGD9zgg+0EGmFzPzvb8PKrLqZ3GVRBlsdMnyGdqo1nbhOaiFAAyxwBgZMOTt7/rXY58vrO1vIpniea8wvdoGOkYyELD3npjepkY172ijWVRG9zI3G9bXa5c7Q7e9m7lRJHLgkLIuM4649uN96y8188wcOKLKGZ3GQqAE6c41HOw3z8qXPDpbhuYYXu0EcrlWKL0VTGdK+/HnvXQ5rQScyW6Puv6nY9P7zfWoOHYJB0q/oqRiHlh63S0rfjMd5zHbzw50sU9YYYERsCD7ac9KW/tlj5piCAAExsQBgZMTZP5U2qrxVfcrorcLf3r6oNLHm37q590n1pnGljzb91c+5/rXl+KfzIPbC7WF9CT2SlLRVq5A5divLlBJLhkYOYihPeIu5AbOPeCK1OceARWVw0SS94wYkroKiNTuoLE+kcEdK+giVufJuvHGM5c+y51rxueJVWKRkVHLqFOPTOPSOOpwAN61Jpi7MzdWJY+G5OTt7zXiskExRgy4yDkZAI+IOxqygNQq7PJe3s2ESykeg7Oqt5sgBYf/Ifn5VY+z/76X9wfzCrJxXnW2awMMSwd/GiuP1I7ku33giB2DAE9duvWq3yAczS/uD+cV5/jcjn8NmzCtPmF1uGsa3GR5Tf/ABOvlz9mX4/Wq72n8pyX1uhgAMkTE6c41KwwQD59D8KsXLn7Mvx+tdOudw55jhjcOg+C6mLYHve09Sk7fvxa7tUs3tCq+grOV06guNOok4A2GSPKr9wPl1rThf2fOp+7kzjoXcMSB8TirHiproPnLhQAAu1qMgDTZN7JYcncr3MPC76KWIrJKpEakjLHuyPPzrsdn/BJrfhksU0ZSRmlIUkZOpAB0NXeoo/EOdd7m0ZhwyvAKhdk/AJ7SGdbiMxlnQqDjcBMHpVf5/5Iupb+SS1iZkmVdRBUDOwIO/moNN6jFSMS4SGTqodhmuYGHZcleCL9g+zdF7nuvd6GPrSvsuG8TsreezjtWdZScSqdhkAEqQfEAdelOaoxWMc5ZYq71UyQB9a1WiqXLnLs1twl4ZSWmdJSRq1YZ1ICZPXwrT7KOBT2lvMtxGYy0ikA43GgDO3tq9YoxUGZxDh1KyEIBaeiXfN/DL2HiUd5aI0yaQGiDHGcFTlc9CDnPsrByHy3c/0jLeXEIt1YPiIYGSxHh5bZ99MrFGKy7w7Jlralh3dufNe9peWnLtwOYnuTGe4OrEm2N4Qo9vXatbnjl66TicV7ZxGbAXKjfDKCMMM5wQeopm4qMUGIcHA1tSHDgtIve0reAcAvm40t3dQ6A4ZmKkFUzHpVeucjYVk575euhxOK8tYjMFCeiBnDJnZh5EHrTPxUbVPeXZs1DlSjuzcuW97SrsuBX8nGIbu5g0hipbSwIjXQVCnxyPH31t9oPLlz9vgvLOMylNOpV3IZCSMj8JG1MmjFO8uzB1chSd1blIs6m0quH8Cv5eMw3dzBoBKltJBWNdBAU5Ocj/7prCgCpquWUyVY5aKyKIR3rzUGljzb91c+6T60zjSx5t+6ufc/1rz3Ff5kHtj4rqYX0JPZKV1nxGSEOImKa10sRsSuckZ6jOB0qL7iDzsGlYuwULqPUhemT44G2a1hU19FDRdrxVnkiurwXg6TpMzzLEY0LKrD1z5Dz2B261yqKEEjRBoirV2f/fS/uD+YVVatXZ/99L/DH8wrifaD+3S+r5hdLhP9ZH6/knXy5+zL7z9a98a49BZx67iQIpOBnJJPkANzXjlz9mX4/Wl12wNrvLOI+rg5H70ig/kPzrmcKj7SKNp/KPgupjpDG57h1WPmbmgT8Vs2tJ2MTGIEK7KpPenIZdt8Y60yONcy29mAbmVU1Z0jcsfcBvSu5s4LFa8as1t0CIxgJUdM96Rn5AV45yvFHMBM8bTRxiP9UoyWHd6gAD1Go5rsGFsmUDlRPiua2ZzMxPO/0TT4LzNb3oJtpVfT6w3DDPmDvS8524hLacbgcSSd05iYprbR62hhpzjy+dafJ7546JIIJIYZA40MhAUaMkeQGoZrr9tVh+qt5x1R2QnyDDUv5rWLI2xzBuxCyfI6SIu3BXvtj4xJElukLujMzsdDFSQAFA29pqzjj8HD7WBbucBu7X1iWdiFGTjr18TS95guPt/E+HIDkGK3Y+Y1HW35KK7vO1rZW9+t1dyNI+BotQqsGABA9y6t9/GhjblYw+J8VAkOZzx4BXHgnNVte5FvKrkbldwwHng+FUjkziEr8dvEeR2Re/0qXYqMSLjAJwK4nJl0W4+GEX2fWHPdAadKmPUAR7djXT5G/wC4L3/H/wBVaGERh4H5bTtjJlP+VK6S8/2KqxNwnoHBA1E5yRjGMnoa6vC+Mw3UXewOHTcZHgR1BB3BpSdnvL8N3c3onQPoDaQfAs7gt79hW32VRmSG/gLlFKr6Q6rkOhbf2CsJMOxoNE2K96zZiXkiwNb9yu8/aNYI+hrhcg4JAYgEe0DFde449BHbi4eVRCcESZyp1HA6e2k5xCazgtJ7WyjN0+7PclNolGN1I8vPYb+Nb0Tk8rPk9JsD2DvRt+dS7DNoEXzpQ3Eusg1yTOteaLaWSOOOVWeRS6AZyVGcnpt0PWtPiHP9jBIY5J11g4IAZtJ8iQKrHZjybGIIrwu/eurhdxpUHKdPE7VwblbKyFxBbq19cSBgWKArFgHUQwHUZyceXWoEEZeWizSkzyBgcQBaaNxx2N7N54JY9ARiJDkop6ZbAzsfCuPyZBb29o9x9pE2osZrhmbTkH0gob1QCfjVI5RY/wBAcRGdgTj2ZRCa2eCcHkuuW3jh3fvncL+IK4JUe2pMAaCL0zAIJi4h1a5bV5se0GxmlEcc6licLkMoYnoASMV0+McfgtED3Eixg7DPVj5ADc0o+CW1pxCOC1f+qXURI1hR+uI8Mn+/nBwfhXR5/Am43aQSboBECD0OpyW+eMUOGZny67k/XioGJdkzGtqTC4Jzda3hK28qswGSu4bHng+Hurs0oOJW6WnMkAgURqTHlV2HpqVbYee1N4VrzRhlFvIi1sQyF9g8wVJpY82/dXPuf60zqoXHbH9ZIjg6X1fEN5V5rjDsnZSHk1wJXYwQzZ2blpSUoqzX/IkqkmIq6+AJ0t7t9j864l1wmaL7yN19ukkfMV7fDcUwmJA7KQHwvXyXk5sFPCfvsK6PC+TrmeORxFIAkXeL6DfrNwAq+ZwSdvKuTdWjxNpkRkb8LAqfZsatnKfaG3D4BEFaTMhZ9TkBEwBpjHgepz06VV5w08rFO8k1MxBILMRnbUfPGK2WyOBJfQbsqSxpADbvdatWrs/++l/hj+YVoWfJ9xJ1UIPNzj8hvVv5e5dFoD6Wp3wCcYGPICvM/aDiuEdhHwMeHOOlDVdrhOAnGIbK5tNHXRMvl39mX/y+pqh9sHDJNdtcxoWEeVbAJwdQZc48NiM1f+BwlLdAwwdzj3nNb+Kx4a8wxRmvwj4LYxjBK5w8Ul+KcSm4hxOzuBbSxx6olGVJzpkyzZAxjJx8K6XOcEtjxqO+7t5IjpyVBOCFKMp8jjBGaa+KCK6XedRTdKqlp920NnW7S35S45eX/FGlHfR2YB9BhhfVAA6bknfbpVi7ReGG44bMqjUygOoG5ypztjxxmrNiiqXS28OAqla2KmFpN2kv2X8JlfiSyTJIBFEcFlKjoEUbjyJ+VbHOiva8cS5lheWL0GUAEg6VxgeGQd8GnBioxVxxRL85G1KoYUBmW97Sj4A003MC3EsEkSyBioZTspiwmT0yQK3eSrN149eMyOFPf4YqQD+sXGCRimhioIrF2IsEVtSluGqje9pEcqcxvYzXjrC0qsGVtP8AcYyNoY+zOa7vIXL0zcNvn0srzoUjyCpbCkkjPgSSKsfIXJs1jcXLzFCsuNOkkn12bfI8iKu4FXTYkAkMHTX1KqHDkgF3jokVwLiEkfD7qzS0laaTUWcKRpQAZDbZ2wcD211rezk/RmRO7fX3/q6G1Y7xTnGM9Kb9FYOxd8m7grNuFrm7YhVXkW1f+hoU3R+7kG4IKks+Dg++lvyreS2Ru7c2sslxMpjXC+qcMDkn+76WdvKnlRiq24is1i7Wb8Pmy0eST/KdlIvBOIxsjhychSjAt6CjYY33Brc4FBdx8vn7L3iTLM7aQuHKavSABHlv8KalFS7Ek3pvagYahz2pIjjF43ETbiG2lF4oCyy4I1kAAMcDY5GdR6VZO0Thc0F5aXio0ixiMSlRn0kbO+OgIOxpp0VkcVqKGgv3rHuuhs6mko+GF+K8bjuUheOGPSWLjGNAOBnzJI2puioFTVEsmetKAV8UWS9bJKjFY57VZBh1BHtFZc0ZqhzQ4UQrwSNQuNPytE3q6lPsOR8jXPn5Tceoyn2HIq05ornS8KwsmuWvVotlmMmbv5pfXXJuphrt0Y+B0qa6FpynJjoiDy//AAVcMVIqj+DxHR73EdCVn31w1a0A9aXBt+U0HrsW92wrp23Co4/UQA+fU/M1t0ZrehwOHh9BgVL8RI/0nKAKmjNGa3FQiijNGaIpoqM0ZoimiozRmiKaipqM0RGKDRmg0RKq2kveJG9mguZUaCQpBChCq2NwDnbpjc+2mNwV5Wt4jcLpm0L3g22bG/Taljy/zIvC4+JRyELcLMWiRgfTOMDp4ePxplcu3sk1pDJOoWR0DMo2AzuNj7MVuYgEDQabeS0sOQeZ1381VuGcwMvG7yKafEKouhHcBQcJ0z7zWfs04tLcJdGWRpNNwyoWOcLpBAHsriW3A4Lzj98lwgkVURgCTscIM7Gt/siQLHeKvQXTADyAUACs5Gs7M1zpqwiLu0F8rctznXiksV/w5I5GVZJWDqDgOMrsfPqfnVo4xIVtpmU4IikII8CEJB+dU3tAP/UuF/xm+qVcOOn+qT/wZf5GqhwGVn1ur23b/rZcPsy4jJPw5HmdncvINTHJwG2ru8clKWs7KSGWKQgjqCEJBHxpfdmnOtpb2UVvLLiUyMAulzu7+juBjfNX7mH9juP4Mv8AptSVmWXlpaQuuLnsl9yUlxdRwzScTcEvvAWBLBW9Xc53A8vGmiKTnIFzwtUg7/H2zvBpOJj6RfEfT0fEU4xWWK9P9qWOF9C16xRiiitVbaMVFTUURTijFFFERiiiiiIooooiKKKKIjFGKKKIjFGKKKIijFFFERioxU0URak/CYZHDvFGzjozIpYe4kZra01NFSSSoAA5LGtsoYsFAY9WwMn3miK3VM6VC5OTgAZPmcVkoqLSgsclsrEFlBK9CQCR7vKvTICMHcV6oopWqOGRDcRx5HT0F/4rYZARg7g9R516oqSSeagADktZeGRA5EcYI6HQv/FbAFTRQklA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108546" name="Picture 2" descr="http://educablog.murke.net/files/2008/06/logo_web.jpg"/>
          <p:cNvPicPr>
            <a:picLocks noChangeAspect="1" noChangeArrowheads="1"/>
          </p:cNvPicPr>
          <p:nvPr/>
        </p:nvPicPr>
        <p:blipFill>
          <a:blip r:embed="rId2" cstate="print"/>
          <a:srcRect/>
          <a:stretch>
            <a:fillRect/>
          </a:stretch>
        </p:blipFill>
        <p:spPr bwMode="auto">
          <a:xfrm>
            <a:off x="4143372" y="2374149"/>
            <a:ext cx="1214446" cy="91083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800" b="1" dirty="0" smtClean="0">
                <a:solidFill>
                  <a:schemeClr val="bg1">
                    <a:lumMod val="50000"/>
                  </a:schemeClr>
                </a:solidFill>
                <a:latin typeface="+mn-lt"/>
              </a:rPr>
              <a:t>Propósito</a:t>
            </a:r>
          </a:p>
        </p:txBody>
      </p:sp>
      <p:sp>
        <p:nvSpPr>
          <p:cNvPr id="3" name="2 Marcador de contenido"/>
          <p:cNvSpPr>
            <a:spLocks noGrp="1"/>
          </p:cNvSpPr>
          <p:nvPr>
            <p:ph idx="1"/>
          </p:nvPr>
        </p:nvSpPr>
        <p:spPr/>
        <p:txBody>
          <a:bodyPr>
            <a:normAutofit lnSpcReduction="10000"/>
          </a:bodyPr>
          <a:lstStyle/>
          <a:p>
            <a:pPr algn="just">
              <a:buFont typeface="Arial" pitchFamily="34" charset="0"/>
              <a:buChar char="•"/>
            </a:pPr>
            <a:r>
              <a:rPr lang="es-CL" sz="2200" dirty="0" smtClean="0">
                <a:solidFill>
                  <a:srgbClr val="0070C0"/>
                </a:solidFill>
                <a:cs typeface="Calibri" pitchFamily="34" charset="0"/>
              </a:rPr>
              <a:t>Impulsar a jóvenes universitarios para que desarrollen un espíritu que valorice la ciencia y tecnología.</a:t>
            </a:r>
          </a:p>
          <a:p>
            <a:pPr algn="just">
              <a:buFont typeface="Arial" pitchFamily="34" charset="0"/>
              <a:buChar char="•"/>
            </a:pPr>
            <a:endParaRPr lang="es-CL" sz="2200" dirty="0" smtClean="0">
              <a:solidFill>
                <a:srgbClr val="0070C0"/>
              </a:solidFill>
              <a:cs typeface="Calibri" pitchFamily="34" charset="0"/>
            </a:endParaRPr>
          </a:p>
          <a:p>
            <a:pPr algn="just">
              <a:buFont typeface="Arial" pitchFamily="34" charset="0"/>
              <a:buChar char="•"/>
            </a:pPr>
            <a:r>
              <a:rPr lang="es-CL" sz="2200" dirty="0" smtClean="0">
                <a:solidFill>
                  <a:srgbClr val="0070C0"/>
                </a:solidFill>
                <a:cs typeface="Calibri" pitchFamily="34" charset="0"/>
              </a:rPr>
              <a:t>Promover un modelo asociativo entre alumnos </a:t>
            </a:r>
            <a:r>
              <a:rPr lang="es-CL" sz="2200" dirty="0" err="1" smtClean="0">
                <a:solidFill>
                  <a:srgbClr val="0070C0"/>
                </a:solidFill>
                <a:cs typeface="Calibri" pitchFamily="34" charset="0"/>
              </a:rPr>
              <a:t>tesistas</a:t>
            </a:r>
            <a:r>
              <a:rPr lang="es-CL" sz="2200" dirty="0" smtClean="0">
                <a:solidFill>
                  <a:srgbClr val="0070C0"/>
                </a:solidFill>
                <a:cs typeface="Calibri" pitchFamily="34" charset="0"/>
              </a:rPr>
              <a:t>, sus profesores guía y la universidad, que tengan como objetivo la creación de empresas y oportunidades de negocio lideradas por los alumnos.</a:t>
            </a:r>
          </a:p>
          <a:p>
            <a:pPr algn="just">
              <a:buFont typeface="Arial" pitchFamily="34" charset="0"/>
              <a:buChar char="•"/>
            </a:pPr>
            <a:endParaRPr lang="es-CL" sz="2200" dirty="0" smtClean="0">
              <a:solidFill>
                <a:srgbClr val="0070C0"/>
              </a:solidFill>
              <a:cs typeface="Calibri" pitchFamily="34" charset="0"/>
            </a:endParaRPr>
          </a:p>
          <a:p>
            <a:pPr algn="just">
              <a:buFont typeface="Arial" pitchFamily="34" charset="0"/>
              <a:buChar char="•"/>
            </a:pPr>
            <a:r>
              <a:rPr lang="es-CL" sz="2200" dirty="0" smtClean="0">
                <a:solidFill>
                  <a:srgbClr val="0070C0"/>
                </a:solidFill>
                <a:cs typeface="Calibri" pitchFamily="34" charset="0"/>
              </a:rPr>
              <a:t>Impulsar a jóvenes universitarios para que desarrollen una capacidad para transformar resultados de la investigación en productos competitivos y/o en nuevas empresas basados en sus tesis, memorias o proyectos de titulación.</a:t>
            </a:r>
          </a:p>
          <a:p>
            <a:endParaRPr lang="es-CL" dirty="0"/>
          </a:p>
        </p:txBody>
      </p:sp>
      <p:sp>
        <p:nvSpPr>
          <p:cNvPr id="4" name="3 Rectángulo"/>
          <p:cNvSpPr/>
          <p:nvPr/>
        </p:nvSpPr>
        <p:spPr>
          <a:xfrm>
            <a:off x="386758"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836712"/>
            <a:ext cx="8229600" cy="4857784"/>
          </a:xfrm>
        </p:spPr>
        <p:txBody>
          <a:bodyPr>
            <a:noAutofit/>
          </a:bodyPr>
          <a:lstStyle/>
          <a:p>
            <a:endParaRPr lang="es-CL" sz="1800" dirty="0" smtClean="0">
              <a:solidFill>
                <a:srgbClr val="0070C0"/>
              </a:solidFill>
              <a:latin typeface="Calibri" pitchFamily="34" charset="0"/>
              <a:cs typeface="Calibri" pitchFamily="34" charset="0"/>
            </a:endParaRPr>
          </a:p>
          <a:p>
            <a:r>
              <a:rPr lang="es-ES" b="1" dirty="0" smtClean="0">
                <a:solidFill>
                  <a:srgbClr val="0070C0"/>
                </a:solidFill>
                <a:cs typeface="Calibri" pitchFamily="34" charset="0"/>
              </a:rPr>
              <a:t>Identificación y multiplicación de microorganismos benéficos para una agricultura sustentable</a:t>
            </a:r>
            <a:endParaRPr lang="es-CL" sz="2200" b="1" dirty="0" smtClean="0">
              <a:solidFill>
                <a:srgbClr val="0070C0"/>
              </a:solidFill>
              <a:cs typeface="Calibri" pitchFamily="34" charset="0"/>
            </a:endParaRPr>
          </a:p>
          <a:p>
            <a:r>
              <a:rPr lang="es-ES" sz="2200" dirty="0" smtClean="0">
                <a:solidFill>
                  <a:srgbClr val="0070C0"/>
                </a:solidFill>
                <a:cs typeface="Calibri" pitchFamily="34" charset="0"/>
              </a:rPr>
              <a:t>Jefe de Proyecto: Rodrigo Andrés Campoy Toledo, Agronomía</a:t>
            </a:r>
          </a:p>
          <a:p>
            <a:r>
              <a:rPr lang="es-ES" sz="2200" dirty="0" smtClean="0">
                <a:solidFill>
                  <a:srgbClr val="0070C0"/>
                </a:solidFill>
                <a:cs typeface="Calibri" pitchFamily="34" charset="0"/>
              </a:rPr>
              <a:t>Profesor Guía: Juan Pablo Martínez Castillo</a:t>
            </a:r>
            <a:endParaRPr lang="es-CL" sz="2200" dirty="0" smtClean="0">
              <a:solidFill>
                <a:srgbClr val="0070C0"/>
              </a:solidFill>
              <a:cs typeface="Calibri" pitchFamily="34" charset="0"/>
            </a:endParaRPr>
          </a:p>
          <a:p>
            <a:r>
              <a:rPr lang="es-CL" sz="2200" dirty="0" smtClean="0">
                <a:solidFill>
                  <a:srgbClr val="0070C0"/>
                </a:solidFill>
                <a:cs typeface="Calibri" pitchFamily="34" charset="0"/>
              </a:rPr>
              <a:t>Producto: Producto </a:t>
            </a:r>
            <a:r>
              <a:rPr lang="es-CL" sz="2200" dirty="0" err="1" smtClean="0">
                <a:solidFill>
                  <a:srgbClr val="0070C0"/>
                </a:solidFill>
                <a:cs typeface="Calibri" pitchFamily="34" charset="0"/>
              </a:rPr>
              <a:t>biofungicida</a:t>
            </a:r>
            <a:r>
              <a:rPr lang="es-CL" sz="2200" dirty="0" smtClean="0">
                <a:solidFill>
                  <a:srgbClr val="0070C0"/>
                </a:solidFill>
                <a:cs typeface="Calibri" pitchFamily="34" charset="0"/>
              </a:rPr>
              <a:t> y </a:t>
            </a:r>
            <a:r>
              <a:rPr lang="es-CL" sz="2200" dirty="0" err="1" smtClean="0">
                <a:solidFill>
                  <a:srgbClr val="0070C0"/>
                </a:solidFill>
                <a:cs typeface="Calibri" pitchFamily="34" charset="0"/>
              </a:rPr>
              <a:t>bioestimulante</a:t>
            </a:r>
            <a:r>
              <a:rPr lang="es-CL" sz="2200" dirty="0" smtClean="0">
                <a:solidFill>
                  <a:srgbClr val="0070C0"/>
                </a:solidFill>
                <a:cs typeface="Calibri" pitchFamily="34" charset="0"/>
              </a:rPr>
              <a:t> de crecimiento, que controla hongos presentes en el suelo. Formulado en base a aislados del género </a:t>
            </a:r>
            <a:r>
              <a:rPr lang="es-CL" sz="2200" dirty="0" err="1" smtClean="0">
                <a:solidFill>
                  <a:srgbClr val="0070C0"/>
                </a:solidFill>
                <a:cs typeface="Calibri" pitchFamily="34" charset="0"/>
              </a:rPr>
              <a:t>Trichoderma</a:t>
            </a:r>
            <a:endParaRPr lang="es-CL" sz="2200" dirty="0" smtClean="0">
              <a:solidFill>
                <a:srgbClr val="0070C0"/>
              </a:solidFill>
              <a:cs typeface="Calibri" pitchFamily="34" charset="0"/>
            </a:endParaRPr>
          </a:p>
          <a:p>
            <a:r>
              <a:rPr lang="es-CL" sz="2200" dirty="0" smtClean="0">
                <a:solidFill>
                  <a:srgbClr val="0070C0"/>
                </a:solidFill>
                <a:cs typeface="Calibri" pitchFamily="34" charset="0"/>
              </a:rPr>
              <a:t>Necesidades que satisface: Controla en forma efectiva hongos presentes en el suelo que dañan plantaciones de importancia comercial, sin productos químicos en su formulación</a:t>
            </a:r>
          </a:p>
          <a:p>
            <a:endParaRPr lang="es-CL" sz="2200" b="1" dirty="0" err="1" smtClean="0">
              <a:solidFill>
                <a:srgbClr val="0070C0"/>
              </a:solidFill>
              <a:latin typeface="Calibri" pitchFamily="34" charset="0"/>
              <a:cs typeface="Calibri" pitchFamily="34" charset="0"/>
            </a:endParaRPr>
          </a:p>
        </p:txBody>
      </p:sp>
      <p:pic>
        <p:nvPicPr>
          <p:cNvPr id="6" name="Picture 2" descr="http://educablog.murke.net/files/2008/06/logo_web.jpg"/>
          <p:cNvPicPr>
            <a:picLocks noChangeAspect="1" noChangeArrowheads="1"/>
          </p:cNvPicPr>
          <p:nvPr/>
        </p:nvPicPr>
        <p:blipFill>
          <a:blip r:embed="rId2" cstate="print"/>
          <a:srcRect/>
          <a:stretch>
            <a:fillRect/>
          </a:stretch>
        </p:blipFill>
        <p:spPr bwMode="auto">
          <a:xfrm>
            <a:off x="7750042" y="5902541"/>
            <a:ext cx="1214446" cy="910835"/>
          </a:xfrm>
          <a:prstGeom prst="rect">
            <a:avLst/>
          </a:prstGeom>
          <a:noFill/>
        </p:spPr>
      </p:pic>
      <p:sp>
        <p:nvSpPr>
          <p:cNvPr id="8" name="7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9"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22313" y="3429001"/>
            <a:ext cx="7772400" cy="1071570"/>
          </a:xfrm>
        </p:spPr>
        <p:txBody>
          <a:bodyPr>
            <a:normAutofit/>
          </a:bodyPr>
          <a:lstStyle/>
          <a:p>
            <a:pPr algn="ctr"/>
            <a:r>
              <a:rPr lang="es-CL" dirty="0" smtClean="0"/>
              <a:t/>
            </a:r>
            <a:br>
              <a:rPr lang="es-CL" dirty="0" smtClean="0"/>
            </a:br>
            <a:endParaRPr lang="es-CL" dirty="0"/>
          </a:p>
        </p:txBody>
      </p:sp>
      <p:sp>
        <p:nvSpPr>
          <p:cNvPr id="5" name="4 Marcador de texto"/>
          <p:cNvSpPr>
            <a:spLocks noGrp="1"/>
          </p:cNvSpPr>
          <p:nvPr>
            <p:ph type="body" idx="1"/>
          </p:nvPr>
        </p:nvSpPr>
        <p:spPr>
          <a:xfrm>
            <a:off x="722313" y="2906713"/>
            <a:ext cx="7772400" cy="1093791"/>
          </a:xfrm>
        </p:spPr>
        <p:txBody>
          <a:bodyPr>
            <a:noAutofit/>
          </a:bodyPr>
          <a:lstStyle/>
          <a:p>
            <a:pPr algn="ctr"/>
            <a:r>
              <a:rPr lang="es-ES" sz="3200" b="1" cap="all" dirty="0">
                <a:solidFill>
                  <a:schemeClr val="bg1">
                    <a:lumMod val="50000"/>
                  </a:schemeClr>
                </a:solidFill>
              </a:rPr>
              <a:t>Universidad </a:t>
            </a:r>
            <a:r>
              <a:rPr lang="es-ES" sz="3200" b="1" cap="all" dirty="0" err="1">
                <a:solidFill>
                  <a:schemeClr val="bg1">
                    <a:lumMod val="50000"/>
                  </a:schemeClr>
                </a:solidFill>
              </a:rPr>
              <a:t>deL</a:t>
            </a:r>
            <a:r>
              <a:rPr lang="es-ES" sz="3200" b="1" cap="all" dirty="0">
                <a:solidFill>
                  <a:schemeClr val="bg1">
                    <a:lumMod val="50000"/>
                  </a:schemeClr>
                </a:solidFill>
              </a:rPr>
              <a:t> MAR</a:t>
            </a:r>
            <a:endParaRPr lang="es-CL" sz="3200" b="1" cap="all" dirty="0">
              <a:solidFill>
                <a:schemeClr val="bg1">
                  <a:lumMod val="50000"/>
                </a:schemeClr>
              </a:solidFill>
            </a:endParaRPr>
          </a:p>
        </p:txBody>
      </p:sp>
      <p:sp>
        <p:nvSpPr>
          <p:cNvPr id="77826" name="AutoShape 2" descr="data:image/jpeg;base64,/9j/4AAQSkZJRgABAQAAAQABAAD/2wCEAAkGBhQSERQUEhQUFRQWFhkaGBgYFxccFxgVGB0YFxwXGhgXHCYgGRwjHBQfHy8gIycqLCwsGB4xNTIqNScrLCoBCQoKDgwOGg8PGi4kHyUyKSkpNSs1MikuLDA1LC40NSwvLCw0LCwqNSwsLywsLCwqLCwsLCwsLCwsLSksLCwsLP/AABEIAHoA8AMBIgACEQEDEQH/xAAbAAEAAwEBAQEAAAAAAAAAAAAABQYHBAMCAf/EAEUQAAIBAwIDBQQEDAUCBwAAAAECAwAEEQUhBhIxBxNBUXEiYYGRFDIzsSM1QlJyc4KSobLB0RZTg6KzNMIVJTajtOHw/8QAGwEAAgMBAQEAAAAAAAAAAAAAAAECAwQFBgf/xAA5EQABBAAEAgcGBAUFAAAAAAABAAIDEQQSITEFQRNRYXGBsfAUMpHB0fEGIlJyM0KCoeEVFjQ1sv/aAAwDAQACEQMRAD8A3GlK85p1QZY4FIkNFlMC9AvSlcL6su3Jh/PDKD8A3WueTUnzgAe7YhvQqevqufSsr8ZE3nfd68laIHlS1KjpJXUL3kqoXblXIG7EbD12Jr5ubmWM74I8OgGPLJ6eXw8c7SdiMjczmkD12pCPMaBFqTpUZHqbY9pQff8AUQD1c5PwFdUWpRseUOCfL/76UMxUTudd+n38EOieOS6aUpWlVJSlKEJSlKEJSlKEJSlKEJSlKEJSlKEJSlKEJSlKEJSlKEJSlKEJUZeI6EnvJME7BUBx7qk6VTNF0jauvj8iFNj8pUDIWIyQ+PN1iUf7hmvm2wGU7coYZx9X+CgE+mamZbFGbmZQSPE14SaUDvzNnzO+35o6co9K5b8FKHZgb8fr5a961tnYRR0VJ7QeHby4nQ2jTEIvekFwIxIpwndZ/L2JxnHTpne0JCUtolLSs5wcyn8JkjJB22O+MAV3x2TqMCTbG3s+71896+G0rJyzk58x1Hkc+H9s10sRNNNCIslfBZIoo45DJmUbGN9gCfId3zfJ0Br3Ej5A5p1P6tcfNdqkBpiYw2XHhzb49wPXFdKIAMDYCsEWBkHvOruJ+VfG/Ban4hvIevXYvm3jKqAzFj5kY+6vSlfhNdZoyigsZNm1+0pmgNNJKUpQhKV+A1+0ISlKUISlKUISlKUISlfma/aEJSvzNftCEpSlCEpX5mv2hCVR9XvBG0rsxCqWJ67AE1eKznjH7K69JP61xOLMDzEw7F1LdhHZQ9w5C1Hf45tv81v3X/tT/HNt/mt+6/8AasupXd/2phP1P+I+i4v+vYj9LfgfqtR/xzbf5rfuv/an+Obb/Nb91/7VGcGdn8d3BNIJ43Jj5VHKwMUuVbLAjyGMjOxNUrUbVY5CiSrKB+WoYKT7ubcj31U38M4Fzi0PfY7R9Fa7jOKa0OLW6+utaR/jm2/zW/df+1dumcRRXBIicsVGTsw26eNZDVv7OPtZf0B/NWPif4ew2Fwr5mOdYrcitx2K/BcXmnnbG4Cj39Xetq0M/gE+P3ms77cBta+sn/ZWiaF9gnx+81nnbh0tfWT/ALK6HB9ou4f+VVxL3ZO/5qw8f/iaT9XD/PFXz2XShNKRj0Uyk48g7E19cf8A4mk/Vw/zxVy9n34lP6M/3vW3fD/1fJZ7qf8Ap+a6JO1uwCBg0jZOOUIeboDnB8N6n7LWIbu1MsbExsjZOPaGAQQR5jyrKuB9OjfStRd0VmEbYJAJHLGWGCem++1Wfst/FUv6c38q1KaCNgOW7BASime4jNWoJXp2Zi0ht7hraSWVFIZ+aMKRhScADrtVk0Pi+3u4pJYWYrF9fKkEbc3Q+6qX2IqDb3IPQumfTlNQGh3Rs01iAnBWNgvrzmEH/wBxalJCHveL1FKLJixjDyNrVeHuK4L1HeAtyoQGLKV3Iz4+6oO57W7FHKc0jAHBZUyvwyQSPhUbwnZGDQZnGzSRzye/oVX+CA/GqhwxLM2n3EEVg04lLDvh+S3KuBjlOSvXqOtJuHjJceQNb0h2IeA0cyL2tbTDq0Twd+jBouQvzD80Ak7eex28xUFbdpNnII+R3JkkEaryEMWON8HovtDeozguwmh0idJ0aNgJ8KwweUpn5ZJqu9kPC8E6vPKpZ45FCbkBSAGzgdTnz8qgIYwHlx2OlKwzSEsAG45q/wDEvG1tYlVmZi7DIRBlsdMnwAr74a4yt74N3DNzJjmVhhgD4+8elVDtF0qeC8i1GFBKsYAdSM8vLncj80huvgRmpPgQ2VzPLeW/Ok7jEsRIwvNynIAG4JTPNnzqJiZ0OcX39vVSYlf0uU1/jrXhBbWn/jrsJZPpW+Y+Qcn2IH1/0d/Wp7ibjm2sWVZixdhkKi5IXpk7gAf2qmWv/qeT4/8Ax1rz1uIS8RxI4DKOTY7jZC3Q+81cYg5zc10G2qulLWnLvmpeGjanHccQrNEeZHBIOMH7HBBz0IIxWh8ScZW1jy9+x5m3VFGWI88eAz51Q7K0WPiUqihV9o4AwBmHJwB78n41M8eT2NvdRXEyyS3QC93Ep9k8pOCwIwBk+pI6USsa+Rgo1lCI3OYx5sXmKm+HeP7W9kMcTMsmCeV1wSB1x1Bx5V7cTcaW9jyiYsWfJCqMtgeJ8hWb6XdTvr0MlxEIZH35B4IY2C59+Bvnf06V38XIJdftUcBl/BDB3BGWbGPLNI4ZgkA5VfopjEPLCed16C5ItXiuuIIJoTlG5cEjBBEbAgjwIrYqyW7s0j4kiCKFBKtgAAZMbZOB6VrVVYuvyV1BWYa/z31lKznjH7K69JP61o1Zzxj9ldekn9a83xL+JB+4eYXXw/uSftKx2lWngLhZLydA0sY5GDPEwbmeNSCeU4wc9DvtmuTi7htbKZoxMkjZPsKGyiHdeckY5sY2FfQOlbnyc147onZM/Jc2n8T3ECIkMhjVXL4Xbmc4GW/O2AGDtjwqNnm52ZiACxJIAwMk52HgN6+K9LebkYNhWwc4YBlPuIPUVPKBqAoZidCV9NZuI1kKnkZmUHzZApI/3j/8KtPZx9rL+gP5qs2r8QWX0Awxx2puIkWTuuXMSyPjvO7zszLkkrnw8cGqz2dHM036A/mrg8ZkL+HTEitvMLrcPjDMZHRv7FbVoX2CfH7zVX7VOF5buCNoF53iYnlHVlYYOM+IwDirRoX2CfH7zXfXM4fIY4o3DkB5LqYpgkc9p6z5rHdT1nUru1Wy+gyqfYVn5JBzBMEZ5wFTdQSSav3D/D72umC3PtSCOTOPz35mwPPBbHwqyUrfJPmGUChd+KysgynMTZqll/BfD9xFpd/FJDIskiOEUjdiYyowPXapns70maHTpY5Y2Ry8pCsMEgqoHzxV3pQ/EOfdjc2hkAbWuwpZ/wBkWizW8M4nieMs6EBhjIC4qvdoXCN019K9tDI6TInMVG2fZyp/aiVvjWw0qTcU4SGSt0nYZpjEd7KKTRR9CFr0Hcd16exy5rLtLbUbG2uLJbOZmkJ5ZUDkKSApZWRSDsMg5GPGtmpUI5yywRd6qUkIdRBqtFU+HNHuItLeOcu87pKSGYswLAhUySd8Y+JNR/ZHo81vbzLPG8ZMgIDDBI5QM1fKUjMSHDr1TEIBaerRZ/xf9Ot7+O5gSae35QGhQsRnDKcoueoIIODuK4+z7QpzfzXbW7WsLKwEZBXJYqcBSAcDlznAGcYrTKVL2g5Mtcq8FHoBnzXztZzb6HOOIHnMT9yc4kx7P2Cr19dq5uOdIuYdTivreB5lAXIRWb2lypBCgkAqeuK0+lMYkhwNcsvgkcOCCL52ss0HS7x9ZW7uLdolcEnxVAYyqqW89hn3nwr74+0e5j1KC8hgedFCeyqs2GQnYhQSM5yDitQpT9qOcOobV4JezDKW3zvxWVWmnXsusQ3c1q8aNjp7QjXlZQGPgfE7eNdPaHotyl/b3tvC03Jy5CAseZCTuFBOCDjOP6VplKPaTmDqGgrwR7MMpF7m/FZRY6dez6xDdzWrxIcE+IRQjKAx2389h1rV6UqqWXpK0qhStii6O9bvVKznjH7K69JP61o1Zzxj9ldekn9a4PEv4kH7h5hdHD+5J+0rKtM1mW35zC3Izrylh9YLkEhT+TnHUb1+arq0lw4kmPM/KFLY3bl2BbzONs+6uOlfQ8ou61Xi8xqr0SpfQ+HTcxzuJY07lOYhubJ8dsA+AY+e3TxqIoDQ4EjQoaQDqEq39nH2sv6A/mqoVb+zj7WX9AfzVx+Pf9fL3DzC6HCv+Wz1yK2rQvsE+P3mvbUNTigTnmkSNM4yxAGfIZ6n3V46F9gnx+81nXbCxkubOHPsnJPqzKmfkD865PDI+kijaf0jyXYxsnRl7h1/Ne/FfFTnUrEWtwTBJ3fMI3yjZlKkHHjjYitB1LV4bdQ08qRg9OdgMnyGevwrJeJ+HYrPVrJIFKozQtjJPtd7yk5JzuFFON7+I63i7DNbxBAVGScGPvMAAjq7DPurrGBsmUN2ontXNEzo8xdvYHYta03WIbhS0EqSAdeVgcH3gdPjWecX65cWusQDvpBbyGJimfY5c924x+zn9qorge9iGtH6IGW3lVwFII2Cc+MEno6nHuqW7bLE8ltOOqOyE+oDD+KGlHEI5gw7Ec1J8pkhLhuDyXZ2ucQTW8dusEjRu7MSVOCQoAx82q1Q6pHa20P0qdVbu1BaRgGdgBk77k58qzji+4+m6jp0Y3DRwsf9RuZv9q5qb430a2W8S7vrgGIKAtvykswUHYYO45jk7Y8DSMbcrGO31Om57ExI7M947BrsrtputwXAJgljkx15WBI9R1HxqkcHa3PJrF7FJK7RJ33KhPsryyqowPcDiq7wLeqdaJgjMMUiviM+Ccgcbe8qGx79qlOBfx7f/wCv/wAyUzAIw8dgKQmMhYe2lf5OKLRVZjcwYUgMRIhwTnAOD12O3uNdtjfxzIHidXQ9GUgj5isc4A4ZhvLi9E6lggPKMkYZmcc2x6jl/jUn2Sc7wX1urlOnK35rMHTmA/ZHyqEmGY0Oo6ir8VOPEOcRY0N14K/3HF9mjlHuYQwOCC67HyJ6D41IT6hGkfePIix7e2zKE36e0TjfO3rWLaraWFpbTW6Yu7oknvUUgRAY/KyRtg5x571JJOW4abJ+rKAPcO+U4/jTdhW0CCdSBr5pNxLrIIGgJ08lqcWswMyKssbNIpZArqSyjqwwdxt191c19xVaQvyS3EKOOqlxkeo8PjVJ7L+EfwcV80rF2R1RcDlVcsgznc9M4qE1DTLGxFxHM3067kzyhVOY2IJJY5OGycnx2qIw8ZeWAk11euSZnfkDiAL6/XNaxc6mv0dpo3iZeQlXLgRe4lxsFz1NRPB9qI4GlkuxcuxJkkEgaJSNyqYPKoGd/wCmwqhcITE6FqAJ2Uvj3ZRCf4166Pp8s3DsiQ5Ld6zFR1ZVYFlHnsM48cVIwZQW3/MAkJ8xDq5ErRrPiu0lk7uO4hdz0UOMn0/O+Fdt/qUUCc80iRr0y7ADPlv1PurHtB0e0v4oI4HFrexbsSCTKRvzLvuQRnHUb+FSnaIO/wBWs7Z8mP2MjOx53PN6ZCgUjhm58tnnfh9UxiHZM1DlXrsWj6Zr1vcZ7iaOTHUKwJHqOorvrI7mySx1+BLcd3G/ICoJxhwykb+GQDWuVnmjDKLdiLV8MhfYduDSVnPGP2V16Sf1rRqo+u2fO00bZw/MD6NncfOvPcWcGGJ52DgSuphG5g9o3IWH0qwajwRcRk8q94vmvX4qd/lmoOe2ZDh1ZT5MCPvr3mHxkGJFwvDu4/LcLx02GlhNSNIXZp2hSzLMyqcQx942x3GQMD3759Aa4GQjqCPUVoXBvaWLO3WOYyzEyHxH4KLAAwW+sc5PL0Ax0qkarevNM7vI0rFjh2zlhnbbw28PCrGPeXEOFDkh7GBoLTrzXHVv7OPtZf0B/NUJZcM3Ev1YmA829kfNuvwq8cKcMm1DM7Au4AOOgA3xk9a89+IOIYYYOSEPBcaFDU7jq28V1eE4SY4hsmUho5nTktN0L7BPj95rPe2O3ZJbS5AJVCQT4AhlcA+Wd/lWh6KhECZ95+ZJrrliDDDAEHqCMj5Gs/DpOijjcR/KPJbsZH0hc2+Z81jOu8RrfanYyxJIsYeJQXGOYiXLEYJGBzAfCpDjBvoWtxXcqkwsFJIGRshhYeo2bHvFaqtuoAAVQB0wBt6eVfs0CuMMoYeRAI+Rroe1AEU3SiPisfsxINnWwVnvCvFk17qb9yMWaqTvGgP1Qo9oDOS2TjPSp3tL07vtOnwMlAJB+wQT/t5qskMCoMKoUeQAA+Qr7IqkyjOHNFVStERyFrjd2sV7LIGn1FHfOIINvIBVEKj5MT8K6eN51g1tJbtGeACMqMZBULjYHY4kySP71sCRAdAB6Cvia2R8c6q2OnMAcfOrzi7kz1pVKkYWo8t63ayXQNS7/XxNyOiyKxQMMEoIeVTj3hM/Gu3gZf8Azy//ANf/AJlrUO7Gc4GfPFBGAcgDPpUXYkEEAcgFJuHIIJPO1h3BvFa2M948iOyvkZUZw4ZyoOTsDk/KpXs606U6fqMkYYNKhWPHiyqxPL57vip7s+4Pntprs3MahJeXlyUYHDOdwCfMdav0cYUAKAAOgAwB8BV2IxDQSGjete5VQQOIBcdr071hHD2uRR6dd26xO11KGGVXOIsDPMeqhQGOMVLW+/Dcg8ROP+WM1ryWqAkhVBbqQBk+p8a+u6GMYGPLAxUHYsE2G8wd1NuFIFE8iNlVuzxW/wDCYAuzckmPXnkx/Gs14O1mO1+lxywyPdyKUjwuWDEMGU53X2iCT44rdVUDYbV5i1Tm5+Veb87A5vn1qtuIAL7HvaqbsOTlo7aLIODvxLqQ8d9v2F/tXfw1fXEGhNLbD8IkzE+zzexzDmOD5dfga1IRAeA367CvpUA6AD0puxQdf5dyD/hJuGLa12FLBtd1aG6a1ktEdb88ve8i4DSgD2gB+UW3yPA71Ze0aJ7e/srx1JRQgcqNgyNlh7sg5GeuDWnRWUanmVEU+YUA/MCvWSMMMMAQeoIyPkakcWLFDQWPio+ymjZ1Nf2WR218NT1yGaBWMUQUliMYCAnfyyxAFa9XnBbKgwiqo8lAA/hXpWeaUSVQoAUr4o8l2bJ1Sue6sUk+uoPv8fmK6KVnexrxlcLHarw4tNhQk3DCn6rEeu9R91ww5GCqOPLb7mq10rmycJwzjYBB7CtTcZKNCb71ml1wNCWHNbYPuDAH904NSmn8Jcv2cKR+/AB/vV3pUTw1zxlkme5vVaBiWtNsjaD10oCHhg/lv8h/U1IW2ixJvy5Pm2/8Old9K0RcPw0WrWDx181B+JlfuUpSlblnSlKUISlKUISlKUISlKUISlKUIWaHX9Ru2vJbSUIls5VIRErtLy58SCckDoPPA86v+j3bywRPIhjkZFLoQQVbG4wdxv51nXBuuJZRamZCveRTswQsAzndQBnfcjFaFoWpG4t4pinIZEDcuc4B3G/pv8a2YltaAaDn4f3WTDuvUnU/VQWka/M+q3luzAxRIhReVQQSIyd8ZP1j1r94B16a6F0ZmDd3cMi4UDCgDA2G/rVbHDkV5rd8kpcBUjYcjlTnliG5HWpHsjhCR3ijOFumAz1wAB/SpyMYIyRvTVGN7i8A7W5SXFuvTQXlhFGwCTSMsg5QcgFPEjI+selWPU5ikMrLsyxuR6hSR91Uzj78YaV+ub746t+tf9NN+qk/lNUOaMrPXNWtJzP9clEdn+sy3VikszBnLOCQANgSBsNqmNYuGjt5nU4ZYnYH3qpI2PvFUvsv1+3jsIopJ4UkLsORnUNlm2HKTnfO1XDiH/pLj9TJ/I1ErMsxFaWiN1xA3rSpvCFzql3HDcG5h7pn9pDEvMVVsMMhdiQDWhVkvZ5ptj3dvLJc8lyH2jM6gFuYhR3Z33228c1rVSxQAfQ8q+6WGJLLPnf2SlKVlWlKUpQhKUpQhKUpQhKUpQhKUpQhKUpQhKUpQhKUpQhKUpQhQ9/wfZzy97LbxvJ4sR1x5gbN8al1UAYAwB0Hur9pUi4nQlINA1AXJDpUSyvMsaiVwA7ge0wGMAnx6D5V+2GlRQc3cxqnO3M3KMczHxPvrqpSzHrRQXJd6VFK8byRq7xnKMRkqdtx5dB8q6ZYwwKsMgggg9CDsRX1SiyigoSLgqyVgy2sIKkEEIMgg5BHxFTE0IdSrAFWBBB6EHYg/CvulMucdykGgbBQsPBdkjKy2sIZSCCEGQQcgj0IqapSguLtymGgbB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77828" name="AutoShape 4" descr="data:image/jpeg;base64,/9j/4AAQSkZJRgABAQAAAQABAAD/2wCEAAkGBhQSERQUEhQUFRQWFhkaGBgYFxccFxgVGB0YFxwXGhgXHCYgGRwjHBQfHy8gIycqLCwsGB4xNTIqNScrLCoBCQoKDgwOGg8PGi4kHyUyKSkpNSs1MikuLDA1LC40NSwvLCw0LCwqNSwsLywsLCwqLCwsLCwsLCwsLSksLCwsLP/AABEIAHoA8AMBIgACEQEDEQH/xAAbAAEAAwEBAQEAAAAAAAAAAAAABQYHBAMCAf/EAEUQAAIBAwIDBQQEDAUCBwAAAAECAwAEEQUhBhIxBxNBUXEiYYGRFDIzsSM1QlJyc4KSobLB0RZTg6KzNMIVJTajtOHw/8QAGwEAAgMBAQEAAAAAAAAAAAAAAAECAwQFBgf/xAA5EQABBAAEAgcGBAUFAAAAAAABAAIDEQQSITEFQRNRYXGBsfAUMpHB0fEGIlJyM0KCoeEVFjQ1sv/aAAwDAQACEQMRAD8A3GlK85p1QZY4FIkNFlMC9AvSlcL6su3Jh/PDKD8A3WueTUnzgAe7YhvQqevqufSsr8ZE3nfd68laIHlS1KjpJXUL3kqoXblXIG7EbD12Jr5ubmWM74I8OgGPLJ6eXw8c7SdiMjczmkD12pCPMaBFqTpUZHqbY9pQff8AUQD1c5PwFdUWpRseUOCfL/76UMxUTudd+n38EOieOS6aUpWlVJSlKEJSlKEJSlKEJSlKEJSlKEJSlKEJSlKEJSlKEJSlKEJSlKEJUZeI6EnvJME7BUBx7qk6VTNF0jauvj8iFNj8pUDIWIyQ+PN1iUf7hmvm2wGU7coYZx9X+CgE+mamZbFGbmZQSPE14SaUDvzNnzO+35o6co9K5b8FKHZgb8fr5a961tnYRR0VJ7QeHby4nQ2jTEIvekFwIxIpwndZ/L2JxnHTpne0JCUtolLSs5wcyn8JkjJB22O+MAV3x2TqMCTbG3s+71896+G0rJyzk58x1Hkc+H9s10sRNNNCIslfBZIoo45DJmUbGN9gCfId3zfJ0Br3Ej5A5p1P6tcfNdqkBpiYw2XHhzb49wPXFdKIAMDYCsEWBkHvOruJ+VfG/Ban4hvIevXYvm3jKqAzFj5kY+6vSlfhNdZoyigsZNm1+0pmgNNJKUpQhKV+A1+0ISlKUISlKUISlKUISlfma/aEJSvzNftCEpSlCEpX5mv2hCVR9XvBG0rsxCqWJ67AE1eKznjH7K69JP61xOLMDzEw7F1LdhHZQ9w5C1Hf45tv81v3X/tT/HNt/mt+6/8AasupXd/2phP1P+I+i4v+vYj9LfgfqtR/xzbf5rfuv/an+Obb/Nb91/7VGcGdn8d3BNIJ43Jj5VHKwMUuVbLAjyGMjOxNUrUbVY5CiSrKB+WoYKT7ubcj31U38M4Fzi0PfY7R9Fa7jOKa0OLW6+utaR/jm2/zW/df+1dumcRRXBIicsVGTsw26eNZDVv7OPtZf0B/NWPif4ew2Fwr5mOdYrcitx2K/BcXmnnbG4Cj39Xetq0M/gE+P3ms77cBta+sn/ZWiaF9gnx+81nnbh0tfWT/ALK6HB9ou4f+VVxL3ZO/5qw8f/iaT9XD/PFXz2XShNKRj0Uyk48g7E19cf8A4mk/Vw/zxVy9n34lP6M/3vW3fD/1fJZ7qf8Ap+a6JO1uwCBg0jZOOUIeboDnB8N6n7LWIbu1MsbExsjZOPaGAQQR5jyrKuB9OjfStRd0VmEbYJAJHLGWGCem++1Wfst/FUv6c38q1KaCNgOW7BASime4jNWoJXp2Zi0ht7hraSWVFIZ+aMKRhScADrtVk0Pi+3u4pJYWYrF9fKkEbc3Q+6qX2IqDb3IPQumfTlNQGh3Rs01iAnBWNgvrzmEH/wBxalJCHveL1FKLJixjDyNrVeHuK4L1HeAtyoQGLKV3Iz4+6oO57W7FHKc0jAHBZUyvwyQSPhUbwnZGDQZnGzSRzye/oVX+CA/GqhwxLM2n3EEVg04lLDvh+S3KuBjlOSvXqOtJuHjJceQNb0h2IeA0cyL2tbTDq0Twd+jBouQvzD80Ak7eex28xUFbdpNnII+R3JkkEaryEMWON8HovtDeozguwmh0idJ0aNgJ8KwweUpn5ZJqu9kPC8E6vPKpZ45FCbkBSAGzgdTnz8qgIYwHlx2OlKwzSEsAG45q/wDEvG1tYlVmZi7DIRBlsdMnwAr74a4yt74N3DNzJjmVhhgD4+8elVDtF0qeC8i1GFBKsYAdSM8vLncj80huvgRmpPgQ2VzPLeW/Ok7jEsRIwvNynIAG4JTPNnzqJiZ0OcX39vVSYlf0uU1/jrXhBbWn/jrsJZPpW+Y+Qcn2IH1/0d/Wp7ibjm2sWVZixdhkKi5IXpk7gAf2qmWv/qeT4/8Ax1rz1uIS8RxI4DKOTY7jZC3Q+81cYg5zc10G2qulLWnLvmpeGjanHccQrNEeZHBIOMH7HBBz0IIxWh8ScZW1jy9+x5m3VFGWI88eAz51Q7K0WPiUqihV9o4AwBmHJwB78n41M8eT2NvdRXEyyS3QC93Ep9k8pOCwIwBk+pI6USsa+Rgo1lCI3OYx5sXmKm+HeP7W9kMcTMsmCeV1wSB1x1Bx5V7cTcaW9jyiYsWfJCqMtgeJ8hWb6XdTvr0MlxEIZH35B4IY2C59+Bvnf06V38XIJdftUcBl/BDB3BGWbGPLNI4ZgkA5VfopjEPLCed16C5ItXiuuIIJoTlG5cEjBBEbAgjwIrYqyW7s0j4kiCKFBKtgAAZMbZOB6VrVVYuvyV1BWYa/z31lKznjH7K69JP61o1Zzxj9ldekn9a83xL+JB+4eYXXw/uSftKx2lWngLhZLydA0sY5GDPEwbmeNSCeU4wc9DvtmuTi7htbKZoxMkjZPsKGyiHdeckY5sY2FfQOlbnyc147onZM/Jc2n8T3ECIkMhjVXL4Xbmc4GW/O2AGDtjwqNnm52ZiACxJIAwMk52HgN6+K9LebkYNhWwc4YBlPuIPUVPKBqAoZidCV9NZuI1kKnkZmUHzZApI/3j/8KtPZx9rL+gP5qs2r8QWX0Awxx2puIkWTuuXMSyPjvO7zszLkkrnw8cGqz2dHM036A/mrg8ZkL+HTEitvMLrcPjDMZHRv7FbVoX2CfH7zVX7VOF5buCNoF53iYnlHVlYYOM+IwDirRoX2CfH7zXfXM4fIY4o3DkB5LqYpgkc9p6z5rHdT1nUru1Wy+gyqfYVn5JBzBMEZ5wFTdQSSav3D/D72umC3PtSCOTOPz35mwPPBbHwqyUrfJPmGUChd+KysgynMTZqll/BfD9xFpd/FJDIskiOEUjdiYyowPXapns70maHTpY5Y2Ry8pCsMEgqoHzxV3pQ/EOfdjc2hkAbWuwpZ/wBkWizW8M4nieMs6EBhjIC4qvdoXCN019K9tDI6TInMVG2fZyp/aiVvjWw0qTcU4SGSt0nYZpjEd7KKTRR9CFr0Hcd16exy5rLtLbUbG2uLJbOZmkJ5ZUDkKSApZWRSDsMg5GPGtmpUI5yywRd6qUkIdRBqtFU+HNHuItLeOcu87pKSGYswLAhUySd8Y+JNR/ZHo81vbzLPG8ZMgIDDBI5QM1fKUjMSHDr1TEIBaerRZ/xf9Ot7+O5gSae35QGhQsRnDKcoueoIIODuK4+z7QpzfzXbW7WsLKwEZBXJYqcBSAcDlznAGcYrTKVL2g5Mtcq8FHoBnzXztZzb6HOOIHnMT9yc4kx7P2Cr19dq5uOdIuYdTivreB5lAXIRWb2lypBCgkAqeuK0+lMYkhwNcsvgkcOCCL52ss0HS7x9ZW7uLdolcEnxVAYyqqW89hn3nwr74+0e5j1KC8hgedFCeyqs2GQnYhQSM5yDitQpT9qOcOobV4JezDKW3zvxWVWmnXsusQ3c1q8aNjp7QjXlZQGPgfE7eNdPaHotyl/b3tvC03Jy5CAseZCTuFBOCDjOP6VplKPaTmDqGgrwR7MMpF7m/FZRY6dez6xDdzWrxIcE+IRQjKAx2389h1rV6UqqWXpK0qhStii6O9bvVKznjH7K69JP61o1Zzxj9ldekn9a4PEv4kH7h5hdHD+5J+0rKtM1mW35zC3Izrylh9YLkEhT+TnHUb1+arq0lw4kmPM/KFLY3bl2BbzONs+6uOlfQ8ou61Xi8xqr0SpfQ+HTcxzuJY07lOYhubJ8dsA+AY+e3TxqIoDQ4EjQoaQDqEq39nH2sv6A/mqoVb+zj7WX9AfzVx+Pf9fL3DzC6HCv+Wz1yK2rQvsE+P3mvbUNTigTnmkSNM4yxAGfIZ6n3V46F9gnx+81nXbCxkubOHPsnJPqzKmfkD865PDI+kijaf0jyXYxsnRl7h1/Ne/FfFTnUrEWtwTBJ3fMI3yjZlKkHHjjYitB1LV4bdQ08qRg9OdgMnyGevwrJeJ+HYrPVrJIFKozQtjJPtd7yk5JzuFFON7+I63i7DNbxBAVGScGPvMAAjq7DPurrGBsmUN2ontXNEzo8xdvYHYta03WIbhS0EqSAdeVgcH3gdPjWecX65cWusQDvpBbyGJimfY5c924x+zn9qorge9iGtH6IGW3lVwFII2Cc+MEno6nHuqW7bLE8ltOOqOyE+oDD+KGlHEI5gw7Ec1J8pkhLhuDyXZ2ucQTW8dusEjRu7MSVOCQoAx82q1Q6pHa20P0qdVbu1BaRgGdgBk77k58qzji+4+m6jp0Y3DRwsf9RuZv9q5qb430a2W8S7vrgGIKAtvykswUHYYO45jk7Y8DSMbcrGO31Om57ExI7M947BrsrtputwXAJgljkx15WBI9R1HxqkcHa3PJrF7FJK7RJ33KhPsryyqowPcDiq7wLeqdaJgjMMUiviM+Ccgcbe8qGx79qlOBfx7f/wCv/wAyUzAIw8dgKQmMhYe2lf5OKLRVZjcwYUgMRIhwTnAOD12O3uNdtjfxzIHidXQ9GUgj5isc4A4ZhvLi9E6lggPKMkYZmcc2x6jl/jUn2Sc7wX1urlOnK35rMHTmA/ZHyqEmGY0Oo6ir8VOPEOcRY0N14K/3HF9mjlHuYQwOCC67HyJ6D41IT6hGkfePIix7e2zKE36e0TjfO3rWLaraWFpbTW6Yu7oknvUUgRAY/KyRtg5x571JJOW4abJ+rKAPcO+U4/jTdhW0CCdSBr5pNxLrIIGgJ08lqcWswMyKssbNIpZArqSyjqwwdxt191c19xVaQvyS3EKOOqlxkeo8PjVJ7L+EfwcV80rF2R1RcDlVcsgznc9M4qE1DTLGxFxHM3067kzyhVOY2IJJY5OGycnx2qIw8ZeWAk11euSZnfkDiAL6/XNaxc6mv0dpo3iZeQlXLgRe4lxsFz1NRPB9qI4GlkuxcuxJkkEgaJSNyqYPKoGd/wCmwqhcITE6FqAJ2Uvj3ZRCf4166Pp8s3DsiQ5Ld6zFR1ZVYFlHnsM48cVIwZQW3/MAkJ8xDq5ErRrPiu0lk7uO4hdz0UOMn0/O+Fdt/qUUCc80iRr0y7ADPlv1PurHtB0e0v4oI4HFrexbsSCTKRvzLvuQRnHUb+FSnaIO/wBWs7Z8mP2MjOx53PN6ZCgUjhm58tnnfh9UxiHZM1DlXrsWj6Zr1vcZ7iaOTHUKwJHqOorvrI7mySx1+BLcd3G/ICoJxhwykb+GQDWuVnmjDKLdiLV8MhfYduDSVnPGP2V16Sf1rRqo+u2fO00bZw/MD6NncfOvPcWcGGJ52DgSuphG5g9o3IWH0qwajwRcRk8q94vmvX4qd/lmoOe2ZDh1ZT5MCPvr3mHxkGJFwvDu4/LcLx02GlhNSNIXZp2hSzLMyqcQx942x3GQMD3759Aa4GQjqCPUVoXBvaWLO3WOYyzEyHxH4KLAAwW+sc5PL0Ax0qkarevNM7vI0rFjh2zlhnbbw28PCrGPeXEOFDkh7GBoLTrzXHVv7OPtZf0B/NUJZcM3Ev1YmA829kfNuvwq8cKcMm1DM7Au4AOOgA3xk9a89+IOIYYYOSEPBcaFDU7jq28V1eE4SY4hsmUho5nTktN0L7BPj95rPe2O3ZJbS5AJVCQT4AhlcA+Wd/lWh6KhECZ95+ZJrrliDDDAEHqCMj5Gs/DpOijjcR/KPJbsZH0hc2+Z81jOu8RrfanYyxJIsYeJQXGOYiXLEYJGBzAfCpDjBvoWtxXcqkwsFJIGRshhYeo2bHvFaqtuoAAVQB0wBt6eVfs0CuMMoYeRAI+Rroe1AEU3SiPisfsxINnWwVnvCvFk17qb9yMWaqTvGgP1Qo9oDOS2TjPSp3tL07vtOnwMlAJB+wQT/t5qskMCoMKoUeQAA+Qr7IqkyjOHNFVStERyFrjd2sV7LIGn1FHfOIINvIBVEKj5MT8K6eN51g1tJbtGeACMqMZBULjYHY4kySP71sCRAdAB6Cvia2R8c6q2OnMAcfOrzi7kz1pVKkYWo8t63ayXQNS7/XxNyOiyKxQMMEoIeVTj3hM/Gu3gZf8Azy//ANf/AJlrUO7Gc4GfPFBGAcgDPpUXYkEEAcgFJuHIIJPO1h3BvFa2M948iOyvkZUZw4ZyoOTsDk/KpXs606U6fqMkYYNKhWPHiyqxPL57vip7s+4Pntprs3MahJeXlyUYHDOdwCfMdav0cYUAKAAOgAwB8BV2IxDQSGjete5VQQOIBcdr071hHD2uRR6dd26xO11KGGVXOIsDPMeqhQGOMVLW+/Dcg8ROP+WM1ryWqAkhVBbqQBk+p8a+u6GMYGPLAxUHYsE2G8wd1NuFIFE8iNlVuzxW/wDCYAuzckmPXnkx/Gs14O1mO1+lxywyPdyKUjwuWDEMGU53X2iCT44rdVUDYbV5i1Tm5+Veb87A5vn1qtuIAL7HvaqbsOTlo7aLIODvxLqQ8d9v2F/tXfw1fXEGhNLbD8IkzE+zzexzDmOD5dfga1IRAeA367CvpUA6AD0puxQdf5dyD/hJuGLa12FLBtd1aG6a1ktEdb88ve8i4DSgD2gB+UW3yPA71Ze0aJ7e/srx1JRQgcqNgyNlh7sg5GeuDWnRWUanmVEU+YUA/MCvWSMMMMAQeoIyPkakcWLFDQWPio+ymjZ1Nf2WR218NT1yGaBWMUQUliMYCAnfyyxAFa9XnBbKgwiqo8lAA/hXpWeaUSVQoAUr4o8l2bJ1Sue6sUk+uoPv8fmK6KVnexrxlcLHarw4tNhQk3DCn6rEeu9R91ww5GCqOPLb7mq10rmycJwzjYBB7CtTcZKNCb71ml1wNCWHNbYPuDAH904NSmn8Jcv2cKR+/AB/vV3pUTw1zxlkme5vVaBiWtNsjaD10oCHhg/lv8h/U1IW2ixJvy5Pm2/8Old9K0RcPw0WrWDx181B+JlfuUpSlblnSlKUISlKUISlKUISlKUISlKUIWaHX9Ru2vJbSUIls5VIRErtLy58SCckDoPPA86v+j3bywRPIhjkZFLoQQVbG4wdxv51nXBuuJZRamZCveRTswQsAzndQBnfcjFaFoWpG4t4pinIZEDcuc4B3G/pv8a2YltaAaDn4f3WTDuvUnU/VQWka/M+q3luzAxRIhReVQQSIyd8ZP1j1r94B16a6F0ZmDd3cMi4UDCgDA2G/rVbHDkV5rd8kpcBUjYcjlTnliG5HWpHsjhCR3ijOFumAz1wAB/SpyMYIyRvTVGN7i8A7W5SXFuvTQXlhFGwCTSMsg5QcgFPEjI+selWPU5ikMrLsyxuR6hSR91Uzj78YaV+ub746t+tf9NN+qk/lNUOaMrPXNWtJzP9clEdn+sy3VikszBnLOCQANgSBsNqmNYuGjt5nU4ZYnYH3qpI2PvFUvsv1+3jsIopJ4UkLsORnUNlm2HKTnfO1XDiH/pLj9TJ/I1ErMsxFaWiN1xA3rSpvCFzql3HDcG5h7pn9pDEvMVVsMMhdiQDWhVkvZ5ptj3dvLJc8lyH2jM6gFuYhR3Z33228c1rVSxQAfQ8q+6WGJLLPnf2SlKVlWlKUpQhKUpQhKUpQhKUpQhKUpQhKUpQhKUpQhKUpQhKUpQhQ9/wfZzy97LbxvJ4sR1x5gbN8al1UAYAwB0Hur9pUi4nQlINA1AXJDpUSyvMsaiVwA7ge0wGMAnx6D5V+2GlRQc3cxqnO3M3KMczHxPvrqpSzHrRQXJd6VFK8byRq7xnKMRkqdtx5dB8q6ZYwwKsMgggg9CDsRX1SiyigoSLgqyVgy2sIKkEEIMgg5BHxFTE0IdSrAFWBBB6EHYg/CvulMucdykGgbBQsPBdkjKy2sIZSCCEGQQcgj0IqapSguLtymGgbB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77830" name="AutoShape 6" descr="data:image/jpeg;base64,/9j/4AAQSkZJRgABAQAAAQABAAD/2wCEAAkGBhQSERQUEhQUFRQWFhkaGBgYFxccFxgVGB0YFxwXGhgXHCYgGRwjHBQfHy8gIycqLCwsGB4xNTIqNScrLCoBCQoKDgwOGg8PGi4kHyUyKSkpNSs1MikuLDA1LC40NSwvLCw0LCwqNSwsLywsLCwqLCwsLCwsLCwsLSksLCwsLP/AABEIAHoA8AMBIgACEQEDEQH/xAAbAAEAAwEBAQEAAAAAAAAAAAAABQYHBAMCAf/EAEUQAAIBAwIDBQQEDAUCBwAAAAECAwAEEQUhBhIxBxNBUXEiYYGRFDIzsSM1QlJyc4KSobLB0RZTg6KzNMIVJTajtOHw/8QAGwEAAgMBAQEAAAAAAAAAAAAAAAECAwQFBgf/xAA5EQABBAAEAgcGBAUFAAAAAAABAAIDEQQSITEFQRNRYXGBsfAUMpHB0fEGIlJyM0KCoeEVFjQ1sv/aAAwDAQACEQMRAD8A3GlK85p1QZY4FIkNFlMC9AvSlcL6su3Jh/PDKD8A3WueTUnzgAe7YhvQqevqufSsr8ZE3nfd68laIHlS1KjpJXUL3kqoXblXIG7EbD12Jr5ubmWM74I8OgGPLJ6eXw8c7SdiMjczmkD12pCPMaBFqTpUZHqbY9pQff8AUQD1c5PwFdUWpRseUOCfL/76UMxUTudd+n38EOieOS6aUpWlVJSlKEJSlKEJSlKEJSlKEJSlKEJSlKEJSlKEJSlKEJSlKEJSlKEJUZeI6EnvJME7BUBx7qk6VTNF0jauvj8iFNj8pUDIWIyQ+PN1iUf7hmvm2wGU7coYZx9X+CgE+mamZbFGbmZQSPE14SaUDvzNnzO+35o6co9K5b8FKHZgb8fr5a961tnYRR0VJ7QeHby4nQ2jTEIvekFwIxIpwndZ/L2JxnHTpne0JCUtolLSs5wcyn8JkjJB22O+MAV3x2TqMCTbG3s+71896+G0rJyzk58x1Hkc+H9s10sRNNNCIslfBZIoo45DJmUbGN9gCfId3zfJ0Br3Ej5A5p1P6tcfNdqkBpiYw2XHhzb49wPXFdKIAMDYCsEWBkHvOruJ+VfG/Ban4hvIevXYvm3jKqAzFj5kY+6vSlfhNdZoyigsZNm1+0pmgNNJKUpQhKV+A1+0ISlKUISlKUISlKUISlfma/aEJSvzNftCEpSlCEpX5mv2hCVR9XvBG0rsxCqWJ67AE1eKznjH7K69JP61xOLMDzEw7F1LdhHZQ9w5C1Hf45tv81v3X/tT/HNt/mt+6/8AasupXd/2phP1P+I+i4v+vYj9LfgfqtR/xzbf5rfuv/an+Obb/Nb91/7VGcGdn8d3BNIJ43Jj5VHKwMUuVbLAjyGMjOxNUrUbVY5CiSrKB+WoYKT7ubcj31U38M4Fzi0PfY7R9Fa7jOKa0OLW6+utaR/jm2/zW/df+1dumcRRXBIicsVGTsw26eNZDVv7OPtZf0B/NWPif4ew2Fwr5mOdYrcitx2K/BcXmnnbG4Cj39Xetq0M/gE+P3ms77cBta+sn/ZWiaF9gnx+81nnbh0tfWT/ALK6HB9ou4f+VVxL3ZO/5qw8f/iaT9XD/PFXz2XShNKRj0Uyk48g7E19cf8A4mk/Vw/zxVy9n34lP6M/3vW3fD/1fJZ7qf8Ap+a6JO1uwCBg0jZOOUIeboDnB8N6n7LWIbu1MsbExsjZOPaGAQQR5jyrKuB9OjfStRd0VmEbYJAJHLGWGCem++1Wfst/FUv6c38q1KaCNgOW7BASime4jNWoJXp2Zi0ht7hraSWVFIZ+aMKRhScADrtVk0Pi+3u4pJYWYrF9fKkEbc3Q+6qX2IqDb3IPQumfTlNQGh3Rs01iAnBWNgvrzmEH/wBxalJCHveL1FKLJixjDyNrVeHuK4L1HeAtyoQGLKV3Iz4+6oO57W7FHKc0jAHBZUyvwyQSPhUbwnZGDQZnGzSRzye/oVX+CA/GqhwxLM2n3EEVg04lLDvh+S3KuBjlOSvXqOtJuHjJceQNb0h2IeA0cyL2tbTDq0Twd+jBouQvzD80Ak7eex28xUFbdpNnII+R3JkkEaryEMWON8HovtDeozguwmh0idJ0aNgJ8KwweUpn5ZJqu9kPC8E6vPKpZ45FCbkBSAGzgdTnz8qgIYwHlx2OlKwzSEsAG45q/wDEvG1tYlVmZi7DIRBlsdMnwAr74a4yt74N3DNzJjmVhhgD4+8elVDtF0qeC8i1GFBKsYAdSM8vLncj80huvgRmpPgQ2VzPLeW/Ok7jEsRIwvNynIAG4JTPNnzqJiZ0OcX39vVSYlf0uU1/jrXhBbWn/jrsJZPpW+Y+Qcn2IH1/0d/Wp7ibjm2sWVZixdhkKi5IXpk7gAf2qmWv/qeT4/8Ax1rz1uIS8RxI4DKOTY7jZC3Q+81cYg5zc10G2qulLWnLvmpeGjanHccQrNEeZHBIOMH7HBBz0IIxWh8ScZW1jy9+x5m3VFGWI88eAz51Q7K0WPiUqihV9o4AwBmHJwB78n41M8eT2NvdRXEyyS3QC93Ep9k8pOCwIwBk+pI6USsa+Rgo1lCI3OYx5sXmKm+HeP7W9kMcTMsmCeV1wSB1x1Bx5V7cTcaW9jyiYsWfJCqMtgeJ8hWb6XdTvr0MlxEIZH35B4IY2C59+Bvnf06V38XIJdftUcBl/BDB3BGWbGPLNI4ZgkA5VfopjEPLCed16C5ItXiuuIIJoTlG5cEjBBEbAgjwIrYqyW7s0j4kiCKFBKtgAAZMbZOB6VrVVYuvyV1BWYa/z31lKznjH7K69JP61o1Zzxj9ldekn9a83xL+JB+4eYXXw/uSftKx2lWngLhZLydA0sY5GDPEwbmeNSCeU4wc9DvtmuTi7htbKZoxMkjZPsKGyiHdeckY5sY2FfQOlbnyc147onZM/Jc2n8T3ECIkMhjVXL4Xbmc4GW/O2AGDtjwqNnm52ZiACxJIAwMk52HgN6+K9LebkYNhWwc4YBlPuIPUVPKBqAoZidCV9NZuI1kKnkZmUHzZApI/3j/8KtPZx9rL+gP5qs2r8QWX0Awxx2puIkWTuuXMSyPjvO7zszLkkrnw8cGqz2dHM036A/mrg8ZkL+HTEitvMLrcPjDMZHRv7FbVoX2CfH7zVX7VOF5buCNoF53iYnlHVlYYOM+IwDirRoX2CfH7zXfXM4fIY4o3DkB5LqYpgkc9p6z5rHdT1nUru1Wy+gyqfYVn5JBzBMEZ5wFTdQSSav3D/D72umC3PtSCOTOPz35mwPPBbHwqyUrfJPmGUChd+KysgynMTZqll/BfD9xFpd/FJDIskiOEUjdiYyowPXapns70maHTpY5Y2Ry8pCsMEgqoHzxV3pQ/EOfdjc2hkAbWuwpZ/wBkWizW8M4nieMs6EBhjIC4qvdoXCN019K9tDI6TInMVG2fZyp/aiVvjWw0qTcU4SGSt0nYZpjEd7KKTRR9CFr0Hcd16exy5rLtLbUbG2uLJbOZmkJ5ZUDkKSApZWRSDsMg5GPGtmpUI5yywRd6qUkIdRBqtFU+HNHuItLeOcu87pKSGYswLAhUySd8Y+JNR/ZHo81vbzLPG8ZMgIDDBI5QM1fKUjMSHDr1TEIBaerRZ/xf9Ot7+O5gSae35QGhQsRnDKcoueoIIODuK4+z7QpzfzXbW7WsLKwEZBXJYqcBSAcDlznAGcYrTKVL2g5Mtcq8FHoBnzXztZzb6HOOIHnMT9yc4kx7P2Cr19dq5uOdIuYdTivreB5lAXIRWb2lypBCgkAqeuK0+lMYkhwNcsvgkcOCCL52ss0HS7x9ZW7uLdolcEnxVAYyqqW89hn3nwr74+0e5j1KC8hgedFCeyqs2GQnYhQSM5yDitQpT9qOcOobV4JezDKW3zvxWVWmnXsusQ3c1q8aNjp7QjXlZQGPgfE7eNdPaHotyl/b3tvC03Jy5CAseZCTuFBOCDjOP6VplKPaTmDqGgrwR7MMpF7m/FZRY6dez6xDdzWrxIcE+IRQjKAx2389h1rV6UqqWXpK0qhStii6O9bvVKznjH7K69JP61o1Zzxj9ldekn9a4PEv4kH7h5hdHD+5J+0rKtM1mW35zC3Izrylh9YLkEhT+TnHUb1+arq0lw4kmPM/KFLY3bl2BbzONs+6uOlfQ8ou61Xi8xqr0SpfQ+HTcxzuJY07lOYhubJ8dsA+AY+e3TxqIoDQ4EjQoaQDqEq39nH2sv6A/mqoVb+zj7WX9AfzVx+Pf9fL3DzC6HCv+Wz1yK2rQvsE+P3mvbUNTigTnmkSNM4yxAGfIZ6n3V46F9gnx+81nXbCxkubOHPsnJPqzKmfkD865PDI+kijaf0jyXYxsnRl7h1/Ne/FfFTnUrEWtwTBJ3fMI3yjZlKkHHjjYitB1LV4bdQ08qRg9OdgMnyGevwrJeJ+HYrPVrJIFKozQtjJPtd7yk5JzuFFON7+I63i7DNbxBAVGScGPvMAAjq7DPurrGBsmUN2ontXNEzo8xdvYHYta03WIbhS0EqSAdeVgcH3gdPjWecX65cWusQDvpBbyGJimfY5c924x+zn9qorge9iGtH6IGW3lVwFII2Cc+MEno6nHuqW7bLE8ltOOqOyE+oDD+KGlHEI5gw7Ec1J8pkhLhuDyXZ2ucQTW8dusEjRu7MSVOCQoAx82q1Q6pHa20P0qdVbu1BaRgGdgBk77k58qzji+4+m6jp0Y3DRwsf9RuZv9q5qb430a2W8S7vrgGIKAtvykswUHYYO45jk7Y8DSMbcrGO31Om57ExI7M947BrsrtputwXAJgljkx15WBI9R1HxqkcHa3PJrF7FJK7RJ33KhPsryyqowPcDiq7wLeqdaJgjMMUiviM+Ccgcbe8qGx79qlOBfx7f/wCv/wAyUzAIw8dgKQmMhYe2lf5OKLRVZjcwYUgMRIhwTnAOD12O3uNdtjfxzIHidXQ9GUgj5isc4A4ZhvLi9E6lggPKMkYZmcc2x6jl/jUn2Sc7wX1urlOnK35rMHTmA/ZHyqEmGY0Oo6ir8VOPEOcRY0N14K/3HF9mjlHuYQwOCC67HyJ6D41IT6hGkfePIix7e2zKE36e0TjfO3rWLaraWFpbTW6Yu7oknvUUgRAY/KyRtg5x571JJOW4abJ+rKAPcO+U4/jTdhW0CCdSBr5pNxLrIIGgJ08lqcWswMyKssbNIpZArqSyjqwwdxt191c19xVaQvyS3EKOOqlxkeo8PjVJ7L+EfwcV80rF2R1RcDlVcsgznc9M4qE1DTLGxFxHM3067kzyhVOY2IJJY5OGycnx2qIw8ZeWAk11euSZnfkDiAL6/XNaxc6mv0dpo3iZeQlXLgRe4lxsFz1NRPB9qI4GlkuxcuxJkkEgaJSNyqYPKoGd/wCmwqhcITE6FqAJ2Uvj3ZRCf4166Pp8s3DsiQ5Ld6zFR1ZVYFlHnsM48cVIwZQW3/MAkJ8xDq5ErRrPiu0lk7uO4hdz0UOMn0/O+Fdt/qUUCc80iRr0y7ADPlv1PurHtB0e0v4oI4HFrexbsSCTKRvzLvuQRnHUb+FSnaIO/wBWs7Z8mP2MjOx53PN6ZCgUjhm58tnnfh9UxiHZM1DlXrsWj6Zr1vcZ7iaOTHUKwJHqOorvrI7mySx1+BLcd3G/ICoJxhwykb+GQDWuVnmjDKLdiLV8MhfYduDSVnPGP2V16Sf1rRqo+u2fO00bZw/MD6NncfOvPcWcGGJ52DgSuphG5g9o3IWH0qwajwRcRk8q94vmvX4qd/lmoOe2ZDh1ZT5MCPvr3mHxkGJFwvDu4/LcLx02GlhNSNIXZp2hSzLMyqcQx942x3GQMD3759Aa4GQjqCPUVoXBvaWLO3WOYyzEyHxH4KLAAwW+sc5PL0Ax0qkarevNM7vI0rFjh2zlhnbbw28PCrGPeXEOFDkh7GBoLTrzXHVv7OPtZf0B/NUJZcM3Ev1YmA829kfNuvwq8cKcMm1DM7Au4AOOgA3xk9a89+IOIYYYOSEPBcaFDU7jq28V1eE4SY4hsmUho5nTktN0L7BPj95rPe2O3ZJbS5AJVCQT4AhlcA+Wd/lWh6KhECZ95+ZJrrliDDDAEHqCMj5Gs/DpOijjcR/KPJbsZH0hc2+Z81jOu8RrfanYyxJIsYeJQXGOYiXLEYJGBzAfCpDjBvoWtxXcqkwsFJIGRshhYeo2bHvFaqtuoAAVQB0wBt6eVfs0CuMMoYeRAI+Rroe1AEU3SiPisfsxINnWwVnvCvFk17qb9yMWaqTvGgP1Qo9oDOS2TjPSp3tL07vtOnwMlAJB+wQT/t5qskMCoMKoUeQAA+Qr7IqkyjOHNFVStERyFrjd2sV7LIGn1FHfOIINvIBVEKj5MT8K6eN51g1tJbtGeACMqMZBULjYHY4kySP71sCRAdAB6Cvia2R8c6q2OnMAcfOrzi7kz1pVKkYWo8t63ayXQNS7/XxNyOiyKxQMMEoIeVTj3hM/Gu3gZf8Azy//ANf/AJlrUO7Gc4GfPFBGAcgDPpUXYkEEAcgFJuHIIJPO1h3BvFa2M948iOyvkZUZw4ZyoOTsDk/KpXs606U6fqMkYYNKhWPHiyqxPL57vip7s+4Pntprs3MahJeXlyUYHDOdwCfMdav0cYUAKAAOgAwB8BV2IxDQSGjete5VQQOIBcdr071hHD2uRR6dd26xO11KGGVXOIsDPMeqhQGOMVLW+/Dcg8ROP+WM1ryWqAkhVBbqQBk+p8a+u6GMYGPLAxUHYsE2G8wd1NuFIFE8iNlVuzxW/wDCYAuzckmPXnkx/Gs14O1mO1+lxywyPdyKUjwuWDEMGU53X2iCT44rdVUDYbV5i1Tm5+Veb87A5vn1qtuIAL7HvaqbsOTlo7aLIODvxLqQ8d9v2F/tXfw1fXEGhNLbD8IkzE+zzexzDmOD5dfga1IRAeA367CvpUA6AD0puxQdf5dyD/hJuGLa12FLBtd1aG6a1ktEdb88ve8i4DSgD2gB+UW3yPA71Ze0aJ7e/srx1JRQgcqNgyNlh7sg5GeuDWnRWUanmVEU+YUA/MCvWSMMMMAQeoIyPkakcWLFDQWPio+ymjZ1Nf2WR218NT1yGaBWMUQUliMYCAnfyyxAFa9XnBbKgwiqo8lAA/hXpWeaUSVQoAUr4o8l2bJ1Sue6sUk+uoPv8fmK6KVnexrxlcLHarw4tNhQk3DCn6rEeu9R91ww5GCqOPLb7mq10rmycJwzjYBB7CtTcZKNCb71ml1wNCWHNbYPuDAH904NSmn8Jcv2cKR+/AB/vV3pUTw1zxlkme5vVaBiWtNsjaD10oCHhg/lv8h/U1IW2ixJvy5Pm2/8Old9K0RcPw0WrWDx181B+JlfuUpSlblnSlKUISlKUISlKUISlKUISlKUIWaHX9Ru2vJbSUIls5VIRErtLy58SCckDoPPA86v+j3bywRPIhjkZFLoQQVbG4wdxv51nXBuuJZRamZCveRTswQsAzndQBnfcjFaFoWpG4t4pinIZEDcuc4B3G/pv8a2YltaAaDn4f3WTDuvUnU/VQWka/M+q3luzAxRIhReVQQSIyd8ZP1j1r94B16a6F0ZmDd3cMi4UDCgDA2G/rVbHDkV5rd8kpcBUjYcjlTnliG5HWpHsjhCR3ijOFumAz1wAB/SpyMYIyRvTVGN7i8A7W5SXFuvTQXlhFGwCTSMsg5QcgFPEjI+selWPU5ikMrLsyxuR6hSR91Uzj78YaV+ub746t+tf9NN+qk/lNUOaMrPXNWtJzP9clEdn+sy3VikszBnLOCQANgSBsNqmNYuGjt5nU4ZYnYH3qpI2PvFUvsv1+3jsIopJ4UkLsORnUNlm2HKTnfO1XDiH/pLj9TJ/I1ErMsxFaWiN1xA3rSpvCFzql3HDcG5h7pn9pDEvMVVsMMhdiQDWhVkvZ5ptj3dvLJc8lyH2jM6gFuYhR3Z33228c1rVSxQAfQ8q+6WGJLLPnf2SlKVlWlKUpQhKUpQhKUpQhKUpQhKUpQhKUpQhKUpQhKUpQhKUpQhQ9/wfZzy97LbxvJ4sR1x5gbN8al1UAYAwB0Hur9pUi4nQlINA1AXJDpUSyvMsaiVwA7ge0wGMAnx6D5V+2GlRQc3cxqnO3M3KMczHxPvrqpSzHrRQXJd6VFK8byRq7xnKMRkqdtx5dB8q6ZYwwKsMgggg9CDsRX1SiyigoSLgqyVgy2sIKkEEIMgg5BHxFTE0IdSrAFWBBB6EHYg/CvulMucdykGgbBQsPBdkjKy2sIZSCCEGQQcgj0IqapSguLtymGgbB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77832" name="AutoShape 8" descr="data:image/jpeg;base64,/9j/4AAQSkZJRgABAQAAAQABAAD/2wCEAAkGBhQQDxQUEBQUFRQVFRQWFRUWFBQVFhUWFxQXFhUVGBcXHCoeHBwlGhYUHzIgIycqLCw4FR4xNTAqNSYrLCkBCQoKDgwOGg8PGi0lHyQpKy4sLC0tLyotNTAsKiw1KSwvLCosKSosLCwsKSwsLC8sKSwsLCwpLCwsKSwsLCksLP/AABEIAHkA8AMBIgACEQEDEQH/xAAbAAACAgMBAAAAAAAAAAAAAAAABwEGAwQFAv/EAEQQAAIBAwIDBAcEBgkDBQAAAAECAwAEERIhBQYxBxNBUSIyYXGBkbEUM1KhFiM0cnOyFSQ1QoOSs8LRJTaCYmOiweH/xAAbAQEAAgMBAQAAAAAAAAAAAAAAAQMCBAUGB//EADgRAAEEAAQDBAcGBwEAAAAAAAEAAgMRBBIhQQUxURMUYZEycXKhscHwBiJCUoHhFTM0NWKC8Rb/2gAMAwEAAhEDEQA/AHhRQTWOe5VFyxwKgkAWUAvQLJRmuZLxtdu7w/mNQU/AN1rVk4tJnAA67eiQ3uIPX3itN+NibvfqVzYHldzVU5rkyyugXvZVQuwRRgbs3Qe/Y15urqWI7kEeGwAx5EnpWT8Tkbmc0gKBHmNAi1181NcaPjDAekoO/XOhcezVuflW7DxWNmCqwJ+P16VLMVE/fz0R0TxstyijNFbSqRRU0URFFFFEUUVNFEUUVNFEUUVNFEUUVNFEUUVNFEUUVNFEUUVNFEUUCpozRF5Nce9hdDq7yYgnoig49ldmvOseY+da88QkbRNKxjy0quSs2Mt3mPOTulH5jNeLUgOpPq5Hu+HojPwrvS2kTNqZVLeZxWrLwpDk6zk9SSDt+H2D3YrkvwTwbBB/VbYnaRVUqZz9yxdXVwrWhlKovenVJhO8BwgiB6PgE+W46eNlEGi1iRmkZyFYmVtUmSMkE+ecjA+Fb8dkVGFmIHuG1eW4UpbLSZ+XTyOfD/iulicRLPCIsvvC04YGRSGS1yY+uBjPllA3ydRW0rSZAzcKT/6UI+Y2rpJw6LTpbDDOQGOrHsGfCttNKjAwAPCtCLAkek6vUfr4radONgvFpEyqAzFj5nrWcVAOeleJbhU9ZlXPmQPrXZa0AABaRO5WWivDSgDJIA8yQB86I5QwypBHmCCPyrJF7oqM1BaiL1RWOK4VvVYN7iD9K90RTRUZooimioozRFNFRmiiKaKxC4XVp1Lq8sjPyrJmiKaKxC4XVp1Lq/DkZ+XWsmaIpqKM0URTUVjNwurTqXV5ZGfl1rJRFBpfcYuhG0rsTpUsT16ZphGljzb91c+5/rXA4ywSGFh5F1ea6GCcWB7hs1cr9OLf8T/5TR+nFv8Aif8Ayml1RXe/8pgurvNcX+PYnoPJMb9OLf8AE/8AlNR+nFv+J/8AKaxclciw3ttNIJgxMZjAMZBhk2bV1w2w8POqRxCBI5CsUneqNg+koCfHAJziqmfZnAOcWguseP7Kx3GsW0BxDdfBXz9OLf8AE/8AlNbvC+YI7liIixKjJyCNs4pW1auz/wC+l/hj+YVpcV+zuFwuEfNGXWBpZWxgeLzz4hsbgKPgnXy6f6svx+tLztvG9rn/AN3/AG0w+XP2Zfj9TS87b+tr/i/7a6XBvQj9n5Kjif4/X81Y+ef7Bf8AhQ/VKx9l0wj4OrnopmY4HgGJP0rJzyf+gv8AwofqlanZ/wD2C37tx/ureq4f9lr3Uo9lTL2xWQQMolY5xo0AHH4tzjFWTh/HIb2zaaMnu2Rw23pLgHUCPOldyNaI3COJMyqSE2JAJGIyRjy33qy9lv8AY0378/8AIKymhY0HLzBCwhme4jNyIKydmktpFbXL2hmdFKs/eKob0YyQFAO+1WDgPOkF7DLLFrCxevqXB9XVtv5Zqo9iaA21yD0LoD7jHVc4Xc/Yl4tATjEZCj/E0A/JxWToQ97xuKUNmLGNOxtNXlvm+G/jkkh1qsZAYuoX+7q8/KuBc9sNorkKszqDgyKo0+8ZOcVpcs2Rg5bmYZDSRzSe3caR+QqpcrtdPw6eC3sxMkpYNLkalOBsPdt86MgjJcdga50j55AGjci05bfjcUlr9pjbVFoL5HXCgkjB8djtVetu1K0k7vR3mqSQRqpUBt8ekd9l361qcn8LltuCzx3CFGAuCFOM6Smx2+NV/sg5bgnSSaZNTxyIEyThcKGzgeOfpVYijAeXa0VmZZCWhu4V45m57t7BlSTW8jDIRBk46Anyr3yvztBxDUsWtXTdkcYbHTI896q/aHwSeG8j4jbL3ndhQ6Easac+lgblcE5xuOtbnINzZ3dxJdQho7llxLGWyoDYyyjG4JUb/OoMTOyzDz8VIkf2uU/QWK0itP0hchpvtXpZBVe6+6GfS6+rXc5q5+t+HuqSh3dhnSgGy5xk5O3jVQsf+7JP/P8A0BWLjCiTmiNXAIBjGDuNoyR+dWdkHOGbkG2q+1LWnLu6lrcB4nHdcyCaL1H1EZGD9zgg+0EGmFzPzvb8PKrLqZ3GVRBlsdMnyGdqo1nbhOaiFAAyxwBgZMOTt7/rXY58vrO1vIpniea8wvdoGOkYyELD3npjepkY172ijWVRG9zI3G9bXa5c7Q7e9m7lRJHLgkLIuM4649uN96y8188wcOKLKGZ3GQqAE6c41HOw3z8qXPDpbhuYYXu0EcrlWKL0VTGdK+/HnvXQ5rQScyW6Puv6nY9P7zfWoOHYJB0q/oqRiHlh63S0rfjMd5zHbzw50sU9YYYERsCD7ac9KW/tlj5piCAAExsQBgZMTZP5U2qrxVfcrorcLf3r6oNLHm37q590n1pnGljzb91c+5/rXl+KfzIPbC7WF9CT2SlLRVq5A5divLlBJLhkYOYihPeIu5AbOPeCK1OceARWVw0SS94wYkroKiNTuoLE+kcEdK+giVufJuvHGM5c+y51rxueJVWKRkVHLqFOPTOPSOOpwAN61Jpi7MzdWJY+G5OTt7zXiskExRgy4yDkZAI+IOxqygNQq7PJe3s2ESykeg7Oqt5sgBYf/Ifn5VY+z/76X9wfzCrJxXnW2awMMSwd/GiuP1I7ku33giB2DAE9duvWq3yAczS/uD+cV5/jcjn8NmzCtPmF1uGsa3GR5Tf/ABOvlz9mX4/Wq72n8pyX1uhgAMkTE6c41KwwQD59D8KsXLn7Mvx+tdOudw55jhjcOg+C6mLYHve09Sk7fvxa7tUs3tCq+grOV06guNOok4A2GSPKr9wPl1rThf2fOp+7kzjoXcMSB8TirHiproPnLhQAAu1qMgDTZN7JYcncr3MPC76KWIrJKpEakjLHuyPPzrsdn/BJrfhksU0ZSRmlIUkZOpAB0NXeoo/EOdd7m0ZhwyvAKhdk/AJ7SGdbiMxlnQqDjcBMHpVf5/5Iupb+SS1iZkmVdRBUDOwIO/moNN6jFSMS4SGTqodhmuYGHZcleCL9g+zdF7nuvd6GPrSvsuG8TsreezjtWdZScSqdhkAEqQfEAdelOaoxWMc5ZYq71UyQB9a1WiqXLnLs1twl4ZSWmdJSRq1YZ1ICZPXwrT7KOBT2lvMtxGYy0ikA43GgDO3tq9YoxUGZxDh1KyEIBaeiXfN/DL2HiUd5aI0yaQGiDHGcFTlc9CDnPsrByHy3c/0jLeXEIt1YPiIYGSxHh5bZ99MrFGKy7w7Jlralh3dufNe9peWnLtwOYnuTGe4OrEm2N4Qo9vXatbnjl66TicV7ZxGbAXKjfDKCMMM5wQeopm4qMUGIcHA1tSHDgtIve0reAcAvm40t3dQ6A4ZmKkFUzHpVeucjYVk575euhxOK8tYjMFCeiBnDJnZh5EHrTPxUbVPeXZs1DlSjuzcuW97SrsuBX8nGIbu5g0hipbSwIjXQVCnxyPH31t9oPLlz9vgvLOMylNOpV3IZCSMj8JG1MmjFO8uzB1chSd1blIs6m0quH8Cv5eMw3dzBoBKltJBWNdBAU5Ocj/7prCgCpquWUyVY5aKyKIR3rzUGljzb91c+6T60zjSx5t+6ufc/1rz3Ff5kHtj4rqYX0JPZKV1nxGSEOImKa10sRsSuckZ6jOB0qL7iDzsGlYuwULqPUhemT44G2a1hU19FDRdrxVnkiurwXg6TpMzzLEY0LKrD1z5Dz2B261yqKEEjRBoirV2f/fS/uD+YVVatXZ/99L/DH8wrifaD+3S+r5hdLhP9ZH6/knXy5+zL7z9a98a49BZx67iQIpOBnJJPkANzXjlz9mX4/Wl12wNrvLOI+rg5H70ig/kPzrmcKj7SKNp/KPgupjpDG57h1WPmbmgT8Vs2tJ2MTGIEK7KpPenIZdt8Y60yONcy29mAbmVU1Z0jcsfcBvSu5s4LFa8as1t0CIxgJUdM96Rn5AV45yvFHMBM8bTRxiP9UoyWHd6gAD1Go5rsGFsmUDlRPiua2ZzMxPO/0TT4LzNb3oJtpVfT6w3DDPmDvS8524hLacbgcSSd05iYprbR62hhpzjy+dafJ7546JIIJIYZA40MhAUaMkeQGoZrr9tVh+qt5x1R2QnyDDUv5rWLI2xzBuxCyfI6SIu3BXvtj4xJElukLujMzsdDFSQAFA29pqzjj8HD7WBbucBu7X1iWdiFGTjr18TS95guPt/E+HIDkGK3Y+Y1HW35KK7vO1rZW9+t1dyNI+BotQqsGABA9y6t9/GhjblYw+J8VAkOZzx4BXHgnNVte5FvKrkbldwwHng+FUjkziEr8dvEeR2Re/0qXYqMSLjAJwK4nJl0W4+GEX2fWHPdAadKmPUAR7djXT5G/wC4L3/H/wBVaGERh4H5bTtjJlP+VK6S8/2KqxNwnoHBA1E5yRjGMnoa6vC+Mw3UXewOHTcZHgR1BB3BpSdnvL8N3c3onQPoDaQfAs7gt79hW32VRmSG/gLlFKr6Q6rkOhbf2CsJMOxoNE2K96zZiXkiwNb9yu8/aNYI+hrhcg4JAYgEe0DFde449BHbi4eVRCcESZyp1HA6e2k5xCazgtJ7WyjN0+7PclNolGN1I8vPYb+Nb0Tk8rPk9JsD2DvRt+dS7DNoEXzpQ3Eusg1yTOteaLaWSOOOVWeRS6AZyVGcnpt0PWtPiHP9jBIY5J11g4IAZtJ8iQKrHZjybGIIrwu/eurhdxpUHKdPE7VwblbKyFxBbq19cSBgWKArFgHUQwHUZyceXWoEEZeWizSkzyBgcQBaaNxx2N7N54JY9ARiJDkop6ZbAzsfCuPyZBb29o9x9pE2osZrhmbTkH0gob1QCfjVI5RY/wBAcRGdgTj2ZRCa2eCcHkuuW3jh3fvncL+IK4JUe2pMAaCL0zAIJi4h1a5bV5se0GxmlEcc6licLkMoYnoASMV0+McfgtED3Eixg7DPVj5ADc0o+CW1pxCOC1f+qXURI1hR+uI8Mn+/nBwfhXR5/Am43aQSboBECD0OpyW+eMUOGZny67k/XioGJdkzGtqTC4Jzda3hK28qswGSu4bHng+Hurs0oOJW6WnMkAgURqTHlV2HpqVbYee1N4VrzRhlFvIi1sQyF9g8wVJpY82/dXPuf60zqoXHbH9ZIjg6X1fEN5V5rjDsnZSHk1wJXYwQzZ2blpSUoqzX/IkqkmIq6+AJ0t7t9j864l1wmaL7yN19ukkfMV7fDcUwmJA7KQHwvXyXk5sFPCfvsK6PC+TrmeORxFIAkXeL6DfrNwAq+ZwSdvKuTdWjxNpkRkb8LAqfZsatnKfaG3D4BEFaTMhZ9TkBEwBpjHgepz06VV5w08rFO8k1MxBILMRnbUfPGK2WyOBJfQbsqSxpADbvdatWrs/++l/hj+YVoWfJ9xJ1UIPNzj8hvVv5e5dFoD6Wp3wCcYGPICvM/aDiuEdhHwMeHOOlDVdrhOAnGIbK5tNHXRMvl39mX/y+pqh9sHDJNdtcxoWEeVbAJwdQZc48NiM1f+BwlLdAwwdzj3nNb+Kx4a8wxRmvwj4LYxjBK5w8Ul+KcSm4hxOzuBbSxx6olGVJzpkyzZAxjJx8K6XOcEtjxqO+7t5IjpyVBOCFKMp8jjBGaa+KCK6XedRTdKqlp920NnW7S35S45eX/FGlHfR2YB9BhhfVAA6bknfbpVi7ReGG44bMqjUygOoG5ypztjxxmrNiiqXS28OAqla2KmFpN2kv2X8JlfiSyTJIBFEcFlKjoEUbjyJ+VbHOiva8cS5lheWL0GUAEg6VxgeGQd8GnBioxVxxRL85G1KoYUBmW97Sj4A003MC3EsEkSyBioZTspiwmT0yQK3eSrN149eMyOFPf4YqQD+sXGCRimhioIrF2IsEVtSluGqje9pEcqcxvYzXjrC0qsGVtP8AcYyNoY+zOa7vIXL0zcNvn0srzoUjyCpbCkkjPgSSKsfIXJs1jcXLzFCsuNOkkn12bfI8iKu4FXTYkAkMHTX1KqHDkgF3jokVwLiEkfD7qzS0laaTUWcKRpQAZDbZ2wcD211rezk/RmRO7fX3/q6G1Y7xTnGM9Kb9FYOxd8m7grNuFrm7YhVXkW1f+hoU3R+7kG4IKks+Dg++lvyreS2Ru7c2sslxMpjXC+qcMDkn+76WdvKnlRiq24is1i7Wb8Pmy0eST/KdlIvBOIxsjhychSjAt6CjYY33Brc4FBdx8vn7L3iTLM7aQuHKavSABHlv8KalFS7Ek3pvagYahz2pIjjF43ETbiG2lF4oCyy4I1kAAMcDY5GdR6VZO0Thc0F5aXio0ixiMSlRn0kbO+OgIOxpp0VkcVqKGgv3rHuuhs6mko+GF+K8bjuUheOGPSWLjGNAOBnzJI2puioFTVEsmetKAV8UWS9bJKjFY57VZBh1BHtFZc0ZqhzQ4UQrwSNQuNPytE3q6lPsOR8jXPn5Tceoyn2HIq05ornS8KwsmuWvVotlmMmbv5pfXXJuphrt0Y+B0qa6FpynJjoiDy//AAVcMVIqj+DxHR73EdCVn31w1a0A9aXBt+U0HrsW92wrp23Co4/UQA+fU/M1t0ZrehwOHh9BgVL8RI/0nKAKmjNGa3FQiijNGaIpoqM0ZoimiozRmiKaipqM0RGKDRmg0RKq2kveJG9mguZUaCQpBChCq2NwDnbpjc+2mNwV5Wt4jcLpm0L3g22bG/Taljy/zIvC4+JRyELcLMWiRgfTOMDp4ePxplcu3sk1pDJOoWR0DMo2AzuNj7MVuYgEDQabeS0sOQeZ1381VuGcwMvG7yKafEKouhHcBQcJ0z7zWfs04tLcJdGWRpNNwyoWOcLpBAHsriW3A4Lzj98lwgkVURgCTscIM7Gt/siQLHeKvQXTADyAUACs5Gs7M1zpqwiLu0F8rctznXiksV/w5I5GVZJWDqDgOMrsfPqfnVo4xIVtpmU4IikII8CEJB+dU3tAP/UuF/xm+qVcOOn+qT/wZf5GqhwGVn1ur23b/rZcPsy4jJPw5HmdncvINTHJwG2ru8clKWs7KSGWKQgjqCEJBHxpfdmnOtpb2UVvLLiUyMAulzu7+juBjfNX7mH9juP4Mv8AptSVmWXlpaQuuLnsl9yUlxdRwzScTcEvvAWBLBW9Xc53A8vGmiKTnIFzwtUg7/H2zvBpOJj6RfEfT0fEU4xWWK9P9qWOF9C16xRiiitVbaMVFTUURTijFFFERiiiiiIooooiKKKKIjFGKKKIjFGKKKIijFFFERioxU0URak/CYZHDvFGzjozIpYe4kZra01NFSSSoAA5LGtsoYsFAY9WwMn3miK3VM6VC5OTgAZPmcVkoqLSgsclsrEFlBK9CQCR7vKvTICMHcV6oopWqOGRDcRx5HT0F/4rYZARg7g9R516oqSSeagADktZeGRA5EcYI6HQv/FbAFTRQklA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77834" name="AutoShape 10" descr="data:image/jpeg;base64,/9j/4AAQSkZJRgABAQAAAQABAAD/2wCEAAkGBhQQDxQUEBQUFRQVFRQWFRUWFBQVFhUWFxQXFhUVGBcXHCoeHBwlGhYUHzIgIycqLCw4FR4xNTAqNSYrLCkBCQoKDgwOGg8PGi0lHyQpKy4sLC0tLyotNTAsKiw1KSwvLCosKSosLCwsKSwsLC8sKSwsLCwpLCwsKSwsLCksLP/AABEIAHkA8AMBIgACEQEDEQH/xAAbAAACAgMBAAAAAAAAAAAAAAAABwEGAwQFAv/EAEQQAAIBAwIDBAcEBgkDBQAAAAECAwAEERIhBQYxBxNBUSIyYXGBkbEUM1KhFiM0cnOyFSQ1QoOSs8LRJTaCYmOiweH/xAAbAQEAAgMBAQAAAAAAAAAAAAAAAQMCBAUGB//EADgRAAEEAAQDBAcGBwEAAAAAAAEAAgMRBBIhQQUxURMUYZEycXKhscHwBiJCUoHhFTM0NWKC8Rb/2gAMAwEAAhEDEQA/AHhRQTWOe5VFyxwKgkAWUAvQLJRmuZLxtdu7w/mNQU/AN1rVk4tJnAA67eiQ3uIPX3itN+NibvfqVzYHldzVU5rkyyugXvZVQuwRRgbs3Qe/Y15urqWI7kEeGwAx5EnpWT8Tkbmc0gKBHmNAi1181NcaPjDAekoO/XOhcezVuflW7DxWNmCqwJ+P16VLMVE/fz0R0TxstyijNFbSqRRU0URFFFFEUUVNFEUUVNFEUUVNFEUUVNFEUUVNFEUUVNFEUUVNFEUUCpozRF5Nce9hdDq7yYgnoig49ldmvOseY+da88QkbRNKxjy0quSs2Mt3mPOTulH5jNeLUgOpPq5Hu+HojPwrvS2kTNqZVLeZxWrLwpDk6zk9SSDt+H2D3YrkvwTwbBB/VbYnaRVUqZz9yxdXVwrWhlKovenVJhO8BwgiB6PgE+W46eNlEGi1iRmkZyFYmVtUmSMkE+ecjA+Fb8dkVGFmIHuG1eW4UpbLSZ+XTyOfD/iulicRLPCIsvvC04YGRSGS1yY+uBjPllA3ydRW0rSZAzcKT/6UI+Y2rpJw6LTpbDDOQGOrHsGfCttNKjAwAPCtCLAkek6vUfr4radONgvFpEyqAzFj5nrWcVAOeleJbhU9ZlXPmQPrXZa0AABaRO5WWivDSgDJIA8yQB86I5QwypBHmCCPyrJF7oqM1BaiL1RWOK4VvVYN7iD9K90RTRUZooimioozRFNFRmiiKaKxC4XVp1Lq8sjPyrJmiKaKxC4XVp1Lq/DkZ+XWsmaIpqKM0URTUVjNwurTqXV5ZGfl1rJRFBpfcYuhG0rsTpUsT16ZphGljzb91c+5/rXA4ywSGFh5F1ea6GCcWB7hs1cr9OLf8T/5TR+nFv8Aif8Ayml1RXe/8pgurvNcX+PYnoPJMb9OLf8AE/8AlNR+nFv+J/8AKaxclciw3ttNIJgxMZjAMZBhk2bV1w2w8POqRxCBI5CsUneqNg+koCfHAJziqmfZnAOcWguseP7Kx3GsW0BxDdfBXz9OLf8AE/8AlNbvC+YI7liIixKjJyCNs4pW1auz/wC+l/hj+YVpcV+zuFwuEfNGXWBpZWxgeLzz4hsbgKPgnXy6f6svx+tLztvG9rn/AN3/AG0w+XP2Zfj9TS87b+tr/i/7a6XBvQj9n5Kjif4/X81Y+ef7Bf8AhQ/VKx9l0wj4OrnopmY4HgGJP0rJzyf+gv8AwofqlanZ/wD2C37tx/ureq4f9lr3Uo9lTL2xWQQMolY5xo0AHH4tzjFWTh/HIb2zaaMnu2Rw23pLgHUCPOldyNaI3COJMyqSE2JAJGIyRjy33qy9lv8AY0378/8AIKymhY0HLzBCwhme4jNyIKydmktpFbXL2hmdFKs/eKob0YyQFAO+1WDgPOkF7DLLFrCxevqXB9XVtv5Zqo9iaA21yD0LoD7jHVc4Xc/Yl4tATjEZCj/E0A/JxWToQ97xuKUNmLGNOxtNXlvm+G/jkkh1qsZAYuoX+7q8/KuBc9sNorkKszqDgyKo0+8ZOcVpcs2Rg5bmYZDSRzSe3caR+QqpcrtdPw6eC3sxMkpYNLkalOBsPdt86MgjJcdga50j55AGjci05bfjcUlr9pjbVFoL5HXCgkjB8djtVetu1K0k7vR3mqSQRqpUBt8ekd9l361qcn8LltuCzx3CFGAuCFOM6Smx2+NV/sg5bgnSSaZNTxyIEyThcKGzgeOfpVYijAeXa0VmZZCWhu4V45m57t7BlSTW8jDIRBk46Anyr3yvztBxDUsWtXTdkcYbHTI896q/aHwSeG8j4jbL3ndhQ6Easac+lgblcE5xuOtbnINzZ3dxJdQho7llxLGWyoDYyyjG4JUb/OoMTOyzDz8VIkf2uU/QWK0itP0hchpvtXpZBVe6+6GfS6+rXc5q5+t+HuqSh3dhnSgGy5xk5O3jVQsf+7JP/P8A0BWLjCiTmiNXAIBjGDuNoyR+dWdkHOGbkG2q+1LWnLu6lrcB4nHdcyCaL1H1EZGD9zgg+0EGmFzPzvb8PKrLqZ3GVRBlsdMnyGdqo1nbhOaiFAAyxwBgZMOTt7/rXY58vrO1vIpniea8wvdoGOkYyELD3npjepkY172ijWVRG9zI3G9bXa5c7Q7e9m7lRJHLgkLIuM4649uN96y8188wcOKLKGZ3GQqAE6c41HOw3z8qXPDpbhuYYXu0EcrlWKL0VTGdK+/HnvXQ5rQScyW6Puv6nY9P7zfWoOHYJB0q/oqRiHlh63S0rfjMd5zHbzw50sU9YYYERsCD7ac9KW/tlj5piCAAExsQBgZMTZP5U2qrxVfcrorcLf3r6oNLHm37q590n1pnGljzb91c+5/rXl+KfzIPbC7WF9CT2SlLRVq5A5divLlBJLhkYOYihPeIu5AbOPeCK1OceARWVw0SS94wYkroKiNTuoLE+kcEdK+giVufJuvHGM5c+y51rxueJVWKRkVHLqFOPTOPSOOpwAN61Jpi7MzdWJY+G5OTt7zXiskExRgy4yDkZAI+IOxqygNQq7PJe3s2ESykeg7Oqt5sgBYf/Ifn5VY+z/76X9wfzCrJxXnW2awMMSwd/GiuP1I7ku33giB2DAE9duvWq3yAczS/uD+cV5/jcjn8NmzCtPmF1uGsa3GR5Tf/ABOvlz9mX4/Wq72n8pyX1uhgAMkTE6c41KwwQD59D8KsXLn7Mvx+tdOudw55jhjcOg+C6mLYHve09Sk7fvxa7tUs3tCq+grOV06guNOok4A2GSPKr9wPl1rThf2fOp+7kzjoXcMSB8TirHiproPnLhQAAu1qMgDTZN7JYcncr3MPC76KWIrJKpEakjLHuyPPzrsdn/BJrfhksU0ZSRmlIUkZOpAB0NXeoo/EOdd7m0ZhwyvAKhdk/AJ7SGdbiMxlnQqDjcBMHpVf5/5Iupb+SS1iZkmVdRBUDOwIO/moNN6jFSMS4SGTqodhmuYGHZcleCL9g+zdF7nuvd6GPrSvsuG8TsreezjtWdZScSqdhkAEqQfEAdelOaoxWMc5ZYq71UyQB9a1WiqXLnLs1twl4ZSWmdJSRq1YZ1ICZPXwrT7KOBT2lvMtxGYy0ikA43GgDO3tq9YoxUGZxDh1KyEIBaeiXfN/DL2HiUd5aI0yaQGiDHGcFTlc9CDnPsrByHy3c/0jLeXEIt1YPiIYGSxHh5bZ99MrFGKy7w7Jlralh3dufNe9peWnLtwOYnuTGe4OrEm2N4Qo9vXatbnjl66TicV7ZxGbAXKjfDKCMMM5wQeopm4qMUGIcHA1tSHDgtIve0reAcAvm40t3dQ6A4ZmKkFUzHpVeucjYVk575euhxOK8tYjMFCeiBnDJnZh5EHrTPxUbVPeXZs1DlSjuzcuW97SrsuBX8nGIbu5g0hipbSwIjXQVCnxyPH31t9oPLlz9vgvLOMylNOpV3IZCSMj8JG1MmjFO8uzB1chSd1blIs6m0quH8Cv5eMw3dzBoBKltJBWNdBAU5Ocj/7prCgCpquWUyVY5aKyKIR3rzUGljzb91c+6T60zjSx5t+6ufc/1rz3Ff5kHtj4rqYX0JPZKV1nxGSEOImKa10sRsSuckZ6jOB0qL7iDzsGlYuwULqPUhemT44G2a1hU19FDRdrxVnkiurwXg6TpMzzLEY0LKrD1z5Dz2B261yqKEEjRBoirV2f/fS/uD+YVVatXZ/99L/DH8wrifaD+3S+r5hdLhP9ZH6/knXy5+zL7z9a98a49BZx67iQIpOBnJJPkANzXjlz9mX4/Wl12wNrvLOI+rg5H70ig/kPzrmcKj7SKNp/KPgupjpDG57h1WPmbmgT8Vs2tJ2MTGIEK7KpPenIZdt8Y60yONcy29mAbmVU1Z0jcsfcBvSu5s4LFa8as1t0CIxgJUdM96Rn5AV45yvFHMBM8bTRxiP9UoyWHd6gAD1Go5rsGFsmUDlRPiua2ZzMxPO/0TT4LzNb3oJtpVfT6w3DDPmDvS8524hLacbgcSSd05iYprbR62hhpzjy+dafJ7546JIIJIYZA40MhAUaMkeQGoZrr9tVh+qt5x1R2QnyDDUv5rWLI2xzBuxCyfI6SIu3BXvtj4xJElukLujMzsdDFSQAFA29pqzjj8HD7WBbucBu7X1iWdiFGTjr18TS95guPt/E+HIDkGK3Y+Y1HW35KK7vO1rZW9+t1dyNI+BotQqsGABA9y6t9/GhjblYw+J8VAkOZzx4BXHgnNVte5FvKrkbldwwHng+FUjkziEr8dvEeR2Re/0qXYqMSLjAJwK4nJl0W4+GEX2fWHPdAadKmPUAR7djXT5G/wC4L3/H/wBVaGERh4H5bTtjJlP+VK6S8/2KqxNwnoHBA1E5yRjGMnoa6vC+Mw3UXewOHTcZHgR1BB3BpSdnvL8N3c3onQPoDaQfAs7gt79hW32VRmSG/gLlFKr6Q6rkOhbf2CsJMOxoNE2K96zZiXkiwNb9yu8/aNYI+hrhcg4JAYgEe0DFde449BHbi4eVRCcESZyp1HA6e2k5xCazgtJ7WyjN0+7PclNolGN1I8vPYb+Nb0Tk8rPk9JsD2DvRt+dS7DNoEXzpQ3Eusg1yTOteaLaWSOOOVWeRS6AZyVGcnpt0PWtPiHP9jBIY5J11g4IAZtJ8iQKrHZjybGIIrwu/eurhdxpUHKdPE7VwblbKyFxBbq19cSBgWKArFgHUQwHUZyceXWoEEZeWizSkzyBgcQBaaNxx2N7N54JY9ARiJDkop6ZbAzsfCuPyZBb29o9x9pE2osZrhmbTkH0gob1QCfjVI5RY/wBAcRGdgTj2ZRCa2eCcHkuuW3jh3fvncL+IK4JUe2pMAaCL0zAIJi4h1a5bV5se0GxmlEcc6licLkMoYnoASMV0+McfgtED3Eixg7DPVj5ADc0o+CW1pxCOC1f+qXURI1hR+uI8Mn+/nBwfhXR5/Am43aQSboBECD0OpyW+eMUOGZny67k/XioGJdkzGtqTC4Jzda3hK28qswGSu4bHng+Hurs0oOJW6WnMkAgURqTHlV2HpqVbYee1N4VrzRhlFvIi1sQyF9g8wVJpY82/dXPuf60zqoXHbH9ZIjg6X1fEN5V5rjDsnZSHk1wJXYwQzZ2blpSUoqzX/IkqkmIq6+AJ0t7t9j864l1wmaL7yN19ukkfMV7fDcUwmJA7KQHwvXyXk5sFPCfvsK6PC+TrmeORxFIAkXeL6DfrNwAq+ZwSdvKuTdWjxNpkRkb8LAqfZsatnKfaG3D4BEFaTMhZ9TkBEwBpjHgepz06VV5w08rFO8k1MxBILMRnbUfPGK2WyOBJfQbsqSxpADbvdatWrs/++l/hj+YVoWfJ9xJ1UIPNzj8hvVv5e5dFoD6Wp3wCcYGPICvM/aDiuEdhHwMeHOOlDVdrhOAnGIbK5tNHXRMvl39mX/y+pqh9sHDJNdtcxoWEeVbAJwdQZc48NiM1f+BwlLdAwwdzj3nNb+Kx4a8wxRmvwj4LYxjBK5w8Ul+KcSm4hxOzuBbSxx6olGVJzpkyzZAxjJx8K6XOcEtjxqO+7t5IjpyVBOCFKMp8jjBGaa+KCK6XedRTdKqlp920NnW7S35S45eX/FGlHfR2YB9BhhfVAA6bknfbpVi7ReGG44bMqjUygOoG5ypztjxxmrNiiqXS28OAqla2KmFpN2kv2X8JlfiSyTJIBFEcFlKjoEUbjyJ+VbHOiva8cS5lheWL0GUAEg6VxgeGQd8GnBioxVxxRL85G1KoYUBmW97Sj4A003MC3EsEkSyBioZTspiwmT0yQK3eSrN149eMyOFPf4YqQD+sXGCRimhioIrF2IsEVtSluGqje9pEcqcxvYzXjrC0qsGVtP8AcYyNoY+zOa7vIXL0zcNvn0srzoUjyCpbCkkjPgSSKsfIXJs1jcXLzFCsuNOkkn12bfI8iKu4FXTYkAkMHTX1KqHDkgF3jokVwLiEkfD7qzS0laaTUWcKRpQAZDbZ2wcD211rezk/RmRO7fX3/q6G1Y7xTnGM9Kb9FYOxd8m7grNuFrm7YhVXkW1f+hoU3R+7kG4IKks+Dg++lvyreS2Ru7c2sslxMpjXC+qcMDkn+76WdvKnlRiq24is1i7Wb8Pmy0eST/KdlIvBOIxsjhychSjAt6CjYY33Brc4FBdx8vn7L3iTLM7aQuHKavSABHlv8KalFS7Ek3pvagYahz2pIjjF43ETbiG2lF4oCyy4I1kAAMcDY5GdR6VZO0Thc0F5aXio0ixiMSlRn0kbO+OgIOxpp0VkcVqKGgv3rHuuhs6mko+GF+K8bjuUheOGPSWLjGNAOBnzJI2puioFTVEsmetKAV8UWS9bJKjFY57VZBh1BHtFZc0ZqhzQ4UQrwSNQuNPytE3q6lPsOR8jXPn5Tceoyn2HIq05ornS8KwsmuWvVotlmMmbv5pfXXJuphrt0Y+B0qa6FpynJjoiDy//AAVcMVIqj+DxHR73EdCVn31w1a0A9aXBt+U0HrsW92wrp23Co4/UQA+fU/M1t0ZrehwOHh9BgVL8RI/0nKAKmjNGa3FQiijNGaIpoqM0ZoimiozRmiKaipqM0RGKDRmg0RKq2kveJG9mguZUaCQpBChCq2NwDnbpjc+2mNwV5Wt4jcLpm0L3g22bG/Taljy/zIvC4+JRyELcLMWiRgfTOMDp4ePxplcu3sk1pDJOoWR0DMo2AzuNj7MVuYgEDQabeS0sOQeZ1381VuGcwMvG7yKafEKouhHcBQcJ0z7zWfs04tLcJdGWRpNNwyoWOcLpBAHsriW3A4Lzj98lwgkVURgCTscIM7Gt/siQLHeKvQXTADyAUACs5Gs7M1zpqwiLu0F8rctznXiksV/w5I5GVZJWDqDgOMrsfPqfnVo4xIVtpmU4IikII8CEJB+dU3tAP/UuF/xm+qVcOOn+qT/wZf5GqhwGVn1ur23b/rZcPsy4jJPw5HmdncvINTHJwG2ru8clKWs7KSGWKQgjqCEJBHxpfdmnOtpb2UVvLLiUyMAulzu7+juBjfNX7mH9juP4Mv8AptSVmWXlpaQuuLnsl9yUlxdRwzScTcEvvAWBLBW9Xc53A8vGmiKTnIFzwtUg7/H2zvBpOJj6RfEfT0fEU4xWWK9P9qWOF9C16xRiiitVbaMVFTUURTijFFFERiiiiiIooooiKKKKIjFGKKKIjFGKKKIijFFFERioxU0URak/CYZHDvFGzjozIpYe4kZra01NFSSSoAA5LGtsoYsFAY9WwMn3miK3VM6VC5OTgAZPmcVkoqLSgsclsrEFlBK9CQCR7vKvTICMHcV6oopWqOGRDcRx5HT0F/4rYZARg7g9R516oqSSeagADktZeGRA5EcYI6HQv/FbAFTRQklA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108546" name="Picture 2" descr="http://educablog.murke.net/files/2008/06/logo_web.jpg"/>
          <p:cNvPicPr>
            <a:picLocks noChangeAspect="1" noChangeArrowheads="1"/>
          </p:cNvPicPr>
          <p:nvPr/>
        </p:nvPicPr>
        <p:blipFill>
          <a:blip r:embed="rId2" cstate="print"/>
          <a:srcRect/>
          <a:stretch>
            <a:fillRect/>
          </a:stretch>
        </p:blipFill>
        <p:spPr bwMode="auto">
          <a:xfrm>
            <a:off x="4143372" y="2374149"/>
            <a:ext cx="1214446" cy="910835"/>
          </a:xfrm>
          <a:prstGeom prst="rect">
            <a:avLst/>
          </a:prstGeom>
          <a:noFill/>
        </p:spPr>
      </p:pic>
    </p:spTree>
    <p:extLst>
      <p:ext uri="{BB962C8B-B14F-4D97-AF65-F5344CB8AC3E}">
        <p14:creationId xmlns:p14="http://schemas.microsoft.com/office/powerpoint/2010/main" xmlns="" val="3016861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pPr algn="ctr"/>
            <a:r>
              <a:rPr lang="es-CL" dirty="0" smtClean="0"/>
              <a:t/>
            </a:r>
            <a:br>
              <a:rPr lang="es-CL" dirty="0" smtClean="0"/>
            </a:br>
            <a:endParaRPr lang="es-CL" dirty="0"/>
          </a:p>
        </p:txBody>
      </p:sp>
      <p:sp>
        <p:nvSpPr>
          <p:cNvPr id="5" name="4 Marcador de texto"/>
          <p:cNvSpPr>
            <a:spLocks noGrp="1"/>
          </p:cNvSpPr>
          <p:nvPr>
            <p:ph type="body" idx="1"/>
          </p:nvPr>
        </p:nvSpPr>
        <p:spPr>
          <a:xfrm>
            <a:off x="722313" y="2906713"/>
            <a:ext cx="7772400" cy="1165229"/>
          </a:xfrm>
        </p:spPr>
        <p:txBody>
          <a:bodyPr>
            <a:normAutofit/>
          </a:bodyPr>
          <a:lstStyle/>
          <a:p>
            <a:pPr algn="ctr"/>
            <a:r>
              <a:rPr lang="es-ES" sz="3200" b="1" cap="all" dirty="0">
                <a:solidFill>
                  <a:schemeClr val="bg1">
                    <a:lumMod val="50000"/>
                  </a:schemeClr>
                </a:solidFill>
              </a:rPr>
              <a:t>UNIVERSIDAD TÉCNICA FEDERICO SANTA MARÍA</a:t>
            </a:r>
            <a:endParaRPr lang="es-CL" sz="3200" b="1" cap="all" dirty="0">
              <a:solidFill>
                <a:schemeClr val="bg1">
                  <a:lumMod val="50000"/>
                </a:schemeClr>
              </a:solidFill>
            </a:endParaRPr>
          </a:p>
        </p:txBody>
      </p:sp>
      <p:pic>
        <p:nvPicPr>
          <p:cNvPr id="7" name="Picture 4"/>
          <p:cNvPicPr>
            <a:picLocks noChangeAspect="1" noChangeArrowheads="1"/>
          </p:cNvPicPr>
          <p:nvPr/>
        </p:nvPicPr>
        <p:blipFill>
          <a:blip r:embed="rId2" cstate="print"/>
          <a:srcRect/>
          <a:stretch>
            <a:fillRect/>
          </a:stretch>
        </p:blipFill>
        <p:spPr bwMode="auto">
          <a:xfrm>
            <a:off x="3929058" y="2071678"/>
            <a:ext cx="1382713" cy="782638"/>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571612"/>
            <a:ext cx="8229600" cy="4525963"/>
          </a:xfrm>
        </p:spPr>
        <p:txBody>
          <a:bodyPr>
            <a:normAutofit/>
          </a:bodyPr>
          <a:lstStyle/>
          <a:p>
            <a:r>
              <a:rPr lang="es-ES" b="1" dirty="0" smtClean="0">
                <a:solidFill>
                  <a:srgbClr val="0070C0"/>
                </a:solidFill>
                <a:cs typeface="Calibri" pitchFamily="34" charset="0"/>
              </a:rPr>
              <a:t>Desarrollo de filtros de energía electromagnética utilizando </a:t>
            </a:r>
            <a:r>
              <a:rPr lang="es-ES" b="1" dirty="0" err="1" smtClean="0">
                <a:solidFill>
                  <a:srgbClr val="0070C0"/>
                </a:solidFill>
                <a:cs typeface="Calibri" pitchFamily="34" charset="0"/>
              </a:rPr>
              <a:t>nanopartículas</a:t>
            </a:r>
            <a:r>
              <a:rPr lang="es-ES" b="1" dirty="0" smtClean="0">
                <a:solidFill>
                  <a:srgbClr val="0070C0"/>
                </a:solidFill>
                <a:cs typeface="Calibri" pitchFamily="34" charset="0"/>
              </a:rPr>
              <a:t> magnéticas para aplicaciones industriales</a:t>
            </a:r>
            <a:endParaRPr lang="es-CL" b="1" dirty="0" smtClean="0">
              <a:solidFill>
                <a:srgbClr val="0070C0"/>
              </a:solidFill>
              <a:cs typeface="Calibri" pitchFamily="34" charset="0"/>
            </a:endParaRPr>
          </a:p>
          <a:p>
            <a:r>
              <a:rPr lang="es-ES" sz="2200" dirty="0" smtClean="0">
                <a:solidFill>
                  <a:srgbClr val="0070C0"/>
                </a:solidFill>
                <a:cs typeface="Calibri" pitchFamily="34" charset="0"/>
              </a:rPr>
              <a:t>Jefe de Proyecto:  Omar Javier Suarez Tamara, Doctorado en Ciencias, mención en Física</a:t>
            </a:r>
            <a:r>
              <a:rPr lang="es-CL" sz="2200" dirty="0" smtClean="0">
                <a:solidFill>
                  <a:srgbClr val="0070C0"/>
                </a:solidFill>
                <a:cs typeface="Calibri" pitchFamily="34" charset="0"/>
              </a:rPr>
              <a:t> </a:t>
            </a:r>
          </a:p>
          <a:p>
            <a:pPr marL="0" indent="0">
              <a:buNone/>
            </a:pPr>
            <a:r>
              <a:rPr lang="es-CL" sz="2200" dirty="0" smtClean="0">
                <a:solidFill>
                  <a:srgbClr val="0070C0"/>
                </a:solidFill>
                <a:cs typeface="Calibri" pitchFamily="34" charset="0"/>
              </a:rPr>
              <a:t>   </a:t>
            </a:r>
            <a:r>
              <a:rPr lang="es-ES" sz="2200" dirty="0" smtClean="0">
                <a:solidFill>
                  <a:srgbClr val="0070C0"/>
                </a:solidFill>
                <a:cs typeface="Calibri" pitchFamily="34" charset="0"/>
              </a:rPr>
              <a:t>Profesor Guía: Patricio Vargas </a:t>
            </a:r>
            <a:r>
              <a:rPr lang="es-ES" sz="2200" dirty="0" err="1" smtClean="0">
                <a:solidFill>
                  <a:srgbClr val="0070C0"/>
                </a:solidFill>
                <a:cs typeface="Calibri" pitchFamily="34" charset="0"/>
              </a:rPr>
              <a:t>Cantín</a:t>
            </a:r>
            <a:endParaRPr lang="es-CL" sz="2200" dirty="0" smtClean="0">
              <a:solidFill>
                <a:srgbClr val="0070C0"/>
              </a:solidFill>
              <a:cs typeface="Calibri" pitchFamily="34" charset="0"/>
            </a:endParaRPr>
          </a:p>
          <a:p>
            <a:r>
              <a:rPr lang="es-CL" sz="2200" dirty="0" smtClean="0">
                <a:solidFill>
                  <a:srgbClr val="0070C0"/>
                </a:solidFill>
                <a:cs typeface="Calibri" pitchFamily="34" charset="0"/>
              </a:rPr>
              <a:t>Necesidades que satisface: Determinar el rango de frecuencias en el cual una partícula puede absorber energía del campo, que en principio van desde los </a:t>
            </a:r>
            <a:r>
              <a:rPr lang="es-CL" sz="2200" dirty="0" err="1" smtClean="0">
                <a:solidFill>
                  <a:srgbClr val="0070C0"/>
                </a:solidFill>
                <a:cs typeface="Calibri" pitchFamily="34" charset="0"/>
              </a:rPr>
              <a:t>gigahertz</a:t>
            </a:r>
            <a:r>
              <a:rPr lang="es-CL" sz="2200" dirty="0" smtClean="0">
                <a:solidFill>
                  <a:srgbClr val="0070C0"/>
                </a:solidFill>
                <a:cs typeface="Calibri" pitchFamily="34" charset="0"/>
              </a:rPr>
              <a:t> – </a:t>
            </a:r>
            <a:r>
              <a:rPr lang="es-CL" sz="2200" dirty="0" err="1" smtClean="0">
                <a:solidFill>
                  <a:srgbClr val="0070C0"/>
                </a:solidFill>
                <a:cs typeface="Calibri" pitchFamily="34" charset="0"/>
              </a:rPr>
              <a:t>terahert</a:t>
            </a:r>
            <a:endParaRPr lang="es-CL" sz="2200" dirty="0" smtClean="0"/>
          </a:p>
          <a:p>
            <a:endParaRPr lang="es-CL" dirty="0"/>
          </a:p>
        </p:txBody>
      </p:sp>
      <p:pic>
        <p:nvPicPr>
          <p:cNvPr id="8" name="Picture 4"/>
          <p:cNvPicPr>
            <a:picLocks noChangeAspect="1" noChangeArrowheads="1"/>
          </p:cNvPicPr>
          <p:nvPr/>
        </p:nvPicPr>
        <p:blipFill>
          <a:blip r:embed="rId2" cstate="print"/>
          <a:srcRect/>
          <a:stretch>
            <a:fillRect/>
          </a:stretch>
        </p:blipFill>
        <p:spPr bwMode="auto">
          <a:xfrm>
            <a:off x="7500958" y="5572140"/>
            <a:ext cx="1382713" cy="782638"/>
          </a:xfrm>
          <a:prstGeom prst="rect">
            <a:avLst/>
          </a:prstGeom>
          <a:noFill/>
          <a:ln w="12700">
            <a:noFill/>
            <a:miter lim="800000"/>
            <a:headEnd type="none" w="sm" len="sm"/>
            <a:tailEnd type="none" w="sm" len="sm"/>
          </a:ln>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srcRect/>
          <a:stretch>
            <a:fillRect/>
          </a:stretch>
        </p:blipFill>
        <p:spPr bwMode="auto">
          <a:xfrm>
            <a:off x="7500958" y="5572140"/>
            <a:ext cx="1382713" cy="782638"/>
          </a:xfrm>
          <a:prstGeom prst="rect">
            <a:avLst/>
          </a:prstGeom>
          <a:noFill/>
          <a:ln w="12700">
            <a:noFill/>
            <a:miter lim="800000"/>
            <a:headEnd type="none" w="sm" len="sm"/>
            <a:tailEnd type="none" w="sm" len="sm"/>
          </a:ln>
        </p:spPr>
      </p:pic>
      <p:sp>
        <p:nvSpPr>
          <p:cNvPr id="3" name="2 Marcador de contenido"/>
          <p:cNvSpPr>
            <a:spLocks noGrp="1"/>
          </p:cNvSpPr>
          <p:nvPr>
            <p:ph idx="1"/>
          </p:nvPr>
        </p:nvSpPr>
        <p:spPr>
          <a:xfrm>
            <a:off x="500034" y="1571612"/>
            <a:ext cx="8229600" cy="4525963"/>
          </a:xfrm>
        </p:spPr>
        <p:txBody>
          <a:bodyPr>
            <a:normAutofit fontScale="92500" lnSpcReduction="20000"/>
          </a:bodyPr>
          <a:lstStyle/>
          <a:p>
            <a:r>
              <a:rPr lang="es-ES" sz="2600" b="1" dirty="0" smtClean="0">
                <a:solidFill>
                  <a:srgbClr val="0070C0"/>
                </a:solidFill>
                <a:cs typeface="Calibri" pitchFamily="34" charset="0"/>
              </a:rPr>
              <a:t>Herramienta de planificación para el dimensionamiento y mantenimiento de plantas solares térmicas</a:t>
            </a:r>
            <a:endParaRPr lang="es-CL" sz="2600" b="1" dirty="0" smtClean="0">
              <a:solidFill>
                <a:srgbClr val="0070C0"/>
              </a:solidFill>
              <a:cs typeface="Calibri" pitchFamily="34" charset="0"/>
            </a:endParaRPr>
          </a:p>
          <a:p>
            <a:r>
              <a:rPr lang="es-ES" dirty="0" smtClean="0">
                <a:solidFill>
                  <a:srgbClr val="0070C0"/>
                </a:solidFill>
                <a:cs typeface="Calibri" pitchFamily="34" charset="0"/>
              </a:rPr>
              <a:t>Jefe de Proyecto: Jorge Omar Contreras Rodríguez, Ingeniería Civil Industrial</a:t>
            </a:r>
            <a:endParaRPr lang="es-CL" dirty="0" smtClean="0">
              <a:solidFill>
                <a:srgbClr val="0070C0"/>
              </a:solidFill>
              <a:cs typeface="Calibri" pitchFamily="34" charset="0"/>
            </a:endParaRPr>
          </a:p>
          <a:p>
            <a:r>
              <a:rPr lang="es-ES" dirty="0" smtClean="0">
                <a:solidFill>
                  <a:srgbClr val="0070C0"/>
                </a:solidFill>
                <a:cs typeface="Calibri" pitchFamily="34" charset="0"/>
              </a:rPr>
              <a:t>Profesor Guía: Andrés Fuentes Castillo</a:t>
            </a:r>
            <a:endParaRPr lang="es-CL" dirty="0" smtClean="0">
              <a:solidFill>
                <a:srgbClr val="0070C0"/>
              </a:solidFill>
              <a:cs typeface="Calibri" pitchFamily="34" charset="0"/>
            </a:endParaRPr>
          </a:p>
          <a:p>
            <a:r>
              <a:rPr lang="es-CL" dirty="0" smtClean="0">
                <a:solidFill>
                  <a:srgbClr val="0070C0"/>
                </a:solidFill>
                <a:cs typeface="Calibri" pitchFamily="34" charset="0"/>
              </a:rPr>
              <a:t>Producto: Servicio de optimización para el dimensionamiento de grandes plantas solares de calentamiento de agua</a:t>
            </a:r>
          </a:p>
          <a:p>
            <a:r>
              <a:rPr lang="es-CL" dirty="0" smtClean="0">
                <a:solidFill>
                  <a:srgbClr val="0070C0"/>
                </a:solidFill>
                <a:cs typeface="Calibri" pitchFamily="34" charset="0"/>
              </a:rPr>
              <a:t>Necesidades que satisface: Análisis detallado, a través de una aplicación computacional, de la factibilidad técnica y económica para la implementación de plantas solares que suministren energía térmica para procesos industriales</a:t>
            </a:r>
            <a:endParaRPr lang="es-CL" dirty="0">
              <a:solidFill>
                <a:srgbClr val="0070C0"/>
              </a:solidFill>
              <a:cs typeface="Calibri" pitchFamily="34" charset="0"/>
            </a:endParaRPr>
          </a:p>
        </p:txBody>
      </p:sp>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pPr algn="ctr"/>
            <a:r>
              <a:rPr lang="es-CL" dirty="0" smtClean="0"/>
              <a:t/>
            </a:r>
            <a:br>
              <a:rPr lang="es-CL" dirty="0" smtClean="0"/>
            </a:br>
            <a:endParaRPr lang="es-CL" dirty="0"/>
          </a:p>
        </p:txBody>
      </p:sp>
      <p:sp>
        <p:nvSpPr>
          <p:cNvPr id="5" name="4 Marcador de texto"/>
          <p:cNvSpPr>
            <a:spLocks noGrp="1"/>
          </p:cNvSpPr>
          <p:nvPr>
            <p:ph type="body" idx="1"/>
          </p:nvPr>
        </p:nvSpPr>
        <p:spPr>
          <a:xfrm>
            <a:off x="722313" y="2906713"/>
            <a:ext cx="7772400" cy="1165229"/>
          </a:xfrm>
        </p:spPr>
        <p:txBody>
          <a:bodyPr>
            <a:normAutofit/>
          </a:bodyPr>
          <a:lstStyle/>
          <a:p>
            <a:pPr algn="ctr"/>
            <a:r>
              <a:rPr lang="es-ES" sz="3200" b="1" cap="all" dirty="0">
                <a:solidFill>
                  <a:schemeClr val="bg1">
                    <a:lumMod val="50000"/>
                  </a:schemeClr>
                </a:solidFill>
              </a:rPr>
              <a:t>UNIVERSIDAD TÉCNICA FEDERICO SANTA MARÍA</a:t>
            </a:r>
            <a:endParaRPr lang="es-CL" sz="3200" b="1" cap="all" dirty="0">
              <a:solidFill>
                <a:schemeClr val="bg1">
                  <a:lumMod val="50000"/>
                </a:schemeClr>
              </a:solidFill>
            </a:endParaRPr>
          </a:p>
        </p:txBody>
      </p:sp>
      <p:pic>
        <p:nvPicPr>
          <p:cNvPr id="7" name="Picture 4"/>
          <p:cNvPicPr>
            <a:picLocks noChangeAspect="1" noChangeArrowheads="1"/>
          </p:cNvPicPr>
          <p:nvPr/>
        </p:nvPicPr>
        <p:blipFill>
          <a:blip r:embed="rId2" cstate="print"/>
          <a:srcRect/>
          <a:stretch>
            <a:fillRect/>
          </a:stretch>
        </p:blipFill>
        <p:spPr bwMode="auto">
          <a:xfrm>
            <a:off x="3929058" y="2071678"/>
            <a:ext cx="1382713" cy="782638"/>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xmlns="" val="441016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22313" y="3429001"/>
            <a:ext cx="7772400" cy="1071570"/>
          </a:xfrm>
        </p:spPr>
        <p:txBody>
          <a:bodyPr>
            <a:normAutofit/>
          </a:bodyPr>
          <a:lstStyle/>
          <a:p>
            <a:pPr algn="ctr"/>
            <a:r>
              <a:rPr lang="es-CL" dirty="0" smtClean="0"/>
              <a:t/>
            </a:r>
            <a:br>
              <a:rPr lang="es-CL" dirty="0" smtClean="0"/>
            </a:br>
            <a:endParaRPr lang="es-CL" dirty="0"/>
          </a:p>
        </p:txBody>
      </p:sp>
      <p:sp>
        <p:nvSpPr>
          <p:cNvPr id="5" name="4 Marcador de texto"/>
          <p:cNvSpPr>
            <a:spLocks noGrp="1"/>
          </p:cNvSpPr>
          <p:nvPr>
            <p:ph type="body" idx="1"/>
          </p:nvPr>
        </p:nvSpPr>
        <p:spPr>
          <a:xfrm>
            <a:off x="722313" y="2906713"/>
            <a:ext cx="7772400" cy="1093791"/>
          </a:xfrm>
        </p:spPr>
        <p:txBody>
          <a:bodyPr>
            <a:noAutofit/>
          </a:bodyPr>
          <a:lstStyle/>
          <a:p>
            <a:r>
              <a:rPr lang="es-ES" sz="3200" b="1" cap="all" dirty="0">
                <a:solidFill>
                  <a:schemeClr val="bg1">
                    <a:lumMod val="50000"/>
                  </a:schemeClr>
                </a:solidFill>
              </a:rPr>
              <a:t>Universidad de Valparaíso</a:t>
            </a:r>
            <a:endParaRPr lang="es-CL" sz="3200" b="1" cap="all" dirty="0">
              <a:solidFill>
                <a:schemeClr val="bg1">
                  <a:lumMod val="50000"/>
                </a:schemeClr>
              </a:solidFill>
            </a:endParaRPr>
          </a:p>
        </p:txBody>
      </p:sp>
      <p:sp>
        <p:nvSpPr>
          <p:cNvPr id="77826" name="AutoShape 2" descr="data:image/jpeg;base64,/9j/4AAQSkZJRgABAQAAAQABAAD/2wCEAAkGBhQSERQUEhQUFRQWFhkaGBgYFxccFxgVGB0YFxwXGhgXHCYgGRwjHBQfHy8gIycqLCwsGB4xNTIqNScrLCoBCQoKDgwOGg8PGi4kHyUyKSkpNSs1MikuLDA1LC40NSwvLCw0LCwqNSwsLywsLCwqLCwsLCwsLCwsLSksLCwsLP/AABEIAHoA8AMBIgACEQEDEQH/xAAbAAEAAwEBAQEAAAAAAAAAAAAABQYHBAMCAf/EAEUQAAIBAwIDBQQEDAUCBwAAAAECAwAEEQUhBhIxBxNBUXEiYYGRFDIzsSM1QlJyc4KSobLB0RZTg6KzNMIVJTajtOHw/8QAGwEAAgMBAQEAAAAAAAAAAAAAAAECAwQFBgf/xAA5EQABBAAEAgcGBAUFAAAAAAABAAIDEQQSITEFQRNRYXGBsfAUMpHB0fEGIlJyM0KCoeEVFjQ1sv/aAAwDAQACEQMRAD8A3GlK85p1QZY4FIkNFlMC9AvSlcL6su3Jh/PDKD8A3WueTUnzgAe7YhvQqevqufSsr8ZE3nfd68laIHlS1KjpJXUL3kqoXblXIG7EbD12Jr5ubmWM74I8OgGPLJ6eXw8c7SdiMjczmkD12pCPMaBFqTpUZHqbY9pQff8AUQD1c5PwFdUWpRseUOCfL/76UMxUTudd+n38EOieOS6aUpWlVJSlKEJSlKEJSlKEJSlKEJSlKEJSlKEJSlKEJSlKEJSlKEJSlKEJUZeI6EnvJME7BUBx7qk6VTNF0jauvj8iFNj8pUDIWIyQ+PN1iUf7hmvm2wGU7coYZx9X+CgE+mamZbFGbmZQSPE14SaUDvzNnzO+35o6co9K5b8FKHZgb8fr5a961tnYRR0VJ7QeHby4nQ2jTEIvekFwIxIpwndZ/L2JxnHTpne0JCUtolLSs5wcyn8JkjJB22O+MAV3x2TqMCTbG3s+71896+G0rJyzk58x1Hkc+H9s10sRNNNCIslfBZIoo45DJmUbGN9gCfId3zfJ0Br3Ej5A5p1P6tcfNdqkBpiYw2XHhzb49wPXFdKIAMDYCsEWBkHvOruJ+VfG/Ban4hvIevXYvm3jKqAzFj5kY+6vSlfhNdZoyigsZNm1+0pmgNNJKUpQhKV+A1+0ISlKUISlKUISlKUISlfma/aEJSvzNftCEpSlCEpX5mv2hCVR9XvBG0rsxCqWJ67AE1eKznjH7K69JP61xOLMDzEw7F1LdhHZQ9w5C1Hf45tv81v3X/tT/HNt/mt+6/8AasupXd/2phP1P+I+i4v+vYj9LfgfqtR/xzbf5rfuv/an+Obb/Nb91/7VGcGdn8d3BNIJ43Jj5VHKwMUuVbLAjyGMjOxNUrUbVY5CiSrKB+WoYKT7ubcj31U38M4Fzi0PfY7R9Fa7jOKa0OLW6+utaR/jm2/zW/df+1dumcRRXBIicsVGTsw26eNZDVv7OPtZf0B/NWPif4ew2Fwr5mOdYrcitx2K/BcXmnnbG4Cj39Xetq0M/gE+P3ms77cBta+sn/ZWiaF9gnx+81nnbh0tfWT/ALK6HB9ou4f+VVxL3ZO/5qw8f/iaT9XD/PFXz2XShNKRj0Uyk48g7E19cf8A4mk/Vw/zxVy9n34lP6M/3vW3fD/1fJZ7qf8Ap+a6JO1uwCBg0jZOOUIeboDnB8N6n7LWIbu1MsbExsjZOPaGAQQR5jyrKuB9OjfStRd0VmEbYJAJHLGWGCem++1Wfst/FUv6c38q1KaCNgOW7BASime4jNWoJXp2Zi0ht7hraSWVFIZ+aMKRhScADrtVk0Pi+3u4pJYWYrF9fKkEbc3Q+6qX2IqDb3IPQumfTlNQGh3Rs01iAnBWNgvrzmEH/wBxalJCHveL1FKLJixjDyNrVeHuK4L1HeAtyoQGLKV3Iz4+6oO57W7FHKc0jAHBZUyvwyQSPhUbwnZGDQZnGzSRzye/oVX+CA/GqhwxLM2n3EEVg04lLDvh+S3KuBjlOSvXqOtJuHjJceQNb0h2IeA0cyL2tbTDq0Twd+jBouQvzD80Ak7eex28xUFbdpNnII+R3JkkEaryEMWON8HovtDeozguwmh0idJ0aNgJ8KwweUpn5ZJqu9kPC8E6vPKpZ45FCbkBSAGzgdTnz8qgIYwHlx2OlKwzSEsAG45q/wDEvG1tYlVmZi7DIRBlsdMnwAr74a4yt74N3DNzJjmVhhgD4+8elVDtF0qeC8i1GFBKsYAdSM8vLncj80huvgRmpPgQ2VzPLeW/Ok7jEsRIwvNynIAG4JTPNnzqJiZ0OcX39vVSYlf0uU1/jrXhBbWn/jrsJZPpW+Y+Qcn2IH1/0d/Wp7ibjm2sWVZixdhkKi5IXpk7gAf2qmWv/qeT4/8Ax1rz1uIS8RxI4DKOTY7jZC3Q+81cYg5zc10G2qulLWnLvmpeGjanHccQrNEeZHBIOMH7HBBz0IIxWh8ScZW1jy9+x5m3VFGWI88eAz51Q7K0WPiUqihV9o4AwBmHJwB78n41M8eT2NvdRXEyyS3QC93Ep9k8pOCwIwBk+pI6USsa+Rgo1lCI3OYx5sXmKm+HeP7W9kMcTMsmCeV1wSB1x1Bx5V7cTcaW9jyiYsWfJCqMtgeJ8hWb6XdTvr0MlxEIZH35B4IY2C59+Bvnf06V38XIJdftUcBl/BDB3BGWbGPLNI4ZgkA5VfopjEPLCed16C5ItXiuuIIJoTlG5cEjBBEbAgjwIrYqyW7s0j4kiCKFBKtgAAZMbZOB6VrVVYuvyV1BWYa/z31lKznjH7K69JP61o1Zzxj9ldekn9a83xL+JB+4eYXXw/uSftKx2lWngLhZLydA0sY5GDPEwbmeNSCeU4wc9DvtmuTi7htbKZoxMkjZPsKGyiHdeckY5sY2FfQOlbnyc147onZM/Jc2n8T3ECIkMhjVXL4Xbmc4GW/O2AGDtjwqNnm52ZiACxJIAwMk52HgN6+K9LebkYNhWwc4YBlPuIPUVPKBqAoZidCV9NZuI1kKnkZmUHzZApI/3j/8KtPZx9rL+gP5qs2r8QWX0Awxx2puIkWTuuXMSyPjvO7zszLkkrnw8cGqz2dHM036A/mrg8ZkL+HTEitvMLrcPjDMZHRv7FbVoX2CfH7zVX7VOF5buCNoF53iYnlHVlYYOM+IwDirRoX2CfH7zXfXM4fIY4o3DkB5LqYpgkc9p6z5rHdT1nUru1Wy+gyqfYVn5JBzBMEZ5wFTdQSSav3D/D72umC3PtSCOTOPz35mwPPBbHwqyUrfJPmGUChd+KysgynMTZqll/BfD9xFpd/FJDIskiOEUjdiYyowPXapns70maHTpY5Y2Ry8pCsMEgqoHzxV3pQ/EOfdjc2hkAbWuwpZ/wBkWizW8M4nieMs6EBhjIC4qvdoXCN019K9tDI6TInMVG2fZyp/aiVvjWw0qTcU4SGSt0nYZpjEd7KKTRR9CFr0Hcd16exy5rLtLbUbG2uLJbOZmkJ5ZUDkKSApZWRSDsMg5GPGtmpUI5yywRd6qUkIdRBqtFU+HNHuItLeOcu87pKSGYswLAhUySd8Y+JNR/ZHo81vbzLPG8ZMgIDDBI5QM1fKUjMSHDr1TEIBaerRZ/xf9Ot7+O5gSae35QGhQsRnDKcoueoIIODuK4+z7QpzfzXbW7WsLKwEZBXJYqcBSAcDlznAGcYrTKVL2g5Mtcq8FHoBnzXztZzb6HOOIHnMT9yc4kx7P2Cr19dq5uOdIuYdTivreB5lAXIRWb2lypBCgkAqeuK0+lMYkhwNcsvgkcOCCL52ss0HS7x9ZW7uLdolcEnxVAYyqqW89hn3nwr74+0e5j1KC8hgedFCeyqs2GQnYhQSM5yDitQpT9qOcOobV4JezDKW3zvxWVWmnXsusQ3c1q8aNjp7QjXlZQGPgfE7eNdPaHotyl/b3tvC03Jy5CAseZCTuFBOCDjOP6VplKPaTmDqGgrwR7MMpF7m/FZRY6dez6xDdzWrxIcE+IRQjKAx2389h1rV6UqqWXpK0qhStii6O9bvVKznjH7K69JP61o1Zzxj9ldekn9a4PEv4kH7h5hdHD+5J+0rKtM1mW35zC3Izrylh9YLkEhT+TnHUb1+arq0lw4kmPM/KFLY3bl2BbzONs+6uOlfQ8ou61Xi8xqr0SpfQ+HTcxzuJY07lOYhubJ8dsA+AY+e3TxqIoDQ4EjQoaQDqEq39nH2sv6A/mqoVb+zj7WX9AfzVx+Pf9fL3DzC6HCv+Wz1yK2rQvsE+P3mvbUNTigTnmkSNM4yxAGfIZ6n3V46F9gnx+81nXbCxkubOHPsnJPqzKmfkD865PDI+kijaf0jyXYxsnRl7h1/Ne/FfFTnUrEWtwTBJ3fMI3yjZlKkHHjjYitB1LV4bdQ08qRg9OdgMnyGevwrJeJ+HYrPVrJIFKozQtjJPtd7yk5JzuFFON7+I63i7DNbxBAVGScGPvMAAjq7DPurrGBsmUN2ontXNEzo8xdvYHYta03WIbhS0EqSAdeVgcH3gdPjWecX65cWusQDvpBbyGJimfY5c924x+zn9qorge9iGtH6IGW3lVwFII2Cc+MEno6nHuqW7bLE8ltOOqOyE+oDD+KGlHEI5gw7Ec1J8pkhLhuDyXZ2ucQTW8dusEjRu7MSVOCQoAx82q1Q6pHa20P0qdVbu1BaRgGdgBk77k58qzji+4+m6jp0Y3DRwsf9RuZv9q5qb430a2W8S7vrgGIKAtvykswUHYYO45jk7Y8DSMbcrGO31Om57ExI7M947BrsrtputwXAJgljkx15WBI9R1HxqkcHa3PJrF7FJK7RJ33KhPsryyqowPcDiq7wLeqdaJgjMMUiviM+Ccgcbe8qGx79qlOBfx7f/wCv/wAyUzAIw8dgKQmMhYe2lf5OKLRVZjcwYUgMRIhwTnAOD12O3uNdtjfxzIHidXQ9GUgj5isc4A4ZhvLi9E6lggPKMkYZmcc2x6jl/jUn2Sc7wX1urlOnK35rMHTmA/ZHyqEmGY0Oo6ir8VOPEOcRY0N14K/3HF9mjlHuYQwOCC67HyJ6D41IT6hGkfePIix7e2zKE36e0TjfO3rWLaraWFpbTW6Yu7oknvUUgRAY/KyRtg5x571JJOW4abJ+rKAPcO+U4/jTdhW0CCdSBr5pNxLrIIGgJ08lqcWswMyKssbNIpZArqSyjqwwdxt191c19xVaQvyS3EKOOqlxkeo8PjVJ7L+EfwcV80rF2R1RcDlVcsgznc9M4qE1DTLGxFxHM3067kzyhVOY2IJJY5OGycnx2qIw8ZeWAk11euSZnfkDiAL6/XNaxc6mv0dpo3iZeQlXLgRe4lxsFz1NRPB9qI4GlkuxcuxJkkEgaJSNyqYPKoGd/wCmwqhcITE6FqAJ2Uvj3ZRCf4166Pp8s3DsiQ5Ld6zFR1ZVYFlHnsM48cVIwZQW3/MAkJ8xDq5ErRrPiu0lk7uO4hdz0UOMn0/O+Fdt/qUUCc80iRr0y7ADPlv1PurHtB0e0v4oI4HFrexbsSCTKRvzLvuQRnHUb+FSnaIO/wBWs7Z8mP2MjOx53PN6ZCgUjhm58tnnfh9UxiHZM1DlXrsWj6Zr1vcZ7iaOTHUKwJHqOorvrI7mySx1+BLcd3G/ICoJxhwykb+GQDWuVnmjDKLdiLV8MhfYduDSVnPGP2V16Sf1rRqo+u2fO00bZw/MD6NncfOvPcWcGGJ52DgSuphG5g9o3IWH0qwajwRcRk8q94vmvX4qd/lmoOe2ZDh1ZT5MCPvr3mHxkGJFwvDu4/LcLx02GlhNSNIXZp2hSzLMyqcQx942x3GQMD3759Aa4GQjqCPUVoXBvaWLO3WOYyzEyHxH4KLAAwW+sc5PL0Ax0qkarevNM7vI0rFjh2zlhnbbw28PCrGPeXEOFDkh7GBoLTrzXHVv7OPtZf0B/NUJZcM3Ev1YmA829kfNuvwq8cKcMm1DM7Au4AOOgA3xk9a89+IOIYYYOSEPBcaFDU7jq28V1eE4SY4hsmUho5nTktN0L7BPj95rPe2O3ZJbS5AJVCQT4AhlcA+Wd/lWh6KhECZ95+ZJrrliDDDAEHqCMj5Gs/DpOijjcR/KPJbsZH0hc2+Z81jOu8RrfanYyxJIsYeJQXGOYiXLEYJGBzAfCpDjBvoWtxXcqkwsFJIGRshhYeo2bHvFaqtuoAAVQB0wBt6eVfs0CuMMoYeRAI+Rroe1AEU3SiPisfsxINnWwVnvCvFk17qb9yMWaqTvGgP1Qo9oDOS2TjPSp3tL07vtOnwMlAJB+wQT/t5qskMCoMKoUeQAA+Qr7IqkyjOHNFVStERyFrjd2sV7LIGn1FHfOIINvIBVEKj5MT8K6eN51g1tJbtGeACMqMZBULjYHY4kySP71sCRAdAB6Cvia2R8c6q2OnMAcfOrzi7kz1pVKkYWo8t63ayXQNS7/XxNyOiyKxQMMEoIeVTj3hM/Gu3gZf8Azy//ANf/AJlrUO7Gc4GfPFBGAcgDPpUXYkEEAcgFJuHIIJPO1h3BvFa2M948iOyvkZUZw4ZyoOTsDk/KpXs606U6fqMkYYNKhWPHiyqxPL57vip7s+4Pntprs3MahJeXlyUYHDOdwCfMdav0cYUAKAAOgAwB8BV2IxDQSGjete5VQQOIBcdr071hHD2uRR6dd26xO11KGGVXOIsDPMeqhQGOMVLW+/Dcg8ROP+WM1ryWqAkhVBbqQBk+p8a+u6GMYGPLAxUHYsE2G8wd1NuFIFE8iNlVuzxW/wDCYAuzckmPXnkx/Gs14O1mO1+lxywyPdyKUjwuWDEMGU53X2iCT44rdVUDYbV5i1Tm5+Veb87A5vn1qtuIAL7HvaqbsOTlo7aLIODvxLqQ8d9v2F/tXfw1fXEGhNLbD8IkzE+zzexzDmOD5dfga1IRAeA367CvpUA6AD0puxQdf5dyD/hJuGLa12FLBtd1aG6a1ktEdb88ve8i4DSgD2gB+UW3yPA71Ze0aJ7e/srx1JRQgcqNgyNlh7sg5GeuDWnRWUanmVEU+YUA/MCvWSMMMMAQeoIyPkakcWLFDQWPio+ymjZ1Nf2WR218NT1yGaBWMUQUliMYCAnfyyxAFa9XnBbKgwiqo8lAA/hXpWeaUSVQoAUr4o8l2bJ1Sue6sUk+uoPv8fmK6KVnexrxlcLHarw4tNhQk3DCn6rEeu9R91ww5GCqOPLb7mq10rmycJwzjYBB7CtTcZKNCb71ml1wNCWHNbYPuDAH904NSmn8Jcv2cKR+/AB/vV3pUTw1zxlkme5vVaBiWtNsjaD10oCHhg/lv8h/U1IW2ixJvy5Pm2/8Old9K0RcPw0WrWDx181B+JlfuUpSlblnSlKUISlKUISlKUISlKUISlKUIWaHX9Ru2vJbSUIls5VIRErtLy58SCckDoPPA86v+j3bywRPIhjkZFLoQQVbG4wdxv51nXBuuJZRamZCveRTswQsAzndQBnfcjFaFoWpG4t4pinIZEDcuc4B3G/pv8a2YltaAaDn4f3WTDuvUnU/VQWka/M+q3luzAxRIhReVQQSIyd8ZP1j1r94B16a6F0ZmDd3cMi4UDCgDA2G/rVbHDkV5rd8kpcBUjYcjlTnliG5HWpHsjhCR3ijOFumAz1wAB/SpyMYIyRvTVGN7i8A7W5SXFuvTQXlhFGwCTSMsg5QcgFPEjI+selWPU5ikMrLsyxuR6hSR91Uzj78YaV+ub746t+tf9NN+qk/lNUOaMrPXNWtJzP9clEdn+sy3VikszBnLOCQANgSBsNqmNYuGjt5nU4ZYnYH3qpI2PvFUvsv1+3jsIopJ4UkLsORnUNlm2HKTnfO1XDiH/pLj9TJ/I1ErMsxFaWiN1xA3rSpvCFzql3HDcG5h7pn9pDEvMVVsMMhdiQDWhVkvZ5ptj3dvLJc8lyH2jM6gFuYhR3Z33228c1rVSxQAfQ8q+6WGJLLPnf2SlKVlWlKUpQhKUpQhKUpQhKUpQhKUpQhKUpQhKUpQhKUpQhKUpQhQ9/wfZzy97LbxvJ4sR1x5gbN8al1UAYAwB0Hur9pUi4nQlINA1AXJDpUSyvMsaiVwA7ge0wGMAnx6D5V+2GlRQc3cxqnO3M3KMczHxPvrqpSzHrRQXJd6VFK8byRq7xnKMRkqdtx5dB8q6ZYwwKsMgggg9CDsRX1SiyigoSLgqyVgy2sIKkEEIMgg5BHxFTE0IdSrAFWBBB6EHYg/CvulMucdykGgbBQsPBdkjKy2sIZSCCEGQQcgj0IqapSguLtymGgbB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77828" name="AutoShape 4" descr="data:image/jpeg;base64,/9j/4AAQSkZJRgABAQAAAQABAAD/2wCEAAkGBhQSERQUEhQUFRQWFhkaGBgYFxccFxgVGB0YFxwXGhgXHCYgGRwjHBQfHy8gIycqLCwsGB4xNTIqNScrLCoBCQoKDgwOGg8PGi4kHyUyKSkpNSs1MikuLDA1LC40NSwvLCw0LCwqNSwsLywsLCwqLCwsLCwsLCwsLSksLCwsLP/AABEIAHoA8AMBIgACEQEDEQH/xAAbAAEAAwEBAQEAAAAAAAAAAAAABQYHBAMCAf/EAEUQAAIBAwIDBQQEDAUCBwAAAAECAwAEEQUhBhIxBxNBUXEiYYGRFDIzsSM1QlJyc4KSobLB0RZTg6KzNMIVJTajtOHw/8QAGwEAAgMBAQEAAAAAAAAAAAAAAAECAwQFBgf/xAA5EQABBAAEAgcGBAUFAAAAAAABAAIDEQQSITEFQRNRYXGBsfAUMpHB0fEGIlJyM0KCoeEVFjQ1sv/aAAwDAQACEQMRAD8A3GlK85p1QZY4FIkNFlMC9AvSlcL6su3Jh/PDKD8A3WueTUnzgAe7YhvQqevqufSsr8ZE3nfd68laIHlS1KjpJXUL3kqoXblXIG7EbD12Jr5ubmWM74I8OgGPLJ6eXw8c7SdiMjczmkD12pCPMaBFqTpUZHqbY9pQff8AUQD1c5PwFdUWpRseUOCfL/76UMxUTudd+n38EOieOS6aUpWlVJSlKEJSlKEJSlKEJSlKEJSlKEJSlKEJSlKEJSlKEJSlKEJSlKEJUZeI6EnvJME7BUBx7qk6VTNF0jauvj8iFNj8pUDIWIyQ+PN1iUf7hmvm2wGU7coYZx9X+CgE+mamZbFGbmZQSPE14SaUDvzNnzO+35o6co9K5b8FKHZgb8fr5a961tnYRR0VJ7QeHby4nQ2jTEIvekFwIxIpwndZ/L2JxnHTpne0JCUtolLSs5wcyn8JkjJB22O+MAV3x2TqMCTbG3s+71896+G0rJyzk58x1Hkc+H9s10sRNNNCIslfBZIoo45DJmUbGN9gCfId3zfJ0Br3Ej5A5p1P6tcfNdqkBpiYw2XHhzb49wPXFdKIAMDYCsEWBkHvOruJ+VfG/Ban4hvIevXYvm3jKqAzFj5kY+6vSlfhNdZoyigsZNm1+0pmgNNJKUpQhKV+A1+0ISlKUISlKUISlKUISlfma/aEJSvzNftCEpSlCEpX5mv2hCVR9XvBG0rsxCqWJ67AE1eKznjH7K69JP61xOLMDzEw7F1LdhHZQ9w5C1Hf45tv81v3X/tT/HNt/mt+6/8AasupXd/2phP1P+I+i4v+vYj9LfgfqtR/xzbf5rfuv/an+Obb/Nb91/7VGcGdn8d3BNIJ43Jj5VHKwMUuVbLAjyGMjOxNUrUbVY5CiSrKB+WoYKT7ubcj31U38M4Fzi0PfY7R9Fa7jOKa0OLW6+utaR/jm2/zW/df+1dumcRRXBIicsVGTsw26eNZDVv7OPtZf0B/NWPif4ew2Fwr5mOdYrcitx2K/BcXmnnbG4Cj39Xetq0M/gE+P3ms77cBta+sn/ZWiaF9gnx+81nnbh0tfWT/ALK6HB9ou4f+VVxL3ZO/5qw8f/iaT9XD/PFXz2XShNKRj0Uyk48g7E19cf8A4mk/Vw/zxVy9n34lP6M/3vW3fD/1fJZ7qf8Ap+a6JO1uwCBg0jZOOUIeboDnB8N6n7LWIbu1MsbExsjZOPaGAQQR5jyrKuB9OjfStRd0VmEbYJAJHLGWGCem++1Wfst/FUv6c38q1KaCNgOW7BASime4jNWoJXp2Zi0ht7hraSWVFIZ+aMKRhScADrtVk0Pi+3u4pJYWYrF9fKkEbc3Q+6qX2IqDb3IPQumfTlNQGh3Rs01iAnBWNgvrzmEH/wBxalJCHveL1FKLJixjDyNrVeHuK4L1HeAtyoQGLKV3Iz4+6oO57W7FHKc0jAHBZUyvwyQSPhUbwnZGDQZnGzSRzye/oVX+CA/GqhwxLM2n3EEVg04lLDvh+S3KuBjlOSvXqOtJuHjJceQNb0h2IeA0cyL2tbTDq0Twd+jBouQvzD80Ak7eex28xUFbdpNnII+R3JkkEaryEMWON8HovtDeozguwmh0idJ0aNgJ8KwweUpn5ZJqu9kPC8E6vPKpZ45FCbkBSAGzgdTnz8qgIYwHlx2OlKwzSEsAG45q/wDEvG1tYlVmZi7DIRBlsdMnwAr74a4yt74N3DNzJjmVhhgD4+8elVDtF0qeC8i1GFBKsYAdSM8vLncj80huvgRmpPgQ2VzPLeW/Ok7jEsRIwvNynIAG4JTPNnzqJiZ0OcX39vVSYlf0uU1/jrXhBbWn/jrsJZPpW+Y+Qcn2IH1/0d/Wp7ibjm2sWVZixdhkKi5IXpk7gAf2qmWv/qeT4/8Ax1rz1uIS8RxI4DKOTY7jZC3Q+81cYg5zc10G2qulLWnLvmpeGjanHccQrNEeZHBIOMH7HBBz0IIxWh8ScZW1jy9+x5m3VFGWI88eAz51Q7K0WPiUqihV9o4AwBmHJwB78n41M8eT2NvdRXEyyS3QC93Ep9k8pOCwIwBk+pI6USsa+Rgo1lCI3OYx5sXmKm+HeP7W9kMcTMsmCeV1wSB1x1Bx5V7cTcaW9jyiYsWfJCqMtgeJ8hWb6XdTvr0MlxEIZH35B4IY2C59+Bvnf06V38XIJdftUcBl/BDB3BGWbGPLNI4ZgkA5VfopjEPLCed16C5ItXiuuIIJoTlG5cEjBBEbAgjwIrYqyW7s0j4kiCKFBKtgAAZMbZOB6VrVVYuvyV1BWYa/z31lKznjH7K69JP61o1Zzxj9ldekn9a83xL+JB+4eYXXw/uSftKx2lWngLhZLydA0sY5GDPEwbmeNSCeU4wc9DvtmuTi7htbKZoxMkjZPsKGyiHdeckY5sY2FfQOlbnyc147onZM/Jc2n8T3ECIkMhjVXL4Xbmc4GW/O2AGDtjwqNnm52ZiACxJIAwMk52HgN6+K9LebkYNhWwc4YBlPuIPUVPKBqAoZidCV9NZuI1kKnkZmUHzZApI/3j/8KtPZx9rL+gP5qs2r8QWX0Awxx2puIkWTuuXMSyPjvO7zszLkkrnw8cGqz2dHM036A/mrg8ZkL+HTEitvMLrcPjDMZHRv7FbVoX2CfH7zVX7VOF5buCNoF53iYnlHVlYYOM+IwDirRoX2CfH7zXfXM4fIY4o3DkB5LqYpgkc9p6z5rHdT1nUru1Wy+gyqfYVn5JBzBMEZ5wFTdQSSav3D/D72umC3PtSCOTOPz35mwPPBbHwqyUrfJPmGUChd+KysgynMTZqll/BfD9xFpd/FJDIskiOEUjdiYyowPXapns70maHTpY5Y2Ry8pCsMEgqoHzxV3pQ/EOfdjc2hkAbWuwpZ/wBkWizW8M4nieMs6EBhjIC4qvdoXCN019K9tDI6TInMVG2fZyp/aiVvjWw0qTcU4SGSt0nYZpjEd7KKTRR9CFr0Hcd16exy5rLtLbUbG2uLJbOZmkJ5ZUDkKSApZWRSDsMg5GPGtmpUI5yywRd6qUkIdRBqtFU+HNHuItLeOcu87pKSGYswLAhUySd8Y+JNR/ZHo81vbzLPG8ZMgIDDBI5QM1fKUjMSHDr1TEIBaerRZ/xf9Ot7+O5gSae35QGhQsRnDKcoueoIIODuK4+z7QpzfzXbW7WsLKwEZBXJYqcBSAcDlznAGcYrTKVL2g5Mtcq8FHoBnzXztZzb6HOOIHnMT9yc4kx7P2Cr19dq5uOdIuYdTivreB5lAXIRWb2lypBCgkAqeuK0+lMYkhwNcsvgkcOCCL52ss0HS7x9ZW7uLdolcEnxVAYyqqW89hn3nwr74+0e5j1KC8hgedFCeyqs2GQnYhQSM5yDitQpT9qOcOobV4JezDKW3zvxWVWmnXsusQ3c1q8aNjp7QjXlZQGPgfE7eNdPaHotyl/b3tvC03Jy5CAseZCTuFBOCDjOP6VplKPaTmDqGgrwR7MMpF7m/FZRY6dez6xDdzWrxIcE+IRQjKAx2389h1rV6UqqWXpK0qhStii6O9bvVKznjH7K69JP61o1Zzxj9ldekn9a4PEv4kH7h5hdHD+5J+0rKtM1mW35zC3Izrylh9YLkEhT+TnHUb1+arq0lw4kmPM/KFLY3bl2BbzONs+6uOlfQ8ou61Xi8xqr0SpfQ+HTcxzuJY07lOYhubJ8dsA+AY+e3TxqIoDQ4EjQoaQDqEq39nH2sv6A/mqoVb+zj7WX9AfzVx+Pf9fL3DzC6HCv+Wz1yK2rQvsE+P3mvbUNTigTnmkSNM4yxAGfIZ6n3V46F9gnx+81nXbCxkubOHPsnJPqzKmfkD865PDI+kijaf0jyXYxsnRl7h1/Ne/FfFTnUrEWtwTBJ3fMI3yjZlKkHHjjYitB1LV4bdQ08qRg9OdgMnyGevwrJeJ+HYrPVrJIFKozQtjJPtd7yk5JzuFFON7+I63i7DNbxBAVGScGPvMAAjq7DPurrGBsmUN2ontXNEzo8xdvYHYta03WIbhS0EqSAdeVgcH3gdPjWecX65cWusQDvpBbyGJimfY5c924x+zn9qorge9iGtH6IGW3lVwFII2Cc+MEno6nHuqW7bLE8ltOOqOyE+oDD+KGlHEI5gw7Ec1J8pkhLhuDyXZ2ucQTW8dusEjRu7MSVOCQoAx82q1Q6pHa20P0qdVbu1BaRgGdgBk77k58qzji+4+m6jp0Y3DRwsf9RuZv9q5qb430a2W8S7vrgGIKAtvykswUHYYO45jk7Y8DSMbcrGO31Om57ExI7M947BrsrtputwXAJgljkx15WBI9R1HxqkcHa3PJrF7FJK7RJ33KhPsryyqowPcDiq7wLeqdaJgjMMUiviM+Ccgcbe8qGx79qlOBfx7f/wCv/wAyUzAIw8dgKQmMhYe2lf5OKLRVZjcwYUgMRIhwTnAOD12O3uNdtjfxzIHidXQ9GUgj5isc4A4ZhvLi9E6lggPKMkYZmcc2x6jl/jUn2Sc7wX1urlOnK35rMHTmA/ZHyqEmGY0Oo6ir8VOPEOcRY0N14K/3HF9mjlHuYQwOCC67HyJ6D41IT6hGkfePIix7e2zKE36e0TjfO3rWLaraWFpbTW6Yu7oknvUUgRAY/KyRtg5x571JJOW4abJ+rKAPcO+U4/jTdhW0CCdSBr5pNxLrIIGgJ08lqcWswMyKssbNIpZArqSyjqwwdxt191c19xVaQvyS3EKOOqlxkeo8PjVJ7L+EfwcV80rF2R1RcDlVcsgznc9M4qE1DTLGxFxHM3067kzyhVOY2IJJY5OGycnx2qIw8ZeWAk11euSZnfkDiAL6/XNaxc6mv0dpo3iZeQlXLgRe4lxsFz1NRPB9qI4GlkuxcuxJkkEgaJSNyqYPKoGd/wCmwqhcITE6FqAJ2Uvj3ZRCf4166Pp8s3DsiQ5Ld6zFR1ZVYFlHnsM48cVIwZQW3/MAkJ8xDq5ErRrPiu0lk7uO4hdz0UOMn0/O+Fdt/qUUCc80iRr0y7ADPlv1PurHtB0e0v4oI4HFrexbsSCTKRvzLvuQRnHUb+FSnaIO/wBWs7Z8mP2MjOx53PN6ZCgUjhm58tnnfh9UxiHZM1DlXrsWj6Zr1vcZ7iaOTHUKwJHqOorvrI7mySx1+BLcd3G/ICoJxhwykb+GQDWuVnmjDKLdiLV8MhfYduDSVnPGP2V16Sf1rRqo+u2fO00bZw/MD6NncfOvPcWcGGJ52DgSuphG5g9o3IWH0qwajwRcRk8q94vmvX4qd/lmoOe2ZDh1ZT5MCPvr3mHxkGJFwvDu4/LcLx02GlhNSNIXZp2hSzLMyqcQx942x3GQMD3759Aa4GQjqCPUVoXBvaWLO3WOYyzEyHxH4KLAAwW+sc5PL0Ax0qkarevNM7vI0rFjh2zlhnbbw28PCrGPeXEOFDkh7GBoLTrzXHVv7OPtZf0B/NUJZcM3Ev1YmA829kfNuvwq8cKcMm1DM7Au4AOOgA3xk9a89+IOIYYYOSEPBcaFDU7jq28V1eE4SY4hsmUho5nTktN0L7BPj95rPe2O3ZJbS5AJVCQT4AhlcA+Wd/lWh6KhECZ95+ZJrrliDDDAEHqCMj5Gs/DpOijjcR/KPJbsZH0hc2+Z81jOu8RrfanYyxJIsYeJQXGOYiXLEYJGBzAfCpDjBvoWtxXcqkwsFJIGRshhYeo2bHvFaqtuoAAVQB0wBt6eVfs0CuMMoYeRAI+Rroe1AEU3SiPisfsxINnWwVnvCvFk17qb9yMWaqTvGgP1Qo9oDOS2TjPSp3tL07vtOnwMlAJB+wQT/t5qskMCoMKoUeQAA+Qr7IqkyjOHNFVStERyFrjd2sV7LIGn1FHfOIINvIBVEKj5MT8K6eN51g1tJbtGeACMqMZBULjYHY4kySP71sCRAdAB6Cvia2R8c6q2OnMAcfOrzi7kz1pVKkYWo8t63ayXQNS7/XxNyOiyKxQMMEoIeVTj3hM/Gu3gZf8Azy//ANf/AJlrUO7Gc4GfPFBGAcgDPpUXYkEEAcgFJuHIIJPO1h3BvFa2M948iOyvkZUZw4ZyoOTsDk/KpXs606U6fqMkYYNKhWPHiyqxPL57vip7s+4Pntprs3MahJeXlyUYHDOdwCfMdav0cYUAKAAOgAwB8BV2IxDQSGjete5VQQOIBcdr071hHD2uRR6dd26xO11KGGVXOIsDPMeqhQGOMVLW+/Dcg8ROP+WM1ryWqAkhVBbqQBk+p8a+u6GMYGPLAxUHYsE2G8wd1NuFIFE8iNlVuzxW/wDCYAuzckmPXnkx/Gs14O1mO1+lxywyPdyKUjwuWDEMGU53X2iCT44rdVUDYbV5i1Tm5+Veb87A5vn1qtuIAL7HvaqbsOTlo7aLIODvxLqQ8d9v2F/tXfw1fXEGhNLbD8IkzE+zzexzDmOD5dfga1IRAeA367CvpUA6AD0puxQdf5dyD/hJuGLa12FLBtd1aG6a1ktEdb88ve8i4DSgD2gB+UW3yPA71Ze0aJ7e/srx1JRQgcqNgyNlh7sg5GeuDWnRWUanmVEU+YUA/MCvWSMMMMAQeoIyPkakcWLFDQWPio+ymjZ1Nf2WR218NT1yGaBWMUQUliMYCAnfyyxAFa9XnBbKgwiqo8lAA/hXpWeaUSVQoAUr4o8l2bJ1Sue6sUk+uoPv8fmK6KVnexrxlcLHarw4tNhQk3DCn6rEeu9R91ww5GCqOPLb7mq10rmycJwzjYBB7CtTcZKNCb71ml1wNCWHNbYPuDAH904NSmn8Jcv2cKR+/AB/vV3pUTw1zxlkme5vVaBiWtNsjaD10oCHhg/lv8h/U1IW2ixJvy5Pm2/8Old9K0RcPw0WrWDx181B+JlfuUpSlblnSlKUISlKUISlKUISlKUISlKUIWaHX9Ru2vJbSUIls5VIRErtLy58SCckDoPPA86v+j3bywRPIhjkZFLoQQVbG4wdxv51nXBuuJZRamZCveRTswQsAzndQBnfcjFaFoWpG4t4pinIZEDcuc4B3G/pv8a2YltaAaDn4f3WTDuvUnU/VQWka/M+q3luzAxRIhReVQQSIyd8ZP1j1r94B16a6F0ZmDd3cMi4UDCgDA2G/rVbHDkV5rd8kpcBUjYcjlTnliG5HWpHsjhCR3ijOFumAz1wAB/SpyMYIyRvTVGN7i8A7W5SXFuvTQXlhFGwCTSMsg5QcgFPEjI+selWPU5ikMrLsyxuR6hSR91Uzj78YaV+ub746t+tf9NN+qk/lNUOaMrPXNWtJzP9clEdn+sy3VikszBnLOCQANgSBsNqmNYuGjt5nU4ZYnYH3qpI2PvFUvsv1+3jsIopJ4UkLsORnUNlm2HKTnfO1XDiH/pLj9TJ/I1ErMsxFaWiN1xA3rSpvCFzql3HDcG5h7pn9pDEvMVVsMMhdiQDWhVkvZ5ptj3dvLJc8lyH2jM6gFuYhR3Z33228c1rVSxQAfQ8q+6WGJLLPnf2SlKVlWlKUpQhKUpQhKUpQhKUpQhKUpQhKUpQhKUpQhKUpQhKUpQhQ9/wfZzy97LbxvJ4sR1x5gbN8al1UAYAwB0Hur9pUi4nQlINA1AXJDpUSyvMsaiVwA7ge0wGMAnx6D5V+2GlRQc3cxqnO3M3KMczHxPvrqpSzHrRQXJd6VFK8byRq7xnKMRkqdtx5dB8q6ZYwwKsMgggg9CDsRX1SiyigoSLgqyVgy2sIKkEEIMgg5BHxFTE0IdSrAFWBBB6EHYg/CvulMucdykGgbBQsPBdkjKy2sIZSCCEGQQcgj0IqapSguLtymGgbB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77830" name="AutoShape 6" descr="data:image/jpeg;base64,/9j/4AAQSkZJRgABAQAAAQABAAD/2wCEAAkGBhQSERQUEhQUFRQWFhkaGBgYFxccFxgVGB0YFxwXGhgXHCYgGRwjHBQfHy8gIycqLCwsGB4xNTIqNScrLCoBCQoKDgwOGg8PGi4kHyUyKSkpNSs1MikuLDA1LC40NSwvLCw0LCwqNSwsLywsLCwqLCwsLCwsLCwsLSksLCwsLP/AABEIAHoA8AMBIgACEQEDEQH/xAAbAAEAAwEBAQEAAAAAAAAAAAAABQYHBAMCAf/EAEUQAAIBAwIDBQQEDAUCBwAAAAECAwAEEQUhBhIxBxNBUXEiYYGRFDIzsSM1QlJyc4KSobLB0RZTg6KzNMIVJTajtOHw/8QAGwEAAgMBAQEAAAAAAAAAAAAAAAECAwQFBgf/xAA5EQABBAAEAgcGBAUFAAAAAAABAAIDEQQSITEFQRNRYXGBsfAUMpHB0fEGIlJyM0KCoeEVFjQ1sv/aAAwDAQACEQMRAD8A3GlK85p1QZY4FIkNFlMC9AvSlcL6su3Jh/PDKD8A3WueTUnzgAe7YhvQqevqufSsr8ZE3nfd68laIHlS1KjpJXUL3kqoXblXIG7EbD12Jr5ubmWM74I8OgGPLJ6eXw8c7SdiMjczmkD12pCPMaBFqTpUZHqbY9pQff8AUQD1c5PwFdUWpRseUOCfL/76UMxUTudd+n38EOieOS6aUpWlVJSlKEJSlKEJSlKEJSlKEJSlKEJSlKEJSlKEJSlKEJSlKEJSlKEJUZeI6EnvJME7BUBx7qk6VTNF0jauvj8iFNj8pUDIWIyQ+PN1iUf7hmvm2wGU7coYZx9X+CgE+mamZbFGbmZQSPE14SaUDvzNnzO+35o6co9K5b8FKHZgb8fr5a961tnYRR0VJ7QeHby4nQ2jTEIvekFwIxIpwndZ/L2JxnHTpne0JCUtolLSs5wcyn8JkjJB22O+MAV3x2TqMCTbG3s+71896+G0rJyzk58x1Hkc+H9s10sRNNNCIslfBZIoo45DJmUbGN9gCfId3zfJ0Br3Ej5A5p1P6tcfNdqkBpiYw2XHhzb49wPXFdKIAMDYCsEWBkHvOruJ+VfG/Ban4hvIevXYvm3jKqAzFj5kY+6vSlfhNdZoyigsZNm1+0pmgNNJKUpQhKV+A1+0ISlKUISlKUISlKUISlfma/aEJSvzNftCEpSlCEpX5mv2hCVR9XvBG0rsxCqWJ67AE1eKznjH7K69JP61xOLMDzEw7F1LdhHZQ9w5C1Hf45tv81v3X/tT/HNt/mt+6/8AasupXd/2phP1P+I+i4v+vYj9LfgfqtR/xzbf5rfuv/an+Obb/Nb91/7VGcGdn8d3BNIJ43Jj5VHKwMUuVbLAjyGMjOxNUrUbVY5CiSrKB+WoYKT7ubcj31U38M4Fzi0PfY7R9Fa7jOKa0OLW6+utaR/jm2/zW/df+1dumcRRXBIicsVGTsw26eNZDVv7OPtZf0B/NWPif4ew2Fwr5mOdYrcitx2K/BcXmnnbG4Cj39Xetq0M/gE+P3ms77cBta+sn/ZWiaF9gnx+81nnbh0tfWT/ALK6HB9ou4f+VVxL3ZO/5qw8f/iaT9XD/PFXz2XShNKRj0Uyk48g7E19cf8A4mk/Vw/zxVy9n34lP6M/3vW3fD/1fJZ7qf8Ap+a6JO1uwCBg0jZOOUIeboDnB8N6n7LWIbu1MsbExsjZOPaGAQQR5jyrKuB9OjfStRd0VmEbYJAJHLGWGCem++1Wfst/FUv6c38q1KaCNgOW7BASime4jNWoJXp2Zi0ht7hraSWVFIZ+aMKRhScADrtVk0Pi+3u4pJYWYrF9fKkEbc3Q+6qX2IqDb3IPQumfTlNQGh3Rs01iAnBWNgvrzmEH/wBxalJCHveL1FKLJixjDyNrVeHuK4L1HeAtyoQGLKV3Iz4+6oO57W7FHKc0jAHBZUyvwyQSPhUbwnZGDQZnGzSRzye/oVX+CA/GqhwxLM2n3EEVg04lLDvh+S3KuBjlOSvXqOtJuHjJceQNb0h2IeA0cyL2tbTDq0Twd+jBouQvzD80Ak7eex28xUFbdpNnII+R3JkkEaryEMWON8HovtDeozguwmh0idJ0aNgJ8KwweUpn5ZJqu9kPC8E6vPKpZ45FCbkBSAGzgdTnz8qgIYwHlx2OlKwzSEsAG45q/wDEvG1tYlVmZi7DIRBlsdMnwAr74a4yt74N3DNzJjmVhhgD4+8elVDtF0qeC8i1GFBKsYAdSM8vLncj80huvgRmpPgQ2VzPLeW/Ok7jEsRIwvNynIAG4JTPNnzqJiZ0OcX39vVSYlf0uU1/jrXhBbWn/jrsJZPpW+Y+Qcn2IH1/0d/Wp7ibjm2sWVZixdhkKi5IXpk7gAf2qmWv/qeT4/8Ax1rz1uIS8RxI4DKOTY7jZC3Q+81cYg5zc10G2qulLWnLvmpeGjanHccQrNEeZHBIOMH7HBBz0IIxWh8ScZW1jy9+x5m3VFGWI88eAz51Q7K0WPiUqihV9o4AwBmHJwB78n41M8eT2NvdRXEyyS3QC93Ep9k8pOCwIwBk+pI6USsa+Rgo1lCI3OYx5sXmKm+HeP7W9kMcTMsmCeV1wSB1x1Bx5V7cTcaW9jyiYsWfJCqMtgeJ8hWb6XdTvr0MlxEIZH35B4IY2C59+Bvnf06V38XIJdftUcBl/BDB3BGWbGPLNI4ZgkA5VfopjEPLCed16C5ItXiuuIIJoTlG5cEjBBEbAgjwIrYqyW7s0j4kiCKFBKtgAAZMbZOB6VrVVYuvyV1BWYa/z31lKznjH7K69JP61o1Zzxj9ldekn9a83xL+JB+4eYXXw/uSftKx2lWngLhZLydA0sY5GDPEwbmeNSCeU4wc9DvtmuTi7htbKZoxMkjZPsKGyiHdeckY5sY2FfQOlbnyc147onZM/Jc2n8T3ECIkMhjVXL4Xbmc4GW/O2AGDtjwqNnm52ZiACxJIAwMk52HgN6+K9LebkYNhWwc4YBlPuIPUVPKBqAoZidCV9NZuI1kKnkZmUHzZApI/3j/8KtPZx9rL+gP5qs2r8QWX0Awxx2puIkWTuuXMSyPjvO7zszLkkrnw8cGqz2dHM036A/mrg8ZkL+HTEitvMLrcPjDMZHRv7FbVoX2CfH7zVX7VOF5buCNoF53iYnlHVlYYOM+IwDirRoX2CfH7zXfXM4fIY4o3DkB5LqYpgkc9p6z5rHdT1nUru1Wy+gyqfYVn5JBzBMEZ5wFTdQSSav3D/D72umC3PtSCOTOPz35mwPPBbHwqyUrfJPmGUChd+KysgynMTZqll/BfD9xFpd/FJDIskiOEUjdiYyowPXapns70maHTpY5Y2Ry8pCsMEgqoHzxV3pQ/EOfdjc2hkAbWuwpZ/wBkWizW8M4nieMs6EBhjIC4qvdoXCN019K9tDI6TInMVG2fZyp/aiVvjWw0qTcU4SGSt0nYZpjEd7KKTRR9CFr0Hcd16exy5rLtLbUbG2uLJbOZmkJ5ZUDkKSApZWRSDsMg5GPGtmpUI5yywRd6qUkIdRBqtFU+HNHuItLeOcu87pKSGYswLAhUySd8Y+JNR/ZHo81vbzLPG8ZMgIDDBI5QM1fKUjMSHDr1TEIBaerRZ/xf9Ot7+O5gSae35QGhQsRnDKcoueoIIODuK4+z7QpzfzXbW7WsLKwEZBXJYqcBSAcDlznAGcYrTKVL2g5Mtcq8FHoBnzXztZzb6HOOIHnMT9yc4kx7P2Cr19dq5uOdIuYdTivreB5lAXIRWb2lypBCgkAqeuK0+lMYkhwNcsvgkcOCCL52ss0HS7x9ZW7uLdolcEnxVAYyqqW89hn3nwr74+0e5j1KC8hgedFCeyqs2GQnYhQSM5yDitQpT9qOcOobV4JezDKW3zvxWVWmnXsusQ3c1q8aNjp7QjXlZQGPgfE7eNdPaHotyl/b3tvC03Jy5CAseZCTuFBOCDjOP6VplKPaTmDqGgrwR7MMpF7m/FZRY6dez6xDdzWrxIcE+IRQjKAx2389h1rV6UqqWXpK0qhStii6O9bvVKznjH7K69JP61o1Zzxj9ldekn9a4PEv4kH7h5hdHD+5J+0rKtM1mW35zC3Izrylh9YLkEhT+TnHUb1+arq0lw4kmPM/KFLY3bl2BbzONs+6uOlfQ8ou61Xi8xqr0SpfQ+HTcxzuJY07lOYhubJ8dsA+AY+e3TxqIoDQ4EjQoaQDqEq39nH2sv6A/mqoVb+zj7WX9AfzVx+Pf9fL3DzC6HCv+Wz1yK2rQvsE+P3mvbUNTigTnmkSNM4yxAGfIZ6n3V46F9gnx+81nXbCxkubOHPsnJPqzKmfkD865PDI+kijaf0jyXYxsnRl7h1/Ne/FfFTnUrEWtwTBJ3fMI3yjZlKkHHjjYitB1LV4bdQ08qRg9OdgMnyGevwrJeJ+HYrPVrJIFKozQtjJPtd7yk5JzuFFON7+I63i7DNbxBAVGScGPvMAAjq7DPurrGBsmUN2ontXNEzo8xdvYHYta03WIbhS0EqSAdeVgcH3gdPjWecX65cWusQDvpBbyGJimfY5c924x+zn9qorge9iGtH6IGW3lVwFII2Cc+MEno6nHuqW7bLE8ltOOqOyE+oDD+KGlHEI5gw7Ec1J8pkhLhuDyXZ2ucQTW8dusEjRu7MSVOCQoAx82q1Q6pHa20P0qdVbu1BaRgGdgBk77k58qzji+4+m6jp0Y3DRwsf9RuZv9q5qb430a2W8S7vrgGIKAtvykswUHYYO45jk7Y8DSMbcrGO31Om57ExI7M947BrsrtputwXAJgljkx15WBI9R1HxqkcHa3PJrF7FJK7RJ33KhPsryyqowPcDiq7wLeqdaJgjMMUiviM+Ccgcbe8qGx79qlOBfx7f/wCv/wAyUzAIw8dgKQmMhYe2lf5OKLRVZjcwYUgMRIhwTnAOD12O3uNdtjfxzIHidXQ9GUgj5isc4A4ZhvLi9E6lggPKMkYZmcc2x6jl/jUn2Sc7wX1urlOnK35rMHTmA/ZHyqEmGY0Oo6ir8VOPEOcRY0N14K/3HF9mjlHuYQwOCC67HyJ6D41IT6hGkfePIix7e2zKE36e0TjfO3rWLaraWFpbTW6Yu7oknvUUgRAY/KyRtg5x571JJOW4abJ+rKAPcO+U4/jTdhW0CCdSBr5pNxLrIIGgJ08lqcWswMyKssbNIpZArqSyjqwwdxt191c19xVaQvyS3EKOOqlxkeo8PjVJ7L+EfwcV80rF2R1RcDlVcsgznc9M4qE1DTLGxFxHM3067kzyhVOY2IJJY5OGycnx2qIw8ZeWAk11euSZnfkDiAL6/XNaxc6mv0dpo3iZeQlXLgRe4lxsFz1NRPB9qI4GlkuxcuxJkkEgaJSNyqYPKoGd/wCmwqhcITE6FqAJ2Uvj3ZRCf4166Pp8s3DsiQ5Ld6zFR1ZVYFlHnsM48cVIwZQW3/MAkJ8xDq5ErRrPiu0lk7uO4hdz0UOMn0/O+Fdt/qUUCc80iRr0y7ADPlv1PurHtB0e0v4oI4HFrexbsSCTKRvzLvuQRnHUb+FSnaIO/wBWs7Z8mP2MjOx53PN6ZCgUjhm58tnnfh9UxiHZM1DlXrsWj6Zr1vcZ7iaOTHUKwJHqOorvrI7mySx1+BLcd3G/ICoJxhwykb+GQDWuVnmjDKLdiLV8MhfYduDSVnPGP2V16Sf1rRqo+u2fO00bZw/MD6NncfOvPcWcGGJ52DgSuphG5g9o3IWH0qwajwRcRk8q94vmvX4qd/lmoOe2ZDh1ZT5MCPvr3mHxkGJFwvDu4/LcLx02GlhNSNIXZp2hSzLMyqcQx942x3GQMD3759Aa4GQjqCPUVoXBvaWLO3WOYyzEyHxH4KLAAwW+sc5PL0Ax0qkarevNM7vI0rFjh2zlhnbbw28PCrGPeXEOFDkh7GBoLTrzXHVv7OPtZf0B/NUJZcM3Ev1YmA829kfNuvwq8cKcMm1DM7Au4AOOgA3xk9a89+IOIYYYOSEPBcaFDU7jq28V1eE4SY4hsmUho5nTktN0L7BPj95rPe2O3ZJbS5AJVCQT4AhlcA+Wd/lWh6KhECZ95+ZJrrliDDDAEHqCMj5Gs/DpOijjcR/KPJbsZH0hc2+Z81jOu8RrfanYyxJIsYeJQXGOYiXLEYJGBzAfCpDjBvoWtxXcqkwsFJIGRshhYeo2bHvFaqtuoAAVQB0wBt6eVfs0CuMMoYeRAI+Rroe1AEU3SiPisfsxINnWwVnvCvFk17qb9yMWaqTvGgP1Qo9oDOS2TjPSp3tL07vtOnwMlAJB+wQT/t5qskMCoMKoUeQAA+Qr7IqkyjOHNFVStERyFrjd2sV7LIGn1FHfOIINvIBVEKj5MT8K6eN51g1tJbtGeACMqMZBULjYHY4kySP71sCRAdAB6Cvia2R8c6q2OnMAcfOrzi7kz1pVKkYWo8t63ayXQNS7/XxNyOiyKxQMMEoIeVTj3hM/Gu3gZf8Azy//ANf/AJlrUO7Gc4GfPFBGAcgDPpUXYkEEAcgFJuHIIJPO1h3BvFa2M948iOyvkZUZw4ZyoOTsDk/KpXs606U6fqMkYYNKhWPHiyqxPL57vip7s+4Pntprs3MahJeXlyUYHDOdwCfMdav0cYUAKAAOgAwB8BV2IxDQSGjete5VQQOIBcdr071hHD2uRR6dd26xO11KGGVXOIsDPMeqhQGOMVLW+/Dcg8ROP+WM1ryWqAkhVBbqQBk+p8a+u6GMYGPLAxUHYsE2G8wd1NuFIFE8iNlVuzxW/wDCYAuzckmPXnkx/Gs14O1mO1+lxywyPdyKUjwuWDEMGU53X2iCT44rdVUDYbV5i1Tm5+Veb87A5vn1qtuIAL7HvaqbsOTlo7aLIODvxLqQ8d9v2F/tXfw1fXEGhNLbD8IkzE+zzexzDmOD5dfga1IRAeA367CvpUA6AD0puxQdf5dyD/hJuGLa12FLBtd1aG6a1ktEdb88ve8i4DSgD2gB+UW3yPA71Ze0aJ7e/srx1JRQgcqNgyNlh7sg5GeuDWnRWUanmVEU+YUA/MCvWSMMMMAQeoIyPkakcWLFDQWPio+ymjZ1Nf2WR218NT1yGaBWMUQUliMYCAnfyyxAFa9XnBbKgwiqo8lAA/hXpWeaUSVQoAUr4o8l2bJ1Sue6sUk+uoPv8fmK6KVnexrxlcLHarw4tNhQk3DCn6rEeu9R91ww5GCqOPLb7mq10rmycJwzjYBB7CtTcZKNCb71ml1wNCWHNbYPuDAH904NSmn8Jcv2cKR+/AB/vV3pUTw1zxlkme5vVaBiWtNsjaD10oCHhg/lv8h/U1IW2ixJvy5Pm2/8Old9K0RcPw0WrWDx181B+JlfuUpSlblnSlKUISlKUISlKUISlKUISlKUIWaHX9Ru2vJbSUIls5VIRErtLy58SCckDoPPA86v+j3bywRPIhjkZFLoQQVbG4wdxv51nXBuuJZRamZCveRTswQsAzndQBnfcjFaFoWpG4t4pinIZEDcuc4B3G/pv8a2YltaAaDn4f3WTDuvUnU/VQWka/M+q3luzAxRIhReVQQSIyd8ZP1j1r94B16a6F0ZmDd3cMi4UDCgDA2G/rVbHDkV5rd8kpcBUjYcjlTnliG5HWpHsjhCR3ijOFumAz1wAB/SpyMYIyRvTVGN7i8A7W5SXFuvTQXlhFGwCTSMsg5QcgFPEjI+selWPU5ikMrLsyxuR6hSR91Uzj78YaV+ub746t+tf9NN+qk/lNUOaMrPXNWtJzP9clEdn+sy3VikszBnLOCQANgSBsNqmNYuGjt5nU4ZYnYH3qpI2PvFUvsv1+3jsIopJ4UkLsORnUNlm2HKTnfO1XDiH/pLj9TJ/I1ErMsxFaWiN1xA3rSpvCFzql3HDcG5h7pn9pDEvMVVsMMhdiQDWhVkvZ5ptj3dvLJc8lyH2jM6gFuYhR3Z33228c1rVSxQAfQ8q+6WGJLLPnf2SlKVlWlKUpQhKUpQhKUpQhKUpQhKUpQhKUpQhKUpQhKUpQhKUpQhQ9/wfZzy97LbxvJ4sR1x5gbN8al1UAYAwB0Hur9pUi4nQlINA1AXJDpUSyvMsaiVwA7ge0wGMAnx6D5V+2GlRQc3cxqnO3M3KMczHxPvrqpSzHrRQXJd6VFK8byRq7xnKMRkqdtx5dB8q6ZYwwKsMgggg9CDsRX1SiyigoSLgqyVgy2sIKkEEIMgg5BHxFTE0IdSrAFWBBB6EHYg/CvulMucdykGgbBQsPBdkjKy2sIZSCCEGQQcgj0IqapSguLtymGgbB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77832" name="AutoShape 8" descr="data:image/jpeg;base64,/9j/4AAQSkZJRgABAQAAAQABAAD/2wCEAAkGBhQQDxQUEBQUFRQVFRQWFRUWFBQVFhUWFxQXFhUVGBcXHCoeHBwlGhYUHzIgIycqLCw4FR4xNTAqNSYrLCkBCQoKDgwOGg8PGi0lHyQpKy4sLC0tLyotNTAsKiw1KSwvLCosKSosLCwsKSwsLC8sKSwsLCwpLCwsKSwsLCksLP/AABEIAHkA8AMBIgACEQEDEQH/xAAbAAACAgMBAAAAAAAAAAAAAAAABwEGAwQFAv/EAEQQAAIBAwIDBAcEBgkDBQAAAAECAwAEERIhBQYxBxNBUSIyYXGBkbEUM1KhFiM0cnOyFSQ1QoOSs8LRJTaCYmOiweH/xAAbAQEAAgMBAQAAAAAAAAAAAAAAAQMCBAUGB//EADgRAAEEAAQDBAcGBwEAAAAAAAEAAgMRBBIhQQUxURMUYZEycXKhscHwBiJCUoHhFTM0NWKC8Rb/2gAMAwEAAhEDEQA/AHhRQTWOe5VFyxwKgkAWUAvQLJRmuZLxtdu7w/mNQU/AN1rVk4tJnAA67eiQ3uIPX3itN+NibvfqVzYHldzVU5rkyyugXvZVQuwRRgbs3Qe/Y15urqWI7kEeGwAx5EnpWT8Tkbmc0gKBHmNAi1181NcaPjDAekoO/XOhcezVuflW7DxWNmCqwJ+P16VLMVE/fz0R0TxstyijNFbSqRRU0URFFFFEUUVNFEUUVNFEUUVNFEUUVNFEUUVNFEUUVNFEUUVNFEUUCpozRF5Nce9hdDq7yYgnoig49ldmvOseY+da88QkbRNKxjy0quSs2Mt3mPOTulH5jNeLUgOpPq5Hu+HojPwrvS2kTNqZVLeZxWrLwpDk6zk9SSDt+H2D3YrkvwTwbBB/VbYnaRVUqZz9yxdXVwrWhlKovenVJhO8BwgiB6PgE+W46eNlEGi1iRmkZyFYmVtUmSMkE+ecjA+Fb8dkVGFmIHuG1eW4UpbLSZ+XTyOfD/iulicRLPCIsvvC04YGRSGS1yY+uBjPllA3ydRW0rSZAzcKT/6UI+Y2rpJw6LTpbDDOQGOrHsGfCttNKjAwAPCtCLAkek6vUfr4radONgvFpEyqAzFj5nrWcVAOeleJbhU9ZlXPmQPrXZa0AABaRO5WWivDSgDJIA8yQB86I5QwypBHmCCPyrJF7oqM1BaiL1RWOK4VvVYN7iD9K90RTRUZooimioozRFNFRmiiKaKxC4XVp1Lq8sjPyrJmiKaKxC4XVp1Lq/DkZ+XWsmaIpqKM0URTUVjNwurTqXV5ZGfl1rJRFBpfcYuhG0rsTpUsT16ZphGljzb91c+5/rXA4ywSGFh5F1ea6GCcWB7hs1cr9OLf8T/5TR+nFv8Aif8Ayml1RXe/8pgurvNcX+PYnoPJMb9OLf8AE/8AlNR+nFv+J/8AKaxclciw3ttNIJgxMZjAMZBhk2bV1w2w8POqRxCBI5CsUneqNg+koCfHAJziqmfZnAOcWguseP7Kx3GsW0BxDdfBXz9OLf8AE/8AlNbvC+YI7liIixKjJyCNs4pW1auz/wC+l/hj+YVpcV+zuFwuEfNGXWBpZWxgeLzz4hsbgKPgnXy6f6svx+tLztvG9rn/AN3/AG0w+XP2Zfj9TS87b+tr/i/7a6XBvQj9n5Kjif4/X81Y+ef7Bf8AhQ/VKx9l0wj4OrnopmY4HgGJP0rJzyf+gv8AwofqlanZ/wD2C37tx/ureq4f9lr3Uo9lTL2xWQQMolY5xo0AHH4tzjFWTh/HIb2zaaMnu2Rw23pLgHUCPOldyNaI3COJMyqSE2JAJGIyRjy33qy9lv8AY0378/8AIKymhY0HLzBCwhme4jNyIKydmktpFbXL2hmdFKs/eKob0YyQFAO+1WDgPOkF7DLLFrCxevqXB9XVtv5Zqo9iaA21yD0LoD7jHVc4Xc/Yl4tATjEZCj/E0A/JxWToQ97xuKUNmLGNOxtNXlvm+G/jkkh1qsZAYuoX+7q8/KuBc9sNorkKszqDgyKo0+8ZOcVpcs2Rg5bmYZDSRzSe3caR+QqpcrtdPw6eC3sxMkpYNLkalOBsPdt86MgjJcdga50j55AGjci05bfjcUlr9pjbVFoL5HXCgkjB8djtVetu1K0k7vR3mqSQRqpUBt8ekd9l361qcn8LltuCzx3CFGAuCFOM6Smx2+NV/sg5bgnSSaZNTxyIEyThcKGzgeOfpVYijAeXa0VmZZCWhu4V45m57t7BlSTW8jDIRBk46Anyr3yvztBxDUsWtXTdkcYbHTI896q/aHwSeG8j4jbL3ndhQ6Easac+lgblcE5xuOtbnINzZ3dxJdQho7llxLGWyoDYyyjG4JUb/OoMTOyzDz8VIkf2uU/QWK0itP0hchpvtXpZBVe6+6GfS6+rXc5q5+t+HuqSh3dhnSgGy5xk5O3jVQsf+7JP/P8A0BWLjCiTmiNXAIBjGDuNoyR+dWdkHOGbkG2q+1LWnLu6lrcB4nHdcyCaL1H1EZGD9zgg+0EGmFzPzvb8PKrLqZ3GVRBlsdMnyGdqo1nbhOaiFAAyxwBgZMOTt7/rXY58vrO1vIpniea8wvdoGOkYyELD3npjepkY172ijWVRG9zI3G9bXa5c7Q7e9m7lRJHLgkLIuM4649uN96y8188wcOKLKGZ3GQqAE6c41HOw3z8qXPDpbhuYYXu0EcrlWKL0VTGdK+/HnvXQ5rQScyW6Puv6nY9P7zfWoOHYJB0q/oqRiHlh63S0rfjMd5zHbzw50sU9YYYERsCD7ac9KW/tlj5piCAAExsQBgZMTZP5U2qrxVfcrorcLf3r6oNLHm37q590n1pnGljzb91c+5/rXl+KfzIPbC7WF9CT2SlLRVq5A5divLlBJLhkYOYihPeIu5AbOPeCK1OceARWVw0SS94wYkroKiNTuoLE+kcEdK+giVufJuvHGM5c+y51rxueJVWKRkVHLqFOPTOPSOOpwAN61Jpi7MzdWJY+G5OTt7zXiskExRgy4yDkZAI+IOxqygNQq7PJe3s2ESykeg7Oqt5sgBYf/Ifn5VY+z/76X9wfzCrJxXnW2awMMSwd/GiuP1I7ku33giB2DAE9duvWq3yAczS/uD+cV5/jcjn8NmzCtPmF1uGsa3GR5Tf/ABOvlz9mX4/Wq72n8pyX1uhgAMkTE6c41KwwQD59D8KsXLn7Mvx+tdOudw55jhjcOg+C6mLYHve09Sk7fvxa7tUs3tCq+grOV06guNOok4A2GSPKr9wPl1rThf2fOp+7kzjoXcMSB8TirHiproPnLhQAAu1qMgDTZN7JYcncr3MPC76KWIrJKpEakjLHuyPPzrsdn/BJrfhksU0ZSRmlIUkZOpAB0NXeoo/EOdd7m0ZhwyvAKhdk/AJ7SGdbiMxlnQqDjcBMHpVf5/5Iupb+SS1iZkmVdRBUDOwIO/moNN6jFSMS4SGTqodhmuYGHZcleCL9g+zdF7nuvd6GPrSvsuG8TsreezjtWdZScSqdhkAEqQfEAdelOaoxWMc5ZYq71UyQB9a1WiqXLnLs1twl4ZSWmdJSRq1YZ1ICZPXwrT7KOBT2lvMtxGYy0ikA43GgDO3tq9YoxUGZxDh1KyEIBaeiXfN/DL2HiUd5aI0yaQGiDHGcFTlc9CDnPsrByHy3c/0jLeXEIt1YPiIYGSxHh5bZ99MrFGKy7w7Jlralh3dufNe9peWnLtwOYnuTGe4OrEm2N4Qo9vXatbnjl66TicV7ZxGbAXKjfDKCMMM5wQeopm4qMUGIcHA1tSHDgtIve0reAcAvm40t3dQ6A4ZmKkFUzHpVeucjYVk575euhxOK8tYjMFCeiBnDJnZh5EHrTPxUbVPeXZs1DlSjuzcuW97SrsuBX8nGIbu5g0hipbSwIjXQVCnxyPH31t9oPLlz9vgvLOMylNOpV3IZCSMj8JG1MmjFO8uzB1chSd1blIs6m0quH8Cv5eMw3dzBoBKltJBWNdBAU5Ocj/7prCgCpquWUyVY5aKyKIR3rzUGljzb91c+6T60zjSx5t+6ufc/1rz3Ff5kHtj4rqYX0JPZKV1nxGSEOImKa10sRsSuckZ6jOB0qL7iDzsGlYuwULqPUhemT44G2a1hU19FDRdrxVnkiurwXg6TpMzzLEY0LKrD1z5Dz2B261yqKEEjRBoirV2f/fS/uD+YVVatXZ/99L/DH8wrifaD+3S+r5hdLhP9ZH6/knXy5+zL7z9a98a49BZx67iQIpOBnJJPkANzXjlz9mX4/Wl12wNrvLOI+rg5H70ig/kPzrmcKj7SKNp/KPgupjpDG57h1WPmbmgT8Vs2tJ2MTGIEK7KpPenIZdt8Y60yONcy29mAbmVU1Z0jcsfcBvSu5s4LFa8as1t0CIxgJUdM96Rn5AV45yvFHMBM8bTRxiP9UoyWHd6gAD1Go5rsGFsmUDlRPiua2ZzMxPO/0TT4LzNb3oJtpVfT6w3DDPmDvS8524hLacbgcSSd05iYprbR62hhpzjy+dafJ7546JIIJIYZA40MhAUaMkeQGoZrr9tVh+qt5x1R2QnyDDUv5rWLI2xzBuxCyfI6SIu3BXvtj4xJElukLujMzsdDFSQAFA29pqzjj8HD7WBbucBu7X1iWdiFGTjr18TS95guPt/E+HIDkGK3Y+Y1HW35KK7vO1rZW9+t1dyNI+BotQqsGABA9y6t9/GhjblYw+J8VAkOZzx4BXHgnNVte5FvKrkbldwwHng+FUjkziEr8dvEeR2Re/0qXYqMSLjAJwK4nJl0W4+GEX2fWHPdAadKmPUAR7djXT5G/wC4L3/H/wBVaGERh4H5bTtjJlP+VK6S8/2KqxNwnoHBA1E5yRjGMnoa6vC+Mw3UXewOHTcZHgR1BB3BpSdnvL8N3c3onQPoDaQfAs7gt79hW32VRmSG/gLlFKr6Q6rkOhbf2CsJMOxoNE2K96zZiXkiwNb9yu8/aNYI+hrhcg4JAYgEe0DFde449BHbi4eVRCcESZyp1HA6e2k5xCazgtJ7WyjN0+7PclNolGN1I8vPYb+Nb0Tk8rPk9JsD2DvRt+dS7DNoEXzpQ3Eusg1yTOteaLaWSOOOVWeRS6AZyVGcnpt0PWtPiHP9jBIY5J11g4IAZtJ8iQKrHZjybGIIrwu/eurhdxpUHKdPE7VwblbKyFxBbq19cSBgWKArFgHUQwHUZyceXWoEEZeWizSkzyBgcQBaaNxx2N7N54JY9ARiJDkop6ZbAzsfCuPyZBb29o9x9pE2osZrhmbTkH0gob1QCfjVI5RY/wBAcRGdgTj2ZRCa2eCcHkuuW3jh3fvncL+IK4JUe2pMAaCL0zAIJi4h1a5bV5se0GxmlEcc6licLkMoYnoASMV0+McfgtED3Eixg7DPVj5ADc0o+CW1pxCOC1f+qXURI1hR+uI8Mn+/nBwfhXR5/Am43aQSboBECD0OpyW+eMUOGZny67k/XioGJdkzGtqTC4Jzda3hK28qswGSu4bHng+Hurs0oOJW6WnMkAgURqTHlV2HpqVbYee1N4VrzRhlFvIi1sQyF9g8wVJpY82/dXPuf60zqoXHbH9ZIjg6X1fEN5V5rjDsnZSHk1wJXYwQzZ2blpSUoqzX/IkqkmIq6+AJ0t7t9j864l1wmaL7yN19ukkfMV7fDcUwmJA7KQHwvXyXk5sFPCfvsK6PC+TrmeORxFIAkXeL6DfrNwAq+ZwSdvKuTdWjxNpkRkb8LAqfZsatnKfaG3D4BEFaTMhZ9TkBEwBpjHgepz06VV5w08rFO8k1MxBILMRnbUfPGK2WyOBJfQbsqSxpADbvdatWrs/++l/hj+YVoWfJ9xJ1UIPNzj8hvVv5e5dFoD6Wp3wCcYGPICvM/aDiuEdhHwMeHOOlDVdrhOAnGIbK5tNHXRMvl39mX/y+pqh9sHDJNdtcxoWEeVbAJwdQZc48NiM1f+BwlLdAwwdzj3nNb+Kx4a8wxRmvwj4LYxjBK5w8Ul+KcSm4hxOzuBbSxx6olGVJzpkyzZAxjJx8K6XOcEtjxqO+7t5IjpyVBOCFKMp8jjBGaa+KCK6XedRTdKqlp920NnW7S35S45eX/FGlHfR2YB9BhhfVAA6bknfbpVi7ReGG44bMqjUygOoG5ypztjxxmrNiiqXS28OAqla2KmFpN2kv2X8JlfiSyTJIBFEcFlKjoEUbjyJ+VbHOiva8cS5lheWL0GUAEg6VxgeGQd8GnBioxVxxRL85G1KoYUBmW97Sj4A003MC3EsEkSyBioZTspiwmT0yQK3eSrN149eMyOFPf4YqQD+sXGCRimhioIrF2IsEVtSluGqje9pEcqcxvYzXjrC0qsGVtP8AcYyNoY+zOa7vIXL0zcNvn0srzoUjyCpbCkkjPgSSKsfIXJs1jcXLzFCsuNOkkn12bfI8iKu4FXTYkAkMHTX1KqHDkgF3jokVwLiEkfD7qzS0laaTUWcKRpQAZDbZ2wcD211rezk/RmRO7fX3/q6G1Y7xTnGM9Kb9FYOxd8m7grNuFrm7YhVXkW1f+hoU3R+7kG4IKks+Dg++lvyreS2Ru7c2sslxMpjXC+qcMDkn+76WdvKnlRiq24is1i7Wb8Pmy0eST/KdlIvBOIxsjhychSjAt6CjYY33Brc4FBdx8vn7L3iTLM7aQuHKavSABHlv8KalFS7Ek3pvagYahz2pIjjF43ETbiG2lF4oCyy4I1kAAMcDY5GdR6VZO0Thc0F5aXio0ixiMSlRn0kbO+OgIOxpp0VkcVqKGgv3rHuuhs6mko+GF+K8bjuUheOGPSWLjGNAOBnzJI2puioFTVEsmetKAV8UWS9bJKjFY57VZBh1BHtFZc0ZqhzQ4UQrwSNQuNPytE3q6lPsOR8jXPn5Tceoyn2HIq05ornS8KwsmuWvVotlmMmbv5pfXXJuphrt0Y+B0qa6FpynJjoiDy//AAVcMVIqj+DxHR73EdCVn31w1a0A9aXBt+U0HrsW92wrp23Co4/UQA+fU/M1t0ZrehwOHh9BgVL8RI/0nKAKmjNGa3FQiijNGaIpoqM0ZoimiozRmiKaipqM0RGKDRmg0RKq2kveJG9mguZUaCQpBChCq2NwDnbpjc+2mNwV5Wt4jcLpm0L3g22bG/Taljy/zIvC4+JRyELcLMWiRgfTOMDp4ePxplcu3sk1pDJOoWR0DMo2AzuNj7MVuYgEDQabeS0sOQeZ1381VuGcwMvG7yKafEKouhHcBQcJ0z7zWfs04tLcJdGWRpNNwyoWOcLpBAHsriW3A4Lzj98lwgkVURgCTscIM7Gt/siQLHeKvQXTADyAUACs5Gs7M1zpqwiLu0F8rctznXiksV/w5I5GVZJWDqDgOMrsfPqfnVo4xIVtpmU4IikII8CEJB+dU3tAP/UuF/xm+qVcOOn+qT/wZf5GqhwGVn1ur23b/rZcPsy4jJPw5HmdncvINTHJwG2ru8clKWs7KSGWKQgjqCEJBHxpfdmnOtpb2UVvLLiUyMAulzu7+juBjfNX7mH9juP4Mv8AptSVmWXlpaQuuLnsl9yUlxdRwzScTcEvvAWBLBW9Xc53A8vGmiKTnIFzwtUg7/H2zvBpOJj6RfEfT0fEU4xWWK9P9qWOF9C16xRiiitVbaMVFTUURTijFFFERiiiiiIooooiKKKKIjFGKKKIjFGKKKIijFFFERioxU0URak/CYZHDvFGzjozIpYe4kZra01NFSSSoAA5LGtsoYsFAY9WwMn3miK3VM6VC5OTgAZPmcVkoqLSgsclsrEFlBK9CQCR7vKvTICMHcV6oopWqOGRDcRx5HT0F/4rYZARg7g9R516oqSSeagADktZeGRA5EcYI6HQv/FbAFTRQklA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77834" name="AutoShape 10" descr="data:image/jpeg;base64,/9j/4AAQSkZJRgABAQAAAQABAAD/2wCEAAkGBhQQDxQUEBQUFRQVFRQWFRUWFBQVFhUWFxQXFhUVGBcXHCoeHBwlGhYUHzIgIycqLCw4FR4xNTAqNSYrLCkBCQoKDgwOGg8PGi0lHyQpKy4sLC0tLyotNTAsKiw1KSwvLCosKSosLCwsKSwsLC8sKSwsLCwpLCwsKSwsLCksLP/AABEIAHkA8AMBIgACEQEDEQH/xAAbAAACAgMBAAAAAAAAAAAAAAAABwEGAwQFAv/EAEQQAAIBAwIDBAcEBgkDBQAAAAECAwAEERIhBQYxBxNBUSIyYXGBkbEUM1KhFiM0cnOyFSQ1QoOSs8LRJTaCYmOiweH/xAAbAQEAAgMBAQAAAAAAAAAAAAAAAQMCBAUGB//EADgRAAEEAAQDBAcGBwEAAAAAAAEAAgMRBBIhQQUxURMUYZEycXKhscHwBiJCUoHhFTM0NWKC8Rb/2gAMAwEAAhEDEQA/AHhRQTWOe5VFyxwKgkAWUAvQLJRmuZLxtdu7w/mNQU/AN1rVk4tJnAA67eiQ3uIPX3itN+NibvfqVzYHldzVU5rkyyugXvZVQuwRRgbs3Qe/Y15urqWI7kEeGwAx5EnpWT8Tkbmc0gKBHmNAi1181NcaPjDAekoO/XOhcezVuflW7DxWNmCqwJ+P16VLMVE/fz0R0TxstyijNFbSqRRU0URFFFFEUUVNFEUUVNFEUUVNFEUUVNFEUUVNFEUUVNFEUUVNFEUUCpozRF5Nce9hdDq7yYgnoig49ldmvOseY+da88QkbRNKxjy0quSs2Mt3mPOTulH5jNeLUgOpPq5Hu+HojPwrvS2kTNqZVLeZxWrLwpDk6zk9SSDt+H2D3YrkvwTwbBB/VbYnaRVUqZz9yxdXVwrWhlKovenVJhO8BwgiB6PgE+W46eNlEGi1iRmkZyFYmVtUmSMkE+ecjA+Fb8dkVGFmIHuG1eW4UpbLSZ+XTyOfD/iulicRLPCIsvvC04YGRSGS1yY+uBjPllA3ydRW0rSZAzcKT/6UI+Y2rpJw6LTpbDDOQGOrHsGfCttNKjAwAPCtCLAkek6vUfr4radONgvFpEyqAzFj5nrWcVAOeleJbhU9ZlXPmQPrXZa0AABaRO5WWivDSgDJIA8yQB86I5QwypBHmCCPyrJF7oqM1BaiL1RWOK4VvVYN7iD9K90RTRUZooimioozRFNFRmiiKaKxC4XVp1Lq8sjPyrJmiKaKxC4XVp1Lq/DkZ+XWsmaIpqKM0URTUVjNwurTqXV5ZGfl1rJRFBpfcYuhG0rsTpUsT16ZphGljzb91c+5/rXA4ywSGFh5F1ea6GCcWB7hs1cr9OLf8T/5TR+nFv8Aif8Ayml1RXe/8pgurvNcX+PYnoPJMb9OLf8AE/8AlNR+nFv+J/8AKaxclciw3ttNIJgxMZjAMZBhk2bV1w2w8POqRxCBI5CsUneqNg+koCfHAJziqmfZnAOcWguseP7Kx3GsW0BxDdfBXz9OLf8AE/8AlNbvC+YI7liIixKjJyCNs4pW1auz/wC+l/hj+YVpcV+zuFwuEfNGXWBpZWxgeLzz4hsbgKPgnXy6f6svx+tLztvG9rn/AN3/AG0w+XP2Zfj9TS87b+tr/i/7a6XBvQj9n5Kjif4/X81Y+ef7Bf8AhQ/VKx9l0wj4OrnopmY4HgGJP0rJzyf+gv8AwofqlanZ/wD2C37tx/ureq4f9lr3Uo9lTL2xWQQMolY5xo0AHH4tzjFWTh/HIb2zaaMnu2Rw23pLgHUCPOldyNaI3COJMyqSE2JAJGIyRjy33qy9lv8AY0378/8AIKymhY0HLzBCwhme4jNyIKydmktpFbXL2hmdFKs/eKob0YyQFAO+1WDgPOkF7DLLFrCxevqXB9XVtv5Zqo9iaA21yD0LoD7jHVc4Xc/Yl4tATjEZCj/E0A/JxWToQ97xuKUNmLGNOxtNXlvm+G/jkkh1qsZAYuoX+7q8/KuBc9sNorkKszqDgyKo0+8ZOcVpcs2Rg5bmYZDSRzSe3caR+QqpcrtdPw6eC3sxMkpYNLkalOBsPdt86MgjJcdga50j55AGjci05bfjcUlr9pjbVFoL5HXCgkjB8djtVetu1K0k7vR3mqSQRqpUBt8ekd9l361qcn8LltuCzx3CFGAuCFOM6Smx2+NV/sg5bgnSSaZNTxyIEyThcKGzgeOfpVYijAeXa0VmZZCWhu4V45m57t7BlSTW8jDIRBk46Anyr3yvztBxDUsWtXTdkcYbHTI896q/aHwSeG8j4jbL3ndhQ6Easac+lgblcE5xuOtbnINzZ3dxJdQho7llxLGWyoDYyyjG4JUb/OoMTOyzDz8VIkf2uU/QWK0itP0hchpvtXpZBVe6+6GfS6+rXc5q5+t+HuqSh3dhnSgGy5xk5O3jVQsf+7JP/P8A0BWLjCiTmiNXAIBjGDuNoyR+dWdkHOGbkG2q+1LWnLu6lrcB4nHdcyCaL1H1EZGD9zgg+0EGmFzPzvb8PKrLqZ3GVRBlsdMnyGdqo1nbhOaiFAAyxwBgZMOTt7/rXY58vrO1vIpniea8wvdoGOkYyELD3npjepkY172ijWVRG9zI3G9bXa5c7Q7e9m7lRJHLgkLIuM4649uN96y8188wcOKLKGZ3GQqAE6c41HOw3z8qXPDpbhuYYXu0EcrlWKL0VTGdK+/HnvXQ5rQScyW6Puv6nY9P7zfWoOHYJB0q/oqRiHlh63S0rfjMd5zHbzw50sU9YYYERsCD7ac9KW/tlj5piCAAExsQBgZMTZP5U2qrxVfcrorcLf3r6oNLHm37q590n1pnGljzb91c+5/rXl+KfzIPbC7WF9CT2SlLRVq5A5divLlBJLhkYOYihPeIu5AbOPeCK1OceARWVw0SS94wYkroKiNTuoLE+kcEdK+giVufJuvHGM5c+y51rxueJVWKRkVHLqFOPTOPSOOpwAN61Jpi7MzdWJY+G5OTt7zXiskExRgy4yDkZAI+IOxqygNQq7PJe3s2ESykeg7Oqt5sgBYf/Ifn5VY+z/76X9wfzCrJxXnW2awMMSwd/GiuP1I7ku33giB2DAE9duvWq3yAczS/uD+cV5/jcjn8NmzCtPmF1uGsa3GR5Tf/ABOvlz9mX4/Wq72n8pyX1uhgAMkTE6c41KwwQD59D8KsXLn7Mvx+tdOudw55jhjcOg+C6mLYHve09Sk7fvxa7tUs3tCq+grOV06guNOok4A2GSPKr9wPl1rThf2fOp+7kzjoXcMSB8TirHiproPnLhQAAu1qMgDTZN7JYcncr3MPC76KWIrJKpEakjLHuyPPzrsdn/BJrfhksU0ZSRmlIUkZOpAB0NXeoo/EOdd7m0ZhwyvAKhdk/AJ7SGdbiMxlnQqDjcBMHpVf5/5Iupb+SS1iZkmVdRBUDOwIO/moNN6jFSMS4SGTqodhmuYGHZcleCL9g+zdF7nuvd6GPrSvsuG8TsreezjtWdZScSqdhkAEqQfEAdelOaoxWMc5ZYq71UyQB9a1WiqXLnLs1twl4ZSWmdJSRq1YZ1ICZPXwrT7KOBT2lvMtxGYy0ikA43GgDO3tq9YoxUGZxDh1KyEIBaeiXfN/DL2HiUd5aI0yaQGiDHGcFTlc9CDnPsrByHy3c/0jLeXEIt1YPiIYGSxHh5bZ99MrFGKy7w7Jlralh3dufNe9peWnLtwOYnuTGe4OrEm2N4Qo9vXatbnjl66TicV7ZxGbAXKjfDKCMMM5wQeopm4qMUGIcHA1tSHDgtIve0reAcAvm40t3dQ6A4ZmKkFUzHpVeucjYVk575euhxOK8tYjMFCeiBnDJnZh5EHrTPxUbVPeXZs1DlSjuzcuW97SrsuBX8nGIbu5g0hipbSwIjXQVCnxyPH31t9oPLlz9vgvLOMylNOpV3IZCSMj8JG1MmjFO8uzB1chSd1blIs6m0quH8Cv5eMw3dzBoBKltJBWNdBAU5Ocj/7prCgCpquWUyVY5aKyKIR3rzUGljzb91c+6T60zjSx5t+6ufc/1rz3Ff5kHtj4rqYX0JPZKV1nxGSEOImKa10sRsSuckZ6jOB0qL7iDzsGlYuwULqPUhemT44G2a1hU19FDRdrxVnkiurwXg6TpMzzLEY0LKrD1z5Dz2B261yqKEEjRBoirV2f/fS/uD+YVVatXZ/99L/DH8wrifaD+3S+r5hdLhP9ZH6/knXy5+zL7z9a98a49BZx67iQIpOBnJJPkANzXjlz9mX4/Wl12wNrvLOI+rg5H70ig/kPzrmcKj7SKNp/KPgupjpDG57h1WPmbmgT8Vs2tJ2MTGIEK7KpPenIZdt8Y60yONcy29mAbmVU1Z0jcsfcBvSu5s4LFa8as1t0CIxgJUdM96Rn5AV45yvFHMBM8bTRxiP9UoyWHd6gAD1Go5rsGFsmUDlRPiua2ZzMxPO/0TT4LzNb3oJtpVfT6w3DDPmDvS8524hLacbgcSSd05iYprbR62hhpzjy+dafJ7546JIIJIYZA40MhAUaMkeQGoZrr9tVh+qt5x1R2QnyDDUv5rWLI2xzBuxCyfI6SIu3BXvtj4xJElukLujMzsdDFSQAFA29pqzjj8HD7WBbucBu7X1iWdiFGTjr18TS95guPt/E+HIDkGK3Y+Y1HW35KK7vO1rZW9+t1dyNI+BotQqsGABA9y6t9/GhjblYw+J8VAkOZzx4BXHgnNVte5FvKrkbldwwHng+FUjkziEr8dvEeR2Re/0qXYqMSLjAJwK4nJl0W4+GEX2fWHPdAadKmPUAR7djXT5G/wC4L3/H/wBVaGERh4H5bTtjJlP+VK6S8/2KqxNwnoHBA1E5yRjGMnoa6vC+Mw3UXewOHTcZHgR1BB3BpSdnvL8N3c3onQPoDaQfAs7gt79hW32VRmSG/gLlFKr6Q6rkOhbf2CsJMOxoNE2K96zZiXkiwNb9yu8/aNYI+hrhcg4JAYgEe0DFde449BHbi4eVRCcESZyp1HA6e2k5xCazgtJ7WyjN0+7PclNolGN1I8vPYb+Nb0Tk8rPk9JsD2DvRt+dS7DNoEXzpQ3Eusg1yTOteaLaWSOOOVWeRS6AZyVGcnpt0PWtPiHP9jBIY5J11g4IAZtJ8iQKrHZjybGIIrwu/eurhdxpUHKdPE7VwblbKyFxBbq19cSBgWKArFgHUQwHUZyceXWoEEZeWizSkzyBgcQBaaNxx2N7N54JY9ARiJDkop6ZbAzsfCuPyZBb29o9x9pE2osZrhmbTkH0gob1QCfjVI5RY/wBAcRGdgTj2ZRCa2eCcHkuuW3jh3fvncL+IK4JUe2pMAaCL0zAIJi4h1a5bV5se0GxmlEcc6licLkMoYnoASMV0+McfgtED3Eixg7DPVj5ADc0o+CW1pxCOC1f+qXURI1hR+uI8Mn+/nBwfhXR5/Am43aQSboBECD0OpyW+eMUOGZny67k/XioGJdkzGtqTC4Jzda3hK28qswGSu4bHng+Hurs0oOJW6WnMkAgURqTHlV2HpqVbYee1N4VrzRhlFvIi1sQyF9g8wVJpY82/dXPuf60zqoXHbH9ZIjg6X1fEN5V5rjDsnZSHk1wJXYwQzZ2blpSUoqzX/IkqkmIq6+AJ0t7t9j864l1wmaL7yN19ukkfMV7fDcUwmJA7KQHwvXyXk5sFPCfvsK6PC+TrmeORxFIAkXeL6DfrNwAq+ZwSdvKuTdWjxNpkRkb8LAqfZsatnKfaG3D4BEFaTMhZ9TkBEwBpjHgepz06VV5w08rFO8k1MxBILMRnbUfPGK2WyOBJfQbsqSxpADbvdatWrs/++l/hj+YVoWfJ9xJ1UIPNzj8hvVv5e5dFoD6Wp3wCcYGPICvM/aDiuEdhHwMeHOOlDVdrhOAnGIbK5tNHXRMvl39mX/y+pqh9sHDJNdtcxoWEeVbAJwdQZc48NiM1f+BwlLdAwwdzj3nNb+Kx4a8wxRmvwj4LYxjBK5w8Ul+KcSm4hxOzuBbSxx6olGVJzpkyzZAxjJx8K6XOcEtjxqO+7t5IjpyVBOCFKMp8jjBGaa+KCK6XedRTdKqlp920NnW7S35S45eX/FGlHfR2YB9BhhfVAA6bknfbpVi7ReGG44bMqjUygOoG5ypztjxxmrNiiqXS28OAqla2KmFpN2kv2X8JlfiSyTJIBFEcFlKjoEUbjyJ+VbHOiva8cS5lheWL0GUAEg6VxgeGQd8GnBioxVxxRL85G1KoYUBmW97Sj4A003MC3EsEkSyBioZTspiwmT0yQK3eSrN149eMyOFPf4YqQD+sXGCRimhioIrF2IsEVtSluGqje9pEcqcxvYzXjrC0qsGVtP8AcYyNoY+zOa7vIXL0zcNvn0srzoUjyCpbCkkjPgSSKsfIXJs1jcXLzFCsuNOkkn12bfI8iKu4FXTYkAkMHTX1KqHDkgF3jokVwLiEkfD7qzS0laaTUWcKRpQAZDbZ2wcD211rezk/RmRO7fX3/q6G1Y7xTnGM9Kb9FYOxd8m7grNuFrm7YhVXkW1f+hoU3R+7kG4IKks+Dg++lvyreS2Ru7c2sslxMpjXC+qcMDkn+76WdvKnlRiq24is1i7Wb8Pmy0eST/KdlIvBOIxsjhychSjAt6CjYY33Brc4FBdx8vn7L3iTLM7aQuHKavSABHlv8KalFS7Ek3pvagYahz2pIjjF43ETbiG2lF4oCyy4I1kAAMcDY5GdR6VZO0Thc0F5aXio0ixiMSlRn0kbO+OgIOxpp0VkcVqKGgv3rHuuhs6mko+GF+K8bjuUheOGPSWLjGNAOBnzJI2puioFTVEsmetKAV8UWS9bJKjFY57VZBh1BHtFZc0ZqhzQ4UQrwSNQuNPytE3q6lPsOR8jXPn5Tceoyn2HIq05ornS8KwsmuWvVotlmMmbv5pfXXJuphrt0Y+B0qa6FpynJjoiDy//AAVcMVIqj+DxHR73EdCVn31w1a0A9aXBt+U0HrsW92wrp23Co4/UQA+fU/M1t0ZrehwOHh9BgVL8RI/0nKAKmjNGa3FQiijNGaIpoqM0ZoimiozRmiKaipqM0RGKDRmg0RKq2kveJG9mguZUaCQpBChCq2NwDnbpjc+2mNwV5Wt4jcLpm0L3g22bG/Taljy/zIvC4+JRyELcLMWiRgfTOMDp4ePxplcu3sk1pDJOoWR0DMo2AzuNj7MVuYgEDQabeS0sOQeZ1381VuGcwMvG7yKafEKouhHcBQcJ0z7zWfs04tLcJdGWRpNNwyoWOcLpBAHsriW3A4Lzj98lwgkVURgCTscIM7Gt/siQLHeKvQXTADyAUACs5Gs7M1zpqwiLu0F8rctznXiksV/w5I5GVZJWDqDgOMrsfPqfnVo4xIVtpmU4IikII8CEJB+dU3tAP/UuF/xm+qVcOOn+qT/wZf5GqhwGVn1ur23b/rZcPsy4jJPw5HmdncvINTHJwG2ru8clKWs7KSGWKQgjqCEJBHxpfdmnOtpb2UVvLLiUyMAulzu7+juBjfNX7mH9juP4Mv8AptSVmWXlpaQuuLnsl9yUlxdRwzScTcEvvAWBLBW9Xc53A8vGmiKTnIFzwtUg7/H2zvBpOJj6RfEfT0fEU4xWWK9P9qWOF9C16xRiiitVbaMVFTUURTijFFFERiiiiiIooooiKKKKIjFGKKKIjFGKKKIijFFFERioxU0URak/CYZHDvFGzjozIpYe4kZra01NFSSSoAA5LGtsoYsFAY9WwMn3miK3VM6VC5OTgAZPmcVkoqLSgsclsrEFlBK9CQCR7vKvTICMHcV6oopWqOGRDcRx5HT0F/4rYZARg7g9R516oqSSeagADktZeGRA5EcYI6HQv/FbAFTRQklA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77836" name="Picture 12" descr="http://upload.wikimedia.org/wikipedia/commons/thumb/4/46/Logo_universidad_de_valparaiso_2008.svg/301px-Logo_universidad_de_valparaiso_2008.svg.png"/>
          <p:cNvPicPr>
            <a:picLocks noChangeAspect="1" noChangeArrowheads="1"/>
          </p:cNvPicPr>
          <p:nvPr/>
        </p:nvPicPr>
        <p:blipFill>
          <a:blip r:embed="rId2" cstate="print"/>
          <a:srcRect/>
          <a:stretch>
            <a:fillRect/>
          </a:stretch>
        </p:blipFill>
        <p:spPr bwMode="auto">
          <a:xfrm>
            <a:off x="3857620" y="2413487"/>
            <a:ext cx="1714512" cy="87149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428736"/>
            <a:ext cx="8229600" cy="4857784"/>
          </a:xfrm>
        </p:spPr>
        <p:txBody>
          <a:bodyPr>
            <a:noAutofit/>
          </a:bodyPr>
          <a:lstStyle/>
          <a:p>
            <a:endParaRPr lang="es-CL" sz="2200" dirty="0" smtClean="0">
              <a:solidFill>
                <a:srgbClr val="0070C0"/>
              </a:solidFill>
              <a:cs typeface="Calibri" pitchFamily="34" charset="0"/>
            </a:endParaRPr>
          </a:p>
          <a:p>
            <a:r>
              <a:rPr lang="es-ES" b="1" dirty="0" err="1" smtClean="0">
                <a:solidFill>
                  <a:srgbClr val="0070C0"/>
                </a:solidFill>
                <a:cs typeface="Calibri" pitchFamily="34" charset="0"/>
              </a:rPr>
              <a:t>Nanopartícula</a:t>
            </a:r>
            <a:r>
              <a:rPr lang="es-ES" b="1" dirty="0" smtClean="0">
                <a:solidFill>
                  <a:srgbClr val="0070C0"/>
                </a:solidFill>
                <a:cs typeface="Calibri" pitchFamily="34" charset="0"/>
              </a:rPr>
              <a:t> de </a:t>
            </a:r>
            <a:r>
              <a:rPr lang="es-ES" b="1" dirty="0" err="1" smtClean="0">
                <a:solidFill>
                  <a:srgbClr val="0070C0"/>
                </a:solidFill>
                <a:cs typeface="Calibri" pitchFamily="34" charset="0"/>
              </a:rPr>
              <a:t>quitosano</a:t>
            </a:r>
            <a:r>
              <a:rPr lang="es-ES" b="1" dirty="0" smtClean="0">
                <a:solidFill>
                  <a:srgbClr val="0070C0"/>
                </a:solidFill>
                <a:cs typeface="Calibri" pitchFamily="34" charset="0"/>
              </a:rPr>
              <a:t> contenedora de un </a:t>
            </a:r>
            <a:r>
              <a:rPr lang="es-ES" b="1" dirty="0" err="1" smtClean="0">
                <a:solidFill>
                  <a:srgbClr val="0070C0"/>
                </a:solidFill>
                <a:cs typeface="Calibri" pitchFamily="34" charset="0"/>
              </a:rPr>
              <a:t>quelante</a:t>
            </a:r>
            <a:r>
              <a:rPr lang="es-ES" b="1" dirty="0" smtClean="0">
                <a:solidFill>
                  <a:srgbClr val="0070C0"/>
                </a:solidFill>
                <a:cs typeface="Calibri" pitchFamily="34" charset="0"/>
              </a:rPr>
              <a:t> de hierro como agente </a:t>
            </a:r>
            <a:r>
              <a:rPr lang="es-ES" b="1" dirty="0" err="1" smtClean="0">
                <a:solidFill>
                  <a:srgbClr val="0070C0"/>
                </a:solidFill>
                <a:cs typeface="Calibri" pitchFamily="34" charset="0"/>
              </a:rPr>
              <a:t>neuroprotector</a:t>
            </a:r>
            <a:endParaRPr lang="es-CL" b="1" dirty="0" smtClean="0">
              <a:solidFill>
                <a:srgbClr val="0070C0"/>
              </a:solidFill>
              <a:cs typeface="Calibri" pitchFamily="34" charset="0"/>
            </a:endParaRPr>
          </a:p>
          <a:p>
            <a:r>
              <a:rPr lang="es-ES" sz="2200" dirty="0" smtClean="0">
                <a:solidFill>
                  <a:srgbClr val="0070C0"/>
                </a:solidFill>
                <a:cs typeface="Calibri" pitchFamily="34" charset="0"/>
              </a:rPr>
              <a:t>Jefa de Proyecto: Carolina Andrea Estay Barra, Nutrición y Dietética</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Pablo Muñoz Carvajal</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 </a:t>
            </a:r>
            <a:r>
              <a:rPr lang="es-CL" sz="2200" dirty="0" smtClean="0">
                <a:solidFill>
                  <a:srgbClr val="0070C0"/>
                </a:solidFill>
                <a:cs typeface="Calibri" pitchFamily="34" charset="0"/>
              </a:rPr>
              <a:t>Necesidades que satisface: Permite aumentar la esperanza de vida de la población, en especial en aquellas personas afectadas o en riesgo de enfermedades neurodegenerativas como Alzheimer y el Parkinson</a:t>
            </a:r>
          </a:p>
        </p:txBody>
      </p:sp>
      <p:pic>
        <p:nvPicPr>
          <p:cNvPr id="8" name="Picture 12" descr="http://upload.wikimedia.org/wikipedia/commons/thumb/4/46/Logo_universidad_de_valparaiso_2008.svg/301px-Logo_universidad_de_valparaiso_2008.svg.png"/>
          <p:cNvPicPr>
            <a:picLocks noChangeAspect="1" noChangeArrowheads="1"/>
          </p:cNvPicPr>
          <p:nvPr/>
        </p:nvPicPr>
        <p:blipFill>
          <a:blip r:embed="rId2" cstate="print"/>
          <a:srcRect/>
          <a:stretch>
            <a:fillRect/>
          </a:stretch>
        </p:blipFill>
        <p:spPr bwMode="auto">
          <a:xfrm>
            <a:off x="7286644" y="5572140"/>
            <a:ext cx="1714512" cy="871497"/>
          </a:xfrm>
          <a:prstGeom prst="rect">
            <a:avLst/>
          </a:prstGeom>
          <a:noFill/>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340768"/>
            <a:ext cx="8229600" cy="4857784"/>
          </a:xfrm>
        </p:spPr>
        <p:txBody>
          <a:bodyPr>
            <a:noAutofit/>
          </a:bodyPr>
          <a:lstStyle/>
          <a:p>
            <a:r>
              <a:rPr lang="es-ES" b="1" dirty="0" smtClean="0">
                <a:solidFill>
                  <a:srgbClr val="0070C0"/>
                </a:solidFill>
                <a:cs typeface="Calibri" pitchFamily="34" charset="0"/>
              </a:rPr>
              <a:t>Uso de una bacteria marina para producir un </a:t>
            </a:r>
            <a:r>
              <a:rPr lang="es-ES" b="1" dirty="0" err="1" smtClean="0">
                <a:solidFill>
                  <a:srgbClr val="0070C0"/>
                </a:solidFill>
                <a:cs typeface="Calibri" pitchFamily="34" charset="0"/>
              </a:rPr>
              <a:t>biosurfactante</a:t>
            </a:r>
            <a:r>
              <a:rPr lang="es-ES" b="1" dirty="0" smtClean="0">
                <a:solidFill>
                  <a:srgbClr val="0070C0"/>
                </a:solidFill>
                <a:cs typeface="Calibri" pitchFamily="34" charset="0"/>
              </a:rPr>
              <a:t> capaz de prevenir infecciones intrahospitalarias</a:t>
            </a:r>
            <a:endParaRPr lang="es-CL" sz="2200" b="1" dirty="0" smtClean="0">
              <a:solidFill>
                <a:srgbClr val="0070C0"/>
              </a:solidFill>
              <a:cs typeface="Calibri" pitchFamily="34" charset="0"/>
            </a:endParaRPr>
          </a:p>
          <a:p>
            <a:r>
              <a:rPr lang="es-ES" sz="2000" dirty="0" smtClean="0">
                <a:solidFill>
                  <a:srgbClr val="0070C0"/>
                </a:solidFill>
                <a:cs typeface="Calibri" pitchFamily="34" charset="0"/>
              </a:rPr>
              <a:t>Jefe de Proyecto: Gustavo Andrés Espinoza Vergara, Química y Farmacia</a:t>
            </a:r>
            <a:endParaRPr lang="es-CL" sz="2000" dirty="0" smtClean="0">
              <a:solidFill>
                <a:srgbClr val="0070C0"/>
              </a:solidFill>
              <a:cs typeface="Calibri" pitchFamily="34" charset="0"/>
            </a:endParaRPr>
          </a:p>
          <a:p>
            <a:r>
              <a:rPr lang="es-ES" sz="2000" dirty="0" smtClean="0">
                <a:solidFill>
                  <a:srgbClr val="0070C0"/>
                </a:solidFill>
                <a:cs typeface="Calibri" pitchFamily="34" charset="0"/>
              </a:rPr>
              <a:t>Profesor Guía: Alejandro Dinamarca.</a:t>
            </a:r>
          </a:p>
          <a:p>
            <a:r>
              <a:rPr lang="es-CL" sz="2000" dirty="0" smtClean="0">
                <a:solidFill>
                  <a:srgbClr val="0070C0"/>
                </a:solidFill>
                <a:cs typeface="Calibri" pitchFamily="34" charset="0"/>
              </a:rPr>
              <a:t>Producto: Extracto </a:t>
            </a:r>
            <a:r>
              <a:rPr lang="es-CL" sz="2000" dirty="0" err="1" smtClean="0">
                <a:solidFill>
                  <a:srgbClr val="0070C0"/>
                </a:solidFill>
                <a:cs typeface="Calibri" pitchFamily="34" charset="0"/>
              </a:rPr>
              <a:t>tensoactivo</a:t>
            </a:r>
            <a:r>
              <a:rPr lang="es-CL" sz="2000" dirty="0" smtClean="0">
                <a:solidFill>
                  <a:srgbClr val="0070C0"/>
                </a:solidFill>
                <a:cs typeface="Calibri" pitchFamily="34" charset="0"/>
              </a:rPr>
              <a:t> (ETA) liofilizado de origen bacteriano, en formato polvo</a:t>
            </a:r>
          </a:p>
          <a:p>
            <a:r>
              <a:rPr lang="es-CL" sz="2000" dirty="0" smtClean="0">
                <a:solidFill>
                  <a:srgbClr val="0070C0"/>
                </a:solidFill>
                <a:cs typeface="Calibri" pitchFamily="34" charset="0"/>
              </a:rPr>
              <a:t> Necesidades que satisface: Evita la formación de </a:t>
            </a:r>
            <a:r>
              <a:rPr lang="es-CL" sz="2000" dirty="0" err="1" smtClean="0">
                <a:solidFill>
                  <a:srgbClr val="0070C0"/>
                </a:solidFill>
                <a:cs typeface="Calibri" pitchFamily="34" charset="0"/>
              </a:rPr>
              <a:t>biopelículas</a:t>
            </a:r>
            <a:r>
              <a:rPr lang="es-CL" sz="2000" dirty="0" smtClean="0">
                <a:solidFill>
                  <a:srgbClr val="0070C0"/>
                </a:solidFill>
                <a:cs typeface="Calibri" pitchFamily="34" charset="0"/>
              </a:rPr>
              <a:t>, mecanismo por el cual los microorganismos patógenos colonizan los catéteres urinarios de uso permanente (CUP),  por lo cual se evitarían infecciones urinarias (ITU)  asociadas al uso de estos dispositivos</a:t>
            </a:r>
          </a:p>
          <a:p>
            <a:endParaRPr lang="es-CL" sz="2200" dirty="0" smtClean="0">
              <a:solidFill>
                <a:srgbClr val="0070C0"/>
              </a:solidFill>
              <a:latin typeface="Calibri" pitchFamily="34" charset="0"/>
              <a:cs typeface="Calibri" pitchFamily="34" charset="0"/>
            </a:endParaRPr>
          </a:p>
          <a:p>
            <a:endParaRPr lang="es-CL" sz="1800" dirty="0" err="1" smtClean="0">
              <a:solidFill>
                <a:srgbClr val="0070C0"/>
              </a:solidFill>
              <a:latin typeface="Calibri" pitchFamily="34" charset="0"/>
              <a:cs typeface="Calibri" pitchFamily="34" charset="0"/>
            </a:endParaRPr>
          </a:p>
        </p:txBody>
      </p:sp>
      <p:pic>
        <p:nvPicPr>
          <p:cNvPr id="8" name="Picture 12" descr="http://upload.wikimedia.org/wikipedia/commons/thumb/4/46/Logo_universidad_de_valparaiso_2008.svg/301px-Logo_universidad_de_valparaiso_2008.svg.png"/>
          <p:cNvPicPr>
            <a:picLocks noChangeAspect="1" noChangeArrowheads="1"/>
          </p:cNvPicPr>
          <p:nvPr/>
        </p:nvPicPr>
        <p:blipFill>
          <a:blip r:embed="rId2" cstate="print"/>
          <a:srcRect/>
          <a:stretch>
            <a:fillRect/>
          </a:stretch>
        </p:blipFill>
        <p:spPr bwMode="auto">
          <a:xfrm>
            <a:off x="7286644" y="5653847"/>
            <a:ext cx="1714512" cy="871497"/>
          </a:xfrm>
          <a:prstGeom prst="rect">
            <a:avLst/>
          </a:prstGeom>
          <a:noFill/>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811576"/>
            <a:ext cx="8229600" cy="4857784"/>
          </a:xfrm>
        </p:spPr>
        <p:txBody>
          <a:bodyPr>
            <a:noAutofit/>
          </a:bodyPr>
          <a:lstStyle/>
          <a:p>
            <a:r>
              <a:rPr lang="es-ES" b="1" dirty="0" smtClean="0">
                <a:solidFill>
                  <a:srgbClr val="0070C0"/>
                </a:solidFill>
                <a:cs typeface="Calibri" pitchFamily="34" charset="0"/>
              </a:rPr>
              <a:t>Diseño y optimización de patrones de procesos hospitalarios</a:t>
            </a:r>
            <a:endParaRPr lang="es-CL" b="1" dirty="0" smtClean="0">
              <a:solidFill>
                <a:srgbClr val="0070C0"/>
              </a:solidFill>
              <a:cs typeface="Calibri" pitchFamily="34" charset="0"/>
            </a:endParaRPr>
          </a:p>
          <a:p>
            <a:r>
              <a:rPr lang="es-ES" sz="2200" dirty="0" smtClean="0">
                <a:solidFill>
                  <a:srgbClr val="0070C0"/>
                </a:solidFill>
                <a:cs typeface="Calibri" pitchFamily="34" charset="0"/>
              </a:rPr>
              <a:t>Jefe de Proyecto: Victor Villalobos Cabello,  Ingeniería Civil Biomédica</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Rodrigo Salas</a:t>
            </a:r>
          </a:p>
          <a:p>
            <a:r>
              <a:rPr lang="es-CL" sz="2200" dirty="0" smtClean="0"/>
              <a:t> </a:t>
            </a:r>
            <a:r>
              <a:rPr lang="es-CL" sz="2200" dirty="0" smtClean="0">
                <a:solidFill>
                  <a:srgbClr val="0070C0"/>
                </a:solidFill>
                <a:cs typeface="Calibri" pitchFamily="34" charset="0"/>
              </a:rPr>
              <a:t>Necesidades que satisface: Automatización de procesos al interior de una organización dando cumplimiento a las reformas obligatorias del Sistema de Salud Chileno, la Acreditación Hospitalaria</a:t>
            </a:r>
          </a:p>
          <a:p>
            <a:endParaRPr lang="es-CL" sz="1800" dirty="0" smtClean="0">
              <a:solidFill>
                <a:srgbClr val="0070C0"/>
              </a:solidFill>
              <a:latin typeface="Calibri" pitchFamily="34" charset="0"/>
              <a:cs typeface="Calibri" pitchFamily="34" charset="0"/>
            </a:endParaRPr>
          </a:p>
          <a:p>
            <a:endParaRPr lang="es-CL" sz="1800" dirty="0" err="1" smtClean="0">
              <a:solidFill>
                <a:srgbClr val="0070C0"/>
              </a:solidFill>
              <a:latin typeface="Calibri" pitchFamily="34" charset="0"/>
              <a:cs typeface="Calibri" pitchFamily="34" charset="0"/>
            </a:endParaRPr>
          </a:p>
        </p:txBody>
      </p:sp>
      <p:pic>
        <p:nvPicPr>
          <p:cNvPr id="8" name="Picture 12" descr="http://upload.wikimedia.org/wikipedia/commons/thumb/4/46/Logo_universidad_de_valparaiso_2008.svg/301px-Logo_universidad_de_valparaiso_2008.svg.png"/>
          <p:cNvPicPr>
            <a:picLocks noChangeAspect="1" noChangeArrowheads="1"/>
          </p:cNvPicPr>
          <p:nvPr/>
        </p:nvPicPr>
        <p:blipFill>
          <a:blip r:embed="rId2" cstate="print"/>
          <a:srcRect/>
          <a:stretch>
            <a:fillRect/>
          </a:stretch>
        </p:blipFill>
        <p:spPr bwMode="auto">
          <a:xfrm>
            <a:off x="7286644" y="5572140"/>
            <a:ext cx="1714512" cy="871497"/>
          </a:xfrm>
          <a:prstGeom prst="rect">
            <a:avLst/>
          </a:prstGeom>
          <a:noFill/>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uadroTexto 1"/>
          <p:cNvSpPr txBox="1">
            <a:spLocks noChangeArrowheads="1"/>
          </p:cNvSpPr>
          <p:nvPr/>
        </p:nvSpPr>
        <p:spPr bwMode="auto">
          <a:xfrm>
            <a:off x="642938" y="528638"/>
            <a:ext cx="7072312" cy="523220"/>
          </a:xfrm>
          <a:prstGeom prst="rect">
            <a:avLst/>
          </a:prstGeom>
          <a:noFill/>
          <a:ln w="9525">
            <a:noFill/>
            <a:miter lim="800000"/>
            <a:headEnd/>
            <a:tailEnd/>
          </a:ln>
        </p:spPr>
        <p:txBody>
          <a:bodyPr>
            <a:spAutoFit/>
          </a:bodyPr>
          <a:lstStyle/>
          <a:p>
            <a:pPr>
              <a:spcBef>
                <a:spcPct val="0"/>
              </a:spcBef>
              <a:defRPr/>
            </a:pPr>
            <a:r>
              <a:rPr lang="es-ES_tradnl" sz="2800" b="1" dirty="0" smtClean="0">
                <a:solidFill>
                  <a:schemeClr val="bg1">
                    <a:lumMod val="50000"/>
                  </a:schemeClr>
                </a:solidFill>
                <a:ea typeface="+mj-ea"/>
                <a:cs typeface="+mj-cs"/>
              </a:rPr>
              <a:t>Proyecto</a:t>
            </a:r>
            <a:endParaRPr lang="es-ES_tradnl" sz="2800" b="1" dirty="0">
              <a:solidFill>
                <a:schemeClr val="bg1">
                  <a:lumMod val="50000"/>
                </a:schemeClr>
              </a:solidFill>
              <a:ea typeface="+mj-ea"/>
              <a:cs typeface="+mj-cs"/>
            </a:endParaRPr>
          </a:p>
        </p:txBody>
      </p:sp>
      <p:sp>
        <p:nvSpPr>
          <p:cNvPr id="3076" name="1 Marcador de número de diapositiva"/>
          <p:cNvSpPr>
            <a:spLocks noGrp="1"/>
          </p:cNvSpPr>
          <p:nvPr>
            <p:ph type="sldNum" sz="quarter" idx="4294967295"/>
          </p:nvPr>
        </p:nvSpPr>
        <p:spPr bwMode="auto">
          <a:ln>
            <a:miter lim="800000"/>
            <a:headEnd/>
            <a:tailEnd/>
          </a:ln>
        </p:spPr>
        <p:txBody>
          <a:bodyPr/>
          <a:lstStyle/>
          <a:p>
            <a:pPr>
              <a:defRPr/>
            </a:pPr>
            <a:fld id="{FB7C5373-CD16-4D8D-B74C-04AB69B61B94}" type="slidenum">
              <a:rPr lang="es-ES_tradnl"/>
              <a:pPr>
                <a:defRPr/>
              </a:pPr>
              <a:t>3</a:t>
            </a:fld>
            <a:endParaRPr lang="es-ES_tradnl"/>
          </a:p>
        </p:txBody>
      </p:sp>
      <p:graphicFrame>
        <p:nvGraphicFramePr>
          <p:cNvPr id="6" name="5 Diagrama"/>
          <p:cNvGraphicFramePr/>
          <p:nvPr/>
        </p:nvGraphicFramePr>
        <p:xfrm>
          <a:off x="1066041" y="1714488"/>
          <a:ext cx="6096000" cy="421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2143125" y="5510213"/>
            <a:ext cx="1785938" cy="369887"/>
          </a:xfrm>
          <a:prstGeom prst="rect">
            <a:avLst/>
          </a:prstGeom>
          <a:noFill/>
        </p:spPr>
        <p:txBody>
          <a:bodyPr>
            <a:spAutoFit/>
          </a:bodyPr>
          <a:lstStyle/>
          <a:p>
            <a:pPr algn="ctr">
              <a:defRPr/>
            </a:pPr>
            <a:r>
              <a:rPr lang="es-MX" b="1" dirty="0">
                <a:solidFill>
                  <a:schemeClr val="bg1">
                    <a:lumMod val="75000"/>
                  </a:schemeClr>
                </a:solidFill>
                <a:effectLst>
                  <a:outerShdw blurRad="38100" dist="38100" dir="2700000" algn="tl">
                    <a:srgbClr val="000000">
                      <a:alpha val="43137"/>
                    </a:srgbClr>
                  </a:outerShdw>
                </a:effectLst>
                <a:latin typeface="gobCL"/>
              </a:rPr>
              <a:t>Profesor</a:t>
            </a:r>
            <a:r>
              <a:rPr lang="es-MX" b="1" dirty="0">
                <a:solidFill>
                  <a:schemeClr val="bg1">
                    <a:lumMod val="75000"/>
                  </a:schemeClr>
                </a:solidFill>
                <a:effectLst>
                  <a:outerShdw blurRad="38100" dist="38100" dir="2700000" algn="tl">
                    <a:srgbClr val="000000">
                      <a:alpha val="43137"/>
                    </a:srgbClr>
                  </a:outerShdw>
                </a:effectLst>
              </a:rPr>
              <a:t> Guía</a:t>
            </a:r>
            <a:endParaRPr lang="es-ES" b="1" dirty="0">
              <a:solidFill>
                <a:schemeClr val="bg1">
                  <a:lumMod val="75000"/>
                </a:schemeClr>
              </a:solidFill>
              <a:effectLst>
                <a:outerShdw blurRad="38100" dist="38100" dir="2700000" algn="tl">
                  <a:srgbClr val="000000">
                    <a:alpha val="43137"/>
                  </a:srgbClr>
                </a:outerShdw>
              </a:effectLst>
            </a:endParaRPr>
          </a:p>
        </p:txBody>
      </p:sp>
      <p:sp>
        <p:nvSpPr>
          <p:cNvPr id="8" name="7 CuadroTexto"/>
          <p:cNvSpPr txBox="1"/>
          <p:nvPr/>
        </p:nvSpPr>
        <p:spPr>
          <a:xfrm>
            <a:off x="4214813" y="5510213"/>
            <a:ext cx="1785937" cy="369887"/>
          </a:xfrm>
          <a:prstGeom prst="rect">
            <a:avLst/>
          </a:prstGeom>
          <a:noFill/>
        </p:spPr>
        <p:txBody>
          <a:bodyPr>
            <a:spAutoFit/>
          </a:bodyPr>
          <a:lstStyle/>
          <a:p>
            <a:pPr algn="ctr">
              <a:defRPr/>
            </a:pPr>
            <a:r>
              <a:rPr lang="es-MX" b="1" dirty="0">
                <a:solidFill>
                  <a:schemeClr val="bg1">
                    <a:lumMod val="75000"/>
                  </a:schemeClr>
                </a:solidFill>
                <a:effectLst>
                  <a:outerShdw blurRad="38100" dist="38100" dir="2700000" algn="tl">
                    <a:srgbClr val="000000">
                      <a:alpha val="43137"/>
                    </a:srgbClr>
                  </a:outerShdw>
                </a:effectLst>
              </a:rPr>
              <a:t>Universidad</a:t>
            </a:r>
            <a:endParaRPr lang="es-ES" b="1" dirty="0">
              <a:solidFill>
                <a:schemeClr val="bg1">
                  <a:lumMod val="75000"/>
                </a:schemeClr>
              </a:solidFill>
              <a:effectLst>
                <a:outerShdw blurRad="38100" dist="38100" dir="2700000" algn="tl">
                  <a:srgbClr val="000000">
                    <a:alpha val="43137"/>
                  </a:srgbClr>
                </a:outerShdw>
              </a:effectLst>
            </a:endParaRPr>
          </a:p>
        </p:txBody>
      </p:sp>
      <p:sp>
        <p:nvSpPr>
          <p:cNvPr id="13320" name="8 CuadroTexto"/>
          <p:cNvSpPr txBox="1">
            <a:spLocks noChangeArrowheads="1"/>
          </p:cNvSpPr>
          <p:nvPr/>
        </p:nvSpPr>
        <p:spPr bwMode="auto">
          <a:xfrm>
            <a:off x="3225800" y="3449638"/>
            <a:ext cx="1898650" cy="400050"/>
          </a:xfrm>
          <a:prstGeom prst="rect">
            <a:avLst/>
          </a:prstGeom>
          <a:noFill/>
          <a:ln w="9525">
            <a:noFill/>
            <a:miter lim="800000"/>
            <a:headEnd/>
            <a:tailEnd/>
          </a:ln>
        </p:spPr>
        <p:txBody>
          <a:bodyPr>
            <a:spAutoFit/>
          </a:bodyPr>
          <a:lstStyle/>
          <a:p>
            <a:r>
              <a:rPr lang="es-MX" sz="2000" b="1" dirty="0">
                <a:solidFill>
                  <a:schemeClr val="bg1"/>
                </a:solidFill>
                <a:latin typeface="gobCL"/>
              </a:rPr>
              <a:t>Emprendedor</a:t>
            </a:r>
            <a:endParaRPr lang="es-ES" sz="2000" b="1" dirty="0">
              <a:solidFill>
                <a:schemeClr val="bg1"/>
              </a:solidFill>
              <a:latin typeface="gobCL"/>
            </a:endParaRPr>
          </a:p>
        </p:txBody>
      </p:sp>
      <p:sp>
        <p:nvSpPr>
          <p:cNvPr id="13321" name="CuadroTexto 1"/>
          <p:cNvSpPr txBox="1">
            <a:spLocks noChangeArrowheads="1"/>
          </p:cNvSpPr>
          <p:nvPr/>
        </p:nvSpPr>
        <p:spPr bwMode="auto">
          <a:xfrm>
            <a:off x="5908675" y="1701800"/>
            <a:ext cx="3214688" cy="3694113"/>
          </a:xfrm>
          <a:prstGeom prst="rect">
            <a:avLst/>
          </a:prstGeom>
          <a:noFill/>
          <a:ln w="9525">
            <a:noFill/>
            <a:miter lim="800000"/>
            <a:headEnd/>
            <a:tailEnd/>
          </a:ln>
        </p:spPr>
        <p:txBody>
          <a:bodyPr>
            <a:spAutoFit/>
          </a:bodyPr>
          <a:lstStyle/>
          <a:p>
            <a:pPr>
              <a:defRPr/>
            </a:pPr>
            <a:r>
              <a:rPr lang="es-CL" dirty="0">
                <a:solidFill>
                  <a:srgbClr val="003366"/>
                </a:solidFill>
                <a:latin typeface="gobCL"/>
              </a:rPr>
              <a:t>Para generar </a:t>
            </a:r>
            <a:r>
              <a:rPr lang="es-CL" dirty="0">
                <a:solidFill>
                  <a:schemeClr val="bg1">
                    <a:lumMod val="50000"/>
                  </a:schemeClr>
                </a:solidFill>
                <a:effectLst>
                  <a:outerShdw blurRad="38100" dist="38100" dir="2700000" algn="tl">
                    <a:srgbClr val="000000">
                      <a:alpha val="43137"/>
                    </a:srgbClr>
                  </a:outerShdw>
                </a:effectLst>
                <a:latin typeface="gobCL"/>
              </a:rPr>
              <a:t>NUEVOS EMPRENDIMIENTOS:</a:t>
            </a:r>
          </a:p>
          <a:p>
            <a:pPr>
              <a:buFont typeface="Wingdings" pitchFamily="2" charset="2"/>
              <a:buChar char="ü"/>
              <a:defRPr/>
            </a:pPr>
            <a:r>
              <a:rPr lang="es-CL" b="1" dirty="0">
                <a:solidFill>
                  <a:srgbClr val="CC3300"/>
                </a:solidFill>
                <a:latin typeface="gobCL"/>
              </a:rPr>
              <a:t> </a:t>
            </a:r>
            <a:r>
              <a:rPr lang="es-CL" b="1" dirty="0">
                <a:solidFill>
                  <a:srgbClr val="FF0000"/>
                </a:solidFill>
                <a:latin typeface="gobCL"/>
              </a:rPr>
              <a:t>Emprendedores</a:t>
            </a:r>
          </a:p>
          <a:p>
            <a:pPr>
              <a:buFont typeface="Wingdings" pitchFamily="2" charset="2"/>
              <a:buChar char="ü"/>
              <a:defRPr/>
            </a:pPr>
            <a:r>
              <a:rPr lang="es-CL" b="1" dirty="0">
                <a:solidFill>
                  <a:srgbClr val="FF0000"/>
                </a:solidFill>
                <a:latin typeface="gobCL"/>
              </a:rPr>
              <a:t> Productos competitivos</a:t>
            </a:r>
          </a:p>
          <a:p>
            <a:pPr>
              <a:buFont typeface="Wingdings" pitchFamily="2" charset="2"/>
              <a:buChar char="ü"/>
              <a:defRPr/>
            </a:pPr>
            <a:r>
              <a:rPr lang="es-CL" b="1" dirty="0">
                <a:solidFill>
                  <a:srgbClr val="FF0000"/>
                </a:solidFill>
                <a:latin typeface="gobCL"/>
              </a:rPr>
              <a:t> Servicios innovadores</a:t>
            </a:r>
          </a:p>
          <a:p>
            <a:pPr>
              <a:buFont typeface="Wingdings" pitchFamily="2" charset="2"/>
              <a:buChar char="ü"/>
              <a:defRPr/>
            </a:pPr>
            <a:r>
              <a:rPr lang="es-CL" b="1" dirty="0">
                <a:solidFill>
                  <a:srgbClr val="FF0000"/>
                </a:solidFill>
                <a:latin typeface="gobCL"/>
              </a:rPr>
              <a:t> Empresas EBT.</a:t>
            </a:r>
          </a:p>
          <a:p>
            <a:pPr>
              <a:buFont typeface="Wingdings" pitchFamily="2" charset="2"/>
              <a:buChar char="ü"/>
              <a:defRPr/>
            </a:pPr>
            <a:r>
              <a:rPr lang="es-CL" b="1" dirty="0">
                <a:solidFill>
                  <a:srgbClr val="FF0000"/>
                </a:solidFill>
                <a:latin typeface="gobCL"/>
              </a:rPr>
              <a:t> Tecnologías</a:t>
            </a:r>
          </a:p>
          <a:p>
            <a:pPr>
              <a:buFont typeface="Wingdings" pitchFamily="2" charset="2"/>
              <a:buChar char="ü"/>
              <a:defRPr/>
            </a:pPr>
            <a:r>
              <a:rPr lang="es-CL" b="1" dirty="0">
                <a:solidFill>
                  <a:srgbClr val="FF0000"/>
                </a:solidFill>
                <a:latin typeface="gobCL"/>
              </a:rPr>
              <a:t> Modelo de Negocios</a:t>
            </a:r>
          </a:p>
          <a:p>
            <a:pPr>
              <a:buFont typeface="Wingdings" pitchFamily="2" charset="2"/>
              <a:buChar char="ü"/>
              <a:defRPr/>
            </a:pPr>
            <a:r>
              <a:rPr lang="es-CL" b="1" dirty="0">
                <a:solidFill>
                  <a:srgbClr val="FF0000"/>
                </a:solidFill>
                <a:latin typeface="gobCL"/>
              </a:rPr>
              <a:t> Beneficios Sociales</a:t>
            </a:r>
          </a:p>
          <a:p>
            <a:pPr>
              <a:buFont typeface="Wingdings" pitchFamily="2" charset="2"/>
              <a:buChar char="ü"/>
              <a:defRPr/>
            </a:pPr>
            <a:r>
              <a:rPr lang="es-CL" b="1" dirty="0">
                <a:solidFill>
                  <a:srgbClr val="FF0000"/>
                </a:solidFill>
                <a:latin typeface="gobCL"/>
              </a:rPr>
              <a:t> Impactos Institucionales</a:t>
            </a:r>
          </a:p>
          <a:p>
            <a:pPr>
              <a:buFont typeface="Wingdings" pitchFamily="2" charset="2"/>
              <a:buChar char="ü"/>
              <a:defRPr/>
            </a:pPr>
            <a:r>
              <a:rPr lang="es-CL" b="1" dirty="0">
                <a:solidFill>
                  <a:srgbClr val="FF0000"/>
                </a:solidFill>
                <a:latin typeface="gobCL"/>
              </a:rPr>
              <a:t> Impactos Económicos</a:t>
            </a:r>
          </a:p>
          <a:p>
            <a:pPr>
              <a:buFont typeface="Wingdings" pitchFamily="2" charset="2"/>
              <a:buChar char="ü"/>
              <a:defRPr/>
            </a:pPr>
            <a:r>
              <a:rPr lang="es-CL" b="1" dirty="0">
                <a:solidFill>
                  <a:srgbClr val="FF0000"/>
                </a:solidFill>
                <a:latin typeface="gobCL"/>
              </a:rPr>
              <a:t> Impactos Sociales</a:t>
            </a:r>
          </a:p>
          <a:p>
            <a:pPr>
              <a:buFont typeface="Wingdings" pitchFamily="2" charset="2"/>
              <a:buChar char="ü"/>
              <a:defRPr/>
            </a:pPr>
            <a:r>
              <a:rPr lang="es-CL" b="1" dirty="0">
                <a:solidFill>
                  <a:srgbClr val="FF0000"/>
                </a:solidFill>
                <a:latin typeface="gobCL"/>
              </a:rPr>
              <a:t> Valorización de la C&amp;T</a:t>
            </a:r>
          </a:p>
        </p:txBody>
      </p:sp>
      <p:sp>
        <p:nvSpPr>
          <p:cNvPr id="15" name="14 CuadroTexto"/>
          <p:cNvSpPr txBox="1">
            <a:spLocks noChangeArrowheads="1"/>
          </p:cNvSpPr>
          <p:nvPr/>
        </p:nvSpPr>
        <p:spPr bwMode="auto">
          <a:xfrm>
            <a:off x="3024188" y="3878263"/>
            <a:ext cx="2001837" cy="369887"/>
          </a:xfrm>
          <a:prstGeom prst="rect">
            <a:avLst/>
          </a:prstGeom>
          <a:noFill/>
          <a:ln w="9525">
            <a:noFill/>
            <a:miter lim="800000"/>
            <a:headEnd/>
            <a:tailEnd/>
          </a:ln>
        </p:spPr>
        <p:txBody>
          <a:bodyPr>
            <a:spAutoFit/>
          </a:bodyPr>
          <a:lstStyle/>
          <a:p>
            <a:pPr algn="ctr"/>
            <a:r>
              <a:rPr lang="es-MX" b="1" dirty="0">
                <a:solidFill>
                  <a:srgbClr val="C00000"/>
                </a:solidFill>
                <a:latin typeface="gobCL"/>
              </a:rPr>
              <a:t>TESIS</a:t>
            </a:r>
            <a:endParaRPr lang="es-ES" b="1" dirty="0">
              <a:solidFill>
                <a:srgbClr val="C00000"/>
              </a:solidFill>
              <a:latin typeface="gobCL"/>
            </a:endParaRPr>
          </a:p>
        </p:txBody>
      </p:sp>
      <p:sp>
        <p:nvSpPr>
          <p:cNvPr id="17" name="16 CuadroTexto"/>
          <p:cNvSpPr txBox="1">
            <a:spLocks noChangeArrowheads="1"/>
          </p:cNvSpPr>
          <p:nvPr/>
        </p:nvSpPr>
        <p:spPr bwMode="auto">
          <a:xfrm>
            <a:off x="3200400" y="4129088"/>
            <a:ext cx="1714500" cy="523875"/>
          </a:xfrm>
          <a:prstGeom prst="rect">
            <a:avLst/>
          </a:prstGeom>
          <a:noFill/>
          <a:ln w="9525">
            <a:noFill/>
            <a:miter lim="800000"/>
            <a:headEnd/>
            <a:tailEnd/>
          </a:ln>
        </p:spPr>
        <p:txBody>
          <a:bodyPr>
            <a:spAutoFit/>
          </a:bodyPr>
          <a:lstStyle/>
          <a:p>
            <a:pPr algn="ctr"/>
            <a:r>
              <a:rPr lang="es-CL" sz="1400" b="1" dirty="0">
                <a:latin typeface="gobCL"/>
              </a:rPr>
              <a:t>Basadas en investigación </a:t>
            </a:r>
            <a:endParaRPr lang="es-ES" sz="1400" dirty="0"/>
          </a:p>
        </p:txBody>
      </p:sp>
      <p:sp>
        <p:nvSpPr>
          <p:cNvPr id="13326" name="CuadroTexto 1"/>
          <p:cNvSpPr txBox="1">
            <a:spLocks noChangeArrowheads="1"/>
          </p:cNvSpPr>
          <p:nvPr/>
        </p:nvSpPr>
        <p:spPr bwMode="auto">
          <a:xfrm>
            <a:off x="-23813" y="1727200"/>
            <a:ext cx="4043363" cy="1476375"/>
          </a:xfrm>
          <a:prstGeom prst="rect">
            <a:avLst/>
          </a:prstGeom>
          <a:noFill/>
          <a:ln w="9525">
            <a:noFill/>
            <a:miter lim="800000"/>
            <a:headEnd/>
            <a:tailEnd/>
          </a:ln>
        </p:spPr>
        <p:txBody>
          <a:bodyPr>
            <a:spAutoFit/>
          </a:bodyPr>
          <a:lstStyle/>
          <a:p>
            <a:pPr>
              <a:defRPr/>
            </a:pPr>
            <a:r>
              <a:rPr lang="es-CL" dirty="0">
                <a:solidFill>
                  <a:srgbClr val="003366"/>
                </a:solidFill>
                <a:latin typeface="gobCL"/>
              </a:rPr>
              <a:t>Buscamos la </a:t>
            </a:r>
            <a:r>
              <a:rPr lang="es-CL" dirty="0">
                <a:solidFill>
                  <a:schemeClr val="bg1">
                    <a:lumMod val="50000"/>
                  </a:schemeClr>
                </a:solidFill>
                <a:effectLst>
                  <a:outerShdw blurRad="38100" dist="38100" dir="2700000" algn="tl">
                    <a:srgbClr val="000000">
                      <a:alpha val="43137"/>
                    </a:srgbClr>
                  </a:outerShdw>
                </a:effectLst>
                <a:latin typeface="gobCL"/>
              </a:rPr>
              <a:t>ASOCIACIÓN</a:t>
            </a:r>
            <a:r>
              <a:rPr lang="es-CL" dirty="0">
                <a:solidFill>
                  <a:srgbClr val="003366"/>
                </a:solidFill>
                <a:latin typeface="gobCL"/>
              </a:rPr>
              <a:t> entre:</a:t>
            </a:r>
          </a:p>
          <a:p>
            <a:pPr>
              <a:buFont typeface="Wingdings" pitchFamily="2" charset="2"/>
              <a:buChar char="ü"/>
              <a:defRPr/>
            </a:pPr>
            <a:r>
              <a:rPr lang="es-CL" b="1" dirty="0">
                <a:solidFill>
                  <a:srgbClr val="CC3300"/>
                </a:solidFill>
                <a:latin typeface="gobCL"/>
              </a:rPr>
              <a:t> </a:t>
            </a:r>
            <a:r>
              <a:rPr lang="es-CL" b="1" dirty="0">
                <a:solidFill>
                  <a:srgbClr val="FF0000"/>
                </a:solidFill>
                <a:latin typeface="gobCL"/>
              </a:rPr>
              <a:t>Alumno(s) Tesistas</a:t>
            </a:r>
          </a:p>
          <a:p>
            <a:pPr>
              <a:buFont typeface="Wingdings" pitchFamily="2" charset="2"/>
              <a:buChar char="ü"/>
              <a:defRPr/>
            </a:pPr>
            <a:r>
              <a:rPr lang="es-CL" b="1" dirty="0">
                <a:solidFill>
                  <a:srgbClr val="FF0000"/>
                </a:solidFill>
                <a:latin typeface="gobCL"/>
              </a:rPr>
              <a:t> Profesor guía</a:t>
            </a:r>
          </a:p>
          <a:p>
            <a:pPr>
              <a:buFont typeface="Wingdings" pitchFamily="2" charset="2"/>
              <a:buChar char="ü"/>
              <a:defRPr/>
            </a:pPr>
            <a:r>
              <a:rPr lang="es-CL" b="1" dirty="0">
                <a:solidFill>
                  <a:srgbClr val="FF0000"/>
                </a:solidFill>
                <a:latin typeface="gobCL"/>
              </a:rPr>
              <a:t> Universidad (Infraestructura)</a:t>
            </a:r>
          </a:p>
          <a:p>
            <a:pPr>
              <a:buFont typeface="Wingdings" pitchFamily="2" charset="2"/>
              <a:buChar char="ü"/>
              <a:defRPr/>
            </a:pPr>
            <a:r>
              <a:rPr lang="es-CL" b="1" dirty="0">
                <a:solidFill>
                  <a:schemeClr val="tx1">
                    <a:lumMod val="65000"/>
                    <a:lumOff val="35000"/>
                  </a:schemeClr>
                </a:solidFill>
                <a:latin typeface="gobCL"/>
              </a:rPr>
              <a:t> Financiamiento FONDEF</a:t>
            </a:r>
            <a:endParaRPr lang="es-CL" dirty="0">
              <a:solidFill>
                <a:schemeClr val="tx1">
                  <a:lumMod val="65000"/>
                  <a:lumOff val="35000"/>
                </a:schemeClr>
              </a:solidFill>
              <a:latin typeface="gobCL"/>
            </a:endParaRPr>
          </a:p>
        </p:txBody>
      </p:sp>
      <p:sp>
        <p:nvSpPr>
          <p:cNvPr id="13" name="12 Rectángulo"/>
          <p:cNvSpPr/>
          <p:nvPr/>
        </p:nvSpPr>
        <p:spPr>
          <a:xfrm>
            <a:off x="386758"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22313" y="3429001"/>
            <a:ext cx="7772400" cy="1071570"/>
          </a:xfrm>
        </p:spPr>
        <p:txBody>
          <a:bodyPr>
            <a:normAutofit/>
          </a:bodyPr>
          <a:lstStyle/>
          <a:p>
            <a:pPr algn="ctr"/>
            <a:r>
              <a:rPr lang="es-CL" dirty="0" smtClean="0"/>
              <a:t/>
            </a:r>
            <a:br>
              <a:rPr lang="es-CL" dirty="0" smtClean="0"/>
            </a:br>
            <a:endParaRPr lang="es-CL" dirty="0"/>
          </a:p>
        </p:txBody>
      </p:sp>
      <p:sp>
        <p:nvSpPr>
          <p:cNvPr id="5" name="4 Marcador de texto"/>
          <p:cNvSpPr>
            <a:spLocks noGrp="1"/>
          </p:cNvSpPr>
          <p:nvPr>
            <p:ph type="body" idx="1"/>
          </p:nvPr>
        </p:nvSpPr>
        <p:spPr>
          <a:xfrm>
            <a:off x="722313" y="2906713"/>
            <a:ext cx="7772400" cy="1093791"/>
          </a:xfrm>
        </p:spPr>
        <p:txBody>
          <a:bodyPr>
            <a:noAutofit/>
          </a:bodyPr>
          <a:lstStyle/>
          <a:p>
            <a:r>
              <a:rPr lang="es-ES" sz="3200" b="1" cap="all" dirty="0">
                <a:solidFill>
                  <a:schemeClr val="bg1">
                    <a:lumMod val="50000"/>
                  </a:schemeClr>
                </a:solidFill>
              </a:rPr>
              <a:t>Universidad de Valparaíso</a:t>
            </a:r>
            <a:endParaRPr lang="es-CL" sz="3200" b="1" cap="all" dirty="0">
              <a:solidFill>
                <a:schemeClr val="bg1">
                  <a:lumMod val="50000"/>
                </a:schemeClr>
              </a:solidFill>
            </a:endParaRPr>
          </a:p>
        </p:txBody>
      </p:sp>
      <p:sp>
        <p:nvSpPr>
          <p:cNvPr id="77826" name="AutoShape 2" descr="data:image/jpeg;base64,/9j/4AAQSkZJRgABAQAAAQABAAD/2wCEAAkGBhQSERQUEhQUFRQWFhkaGBgYFxccFxgVGB0YFxwXGhgXHCYgGRwjHBQfHy8gIycqLCwsGB4xNTIqNScrLCoBCQoKDgwOGg8PGi4kHyUyKSkpNSs1MikuLDA1LC40NSwvLCw0LCwqNSwsLywsLCwqLCwsLCwsLCwsLSksLCwsLP/AABEIAHoA8AMBIgACEQEDEQH/xAAbAAEAAwEBAQEAAAAAAAAAAAAABQYHBAMCAf/EAEUQAAIBAwIDBQQEDAUCBwAAAAECAwAEEQUhBhIxBxNBUXEiYYGRFDIzsSM1QlJyc4KSobLB0RZTg6KzNMIVJTajtOHw/8QAGwEAAgMBAQEAAAAAAAAAAAAAAAECAwQFBgf/xAA5EQABBAAEAgcGBAUFAAAAAAABAAIDEQQSITEFQRNRYXGBsfAUMpHB0fEGIlJyM0KCoeEVFjQ1sv/aAAwDAQACEQMRAD8A3GlK85p1QZY4FIkNFlMC9AvSlcL6su3Jh/PDKD8A3WueTUnzgAe7YhvQqevqufSsr8ZE3nfd68laIHlS1KjpJXUL3kqoXblXIG7EbD12Jr5ubmWM74I8OgGPLJ6eXw8c7SdiMjczmkD12pCPMaBFqTpUZHqbY9pQff8AUQD1c5PwFdUWpRseUOCfL/76UMxUTudd+n38EOieOS6aUpWlVJSlKEJSlKEJSlKEJSlKEJSlKEJSlKEJSlKEJSlKEJSlKEJSlKEJUZeI6EnvJME7BUBx7qk6VTNF0jauvj8iFNj8pUDIWIyQ+PN1iUf7hmvm2wGU7coYZx9X+CgE+mamZbFGbmZQSPE14SaUDvzNnzO+35o6co9K5b8FKHZgb8fr5a961tnYRR0VJ7QeHby4nQ2jTEIvekFwIxIpwndZ/L2JxnHTpne0JCUtolLSs5wcyn8JkjJB22O+MAV3x2TqMCTbG3s+71896+G0rJyzk58x1Hkc+H9s10sRNNNCIslfBZIoo45DJmUbGN9gCfId3zfJ0Br3Ej5A5p1P6tcfNdqkBpiYw2XHhzb49wPXFdKIAMDYCsEWBkHvOruJ+VfG/Ban4hvIevXYvm3jKqAzFj5kY+6vSlfhNdZoyigsZNm1+0pmgNNJKUpQhKV+A1+0ISlKUISlKUISlKUISlfma/aEJSvzNftCEpSlCEpX5mv2hCVR9XvBG0rsxCqWJ67AE1eKznjH7K69JP61xOLMDzEw7F1LdhHZQ9w5C1Hf45tv81v3X/tT/HNt/mt+6/8AasupXd/2phP1P+I+i4v+vYj9LfgfqtR/xzbf5rfuv/an+Obb/Nb91/7VGcGdn8d3BNIJ43Jj5VHKwMUuVbLAjyGMjOxNUrUbVY5CiSrKB+WoYKT7ubcj31U38M4Fzi0PfY7R9Fa7jOKa0OLW6+utaR/jm2/zW/df+1dumcRRXBIicsVGTsw26eNZDVv7OPtZf0B/NWPif4ew2Fwr5mOdYrcitx2K/BcXmnnbG4Cj39Xetq0M/gE+P3ms77cBta+sn/ZWiaF9gnx+81nnbh0tfWT/ALK6HB9ou4f+VVxL3ZO/5qw8f/iaT9XD/PFXz2XShNKRj0Uyk48g7E19cf8A4mk/Vw/zxVy9n34lP6M/3vW3fD/1fJZ7qf8Ap+a6JO1uwCBg0jZOOUIeboDnB8N6n7LWIbu1MsbExsjZOPaGAQQR5jyrKuB9OjfStRd0VmEbYJAJHLGWGCem++1Wfst/FUv6c38q1KaCNgOW7BASime4jNWoJXp2Zi0ht7hraSWVFIZ+aMKRhScADrtVk0Pi+3u4pJYWYrF9fKkEbc3Q+6qX2IqDb3IPQumfTlNQGh3Rs01iAnBWNgvrzmEH/wBxalJCHveL1FKLJixjDyNrVeHuK4L1HeAtyoQGLKV3Iz4+6oO57W7FHKc0jAHBZUyvwyQSPhUbwnZGDQZnGzSRzye/oVX+CA/GqhwxLM2n3EEVg04lLDvh+S3KuBjlOSvXqOtJuHjJceQNb0h2IeA0cyL2tbTDq0Twd+jBouQvzD80Ak7eex28xUFbdpNnII+R3JkkEaryEMWON8HovtDeozguwmh0idJ0aNgJ8KwweUpn5ZJqu9kPC8E6vPKpZ45FCbkBSAGzgdTnz8qgIYwHlx2OlKwzSEsAG45q/wDEvG1tYlVmZi7DIRBlsdMnwAr74a4yt74N3DNzJjmVhhgD4+8elVDtF0qeC8i1GFBKsYAdSM8vLncj80huvgRmpPgQ2VzPLeW/Ok7jEsRIwvNynIAG4JTPNnzqJiZ0OcX39vVSYlf0uU1/jrXhBbWn/jrsJZPpW+Y+Qcn2IH1/0d/Wp7ibjm2sWVZixdhkKi5IXpk7gAf2qmWv/qeT4/8Ax1rz1uIS8RxI4DKOTY7jZC3Q+81cYg5zc10G2qulLWnLvmpeGjanHccQrNEeZHBIOMH7HBBz0IIxWh8ScZW1jy9+x5m3VFGWI88eAz51Q7K0WPiUqihV9o4AwBmHJwB78n41M8eT2NvdRXEyyS3QC93Ep9k8pOCwIwBk+pI6USsa+Rgo1lCI3OYx5sXmKm+HeP7W9kMcTMsmCeV1wSB1x1Bx5V7cTcaW9jyiYsWfJCqMtgeJ8hWb6XdTvr0MlxEIZH35B4IY2C59+Bvnf06V38XIJdftUcBl/BDB3BGWbGPLNI4ZgkA5VfopjEPLCed16C5ItXiuuIIJoTlG5cEjBBEbAgjwIrYqyW7s0j4kiCKFBKtgAAZMbZOB6VrVVYuvyV1BWYa/z31lKznjH7K69JP61o1Zzxj9ldekn9a83xL+JB+4eYXXw/uSftKx2lWngLhZLydA0sY5GDPEwbmeNSCeU4wc9DvtmuTi7htbKZoxMkjZPsKGyiHdeckY5sY2FfQOlbnyc147onZM/Jc2n8T3ECIkMhjVXL4Xbmc4GW/O2AGDtjwqNnm52ZiACxJIAwMk52HgN6+K9LebkYNhWwc4YBlPuIPUVPKBqAoZidCV9NZuI1kKnkZmUHzZApI/3j/8KtPZx9rL+gP5qs2r8QWX0Awxx2puIkWTuuXMSyPjvO7zszLkkrnw8cGqz2dHM036A/mrg8ZkL+HTEitvMLrcPjDMZHRv7FbVoX2CfH7zVX7VOF5buCNoF53iYnlHVlYYOM+IwDirRoX2CfH7zXfXM4fIY4o3DkB5LqYpgkc9p6z5rHdT1nUru1Wy+gyqfYVn5JBzBMEZ5wFTdQSSav3D/D72umC3PtSCOTOPz35mwPPBbHwqyUrfJPmGUChd+KysgynMTZqll/BfD9xFpd/FJDIskiOEUjdiYyowPXapns70maHTpY5Y2Ry8pCsMEgqoHzxV3pQ/EOfdjc2hkAbWuwpZ/wBkWizW8M4nieMs6EBhjIC4qvdoXCN019K9tDI6TInMVG2fZyp/aiVvjWw0qTcU4SGSt0nYZpjEd7KKTRR9CFr0Hcd16exy5rLtLbUbG2uLJbOZmkJ5ZUDkKSApZWRSDsMg5GPGtmpUI5yywRd6qUkIdRBqtFU+HNHuItLeOcu87pKSGYswLAhUySd8Y+JNR/ZHo81vbzLPG8ZMgIDDBI5QM1fKUjMSHDr1TEIBaerRZ/xf9Ot7+O5gSae35QGhQsRnDKcoueoIIODuK4+z7QpzfzXbW7WsLKwEZBXJYqcBSAcDlznAGcYrTKVL2g5Mtcq8FHoBnzXztZzb6HOOIHnMT9yc4kx7P2Cr19dq5uOdIuYdTivreB5lAXIRWb2lypBCgkAqeuK0+lMYkhwNcsvgkcOCCL52ss0HS7x9ZW7uLdolcEnxVAYyqqW89hn3nwr74+0e5j1KC8hgedFCeyqs2GQnYhQSM5yDitQpT9qOcOobV4JezDKW3zvxWVWmnXsusQ3c1q8aNjp7QjXlZQGPgfE7eNdPaHotyl/b3tvC03Jy5CAseZCTuFBOCDjOP6VplKPaTmDqGgrwR7MMpF7m/FZRY6dez6xDdzWrxIcE+IRQjKAx2389h1rV6UqqWXpK0qhStii6O9bvVKznjH7K69JP61o1Zzxj9ldekn9a4PEv4kH7h5hdHD+5J+0rKtM1mW35zC3Izrylh9YLkEhT+TnHUb1+arq0lw4kmPM/KFLY3bl2BbzONs+6uOlfQ8ou61Xi8xqr0SpfQ+HTcxzuJY07lOYhubJ8dsA+AY+e3TxqIoDQ4EjQoaQDqEq39nH2sv6A/mqoVb+zj7WX9AfzVx+Pf9fL3DzC6HCv+Wz1yK2rQvsE+P3mvbUNTigTnmkSNM4yxAGfIZ6n3V46F9gnx+81nXbCxkubOHPsnJPqzKmfkD865PDI+kijaf0jyXYxsnRl7h1/Ne/FfFTnUrEWtwTBJ3fMI3yjZlKkHHjjYitB1LV4bdQ08qRg9OdgMnyGevwrJeJ+HYrPVrJIFKozQtjJPtd7yk5JzuFFON7+I63i7DNbxBAVGScGPvMAAjq7DPurrGBsmUN2ontXNEzo8xdvYHYta03WIbhS0EqSAdeVgcH3gdPjWecX65cWusQDvpBbyGJimfY5c924x+zn9qorge9iGtH6IGW3lVwFII2Cc+MEno6nHuqW7bLE8ltOOqOyE+oDD+KGlHEI5gw7Ec1J8pkhLhuDyXZ2ucQTW8dusEjRu7MSVOCQoAx82q1Q6pHa20P0qdVbu1BaRgGdgBk77k58qzji+4+m6jp0Y3DRwsf9RuZv9q5qb430a2W8S7vrgGIKAtvykswUHYYO45jk7Y8DSMbcrGO31Om57ExI7M947BrsrtputwXAJgljkx15WBI9R1HxqkcHa3PJrF7FJK7RJ33KhPsryyqowPcDiq7wLeqdaJgjMMUiviM+Ccgcbe8qGx79qlOBfx7f/wCv/wAyUzAIw8dgKQmMhYe2lf5OKLRVZjcwYUgMRIhwTnAOD12O3uNdtjfxzIHidXQ9GUgj5isc4A4ZhvLi9E6lggPKMkYZmcc2x6jl/jUn2Sc7wX1urlOnK35rMHTmA/ZHyqEmGY0Oo6ir8VOPEOcRY0N14K/3HF9mjlHuYQwOCC67HyJ6D41IT6hGkfePIix7e2zKE36e0TjfO3rWLaraWFpbTW6Yu7oknvUUgRAY/KyRtg5x571JJOW4abJ+rKAPcO+U4/jTdhW0CCdSBr5pNxLrIIGgJ08lqcWswMyKssbNIpZArqSyjqwwdxt191c19xVaQvyS3EKOOqlxkeo8PjVJ7L+EfwcV80rF2R1RcDlVcsgznc9M4qE1DTLGxFxHM3067kzyhVOY2IJJY5OGycnx2qIw8ZeWAk11euSZnfkDiAL6/XNaxc6mv0dpo3iZeQlXLgRe4lxsFz1NRPB9qI4GlkuxcuxJkkEgaJSNyqYPKoGd/wCmwqhcITE6FqAJ2Uvj3ZRCf4166Pp8s3DsiQ5Ld6zFR1ZVYFlHnsM48cVIwZQW3/MAkJ8xDq5ErRrPiu0lk7uO4hdz0UOMn0/O+Fdt/qUUCc80iRr0y7ADPlv1PurHtB0e0v4oI4HFrexbsSCTKRvzLvuQRnHUb+FSnaIO/wBWs7Z8mP2MjOx53PN6ZCgUjhm58tnnfh9UxiHZM1DlXrsWj6Zr1vcZ7iaOTHUKwJHqOorvrI7mySx1+BLcd3G/ICoJxhwykb+GQDWuVnmjDKLdiLV8MhfYduDSVnPGP2V16Sf1rRqo+u2fO00bZw/MD6NncfOvPcWcGGJ52DgSuphG5g9o3IWH0qwajwRcRk8q94vmvX4qd/lmoOe2ZDh1ZT5MCPvr3mHxkGJFwvDu4/LcLx02GlhNSNIXZp2hSzLMyqcQx942x3GQMD3759Aa4GQjqCPUVoXBvaWLO3WOYyzEyHxH4KLAAwW+sc5PL0Ax0qkarevNM7vI0rFjh2zlhnbbw28PCrGPeXEOFDkh7GBoLTrzXHVv7OPtZf0B/NUJZcM3Ev1YmA829kfNuvwq8cKcMm1DM7Au4AOOgA3xk9a89+IOIYYYOSEPBcaFDU7jq28V1eE4SY4hsmUho5nTktN0L7BPj95rPe2O3ZJbS5AJVCQT4AhlcA+Wd/lWh6KhECZ95+ZJrrliDDDAEHqCMj5Gs/DpOijjcR/KPJbsZH0hc2+Z81jOu8RrfanYyxJIsYeJQXGOYiXLEYJGBzAfCpDjBvoWtxXcqkwsFJIGRshhYeo2bHvFaqtuoAAVQB0wBt6eVfs0CuMMoYeRAI+Rroe1AEU3SiPisfsxINnWwVnvCvFk17qb9yMWaqTvGgP1Qo9oDOS2TjPSp3tL07vtOnwMlAJB+wQT/t5qskMCoMKoUeQAA+Qr7IqkyjOHNFVStERyFrjd2sV7LIGn1FHfOIINvIBVEKj5MT8K6eN51g1tJbtGeACMqMZBULjYHY4kySP71sCRAdAB6Cvia2R8c6q2OnMAcfOrzi7kz1pVKkYWo8t63ayXQNS7/XxNyOiyKxQMMEoIeVTj3hM/Gu3gZf8Azy//ANf/AJlrUO7Gc4GfPFBGAcgDPpUXYkEEAcgFJuHIIJPO1h3BvFa2M948iOyvkZUZw4ZyoOTsDk/KpXs606U6fqMkYYNKhWPHiyqxPL57vip7s+4Pntprs3MahJeXlyUYHDOdwCfMdav0cYUAKAAOgAwB8BV2IxDQSGjete5VQQOIBcdr071hHD2uRR6dd26xO11KGGVXOIsDPMeqhQGOMVLW+/Dcg8ROP+WM1ryWqAkhVBbqQBk+p8a+u6GMYGPLAxUHYsE2G8wd1NuFIFE8iNlVuzxW/wDCYAuzckmPXnkx/Gs14O1mO1+lxywyPdyKUjwuWDEMGU53X2iCT44rdVUDYbV5i1Tm5+Veb87A5vn1qtuIAL7HvaqbsOTlo7aLIODvxLqQ8d9v2F/tXfw1fXEGhNLbD8IkzE+zzexzDmOD5dfga1IRAeA367CvpUA6AD0puxQdf5dyD/hJuGLa12FLBtd1aG6a1ktEdb88ve8i4DSgD2gB+UW3yPA71Ze0aJ7e/srx1JRQgcqNgyNlh7sg5GeuDWnRWUanmVEU+YUA/MCvWSMMMMAQeoIyPkakcWLFDQWPio+ymjZ1Nf2WR218NT1yGaBWMUQUliMYCAnfyyxAFa9XnBbKgwiqo8lAA/hXpWeaUSVQoAUr4o8l2bJ1Sue6sUk+uoPv8fmK6KVnexrxlcLHarw4tNhQk3DCn6rEeu9R91ww5GCqOPLb7mq10rmycJwzjYBB7CtTcZKNCb71ml1wNCWHNbYPuDAH904NSmn8Jcv2cKR+/AB/vV3pUTw1zxlkme5vVaBiWtNsjaD10oCHhg/lv8h/U1IW2ixJvy5Pm2/8Old9K0RcPw0WrWDx181B+JlfuUpSlblnSlKUISlKUISlKUISlKUISlKUIWaHX9Ru2vJbSUIls5VIRErtLy58SCckDoPPA86v+j3bywRPIhjkZFLoQQVbG4wdxv51nXBuuJZRamZCveRTswQsAzndQBnfcjFaFoWpG4t4pinIZEDcuc4B3G/pv8a2YltaAaDn4f3WTDuvUnU/VQWka/M+q3luzAxRIhReVQQSIyd8ZP1j1r94B16a6F0ZmDd3cMi4UDCgDA2G/rVbHDkV5rd8kpcBUjYcjlTnliG5HWpHsjhCR3ijOFumAz1wAB/SpyMYIyRvTVGN7i8A7W5SXFuvTQXlhFGwCTSMsg5QcgFPEjI+selWPU5ikMrLsyxuR6hSR91Uzj78YaV+ub746t+tf9NN+qk/lNUOaMrPXNWtJzP9clEdn+sy3VikszBnLOCQANgSBsNqmNYuGjt5nU4ZYnYH3qpI2PvFUvsv1+3jsIopJ4UkLsORnUNlm2HKTnfO1XDiH/pLj9TJ/I1ErMsxFaWiN1xA3rSpvCFzql3HDcG5h7pn9pDEvMVVsMMhdiQDWhVkvZ5ptj3dvLJc8lyH2jM6gFuYhR3Z33228c1rVSxQAfQ8q+6WGJLLPnf2SlKVlWlKUpQhKUpQhKUpQhKUpQhKUpQhKUpQhKUpQhKUpQhKUpQhQ9/wfZzy97LbxvJ4sR1x5gbN8al1UAYAwB0Hur9pUi4nQlINA1AXJDpUSyvMsaiVwA7ge0wGMAnx6D5V+2GlRQc3cxqnO3M3KMczHxPvrqpSzHrRQXJd6VFK8byRq7xnKMRkqdtx5dB8q6ZYwwKsMgggg9CDsRX1SiyigoSLgqyVgy2sIKkEEIMgg5BHxFTE0IdSrAFWBBB6EHYg/CvulMucdykGgbBQsPBdkjKy2sIZSCCEGQQcgj0IqapSguLtymGgbB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77828" name="AutoShape 4" descr="data:image/jpeg;base64,/9j/4AAQSkZJRgABAQAAAQABAAD/2wCEAAkGBhQSERQUEhQUFRQWFhkaGBgYFxccFxgVGB0YFxwXGhgXHCYgGRwjHBQfHy8gIycqLCwsGB4xNTIqNScrLCoBCQoKDgwOGg8PGi4kHyUyKSkpNSs1MikuLDA1LC40NSwvLCw0LCwqNSwsLywsLCwqLCwsLCwsLCwsLSksLCwsLP/AABEIAHoA8AMBIgACEQEDEQH/xAAbAAEAAwEBAQEAAAAAAAAAAAAABQYHBAMCAf/EAEUQAAIBAwIDBQQEDAUCBwAAAAECAwAEEQUhBhIxBxNBUXEiYYGRFDIzsSM1QlJyc4KSobLB0RZTg6KzNMIVJTajtOHw/8QAGwEAAgMBAQEAAAAAAAAAAAAAAAECAwQFBgf/xAA5EQABBAAEAgcGBAUFAAAAAAABAAIDEQQSITEFQRNRYXGBsfAUMpHB0fEGIlJyM0KCoeEVFjQ1sv/aAAwDAQACEQMRAD8A3GlK85p1QZY4FIkNFlMC9AvSlcL6su3Jh/PDKD8A3WueTUnzgAe7YhvQqevqufSsr8ZE3nfd68laIHlS1KjpJXUL3kqoXblXIG7EbD12Jr5ubmWM74I8OgGPLJ6eXw8c7SdiMjczmkD12pCPMaBFqTpUZHqbY9pQff8AUQD1c5PwFdUWpRseUOCfL/76UMxUTudd+n38EOieOS6aUpWlVJSlKEJSlKEJSlKEJSlKEJSlKEJSlKEJSlKEJSlKEJSlKEJSlKEJUZeI6EnvJME7BUBx7qk6VTNF0jauvj8iFNj8pUDIWIyQ+PN1iUf7hmvm2wGU7coYZx9X+CgE+mamZbFGbmZQSPE14SaUDvzNnzO+35o6co9K5b8FKHZgb8fr5a961tnYRR0VJ7QeHby4nQ2jTEIvekFwIxIpwndZ/L2JxnHTpne0JCUtolLSs5wcyn8JkjJB22O+MAV3x2TqMCTbG3s+71896+G0rJyzk58x1Hkc+H9s10sRNNNCIslfBZIoo45DJmUbGN9gCfId3zfJ0Br3Ej5A5p1P6tcfNdqkBpiYw2XHhzb49wPXFdKIAMDYCsEWBkHvOruJ+VfG/Ban4hvIevXYvm3jKqAzFj5kY+6vSlfhNdZoyigsZNm1+0pmgNNJKUpQhKV+A1+0ISlKUISlKUISlKUISlfma/aEJSvzNftCEpSlCEpX5mv2hCVR9XvBG0rsxCqWJ67AE1eKznjH7K69JP61xOLMDzEw7F1LdhHZQ9w5C1Hf45tv81v3X/tT/HNt/mt+6/8AasupXd/2phP1P+I+i4v+vYj9LfgfqtR/xzbf5rfuv/an+Obb/Nb91/7VGcGdn8d3BNIJ43Jj5VHKwMUuVbLAjyGMjOxNUrUbVY5CiSrKB+WoYKT7ubcj31U38M4Fzi0PfY7R9Fa7jOKa0OLW6+utaR/jm2/zW/df+1dumcRRXBIicsVGTsw26eNZDVv7OPtZf0B/NWPif4ew2Fwr5mOdYrcitx2K/BcXmnnbG4Cj39Xetq0M/gE+P3ms77cBta+sn/ZWiaF9gnx+81nnbh0tfWT/ALK6HB9ou4f+VVxL3ZO/5qw8f/iaT9XD/PFXz2XShNKRj0Uyk48g7E19cf8A4mk/Vw/zxVy9n34lP6M/3vW3fD/1fJZ7qf8Ap+a6JO1uwCBg0jZOOUIeboDnB8N6n7LWIbu1MsbExsjZOPaGAQQR5jyrKuB9OjfStRd0VmEbYJAJHLGWGCem++1Wfst/FUv6c38q1KaCNgOW7BASime4jNWoJXp2Zi0ht7hraSWVFIZ+aMKRhScADrtVk0Pi+3u4pJYWYrF9fKkEbc3Q+6qX2IqDb3IPQumfTlNQGh3Rs01iAnBWNgvrzmEH/wBxalJCHveL1FKLJixjDyNrVeHuK4L1HeAtyoQGLKV3Iz4+6oO57W7FHKc0jAHBZUyvwyQSPhUbwnZGDQZnGzSRzye/oVX+CA/GqhwxLM2n3EEVg04lLDvh+S3KuBjlOSvXqOtJuHjJceQNb0h2IeA0cyL2tbTDq0Twd+jBouQvzD80Ak7eex28xUFbdpNnII+R3JkkEaryEMWON8HovtDeozguwmh0idJ0aNgJ8KwweUpn5ZJqu9kPC8E6vPKpZ45FCbkBSAGzgdTnz8qgIYwHlx2OlKwzSEsAG45q/wDEvG1tYlVmZi7DIRBlsdMnwAr74a4yt74N3DNzJjmVhhgD4+8elVDtF0qeC8i1GFBKsYAdSM8vLncj80huvgRmpPgQ2VzPLeW/Ok7jEsRIwvNynIAG4JTPNnzqJiZ0OcX39vVSYlf0uU1/jrXhBbWn/jrsJZPpW+Y+Qcn2IH1/0d/Wp7ibjm2sWVZixdhkKi5IXpk7gAf2qmWv/qeT4/8Ax1rz1uIS8RxI4DKOTY7jZC3Q+81cYg5zc10G2qulLWnLvmpeGjanHccQrNEeZHBIOMH7HBBz0IIxWh8ScZW1jy9+x5m3VFGWI88eAz51Q7K0WPiUqihV9o4AwBmHJwB78n41M8eT2NvdRXEyyS3QC93Ep9k8pOCwIwBk+pI6USsa+Rgo1lCI3OYx5sXmKm+HeP7W9kMcTMsmCeV1wSB1x1Bx5V7cTcaW9jyiYsWfJCqMtgeJ8hWb6XdTvr0MlxEIZH35B4IY2C59+Bvnf06V38XIJdftUcBl/BDB3BGWbGPLNI4ZgkA5VfopjEPLCed16C5ItXiuuIIJoTlG5cEjBBEbAgjwIrYqyW7s0j4kiCKFBKtgAAZMbZOB6VrVVYuvyV1BWYa/z31lKznjH7K69JP61o1Zzxj9ldekn9a83xL+JB+4eYXXw/uSftKx2lWngLhZLydA0sY5GDPEwbmeNSCeU4wc9DvtmuTi7htbKZoxMkjZPsKGyiHdeckY5sY2FfQOlbnyc147onZM/Jc2n8T3ECIkMhjVXL4Xbmc4GW/O2AGDtjwqNnm52ZiACxJIAwMk52HgN6+K9LebkYNhWwc4YBlPuIPUVPKBqAoZidCV9NZuI1kKnkZmUHzZApI/3j/8KtPZx9rL+gP5qs2r8QWX0Awxx2puIkWTuuXMSyPjvO7zszLkkrnw8cGqz2dHM036A/mrg8ZkL+HTEitvMLrcPjDMZHRv7FbVoX2CfH7zVX7VOF5buCNoF53iYnlHVlYYOM+IwDirRoX2CfH7zXfXM4fIY4o3DkB5LqYpgkc9p6z5rHdT1nUru1Wy+gyqfYVn5JBzBMEZ5wFTdQSSav3D/D72umC3PtSCOTOPz35mwPPBbHwqyUrfJPmGUChd+KysgynMTZqll/BfD9xFpd/FJDIskiOEUjdiYyowPXapns70maHTpY5Y2Ry8pCsMEgqoHzxV3pQ/EOfdjc2hkAbWuwpZ/wBkWizW8M4nieMs6EBhjIC4qvdoXCN019K9tDI6TInMVG2fZyp/aiVvjWw0qTcU4SGSt0nYZpjEd7KKTRR9CFr0Hcd16exy5rLtLbUbG2uLJbOZmkJ5ZUDkKSApZWRSDsMg5GPGtmpUI5yywRd6qUkIdRBqtFU+HNHuItLeOcu87pKSGYswLAhUySd8Y+JNR/ZHo81vbzLPG8ZMgIDDBI5QM1fKUjMSHDr1TEIBaerRZ/xf9Ot7+O5gSae35QGhQsRnDKcoueoIIODuK4+z7QpzfzXbW7WsLKwEZBXJYqcBSAcDlznAGcYrTKVL2g5Mtcq8FHoBnzXztZzb6HOOIHnMT9yc4kx7P2Cr19dq5uOdIuYdTivreB5lAXIRWb2lypBCgkAqeuK0+lMYkhwNcsvgkcOCCL52ss0HS7x9ZW7uLdolcEnxVAYyqqW89hn3nwr74+0e5j1KC8hgedFCeyqs2GQnYhQSM5yDitQpT9qOcOobV4JezDKW3zvxWVWmnXsusQ3c1q8aNjp7QjXlZQGPgfE7eNdPaHotyl/b3tvC03Jy5CAseZCTuFBOCDjOP6VplKPaTmDqGgrwR7MMpF7m/FZRY6dez6xDdzWrxIcE+IRQjKAx2389h1rV6UqqWXpK0qhStii6O9bvVKznjH7K69JP61o1Zzxj9ldekn9a4PEv4kH7h5hdHD+5J+0rKtM1mW35zC3Izrylh9YLkEhT+TnHUb1+arq0lw4kmPM/KFLY3bl2BbzONs+6uOlfQ8ou61Xi8xqr0SpfQ+HTcxzuJY07lOYhubJ8dsA+AY+e3TxqIoDQ4EjQoaQDqEq39nH2sv6A/mqoVb+zj7WX9AfzVx+Pf9fL3DzC6HCv+Wz1yK2rQvsE+P3mvbUNTigTnmkSNM4yxAGfIZ6n3V46F9gnx+81nXbCxkubOHPsnJPqzKmfkD865PDI+kijaf0jyXYxsnRl7h1/Ne/FfFTnUrEWtwTBJ3fMI3yjZlKkHHjjYitB1LV4bdQ08qRg9OdgMnyGevwrJeJ+HYrPVrJIFKozQtjJPtd7yk5JzuFFON7+I63i7DNbxBAVGScGPvMAAjq7DPurrGBsmUN2ontXNEzo8xdvYHYta03WIbhS0EqSAdeVgcH3gdPjWecX65cWusQDvpBbyGJimfY5c924x+zn9qorge9iGtH6IGW3lVwFII2Cc+MEno6nHuqW7bLE8ltOOqOyE+oDD+KGlHEI5gw7Ec1J8pkhLhuDyXZ2ucQTW8dusEjRu7MSVOCQoAx82q1Q6pHa20P0qdVbu1BaRgGdgBk77k58qzji+4+m6jp0Y3DRwsf9RuZv9q5qb430a2W8S7vrgGIKAtvykswUHYYO45jk7Y8DSMbcrGO31Om57ExI7M947BrsrtputwXAJgljkx15WBI9R1HxqkcHa3PJrF7FJK7RJ33KhPsryyqowPcDiq7wLeqdaJgjMMUiviM+Ccgcbe8qGx79qlOBfx7f/wCv/wAyUzAIw8dgKQmMhYe2lf5OKLRVZjcwYUgMRIhwTnAOD12O3uNdtjfxzIHidXQ9GUgj5isc4A4ZhvLi9E6lggPKMkYZmcc2x6jl/jUn2Sc7wX1urlOnK35rMHTmA/ZHyqEmGY0Oo6ir8VOPEOcRY0N14K/3HF9mjlHuYQwOCC67HyJ6D41IT6hGkfePIix7e2zKE36e0TjfO3rWLaraWFpbTW6Yu7oknvUUgRAY/KyRtg5x571JJOW4abJ+rKAPcO+U4/jTdhW0CCdSBr5pNxLrIIGgJ08lqcWswMyKssbNIpZArqSyjqwwdxt191c19xVaQvyS3EKOOqlxkeo8PjVJ7L+EfwcV80rF2R1RcDlVcsgznc9M4qE1DTLGxFxHM3067kzyhVOY2IJJY5OGycnx2qIw8ZeWAk11euSZnfkDiAL6/XNaxc6mv0dpo3iZeQlXLgRe4lxsFz1NRPB9qI4GlkuxcuxJkkEgaJSNyqYPKoGd/wCmwqhcITE6FqAJ2Uvj3ZRCf4166Pp8s3DsiQ5Ld6zFR1ZVYFlHnsM48cVIwZQW3/MAkJ8xDq5ErRrPiu0lk7uO4hdz0UOMn0/O+Fdt/qUUCc80iRr0y7ADPlv1PurHtB0e0v4oI4HFrexbsSCTKRvzLvuQRnHUb+FSnaIO/wBWs7Z8mP2MjOx53PN6ZCgUjhm58tnnfh9UxiHZM1DlXrsWj6Zr1vcZ7iaOTHUKwJHqOorvrI7mySx1+BLcd3G/ICoJxhwykb+GQDWuVnmjDKLdiLV8MhfYduDSVnPGP2V16Sf1rRqo+u2fO00bZw/MD6NncfOvPcWcGGJ52DgSuphG5g9o3IWH0qwajwRcRk8q94vmvX4qd/lmoOe2ZDh1ZT5MCPvr3mHxkGJFwvDu4/LcLx02GlhNSNIXZp2hSzLMyqcQx942x3GQMD3759Aa4GQjqCPUVoXBvaWLO3WOYyzEyHxH4KLAAwW+sc5PL0Ax0qkarevNM7vI0rFjh2zlhnbbw28PCrGPeXEOFDkh7GBoLTrzXHVv7OPtZf0B/NUJZcM3Ev1YmA829kfNuvwq8cKcMm1DM7Au4AOOgA3xk9a89+IOIYYYOSEPBcaFDU7jq28V1eE4SY4hsmUho5nTktN0L7BPj95rPe2O3ZJbS5AJVCQT4AhlcA+Wd/lWh6KhECZ95+ZJrrliDDDAEHqCMj5Gs/DpOijjcR/KPJbsZH0hc2+Z81jOu8RrfanYyxJIsYeJQXGOYiXLEYJGBzAfCpDjBvoWtxXcqkwsFJIGRshhYeo2bHvFaqtuoAAVQB0wBt6eVfs0CuMMoYeRAI+Rroe1AEU3SiPisfsxINnWwVnvCvFk17qb9yMWaqTvGgP1Qo9oDOS2TjPSp3tL07vtOnwMlAJB+wQT/t5qskMCoMKoUeQAA+Qr7IqkyjOHNFVStERyFrjd2sV7LIGn1FHfOIINvIBVEKj5MT8K6eN51g1tJbtGeACMqMZBULjYHY4kySP71sCRAdAB6Cvia2R8c6q2OnMAcfOrzi7kz1pVKkYWo8t63ayXQNS7/XxNyOiyKxQMMEoIeVTj3hM/Gu3gZf8Azy//ANf/AJlrUO7Gc4GfPFBGAcgDPpUXYkEEAcgFJuHIIJPO1h3BvFa2M948iOyvkZUZw4ZyoOTsDk/KpXs606U6fqMkYYNKhWPHiyqxPL57vip7s+4Pntprs3MahJeXlyUYHDOdwCfMdav0cYUAKAAOgAwB8BV2IxDQSGjete5VQQOIBcdr071hHD2uRR6dd26xO11KGGVXOIsDPMeqhQGOMVLW+/Dcg8ROP+WM1ryWqAkhVBbqQBk+p8a+u6GMYGPLAxUHYsE2G8wd1NuFIFE8iNlVuzxW/wDCYAuzckmPXnkx/Gs14O1mO1+lxywyPdyKUjwuWDEMGU53X2iCT44rdVUDYbV5i1Tm5+Veb87A5vn1qtuIAL7HvaqbsOTlo7aLIODvxLqQ8d9v2F/tXfw1fXEGhNLbD8IkzE+zzexzDmOD5dfga1IRAeA367CvpUA6AD0puxQdf5dyD/hJuGLa12FLBtd1aG6a1ktEdb88ve8i4DSgD2gB+UW3yPA71Ze0aJ7e/srx1JRQgcqNgyNlh7sg5GeuDWnRWUanmVEU+YUA/MCvWSMMMMAQeoIyPkakcWLFDQWPio+ymjZ1Nf2WR218NT1yGaBWMUQUliMYCAnfyyxAFa9XnBbKgwiqo8lAA/hXpWeaUSVQoAUr4o8l2bJ1Sue6sUk+uoPv8fmK6KVnexrxlcLHarw4tNhQk3DCn6rEeu9R91ww5GCqOPLb7mq10rmycJwzjYBB7CtTcZKNCb71ml1wNCWHNbYPuDAH904NSmn8Jcv2cKR+/AB/vV3pUTw1zxlkme5vVaBiWtNsjaD10oCHhg/lv8h/U1IW2ixJvy5Pm2/8Old9K0RcPw0WrWDx181B+JlfuUpSlblnSlKUISlKUISlKUISlKUISlKUIWaHX9Ru2vJbSUIls5VIRErtLy58SCckDoPPA86v+j3bywRPIhjkZFLoQQVbG4wdxv51nXBuuJZRamZCveRTswQsAzndQBnfcjFaFoWpG4t4pinIZEDcuc4B3G/pv8a2YltaAaDn4f3WTDuvUnU/VQWka/M+q3luzAxRIhReVQQSIyd8ZP1j1r94B16a6F0ZmDd3cMi4UDCgDA2G/rVbHDkV5rd8kpcBUjYcjlTnliG5HWpHsjhCR3ijOFumAz1wAB/SpyMYIyRvTVGN7i8A7W5SXFuvTQXlhFGwCTSMsg5QcgFPEjI+selWPU5ikMrLsyxuR6hSR91Uzj78YaV+ub746t+tf9NN+qk/lNUOaMrPXNWtJzP9clEdn+sy3VikszBnLOCQANgSBsNqmNYuGjt5nU4ZYnYH3qpI2PvFUvsv1+3jsIopJ4UkLsORnUNlm2HKTnfO1XDiH/pLj9TJ/I1ErMsxFaWiN1xA3rSpvCFzql3HDcG5h7pn9pDEvMVVsMMhdiQDWhVkvZ5ptj3dvLJc8lyH2jM6gFuYhR3Z33228c1rVSxQAfQ8q+6WGJLLPnf2SlKVlWlKUpQhKUpQhKUpQhKUpQhKUpQhKUpQhKUpQhKUpQhKUpQhQ9/wfZzy97LbxvJ4sR1x5gbN8al1UAYAwB0Hur9pUi4nQlINA1AXJDpUSyvMsaiVwA7ge0wGMAnx6D5V+2GlRQc3cxqnO3M3KMczHxPvrqpSzHrRQXJd6VFK8byRq7xnKMRkqdtx5dB8q6ZYwwKsMgggg9CDsRX1SiyigoSLgqyVgy2sIKkEEIMgg5BHxFTE0IdSrAFWBBB6EHYg/CvulMucdykGgbBQsPBdkjKy2sIZSCCEGQQcgj0IqapSguLtymGgbB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77830" name="AutoShape 6" descr="data:image/jpeg;base64,/9j/4AAQSkZJRgABAQAAAQABAAD/2wCEAAkGBhQSERQUEhQUFRQWFhkaGBgYFxccFxgVGB0YFxwXGhgXHCYgGRwjHBQfHy8gIycqLCwsGB4xNTIqNScrLCoBCQoKDgwOGg8PGi4kHyUyKSkpNSs1MikuLDA1LC40NSwvLCw0LCwqNSwsLywsLCwqLCwsLCwsLCwsLSksLCwsLP/AABEIAHoA8AMBIgACEQEDEQH/xAAbAAEAAwEBAQEAAAAAAAAAAAAABQYHBAMCAf/EAEUQAAIBAwIDBQQEDAUCBwAAAAECAwAEEQUhBhIxBxNBUXEiYYGRFDIzsSM1QlJyc4KSobLB0RZTg6KzNMIVJTajtOHw/8QAGwEAAgMBAQEAAAAAAAAAAAAAAAECAwQFBgf/xAA5EQABBAAEAgcGBAUFAAAAAAABAAIDEQQSITEFQRNRYXGBsfAUMpHB0fEGIlJyM0KCoeEVFjQ1sv/aAAwDAQACEQMRAD8A3GlK85p1QZY4FIkNFlMC9AvSlcL6su3Jh/PDKD8A3WueTUnzgAe7YhvQqevqufSsr8ZE3nfd68laIHlS1KjpJXUL3kqoXblXIG7EbD12Jr5ubmWM74I8OgGPLJ6eXw8c7SdiMjczmkD12pCPMaBFqTpUZHqbY9pQff8AUQD1c5PwFdUWpRseUOCfL/76UMxUTudd+n38EOieOS6aUpWlVJSlKEJSlKEJSlKEJSlKEJSlKEJSlKEJSlKEJSlKEJSlKEJSlKEJUZeI6EnvJME7BUBx7qk6VTNF0jauvj8iFNj8pUDIWIyQ+PN1iUf7hmvm2wGU7coYZx9X+CgE+mamZbFGbmZQSPE14SaUDvzNnzO+35o6co9K5b8FKHZgb8fr5a961tnYRR0VJ7QeHby4nQ2jTEIvekFwIxIpwndZ/L2JxnHTpne0JCUtolLSs5wcyn8JkjJB22O+MAV3x2TqMCTbG3s+71896+G0rJyzk58x1Hkc+H9s10sRNNNCIslfBZIoo45DJmUbGN9gCfId3zfJ0Br3Ej5A5p1P6tcfNdqkBpiYw2XHhzb49wPXFdKIAMDYCsEWBkHvOruJ+VfG/Ban4hvIevXYvm3jKqAzFj5kY+6vSlfhNdZoyigsZNm1+0pmgNNJKUpQhKV+A1+0ISlKUISlKUISlKUISlfma/aEJSvzNftCEpSlCEpX5mv2hCVR9XvBG0rsxCqWJ67AE1eKznjH7K69JP61xOLMDzEw7F1LdhHZQ9w5C1Hf45tv81v3X/tT/HNt/mt+6/8AasupXd/2phP1P+I+i4v+vYj9LfgfqtR/xzbf5rfuv/an+Obb/Nb91/7VGcGdn8d3BNIJ43Jj5VHKwMUuVbLAjyGMjOxNUrUbVY5CiSrKB+WoYKT7ubcj31U38M4Fzi0PfY7R9Fa7jOKa0OLW6+utaR/jm2/zW/df+1dumcRRXBIicsVGTsw26eNZDVv7OPtZf0B/NWPif4ew2Fwr5mOdYrcitx2K/BcXmnnbG4Cj39Xetq0M/gE+P3ms77cBta+sn/ZWiaF9gnx+81nnbh0tfWT/ALK6HB9ou4f+VVxL3ZO/5qw8f/iaT9XD/PFXz2XShNKRj0Uyk48g7E19cf8A4mk/Vw/zxVy9n34lP6M/3vW3fD/1fJZ7qf8Ap+a6JO1uwCBg0jZOOUIeboDnB8N6n7LWIbu1MsbExsjZOPaGAQQR5jyrKuB9OjfStRd0VmEbYJAJHLGWGCem++1Wfst/FUv6c38q1KaCNgOW7BASime4jNWoJXp2Zi0ht7hraSWVFIZ+aMKRhScADrtVk0Pi+3u4pJYWYrF9fKkEbc3Q+6qX2IqDb3IPQumfTlNQGh3Rs01iAnBWNgvrzmEH/wBxalJCHveL1FKLJixjDyNrVeHuK4L1HeAtyoQGLKV3Iz4+6oO57W7FHKc0jAHBZUyvwyQSPhUbwnZGDQZnGzSRzye/oVX+CA/GqhwxLM2n3EEVg04lLDvh+S3KuBjlOSvXqOtJuHjJceQNb0h2IeA0cyL2tbTDq0Twd+jBouQvzD80Ak7eex28xUFbdpNnII+R3JkkEaryEMWON8HovtDeozguwmh0idJ0aNgJ8KwweUpn5ZJqu9kPC8E6vPKpZ45FCbkBSAGzgdTnz8qgIYwHlx2OlKwzSEsAG45q/wDEvG1tYlVmZi7DIRBlsdMnwAr74a4yt74N3DNzJjmVhhgD4+8elVDtF0qeC8i1GFBKsYAdSM8vLncj80huvgRmpPgQ2VzPLeW/Ok7jEsRIwvNynIAG4JTPNnzqJiZ0OcX39vVSYlf0uU1/jrXhBbWn/jrsJZPpW+Y+Qcn2IH1/0d/Wp7ibjm2sWVZixdhkKi5IXpk7gAf2qmWv/qeT4/8Ax1rz1uIS8RxI4DKOTY7jZC3Q+81cYg5zc10G2qulLWnLvmpeGjanHccQrNEeZHBIOMH7HBBz0IIxWh8ScZW1jy9+x5m3VFGWI88eAz51Q7K0WPiUqihV9o4AwBmHJwB78n41M8eT2NvdRXEyyS3QC93Ep9k8pOCwIwBk+pI6USsa+Rgo1lCI3OYx5sXmKm+HeP7W9kMcTMsmCeV1wSB1x1Bx5V7cTcaW9jyiYsWfJCqMtgeJ8hWb6XdTvr0MlxEIZH35B4IY2C59+Bvnf06V38XIJdftUcBl/BDB3BGWbGPLNI4ZgkA5VfopjEPLCed16C5ItXiuuIIJoTlG5cEjBBEbAgjwIrYqyW7s0j4kiCKFBKtgAAZMbZOB6VrVVYuvyV1BWYa/z31lKznjH7K69JP61o1Zzxj9ldekn9a83xL+JB+4eYXXw/uSftKx2lWngLhZLydA0sY5GDPEwbmeNSCeU4wc9DvtmuTi7htbKZoxMkjZPsKGyiHdeckY5sY2FfQOlbnyc147onZM/Jc2n8T3ECIkMhjVXL4Xbmc4GW/O2AGDtjwqNnm52ZiACxJIAwMk52HgN6+K9LebkYNhWwc4YBlPuIPUVPKBqAoZidCV9NZuI1kKnkZmUHzZApI/3j/8KtPZx9rL+gP5qs2r8QWX0Awxx2puIkWTuuXMSyPjvO7zszLkkrnw8cGqz2dHM036A/mrg8ZkL+HTEitvMLrcPjDMZHRv7FbVoX2CfH7zVX7VOF5buCNoF53iYnlHVlYYOM+IwDirRoX2CfH7zXfXM4fIY4o3DkB5LqYpgkc9p6z5rHdT1nUru1Wy+gyqfYVn5JBzBMEZ5wFTdQSSav3D/D72umC3PtSCOTOPz35mwPPBbHwqyUrfJPmGUChd+KysgynMTZqll/BfD9xFpd/FJDIskiOEUjdiYyowPXapns70maHTpY5Y2Ry8pCsMEgqoHzxV3pQ/EOfdjc2hkAbWuwpZ/wBkWizW8M4nieMs6EBhjIC4qvdoXCN019K9tDI6TInMVG2fZyp/aiVvjWw0qTcU4SGSt0nYZpjEd7KKTRR9CFr0Hcd16exy5rLtLbUbG2uLJbOZmkJ5ZUDkKSApZWRSDsMg5GPGtmpUI5yywRd6qUkIdRBqtFU+HNHuItLeOcu87pKSGYswLAhUySd8Y+JNR/ZHo81vbzLPG8ZMgIDDBI5QM1fKUjMSHDr1TEIBaerRZ/xf9Ot7+O5gSae35QGhQsRnDKcoueoIIODuK4+z7QpzfzXbW7WsLKwEZBXJYqcBSAcDlznAGcYrTKVL2g5Mtcq8FHoBnzXztZzb6HOOIHnMT9yc4kx7P2Cr19dq5uOdIuYdTivreB5lAXIRWb2lypBCgkAqeuK0+lMYkhwNcsvgkcOCCL52ss0HS7x9ZW7uLdolcEnxVAYyqqW89hn3nwr74+0e5j1KC8hgedFCeyqs2GQnYhQSM5yDitQpT9qOcOobV4JezDKW3zvxWVWmnXsusQ3c1q8aNjp7QjXlZQGPgfE7eNdPaHotyl/b3tvC03Jy5CAseZCTuFBOCDjOP6VplKPaTmDqGgrwR7MMpF7m/FZRY6dez6xDdzWrxIcE+IRQjKAx2389h1rV6UqqWXpK0qhStii6O9bvVKznjH7K69JP61o1Zzxj9ldekn9a4PEv4kH7h5hdHD+5J+0rKtM1mW35zC3Izrylh9YLkEhT+TnHUb1+arq0lw4kmPM/KFLY3bl2BbzONs+6uOlfQ8ou61Xi8xqr0SpfQ+HTcxzuJY07lOYhubJ8dsA+AY+e3TxqIoDQ4EjQoaQDqEq39nH2sv6A/mqoVb+zj7WX9AfzVx+Pf9fL3DzC6HCv+Wz1yK2rQvsE+P3mvbUNTigTnmkSNM4yxAGfIZ6n3V46F9gnx+81nXbCxkubOHPsnJPqzKmfkD865PDI+kijaf0jyXYxsnRl7h1/Ne/FfFTnUrEWtwTBJ3fMI3yjZlKkHHjjYitB1LV4bdQ08qRg9OdgMnyGevwrJeJ+HYrPVrJIFKozQtjJPtd7yk5JzuFFON7+I63i7DNbxBAVGScGPvMAAjq7DPurrGBsmUN2ontXNEzo8xdvYHYta03WIbhS0EqSAdeVgcH3gdPjWecX65cWusQDvpBbyGJimfY5c924x+zn9qorge9iGtH6IGW3lVwFII2Cc+MEno6nHuqW7bLE8ltOOqOyE+oDD+KGlHEI5gw7Ec1J8pkhLhuDyXZ2ucQTW8dusEjRu7MSVOCQoAx82q1Q6pHa20P0qdVbu1BaRgGdgBk77k58qzji+4+m6jp0Y3DRwsf9RuZv9q5qb430a2W8S7vrgGIKAtvykswUHYYO45jk7Y8DSMbcrGO31Om57ExI7M947BrsrtputwXAJgljkx15WBI9R1HxqkcHa3PJrF7FJK7RJ33KhPsryyqowPcDiq7wLeqdaJgjMMUiviM+Ccgcbe8qGx79qlOBfx7f/wCv/wAyUzAIw8dgKQmMhYe2lf5OKLRVZjcwYUgMRIhwTnAOD12O3uNdtjfxzIHidXQ9GUgj5isc4A4ZhvLi9E6lggPKMkYZmcc2x6jl/jUn2Sc7wX1urlOnK35rMHTmA/ZHyqEmGY0Oo6ir8VOPEOcRY0N14K/3HF9mjlHuYQwOCC67HyJ6D41IT6hGkfePIix7e2zKE36e0TjfO3rWLaraWFpbTW6Yu7oknvUUgRAY/KyRtg5x571JJOW4abJ+rKAPcO+U4/jTdhW0CCdSBr5pNxLrIIGgJ08lqcWswMyKssbNIpZArqSyjqwwdxt191c19xVaQvyS3EKOOqlxkeo8PjVJ7L+EfwcV80rF2R1RcDlVcsgznc9M4qE1DTLGxFxHM3067kzyhVOY2IJJY5OGycnx2qIw8ZeWAk11euSZnfkDiAL6/XNaxc6mv0dpo3iZeQlXLgRe4lxsFz1NRPB9qI4GlkuxcuxJkkEgaJSNyqYPKoGd/wCmwqhcITE6FqAJ2Uvj3ZRCf4166Pp8s3DsiQ5Ld6zFR1ZVYFlHnsM48cVIwZQW3/MAkJ8xDq5ErRrPiu0lk7uO4hdz0UOMn0/O+Fdt/qUUCc80iRr0y7ADPlv1PurHtB0e0v4oI4HFrexbsSCTKRvzLvuQRnHUb+FSnaIO/wBWs7Z8mP2MjOx53PN6ZCgUjhm58tnnfh9UxiHZM1DlXrsWj6Zr1vcZ7iaOTHUKwJHqOorvrI7mySx1+BLcd3G/ICoJxhwykb+GQDWuVnmjDKLdiLV8MhfYduDSVnPGP2V16Sf1rRqo+u2fO00bZw/MD6NncfOvPcWcGGJ52DgSuphG5g9o3IWH0qwajwRcRk8q94vmvX4qd/lmoOe2ZDh1ZT5MCPvr3mHxkGJFwvDu4/LcLx02GlhNSNIXZp2hSzLMyqcQx942x3GQMD3759Aa4GQjqCPUVoXBvaWLO3WOYyzEyHxH4KLAAwW+sc5PL0Ax0qkarevNM7vI0rFjh2zlhnbbw28PCrGPeXEOFDkh7GBoLTrzXHVv7OPtZf0B/NUJZcM3Ev1YmA829kfNuvwq8cKcMm1DM7Au4AOOgA3xk9a89+IOIYYYOSEPBcaFDU7jq28V1eE4SY4hsmUho5nTktN0L7BPj95rPe2O3ZJbS5AJVCQT4AhlcA+Wd/lWh6KhECZ95+ZJrrliDDDAEHqCMj5Gs/DpOijjcR/KPJbsZH0hc2+Z81jOu8RrfanYyxJIsYeJQXGOYiXLEYJGBzAfCpDjBvoWtxXcqkwsFJIGRshhYeo2bHvFaqtuoAAVQB0wBt6eVfs0CuMMoYeRAI+Rroe1AEU3SiPisfsxINnWwVnvCvFk17qb9yMWaqTvGgP1Qo9oDOS2TjPSp3tL07vtOnwMlAJB+wQT/t5qskMCoMKoUeQAA+Qr7IqkyjOHNFVStERyFrjd2sV7LIGn1FHfOIINvIBVEKj5MT8K6eN51g1tJbtGeACMqMZBULjYHY4kySP71sCRAdAB6Cvia2R8c6q2OnMAcfOrzi7kz1pVKkYWo8t63ayXQNS7/XxNyOiyKxQMMEoIeVTj3hM/Gu3gZf8Azy//ANf/AJlrUO7Gc4GfPFBGAcgDPpUXYkEEAcgFJuHIIJPO1h3BvFa2M948iOyvkZUZw4ZyoOTsDk/KpXs606U6fqMkYYNKhWPHiyqxPL57vip7s+4Pntprs3MahJeXlyUYHDOdwCfMdav0cYUAKAAOgAwB8BV2IxDQSGjete5VQQOIBcdr071hHD2uRR6dd26xO11KGGVXOIsDPMeqhQGOMVLW+/Dcg8ROP+WM1ryWqAkhVBbqQBk+p8a+u6GMYGPLAxUHYsE2G8wd1NuFIFE8iNlVuzxW/wDCYAuzckmPXnkx/Gs14O1mO1+lxywyPdyKUjwuWDEMGU53X2iCT44rdVUDYbV5i1Tm5+Veb87A5vn1qtuIAL7HvaqbsOTlo7aLIODvxLqQ8d9v2F/tXfw1fXEGhNLbD8IkzE+zzexzDmOD5dfga1IRAeA367CvpUA6AD0puxQdf5dyD/hJuGLa12FLBtd1aG6a1ktEdb88ve8i4DSgD2gB+UW3yPA71Ze0aJ7e/srx1JRQgcqNgyNlh7sg5GeuDWnRWUanmVEU+YUA/MCvWSMMMMAQeoIyPkakcWLFDQWPio+ymjZ1Nf2WR218NT1yGaBWMUQUliMYCAnfyyxAFa9XnBbKgwiqo8lAA/hXpWeaUSVQoAUr4o8l2bJ1Sue6sUk+uoPv8fmK6KVnexrxlcLHarw4tNhQk3DCn6rEeu9R91ww5GCqOPLb7mq10rmycJwzjYBB7CtTcZKNCb71ml1wNCWHNbYPuDAH904NSmn8Jcv2cKR+/AB/vV3pUTw1zxlkme5vVaBiWtNsjaD10oCHhg/lv8h/U1IW2ixJvy5Pm2/8Old9K0RcPw0WrWDx181B+JlfuUpSlblnSlKUISlKUISlKUISlKUISlKUIWaHX9Ru2vJbSUIls5VIRErtLy58SCckDoPPA86v+j3bywRPIhjkZFLoQQVbG4wdxv51nXBuuJZRamZCveRTswQsAzndQBnfcjFaFoWpG4t4pinIZEDcuc4B3G/pv8a2YltaAaDn4f3WTDuvUnU/VQWka/M+q3luzAxRIhReVQQSIyd8ZP1j1r94B16a6F0ZmDd3cMi4UDCgDA2G/rVbHDkV5rd8kpcBUjYcjlTnliG5HWpHsjhCR3ijOFumAz1wAB/SpyMYIyRvTVGN7i8A7W5SXFuvTQXlhFGwCTSMsg5QcgFPEjI+selWPU5ikMrLsyxuR6hSR91Uzj78YaV+ub746t+tf9NN+qk/lNUOaMrPXNWtJzP9clEdn+sy3VikszBnLOCQANgSBsNqmNYuGjt5nU4ZYnYH3qpI2PvFUvsv1+3jsIopJ4UkLsORnUNlm2HKTnfO1XDiH/pLj9TJ/I1ErMsxFaWiN1xA3rSpvCFzql3HDcG5h7pn9pDEvMVVsMMhdiQDWhVkvZ5ptj3dvLJc8lyH2jM6gFuYhR3Z33228c1rVSxQAfQ8q+6WGJLLPnf2SlKVlWlKUpQhKUpQhKUpQhKUpQhKUpQhKUpQhKUpQhKUpQhKUpQhQ9/wfZzy97LbxvJ4sR1x5gbN8al1UAYAwB0Hur9pUi4nQlINA1AXJDpUSyvMsaiVwA7ge0wGMAnx6D5V+2GlRQc3cxqnO3M3KMczHxPvrqpSzHrRQXJd6VFK8byRq7xnKMRkqdtx5dB8q6ZYwwKsMgggg9CDsRX1SiyigoSLgqyVgy2sIKkEEIMgg5BHxFTE0IdSrAFWBBB6EHYg/CvulMucdykGgbBQsPBdkjKy2sIZSCCEGQQcgj0IqapSguLtymGgbB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77832" name="AutoShape 8" descr="data:image/jpeg;base64,/9j/4AAQSkZJRgABAQAAAQABAAD/2wCEAAkGBhQQDxQUEBQUFRQVFRQWFRUWFBQVFhUWFxQXFhUVGBcXHCoeHBwlGhYUHzIgIycqLCw4FR4xNTAqNSYrLCkBCQoKDgwOGg8PGi0lHyQpKy4sLC0tLyotNTAsKiw1KSwvLCosKSosLCwsKSwsLC8sKSwsLCwpLCwsKSwsLCksLP/AABEIAHkA8AMBIgACEQEDEQH/xAAbAAACAgMBAAAAAAAAAAAAAAAABwEGAwQFAv/EAEQQAAIBAwIDBAcEBgkDBQAAAAECAwAEERIhBQYxBxNBUSIyYXGBkbEUM1KhFiM0cnOyFSQ1QoOSs8LRJTaCYmOiweH/xAAbAQEAAgMBAQAAAAAAAAAAAAAAAQMCBAUGB//EADgRAAEEAAQDBAcGBwEAAAAAAAEAAgMRBBIhQQUxURMUYZEycXKhscHwBiJCUoHhFTM0NWKC8Rb/2gAMAwEAAhEDEQA/AHhRQTWOe5VFyxwKgkAWUAvQLJRmuZLxtdu7w/mNQU/AN1rVk4tJnAA67eiQ3uIPX3itN+NibvfqVzYHldzVU5rkyyugXvZVQuwRRgbs3Qe/Y15urqWI7kEeGwAx5EnpWT8Tkbmc0gKBHmNAi1181NcaPjDAekoO/XOhcezVuflW7DxWNmCqwJ+P16VLMVE/fz0R0TxstyijNFbSqRRU0URFFFFEUUVNFEUUVNFEUUVNFEUUVNFEUUVNFEUUVNFEUUVNFEUUCpozRF5Nce9hdDq7yYgnoig49ldmvOseY+da88QkbRNKxjy0quSs2Mt3mPOTulH5jNeLUgOpPq5Hu+HojPwrvS2kTNqZVLeZxWrLwpDk6zk9SSDt+H2D3YrkvwTwbBB/VbYnaRVUqZz9yxdXVwrWhlKovenVJhO8BwgiB6PgE+W46eNlEGi1iRmkZyFYmVtUmSMkE+ecjA+Fb8dkVGFmIHuG1eW4UpbLSZ+XTyOfD/iulicRLPCIsvvC04YGRSGS1yY+uBjPllA3ydRW0rSZAzcKT/6UI+Y2rpJw6LTpbDDOQGOrHsGfCttNKjAwAPCtCLAkek6vUfr4radONgvFpEyqAzFj5nrWcVAOeleJbhU9ZlXPmQPrXZa0AABaRO5WWivDSgDJIA8yQB86I5QwypBHmCCPyrJF7oqM1BaiL1RWOK4VvVYN7iD9K90RTRUZooimioozRFNFRmiiKaKxC4XVp1Lq8sjPyrJmiKaKxC4XVp1Lq/DkZ+XWsmaIpqKM0URTUVjNwurTqXV5ZGfl1rJRFBpfcYuhG0rsTpUsT16ZphGljzb91c+5/rXA4ywSGFh5F1ea6GCcWB7hs1cr9OLf8T/5TR+nFv8Aif8Ayml1RXe/8pgurvNcX+PYnoPJMb9OLf8AE/8AlNR+nFv+J/8AKaxclciw3ttNIJgxMZjAMZBhk2bV1w2w8POqRxCBI5CsUneqNg+koCfHAJziqmfZnAOcWguseP7Kx3GsW0BxDdfBXz9OLf8AE/8AlNbvC+YI7liIixKjJyCNs4pW1auz/wC+l/hj+YVpcV+zuFwuEfNGXWBpZWxgeLzz4hsbgKPgnXy6f6svx+tLztvG9rn/AN3/AG0w+XP2Zfj9TS87b+tr/i/7a6XBvQj9n5Kjif4/X81Y+ef7Bf8AhQ/VKx9l0wj4OrnopmY4HgGJP0rJzyf+gv8AwofqlanZ/wD2C37tx/ureq4f9lr3Uo9lTL2xWQQMolY5xo0AHH4tzjFWTh/HIb2zaaMnu2Rw23pLgHUCPOldyNaI3COJMyqSE2JAJGIyRjy33qy9lv8AY0378/8AIKymhY0HLzBCwhme4jNyIKydmktpFbXL2hmdFKs/eKob0YyQFAO+1WDgPOkF7DLLFrCxevqXB9XVtv5Zqo9iaA21yD0LoD7jHVc4Xc/Yl4tATjEZCj/E0A/JxWToQ97xuKUNmLGNOxtNXlvm+G/jkkh1qsZAYuoX+7q8/KuBc9sNorkKszqDgyKo0+8ZOcVpcs2Rg5bmYZDSRzSe3caR+QqpcrtdPw6eC3sxMkpYNLkalOBsPdt86MgjJcdga50j55AGjci05bfjcUlr9pjbVFoL5HXCgkjB8djtVetu1K0k7vR3mqSQRqpUBt8ekd9l361qcn8LltuCzx3CFGAuCFOM6Smx2+NV/sg5bgnSSaZNTxyIEyThcKGzgeOfpVYijAeXa0VmZZCWhu4V45m57t7BlSTW8jDIRBk46Anyr3yvztBxDUsWtXTdkcYbHTI896q/aHwSeG8j4jbL3ndhQ6Easac+lgblcE5xuOtbnINzZ3dxJdQho7llxLGWyoDYyyjG4JUb/OoMTOyzDz8VIkf2uU/QWK0itP0hchpvtXpZBVe6+6GfS6+rXc5q5+t+HuqSh3dhnSgGy5xk5O3jVQsf+7JP/P8A0BWLjCiTmiNXAIBjGDuNoyR+dWdkHOGbkG2q+1LWnLu6lrcB4nHdcyCaL1H1EZGD9zgg+0EGmFzPzvb8PKrLqZ3GVRBlsdMnyGdqo1nbhOaiFAAyxwBgZMOTt7/rXY58vrO1vIpniea8wvdoGOkYyELD3npjepkY172ijWVRG9zI3G9bXa5c7Q7e9m7lRJHLgkLIuM4649uN96y8188wcOKLKGZ3GQqAE6c41HOw3z8qXPDpbhuYYXu0EcrlWKL0VTGdK+/HnvXQ5rQScyW6Puv6nY9P7zfWoOHYJB0q/oqRiHlh63S0rfjMd5zHbzw50sU9YYYERsCD7ac9KW/tlj5piCAAExsQBgZMTZP5U2qrxVfcrorcLf3r6oNLHm37q590n1pnGljzb91c+5/rXl+KfzIPbC7WF9CT2SlLRVq5A5divLlBJLhkYOYihPeIu5AbOPeCK1OceARWVw0SS94wYkroKiNTuoLE+kcEdK+giVufJuvHGM5c+y51rxueJVWKRkVHLqFOPTOPSOOpwAN61Jpi7MzdWJY+G5OTt7zXiskExRgy4yDkZAI+IOxqygNQq7PJe3s2ESykeg7Oqt5sgBYf/Ifn5VY+z/76X9wfzCrJxXnW2awMMSwd/GiuP1I7ku33giB2DAE9duvWq3yAczS/uD+cV5/jcjn8NmzCtPmF1uGsa3GR5Tf/ABOvlz9mX4/Wq72n8pyX1uhgAMkTE6c41KwwQD59D8KsXLn7Mvx+tdOudw55jhjcOg+C6mLYHve09Sk7fvxa7tUs3tCq+grOV06guNOok4A2GSPKr9wPl1rThf2fOp+7kzjoXcMSB8TirHiproPnLhQAAu1qMgDTZN7JYcncr3MPC76KWIrJKpEakjLHuyPPzrsdn/BJrfhksU0ZSRmlIUkZOpAB0NXeoo/EOdd7m0ZhwyvAKhdk/AJ7SGdbiMxlnQqDjcBMHpVf5/5Iupb+SS1iZkmVdRBUDOwIO/moNN6jFSMS4SGTqodhmuYGHZcleCL9g+zdF7nuvd6GPrSvsuG8TsreezjtWdZScSqdhkAEqQfEAdelOaoxWMc5ZYq71UyQB9a1WiqXLnLs1twl4ZSWmdJSRq1YZ1ICZPXwrT7KOBT2lvMtxGYy0ikA43GgDO3tq9YoxUGZxDh1KyEIBaeiXfN/DL2HiUd5aI0yaQGiDHGcFTlc9CDnPsrByHy3c/0jLeXEIt1YPiIYGSxHh5bZ99MrFGKy7w7Jlralh3dufNe9peWnLtwOYnuTGe4OrEm2N4Qo9vXatbnjl66TicV7ZxGbAXKjfDKCMMM5wQeopm4qMUGIcHA1tSHDgtIve0reAcAvm40t3dQ6A4ZmKkFUzHpVeucjYVk575euhxOK8tYjMFCeiBnDJnZh5EHrTPxUbVPeXZs1DlSjuzcuW97SrsuBX8nGIbu5g0hipbSwIjXQVCnxyPH31t9oPLlz9vgvLOMylNOpV3IZCSMj8JG1MmjFO8uzB1chSd1blIs6m0quH8Cv5eMw3dzBoBKltJBWNdBAU5Ocj/7prCgCpquWUyVY5aKyKIR3rzUGljzb91c+6T60zjSx5t+6ufc/1rz3Ff5kHtj4rqYX0JPZKV1nxGSEOImKa10sRsSuckZ6jOB0qL7iDzsGlYuwULqPUhemT44G2a1hU19FDRdrxVnkiurwXg6TpMzzLEY0LKrD1z5Dz2B261yqKEEjRBoirV2f/fS/uD+YVVatXZ/99L/DH8wrifaD+3S+r5hdLhP9ZH6/knXy5+zL7z9a98a49BZx67iQIpOBnJJPkANzXjlz9mX4/Wl12wNrvLOI+rg5H70ig/kPzrmcKj7SKNp/KPgupjpDG57h1WPmbmgT8Vs2tJ2MTGIEK7KpPenIZdt8Y60yONcy29mAbmVU1Z0jcsfcBvSu5s4LFa8as1t0CIxgJUdM96Rn5AV45yvFHMBM8bTRxiP9UoyWHd6gAD1Go5rsGFsmUDlRPiua2ZzMxPO/0TT4LzNb3oJtpVfT6w3DDPmDvS8524hLacbgcSSd05iYprbR62hhpzjy+dafJ7546JIIJIYZA40MhAUaMkeQGoZrr9tVh+qt5x1R2QnyDDUv5rWLI2xzBuxCyfI6SIu3BXvtj4xJElukLujMzsdDFSQAFA29pqzjj8HD7WBbucBu7X1iWdiFGTjr18TS95guPt/E+HIDkGK3Y+Y1HW35KK7vO1rZW9+t1dyNI+BotQqsGABA9y6t9/GhjblYw+J8VAkOZzx4BXHgnNVte5FvKrkbldwwHng+FUjkziEr8dvEeR2Re/0qXYqMSLjAJwK4nJl0W4+GEX2fWHPdAadKmPUAR7djXT5G/wC4L3/H/wBVaGERh4H5bTtjJlP+VK6S8/2KqxNwnoHBA1E5yRjGMnoa6vC+Mw3UXewOHTcZHgR1BB3BpSdnvL8N3c3onQPoDaQfAs7gt79hW32VRmSG/gLlFKr6Q6rkOhbf2CsJMOxoNE2K96zZiXkiwNb9yu8/aNYI+hrhcg4JAYgEe0DFde449BHbi4eVRCcESZyp1HA6e2k5xCazgtJ7WyjN0+7PclNolGN1I8vPYb+Nb0Tk8rPk9JsD2DvRt+dS7DNoEXzpQ3Eusg1yTOteaLaWSOOOVWeRS6AZyVGcnpt0PWtPiHP9jBIY5J11g4IAZtJ8iQKrHZjybGIIrwu/eurhdxpUHKdPE7VwblbKyFxBbq19cSBgWKArFgHUQwHUZyceXWoEEZeWizSkzyBgcQBaaNxx2N7N54JY9ARiJDkop6ZbAzsfCuPyZBb29o9x9pE2osZrhmbTkH0gob1QCfjVI5RY/wBAcRGdgTj2ZRCa2eCcHkuuW3jh3fvncL+IK4JUe2pMAaCL0zAIJi4h1a5bV5se0GxmlEcc6licLkMoYnoASMV0+McfgtED3Eixg7DPVj5ADc0o+CW1pxCOC1f+qXURI1hR+uI8Mn+/nBwfhXR5/Am43aQSboBECD0OpyW+eMUOGZny67k/XioGJdkzGtqTC4Jzda3hK28qswGSu4bHng+Hurs0oOJW6WnMkAgURqTHlV2HpqVbYee1N4VrzRhlFvIi1sQyF9g8wVJpY82/dXPuf60zqoXHbH9ZIjg6X1fEN5V5rjDsnZSHk1wJXYwQzZ2blpSUoqzX/IkqkmIq6+AJ0t7t9j864l1wmaL7yN19ukkfMV7fDcUwmJA7KQHwvXyXk5sFPCfvsK6PC+TrmeORxFIAkXeL6DfrNwAq+ZwSdvKuTdWjxNpkRkb8LAqfZsatnKfaG3D4BEFaTMhZ9TkBEwBpjHgepz06VV5w08rFO8k1MxBILMRnbUfPGK2WyOBJfQbsqSxpADbvdatWrs/++l/hj+YVoWfJ9xJ1UIPNzj8hvVv5e5dFoD6Wp3wCcYGPICvM/aDiuEdhHwMeHOOlDVdrhOAnGIbK5tNHXRMvl39mX/y+pqh9sHDJNdtcxoWEeVbAJwdQZc48NiM1f+BwlLdAwwdzj3nNb+Kx4a8wxRmvwj4LYxjBK5w8Ul+KcSm4hxOzuBbSxx6olGVJzpkyzZAxjJx8K6XOcEtjxqO+7t5IjpyVBOCFKMp8jjBGaa+KCK6XedRTdKqlp920NnW7S35S45eX/FGlHfR2YB9BhhfVAA6bknfbpVi7ReGG44bMqjUygOoG5ypztjxxmrNiiqXS28OAqla2KmFpN2kv2X8JlfiSyTJIBFEcFlKjoEUbjyJ+VbHOiva8cS5lheWL0GUAEg6VxgeGQd8GnBioxVxxRL85G1KoYUBmW97Sj4A003MC3EsEkSyBioZTspiwmT0yQK3eSrN149eMyOFPf4YqQD+sXGCRimhioIrF2IsEVtSluGqje9pEcqcxvYzXjrC0qsGVtP8AcYyNoY+zOa7vIXL0zcNvn0srzoUjyCpbCkkjPgSSKsfIXJs1jcXLzFCsuNOkkn12bfI8iKu4FXTYkAkMHTX1KqHDkgF3jokVwLiEkfD7qzS0laaTUWcKRpQAZDbZ2wcD211rezk/RmRO7fX3/q6G1Y7xTnGM9Kb9FYOxd8m7grNuFrm7YhVXkW1f+hoU3R+7kG4IKks+Dg++lvyreS2Ru7c2sslxMpjXC+qcMDkn+76WdvKnlRiq24is1i7Wb8Pmy0eST/KdlIvBOIxsjhychSjAt6CjYY33Brc4FBdx8vn7L3iTLM7aQuHKavSABHlv8KalFS7Ek3pvagYahz2pIjjF43ETbiG2lF4oCyy4I1kAAMcDY5GdR6VZO0Thc0F5aXio0ixiMSlRn0kbO+OgIOxpp0VkcVqKGgv3rHuuhs6mko+GF+K8bjuUheOGPSWLjGNAOBnzJI2puioFTVEsmetKAV8UWS9bJKjFY57VZBh1BHtFZc0ZqhzQ4UQrwSNQuNPytE3q6lPsOR8jXPn5Tceoyn2HIq05ornS8KwsmuWvVotlmMmbv5pfXXJuphrt0Y+B0qa6FpynJjoiDy//AAVcMVIqj+DxHR73EdCVn31w1a0A9aXBt+U0HrsW92wrp23Co4/UQA+fU/M1t0ZrehwOHh9BgVL8RI/0nKAKmjNGa3FQiijNGaIpoqM0ZoimiozRmiKaipqM0RGKDRmg0RKq2kveJG9mguZUaCQpBChCq2NwDnbpjc+2mNwV5Wt4jcLpm0L3g22bG/Taljy/zIvC4+JRyELcLMWiRgfTOMDp4ePxplcu3sk1pDJOoWR0DMo2AzuNj7MVuYgEDQabeS0sOQeZ1381VuGcwMvG7yKafEKouhHcBQcJ0z7zWfs04tLcJdGWRpNNwyoWOcLpBAHsriW3A4Lzj98lwgkVURgCTscIM7Gt/siQLHeKvQXTADyAUACs5Gs7M1zpqwiLu0F8rctznXiksV/w5I5GVZJWDqDgOMrsfPqfnVo4xIVtpmU4IikII8CEJB+dU3tAP/UuF/xm+qVcOOn+qT/wZf5GqhwGVn1ur23b/rZcPsy4jJPw5HmdncvINTHJwG2ru8clKWs7KSGWKQgjqCEJBHxpfdmnOtpb2UVvLLiUyMAulzu7+juBjfNX7mH9juP4Mv8AptSVmWXlpaQuuLnsl9yUlxdRwzScTcEvvAWBLBW9Xc53A8vGmiKTnIFzwtUg7/H2zvBpOJj6RfEfT0fEU4xWWK9P9qWOF9C16xRiiitVbaMVFTUURTijFFFERiiiiiIooooiKKKKIjFGKKKIjFGKKKIijFFFERioxU0URak/CYZHDvFGzjozIpYe4kZra01NFSSSoAA5LGtsoYsFAY9WwMn3miK3VM6VC5OTgAZPmcVkoqLSgsclsrEFlBK9CQCR7vKvTICMHcV6oopWqOGRDcRx5HT0F/4rYZARg7g9R516oqSSeagADktZeGRA5EcYI6HQv/FbAFTRQklA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77834" name="AutoShape 10" descr="data:image/jpeg;base64,/9j/4AAQSkZJRgABAQAAAQABAAD/2wCEAAkGBhQQDxQUEBQUFRQVFRQWFRUWFBQVFhUWFxQXFhUVGBcXHCoeHBwlGhYUHzIgIycqLCw4FR4xNTAqNSYrLCkBCQoKDgwOGg8PGi0lHyQpKy4sLC0tLyotNTAsKiw1KSwvLCosKSosLCwsKSwsLC8sKSwsLCwpLCwsKSwsLCksLP/AABEIAHkA8AMBIgACEQEDEQH/xAAbAAACAgMBAAAAAAAAAAAAAAAABwEGAwQFAv/EAEQQAAIBAwIDBAcEBgkDBQAAAAECAwAEERIhBQYxBxNBUSIyYXGBkbEUM1KhFiM0cnOyFSQ1QoOSs8LRJTaCYmOiweH/xAAbAQEAAgMBAQAAAAAAAAAAAAAAAQMCBAUGB//EADgRAAEEAAQDBAcGBwEAAAAAAAEAAgMRBBIhQQUxURMUYZEycXKhscHwBiJCUoHhFTM0NWKC8Rb/2gAMAwEAAhEDEQA/AHhRQTWOe5VFyxwKgkAWUAvQLJRmuZLxtdu7w/mNQU/AN1rVk4tJnAA67eiQ3uIPX3itN+NibvfqVzYHldzVU5rkyyugXvZVQuwRRgbs3Qe/Y15urqWI7kEeGwAx5EnpWT8Tkbmc0gKBHmNAi1181NcaPjDAekoO/XOhcezVuflW7DxWNmCqwJ+P16VLMVE/fz0R0TxstyijNFbSqRRU0URFFFFEUUVNFEUUVNFEUUVNFEUUVNFEUUVNFEUUVNFEUUVNFEUUCpozRF5Nce9hdDq7yYgnoig49ldmvOseY+da88QkbRNKxjy0quSs2Mt3mPOTulH5jNeLUgOpPq5Hu+HojPwrvS2kTNqZVLeZxWrLwpDk6zk9SSDt+H2D3YrkvwTwbBB/VbYnaRVUqZz9yxdXVwrWhlKovenVJhO8BwgiB6PgE+W46eNlEGi1iRmkZyFYmVtUmSMkE+ecjA+Fb8dkVGFmIHuG1eW4UpbLSZ+XTyOfD/iulicRLPCIsvvC04YGRSGS1yY+uBjPllA3ydRW0rSZAzcKT/6UI+Y2rpJw6LTpbDDOQGOrHsGfCttNKjAwAPCtCLAkek6vUfr4radONgvFpEyqAzFj5nrWcVAOeleJbhU9ZlXPmQPrXZa0AABaRO5WWivDSgDJIA8yQB86I5QwypBHmCCPyrJF7oqM1BaiL1RWOK4VvVYN7iD9K90RTRUZooimioozRFNFRmiiKaKxC4XVp1Lq8sjPyrJmiKaKxC4XVp1Lq/DkZ+XWsmaIpqKM0URTUVjNwurTqXV5ZGfl1rJRFBpfcYuhG0rsTpUsT16ZphGljzb91c+5/rXA4ywSGFh5F1ea6GCcWB7hs1cr9OLf8T/5TR+nFv8Aif8Ayml1RXe/8pgurvNcX+PYnoPJMb9OLf8AE/8AlNR+nFv+J/8AKaxclciw3ttNIJgxMZjAMZBhk2bV1w2w8POqRxCBI5CsUneqNg+koCfHAJziqmfZnAOcWguseP7Kx3GsW0BxDdfBXz9OLf8AE/8AlNbvC+YI7liIixKjJyCNs4pW1auz/wC+l/hj+YVpcV+zuFwuEfNGXWBpZWxgeLzz4hsbgKPgnXy6f6svx+tLztvG9rn/AN3/AG0w+XP2Zfj9TS87b+tr/i/7a6XBvQj9n5Kjif4/X81Y+ef7Bf8AhQ/VKx9l0wj4OrnopmY4HgGJP0rJzyf+gv8AwofqlanZ/wD2C37tx/ureq4f9lr3Uo9lTL2xWQQMolY5xo0AHH4tzjFWTh/HIb2zaaMnu2Rw23pLgHUCPOldyNaI3COJMyqSE2JAJGIyRjy33qy9lv8AY0378/8AIKymhY0HLzBCwhme4jNyIKydmktpFbXL2hmdFKs/eKob0YyQFAO+1WDgPOkF7DLLFrCxevqXB9XVtv5Zqo9iaA21yD0LoD7jHVc4Xc/Yl4tATjEZCj/E0A/JxWToQ97xuKUNmLGNOxtNXlvm+G/jkkh1qsZAYuoX+7q8/KuBc9sNorkKszqDgyKo0+8ZOcVpcs2Rg5bmYZDSRzSe3caR+QqpcrtdPw6eC3sxMkpYNLkalOBsPdt86MgjJcdga50j55AGjci05bfjcUlr9pjbVFoL5HXCgkjB8djtVetu1K0k7vR3mqSQRqpUBt8ekd9l361qcn8LltuCzx3CFGAuCFOM6Smx2+NV/sg5bgnSSaZNTxyIEyThcKGzgeOfpVYijAeXa0VmZZCWhu4V45m57t7BlSTW8jDIRBk46Anyr3yvztBxDUsWtXTdkcYbHTI896q/aHwSeG8j4jbL3ndhQ6Easac+lgblcE5xuOtbnINzZ3dxJdQho7llxLGWyoDYyyjG4JUb/OoMTOyzDz8VIkf2uU/QWK0itP0hchpvtXpZBVe6+6GfS6+rXc5q5+t+HuqSh3dhnSgGy5xk5O3jVQsf+7JP/P8A0BWLjCiTmiNXAIBjGDuNoyR+dWdkHOGbkG2q+1LWnLu6lrcB4nHdcyCaL1H1EZGD9zgg+0EGmFzPzvb8PKrLqZ3GVRBlsdMnyGdqo1nbhOaiFAAyxwBgZMOTt7/rXY58vrO1vIpniea8wvdoGOkYyELD3npjepkY172ijWVRG9zI3G9bXa5c7Q7e9m7lRJHLgkLIuM4649uN96y8188wcOKLKGZ3GQqAE6c41HOw3z8qXPDpbhuYYXu0EcrlWKL0VTGdK+/HnvXQ5rQScyW6Puv6nY9P7zfWoOHYJB0q/oqRiHlh63S0rfjMd5zHbzw50sU9YYYERsCD7ac9KW/tlj5piCAAExsQBgZMTZP5U2qrxVfcrorcLf3r6oNLHm37q590n1pnGljzb91c+5/rXl+KfzIPbC7WF9CT2SlLRVq5A5divLlBJLhkYOYihPeIu5AbOPeCK1OceARWVw0SS94wYkroKiNTuoLE+kcEdK+giVufJuvHGM5c+y51rxueJVWKRkVHLqFOPTOPSOOpwAN61Jpi7MzdWJY+G5OTt7zXiskExRgy4yDkZAI+IOxqygNQq7PJe3s2ESykeg7Oqt5sgBYf/Ifn5VY+z/76X9wfzCrJxXnW2awMMSwd/GiuP1I7ku33giB2DAE9duvWq3yAczS/uD+cV5/jcjn8NmzCtPmF1uGsa3GR5Tf/ABOvlz9mX4/Wq72n8pyX1uhgAMkTE6c41KwwQD59D8KsXLn7Mvx+tdOudw55jhjcOg+C6mLYHve09Sk7fvxa7tUs3tCq+grOV06guNOok4A2GSPKr9wPl1rThf2fOp+7kzjoXcMSB8TirHiproPnLhQAAu1qMgDTZN7JYcncr3MPC76KWIrJKpEakjLHuyPPzrsdn/BJrfhksU0ZSRmlIUkZOpAB0NXeoo/EOdd7m0ZhwyvAKhdk/AJ7SGdbiMxlnQqDjcBMHpVf5/5Iupb+SS1iZkmVdRBUDOwIO/moNN6jFSMS4SGTqodhmuYGHZcleCL9g+zdF7nuvd6GPrSvsuG8TsreezjtWdZScSqdhkAEqQfEAdelOaoxWMc5ZYq71UyQB9a1WiqXLnLs1twl4ZSWmdJSRq1YZ1ICZPXwrT7KOBT2lvMtxGYy0ikA43GgDO3tq9YoxUGZxDh1KyEIBaeiXfN/DL2HiUd5aI0yaQGiDHGcFTlc9CDnPsrByHy3c/0jLeXEIt1YPiIYGSxHh5bZ99MrFGKy7w7Jlralh3dufNe9peWnLtwOYnuTGe4OrEm2N4Qo9vXatbnjl66TicV7ZxGbAXKjfDKCMMM5wQeopm4qMUGIcHA1tSHDgtIve0reAcAvm40t3dQ6A4ZmKkFUzHpVeucjYVk575euhxOK8tYjMFCeiBnDJnZh5EHrTPxUbVPeXZs1DlSjuzcuW97SrsuBX8nGIbu5g0hipbSwIjXQVCnxyPH31t9oPLlz9vgvLOMylNOpV3IZCSMj8JG1MmjFO8uzB1chSd1blIs6m0quH8Cv5eMw3dzBoBKltJBWNdBAU5Ocj/7prCgCpquWUyVY5aKyKIR3rzUGljzb91c+6T60zjSx5t+6ufc/1rz3Ff5kHtj4rqYX0JPZKV1nxGSEOImKa10sRsSuckZ6jOB0qL7iDzsGlYuwULqPUhemT44G2a1hU19FDRdrxVnkiurwXg6TpMzzLEY0LKrD1z5Dz2B261yqKEEjRBoirV2f/fS/uD+YVVatXZ/99L/DH8wrifaD+3S+r5hdLhP9ZH6/knXy5+zL7z9a98a49BZx67iQIpOBnJJPkANzXjlz9mX4/Wl12wNrvLOI+rg5H70ig/kPzrmcKj7SKNp/KPgupjpDG57h1WPmbmgT8Vs2tJ2MTGIEK7KpPenIZdt8Y60yONcy29mAbmVU1Z0jcsfcBvSu5s4LFa8as1t0CIxgJUdM96Rn5AV45yvFHMBM8bTRxiP9UoyWHd6gAD1Go5rsGFsmUDlRPiua2ZzMxPO/0TT4LzNb3oJtpVfT6w3DDPmDvS8524hLacbgcSSd05iYprbR62hhpzjy+dafJ7546JIIJIYZA40MhAUaMkeQGoZrr9tVh+qt5x1R2QnyDDUv5rWLI2xzBuxCyfI6SIu3BXvtj4xJElukLujMzsdDFSQAFA29pqzjj8HD7WBbucBu7X1iWdiFGTjr18TS95guPt/E+HIDkGK3Y+Y1HW35KK7vO1rZW9+t1dyNI+BotQqsGABA9y6t9/GhjblYw+J8VAkOZzx4BXHgnNVte5FvKrkbldwwHng+FUjkziEr8dvEeR2Re/0qXYqMSLjAJwK4nJl0W4+GEX2fWHPdAadKmPUAR7djXT5G/wC4L3/H/wBVaGERh4H5bTtjJlP+VK6S8/2KqxNwnoHBA1E5yRjGMnoa6vC+Mw3UXewOHTcZHgR1BB3BpSdnvL8N3c3onQPoDaQfAs7gt79hW32VRmSG/gLlFKr6Q6rkOhbf2CsJMOxoNE2K96zZiXkiwNb9yu8/aNYI+hrhcg4JAYgEe0DFde449BHbi4eVRCcESZyp1HA6e2k5xCazgtJ7WyjN0+7PclNolGN1I8vPYb+Nb0Tk8rPk9JsD2DvRt+dS7DNoEXzpQ3Eusg1yTOteaLaWSOOOVWeRS6AZyVGcnpt0PWtPiHP9jBIY5J11g4IAZtJ8iQKrHZjybGIIrwu/eurhdxpUHKdPE7VwblbKyFxBbq19cSBgWKArFgHUQwHUZyceXWoEEZeWizSkzyBgcQBaaNxx2N7N54JY9ARiJDkop6ZbAzsfCuPyZBb29o9x9pE2osZrhmbTkH0gob1QCfjVI5RY/wBAcRGdgTj2ZRCa2eCcHkuuW3jh3fvncL+IK4JUe2pMAaCL0zAIJi4h1a5bV5se0GxmlEcc6licLkMoYnoASMV0+McfgtED3Eixg7DPVj5ADc0o+CW1pxCOC1f+qXURI1hR+uI8Mn+/nBwfhXR5/Am43aQSboBECD0OpyW+eMUOGZny67k/XioGJdkzGtqTC4Jzda3hK28qswGSu4bHng+Hurs0oOJW6WnMkAgURqTHlV2HpqVbYee1N4VrzRhlFvIi1sQyF9g8wVJpY82/dXPuf60zqoXHbH9ZIjg6X1fEN5V5rjDsnZSHk1wJXYwQzZ2blpSUoqzX/IkqkmIq6+AJ0t7t9j864l1wmaL7yN19ukkfMV7fDcUwmJA7KQHwvXyXk5sFPCfvsK6PC+TrmeORxFIAkXeL6DfrNwAq+ZwSdvKuTdWjxNpkRkb8LAqfZsatnKfaG3D4BEFaTMhZ9TkBEwBpjHgepz06VV5w08rFO8k1MxBILMRnbUfPGK2WyOBJfQbsqSxpADbvdatWrs/++l/hj+YVoWfJ9xJ1UIPNzj8hvVv5e5dFoD6Wp3wCcYGPICvM/aDiuEdhHwMeHOOlDVdrhOAnGIbK5tNHXRMvl39mX/y+pqh9sHDJNdtcxoWEeVbAJwdQZc48NiM1f+BwlLdAwwdzj3nNb+Kx4a8wxRmvwj4LYxjBK5w8Ul+KcSm4hxOzuBbSxx6olGVJzpkyzZAxjJx8K6XOcEtjxqO+7t5IjpyVBOCFKMp8jjBGaa+KCK6XedRTdKqlp920NnW7S35S45eX/FGlHfR2YB9BhhfVAA6bknfbpVi7ReGG44bMqjUygOoG5ypztjxxmrNiiqXS28OAqla2KmFpN2kv2X8JlfiSyTJIBFEcFlKjoEUbjyJ+VbHOiva8cS5lheWL0GUAEg6VxgeGQd8GnBioxVxxRL85G1KoYUBmW97Sj4A003MC3EsEkSyBioZTspiwmT0yQK3eSrN149eMyOFPf4YqQD+sXGCRimhioIrF2IsEVtSluGqje9pEcqcxvYzXjrC0qsGVtP8AcYyNoY+zOa7vIXL0zcNvn0srzoUjyCpbCkkjPgSSKsfIXJs1jcXLzFCsuNOkkn12bfI8iKu4FXTYkAkMHTX1KqHDkgF3jokVwLiEkfD7qzS0laaTUWcKRpQAZDbZ2wcD211rezk/RmRO7fX3/q6G1Y7xTnGM9Kb9FYOxd8m7grNuFrm7YhVXkW1f+hoU3R+7kG4IKks+Dg++lvyreS2Ru7c2sslxMpjXC+qcMDkn+76WdvKnlRiq24is1i7Wb8Pmy0eST/KdlIvBOIxsjhychSjAt6CjYY33Brc4FBdx8vn7L3iTLM7aQuHKavSABHlv8KalFS7Ek3pvagYahz2pIjjF43ETbiG2lF4oCyy4I1kAAMcDY5GdR6VZO0Thc0F5aXio0ixiMSlRn0kbO+OgIOxpp0VkcVqKGgv3rHuuhs6mko+GF+K8bjuUheOGPSWLjGNAOBnzJI2puioFTVEsmetKAV8UWS9bJKjFY57VZBh1BHtFZc0ZqhzQ4UQrwSNQuNPytE3q6lPsOR8jXPn5Tceoyn2HIq05ornS8KwsmuWvVotlmMmbv5pfXXJuphrt0Y+B0qa6FpynJjoiDy//AAVcMVIqj+DxHR73EdCVn31w1a0A9aXBt+U0HrsW92wrp23Co4/UQA+fU/M1t0ZrehwOHh9BgVL8RI/0nKAKmjNGa3FQiijNGaIpoqM0ZoimiozRmiKaipqM0RGKDRmg0RKq2kveJG9mguZUaCQpBChCq2NwDnbpjc+2mNwV5Wt4jcLpm0L3g22bG/Taljy/zIvC4+JRyELcLMWiRgfTOMDp4ePxplcu3sk1pDJOoWR0DMo2AzuNj7MVuYgEDQabeS0sOQeZ1381VuGcwMvG7yKafEKouhHcBQcJ0z7zWfs04tLcJdGWRpNNwyoWOcLpBAHsriW3A4Lzj98lwgkVURgCTscIM7Gt/siQLHeKvQXTADyAUACs5Gs7M1zpqwiLu0F8rctznXiksV/w5I5GVZJWDqDgOMrsfPqfnVo4xIVtpmU4IikII8CEJB+dU3tAP/UuF/xm+qVcOOn+qT/wZf5GqhwGVn1ur23b/rZcPsy4jJPw5HmdncvINTHJwG2ru8clKWs7KSGWKQgjqCEJBHxpfdmnOtpb2UVvLLiUyMAulzu7+juBjfNX7mH9juP4Mv8AptSVmWXlpaQuuLnsl9yUlxdRwzScTcEvvAWBLBW9Xc53A8vGmiKTnIFzwtUg7/H2zvBpOJj6RfEfT0fEU4xWWK9P9qWOF9C16xRiiitVbaMVFTUURTijFFFERiiiiiIooooiKKKKIjFGKKKIjFGKKKIijFFFERioxU0URak/CYZHDvFGzjozIpYe4kZra01NFSSSoAA5LGtsoYsFAY9WwMn3miK3VM6VC5OTgAZPmcVkoqLSgsclsrEFlBK9CQCR7vKvTICMHcV6oopWqOGRDcRx5HT0F/4rYZARg7g9R516oqSSeagADktZeGRA5EcYI6HQv/FbAFTRQklA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77836" name="Picture 12" descr="http://upload.wikimedia.org/wikipedia/commons/thumb/4/46/Logo_universidad_de_valparaiso_2008.svg/301px-Logo_universidad_de_valparaiso_2008.svg.png"/>
          <p:cNvPicPr>
            <a:picLocks noChangeAspect="1" noChangeArrowheads="1"/>
          </p:cNvPicPr>
          <p:nvPr/>
        </p:nvPicPr>
        <p:blipFill>
          <a:blip r:embed="rId2" cstate="print"/>
          <a:srcRect/>
          <a:stretch>
            <a:fillRect/>
          </a:stretch>
        </p:blipFill>
        <p:spPr bwMode="auto">
          <a:xfrm>
            <a:off x="3857620" y="2413487"/>
            <a:ext cx="1714512" cy="871497"/>
          </a:xfrm>
          <a:prstGeom prst="rect">
            <a:avLst/>
          </a:prstGeom>
          <a:noFill/>
        </p:spPr>
      </p:pic>
    </p:spTree>
    <p:extLst>
      <p:ext uri="{BB962C8B-B14F-4D97-AF65-F5344CB8AC3E}">
        <p14:creationId xmlns:p14="http://schemas.microsoft.com/office/powerpoint/2010/main" xmlns="" val="759437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722313" y="3270173"/>
            <a:ext cx="7772400" cy="950915"/>
          </a:xfrm>
        </p:spPr>
        <p:txBody>
          <a:bodyPr>
            <a:noAutofit/>
          </a:bodyPr>
          <a:lstStyle/>
          <a:p>
            <a:pPr algn="ctr"/>
            <a:r>
              <a:rPr lang="es-ES" sz="3200" b="1" cap="all" dirty="0">
                <a:solidFill>
                  <a:schemeClr val="bg1">
                    <a:lumMod val="50000"/>
                  </a:schemeClr>
                </a:solidFill>
              </a:rPr>
              <a:t>PONTIFICIA UNIVERSIDAD CATÓLICA DE CHILE</a:t>
            </a:r>
            <a:endParaRPr lang="es-CL" sz="3200" b="1" cap="all" dirty="0">
              <a:solidFill>
                <a:schemeClr val="bg1">
                  <a:lumMod val="50000"/>
                </a:schemeClr>
              </a:solidFill>
            </a:endParaRPr>
          </a:p>
        </p:txBody>
      </p:sp>
      <p:pic>
        <p:nvPicPr>
          <p:cNvPr id="6" name="Picture 6"/>
          <p:cNvPicPr>
            <a:picLocks noChangeAspect="1" noChangeArrowheads="1"/>
          </p:cNvPicPr>
          <p:nvPr/>
        </p:nvPicPr>
        <p:blipFill>
          <a:blip r:embed="rId2" cstate="print"/>
          <a:srcRect/>
          <a:stretch>
            <a:fillRect/>
          </a:stretch>
        </p:blipFill>
        <p:spPr bwMode="auto">
          <a:xfrm>
            <a:off x="4214810" y="2209300"/>
            <a:ext cx="1005262" cy="935452"/>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812146"/>
            <a:ext cx="8229600" cy="4929222"/>
          </a:xfrm>
        </p:spPr>
        <p:txBody>
          <a:bodyPr>
            <a:noAutofit/>
          </a:bodyPr>
          <a:lstStyle/>
          <a:p>
            <a:r>
              <a:rPr lang="es-ES" b="1" dirty="0" smtClean="0">
                <a:solidFill>
                  <a:srgbClr val="0070C0"/>
                </a:solidFill>
                <a:cs typeface="Calibri" pitchFamily="34" charset="0"/>
              </a:rPr>
              <a:t>Droga botánica para el tratamiento de la fibrosis cardiaca</a:t>
            </a:r>
          </a:p>
          <a:p>
            <a:r>
              <a:rPr lang="es-ES" sz="2200" dirty="0" smtClean="0">
                <a:solidFill>
                  <a:srgbClr val="0070C0"/>
                </a:solidFill>
                <a:cs typeface="Calibri" pitchFamily="34" charset="0"/>
              </a:rPr>
              <a:t>Jefe de Proyecto: Daniel Alejandro Cabrera García, Licenciatura en Bioquímica</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Enrique Brandan</a:t>
            </a:r>
            <a:endParaRPr lang="es-CL" sz="2200" dirty="0" smtClean="0">
              <a:solidFill>
                <a:srgbClr val="0070C0"/>
              </a:solidFill>
              <a:cs typeface="Calibri" pitchFamily="34" charset="0"/>
            </a:endParaRPr>
          </a:p>
          <a:p>
            <a:r>
              <a:rPr lang="es-CL" sz="2200" dirty="0" smtClean="0">
                <a:solidFill>
                  <a:srgbClr val="0070C0"/>
                </a:solidFill>
                <a:cs typeface="Calibri" pitchFamily="34" charset="0"/>
              </a:rPr>
              <a:t>Producto: Comprimidos orales compuestos por una dosis de PARACTIN</a:t>
            </a:r>
          </a:p>
          <a:p>
            <a:r>
              <a:rPr lang="es-CL" sz="2200" dirty="0" smtClean="0">
                <a:solidFill>
                  <a:srgbClr val="0070C0"/>
                </a:solidFill>
                <a:cs typeface="Calibri" pitchFamily="34" charset="0"/>
              </a:rPr>
              <a:t>Necesidades que satisface: Tratamiento efectivo para la fibrosis cardiaca e hipertensión capaz de inhibir la inflamación y consiguiente fibrosis</a:t>
            </a:r>
          </a:p>
          <a:p>
            <a:endParaRPr lang="es-CL" sz="1800" dirty="0">
              <a:solidFill>
                <a:srgbClr val="0070C0"/>
              </a:solidFill>
              <a:latin typeface="Calibri" pitchFamily="34" charset="0"/>
              <a:cs typeface="Calibri" pitchFamily="34" charset="0"/>
            </a:endParaRPr>
          </a:p>
        </p:txBody>
      </p:sp>
      <p:pic>
        <p:nvPicPr>
          <p:cNvPr id="9" name="Picture 6"/>
          <p:cNvPicPr>
            <a:picLocks noChangeAspect="1" noChangeArrowheads="1"/>
          </p:cNvPicPr>
          <p:nvPr/>
        </p:nvPicPr>
        <p:blipFill>
          <a:blip r:embed="rId2" cstate="print"/>
          <a:srcRect/>
          <a:stretch>
            <a:fillRect/>
          </a:stretch>
        </p:blipFill>
        <p:spPr bwMode="auto">
          <a:xfrm>
            <a:off x="7929586" y="5715016"/>
            <a:ext cx="685800" cy="638175"/>
          </a:xfrm>
          <a:prstGeom prst="rect">
            <a:avLst/>
          </a:prstGeom>
          <a:noFill/>
          <a:ln w="12700">
            <a:noFill/>
            <a:miter lim="800000"/>
            <a:headEnd type="none" w="sm" len="sm"/>
            <a:tailEnd type="none" w="sm" len="sm"/>
          </a:ln>
        </p:spPr>
      </p:pic>
      <p:sp>
        <p:nvSpPr>
          <p:cNvPr id="8" name="7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357298"/>
            <a:ext cx="8229600" cy="4929222"/>
          </a:xfrm>
        </p:spPr>
        <p:txBody>
          <a:bodyPr>
            <a:noAutofit/>
          </a:bodyPr>
          <a:lstStyle/>
          <a:p>
            <a:endParaRPr lang="es-CL" sz="1800" dirty="0" smtClean="0">
              <a:solidFill>
                <a:srgbClr val="0070C0"/>
              </a:solidFill>
              <a:latin typeface="Calibri" pitchFamily="34" charset="0"/>
              <a:cs typeface="Calibri" pitchFamily="34" charset="0"/>
            </a:endParaRPr>
          </a:p>
          <a:p>
            <a:r>
              <a:rPr lang="es-ES" b="1" dirty="0" smtClean="0">
                <a:solidFill>
                  <a:srgbClr val="0070C0"/>
                </a:solidFill>
                <a:cs typeface="Calibri" pitchFamily="34" charset="0"/>
              </a:rPr>
              <a:t>Desarrollo de una droga combinada de </a:t>
            </a:r>
            <a:r>
              <a:rPr lang="es-ES" b="1" dirty="0" err="1" smtClean="0">
                <a:solidFill>
                  <a:srgbClr val="0070C0"/>
                </a:solidFill>
                <a:cs typeface="Calibri" pitchFamily="34" charset="0"/>
              </a:rPr>
              <a:t>Rosiglitazona</a:t>
            </a:r>
            <a:r>
              <a:rPr lang="es-ES" b="1" dirty="0" smtClean="0">
                <a:solidFill>
                  <a:srgbClr val="0070C0"/>
                </a:solidFill>
                <a:cs typeface="Calibri" pitchFamily="34" charset="0"/>
              </a:rPr>
              <a:t> y extracto de alga chilena </a:t>
            </a:r>
            <a:r>
              <a:rPr lang="es-ES" b="1" dirty="0" err="1" smtClean="0">
                <a:solidFill>
                  <a:srgbClr val="0070C0"/>
                </a:solidFill>
                <a:cs typeface="Calibri" pitchFamily="34" charset="0"/>
              </a:rPr>
              <a:t>edible</a:t>
            </a:r>
            <a:r>
              <a:rPr lang="es-ES" b="1" dirty="0" smtClean="0">
                <a:solidFill>
                  <a:srgbClr val="0070C0"/>
                </a:solidFill>
                <a:cs typeface="Calibri" pitchFamily="34" charset="0"/>
              </a:rPr>
              <a:t> para terapia </a:t>
            </a:r>
            <a:r>
              <a:rPr lang="es-ES" b="1" dirty="0" err="1" smtClean="0">
                <a:solidFill>
                  <a:srgbClr val="0070C0"/>
                </a:solidFill>
                <a:cs typeface="Calibri" pitchFamily="34" charset="0"/>
              </a:rPr>
              <a:t>neuroprotectora</a:t>
            </a:r>
            <a:r>
              <a:rPr lang="es-ES" b="1" dirty="0" smtClean="0">
                <a:solidFill>
                  <a:srgbClr val="0070C0"/>
                </a:solidFill>
                <a:cs typeface="Calibri" pitchFamily="34" charset="0"/>
              </a:rPr>
              <a:t> en infarto cerebral y otras enfermedades neurodegenerativas</a:t>
            </a:r>
            <a:r>
              <a:rPr lang="es-ES" dirty="0" smtClean="0">
                <a:solidFill>
                  <a:srgbClr val="0070C0"/>
                </a:solidFill>
                <a:cs typeface="Calibri" pitchFamily="34" charset="0"/>
              </a:rPr>
              <a:t>	</a:t>
            </a:r>
            <a:endParaRPr lang="es-CL" dirty="0" smtClean="0">
              <a:solidFill>
                <a:srgbClr val="0070C0"/>
              </a:solidFill>
              <a:cs typeface="Calibri" pitchFamily="34" charset="0"/>
            </a:endParaRPr>
          </a:p>
          <a:p>
            <a:r>
              <a:rPr lang="es-ES" sz="2200" dirty="0" smtClean="0">
                <a:solidFill>
                  <a:srgbClr val="0070C0"/>
                </a:solidFill>
                <a:cs typeface="Calibri" pitchFamily="34" charset="0"/>
              </a:rPr>
              <a:t>Jefa de Proyecto: Claudia </a:t>
            </a:r>
            <a:r>
              <a:rPr lang="es-ES" sz="2200" dirty="0" err="1" smtClean="0">
                <a:solidFill>
                  <a:srgbClr val="0070C0"/>
                </a:solidFill>
                <a:cs typeface="Calibri" pitchFamily="34" charset="0"/>
              </a:rPr>
              <a:t>Pissani</a:t>
            </a:r>
            <a:r>
              <a:rPr lang="es-ES" sz="2200" dirty="0" smtClean="0">
                <a:solidFill>
                  <a:srgbClr val="0070C0"/>
                </a:solidFill>
                <a:cs typeface="Calibri" pitchFamily="34" charset="0"/>
              </a:rPr>
              <a:t> Alvear, Doctorado en Ciencias Biológicas</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Profesora Guía: Francisca </a:t>
            </a:r>
            <a:r>
              <a:rPr lang="es-ES" sz="2200" dirty="0" err="1" smtClean="0">
                <a:solidFill>
                  <a:srgbClr val="0070C0"/>
                </a:solidFill>
                <a:cs typeface="Calibri" pitchFamily="34" charset="0"/>
              </a:rPr>
              <a:t>Bronfman</a:t>
            </a:r>
            <a:r>
              <a:rPr lang="es-ES" sz="2200" dirty="0" smtClean="0">
                <a:solidFill>
                  <a:srgbClr val="0070C0"/>
                </a:solidFill>
                <a:cs typeface="Calibri" pitchFamily="34" charset="0"/>
              </a:rPr>
              <a:t> Cáceres</a:t>
            </a:r>
          </a:p>
          <a:p>
            <a:r>
              <a:rPr lang="es-CL" sz="2200" dirty="0" smtClean="0">
                <a:solidFill>
                  <a:srgbClr val="0070C0"/>
                </a:solidFill>
                <a:cs typeface="Calibri" pitchFamily="34" charset="0"/>
              </a:rPr>
              <a:t>Necesidades que satisface: Terapia </a:t>
            </a:r>
            <a:r>
              <a:rPr lang="es-CL" sz="2200" dirty="0" err="1" smtClean="0">
                <a:solidFill>
                  <a:srgbClr val="0070C0"/>
                </a:solidFill>
                <a:cs typeface="Calibri" pitchFamily="34" charset="0"/>
              </a:rPr>
              <a:t>neuroprotectora</a:t>
            </a:r>
            <a:r>
              <a:rPr lang="es-CL" sz="2200" dirty="0" smtClean="0">
                <a:solidFill>
                  <a:srgbClr val="0070C0"/>
                </a:solidFill>
                <a:cs typeface="Calibri" pitchFamily="34" charset="0"/>
              </a:rPr>
              <a:t> en infarto cerebral y otras enfermedades neurodegenerativas como Alzheimer, Parkinson, esclerosis lateral </a:t>
            </a:r>
            <a:r>
              <a:rPr lang="es-CL" sz="2200" dirty="0" err="1" smtClean="0">
                <a:solidFill>
                  <a:srgbClr val="0070C0"/>
                </a:solidFill>
                <a:cs typeface="Calibri" pitchFamily="34" charset="0"/>
              </a:rPr>
              <a:t>amiotrófica</a:t>
            </a:r>
            <a:r>
              <a:rPr lang="es-CL" sz="2200" dirty="0" smtClean="0">
                <a:solidFill>
                  <a:srgbClr val="0070C0"/>
                </a:solidFill>
                <a:cs typeface="Calibri" pitchFamily="34" charset="0"/>
              </a:rPr>
              <a:t>, diabetes tipo II</a:t>
            </a:r>
          </a:p>
          <a:p>
            <a:endParaRPr lang="es-CL" sz="1800" dirty="0" smtClean="0">
              <a:solidFill>
                <a:srgbClr val="0070C0"/>
              </a:solidFill>
              <a:latin typeface="Calibri" pitchFamily="34" charset="0"/>
              <a:cs typeface="Calibri" pitchFamily="34" charset="0"/>
            </a:endParaRPr>
          </a:p>
          <a:p>
            <a:endParaRPr lang="es-CL" sz="1200" dirty="0"/>
          </a:p>
        </p:txBody>
      </p:sp>
      <p:pic>
        <p:nvPicPr>
          <p:cNvPr id="9" name="Picture 6"/>
          <p:cNvPicPr>
            <a:picLocks noChangeAspect="1" noChangeArrowheads="1"/>
          </p:cNvPicPr>
          <p:nvPr/>
        </p:nvPicPr>
        <p:blipFill>
          <a:blip r:embed="rId2" cstate="print"/>
          <a:srcRect/>
          <a:stretch>
            <a:fillRect/>
          </a:stretch>
        </p:blipFill>
        <p:spPr bwMode="auto">
          <a:xfrm>
            <a:off x="7929586" y="5715016"/>
            <a:ext cx="685800" cy="638175"/>
          </a:xfrm>
          <a:prstGeom prst="rect">
            <a:avLst/>
          </a:prstGeom>
          <a:noFill/>
          <a:ln w="12700">
            <a:noFill/>
            <a:miter lim="800000"/>
            <a:headEnd type="none" w="sm" len="sm"/>
            <a:tailEnd type="none" w="sm" len="sm"/>
          </a:ln>
        </p:spPr>
      </p:pic>
      <p:sp>
        <p:nvSpPr>
          <p:cNvPr id="8" name="7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92066"/>
            <a:ext cx="8229600" cy="4929222"/>
          </a:xfrm>
        </p:spPr>
        <p:txBody>
          <a:bodyPr>
            <a:noAutofit/>
          </a:bodyPr>
          <a:lstStyle/>
          <a:p>
            <a:r>
              <a:rPr lang="es-ES" b="1" dirty="0" smtClean="0">
                <a:solidFill>
                  <a:srgbClr val="0070C0"/>
                </a:solidFill>
                <a:cs typeface="Calibri" pitchFamily="34" charset="0"/>
              </a:rPr>
              <a:t>Cu-</a:t>
            </a:r>
            <a:r>
              <a:rPr lang="es-ES" b="1" dirty="0" err="1" smtClean="0">
                <a:solidFill>
                  <a:srgbClr val="0070C0"/>
                </a:solidFill>
                <a:cs typeface="Calibri" pitchFamily="34" charset="0"/>
              </a:rPr>
              <a:t>Expert</a:t>
            </a:r>
            <a:r>
              <a:rPr lang="es-ES" sz="2100" b="1" dirty="0" smtClean="0">
                <a:solidFill>
                  <a:srgbClr val="0070C0"/>
                </a:solidFill>
                <a:cs typeface="Calibri" pitchFamily="34" charset="0"/>
              </a:rPr>
              <a:t>	</a:t>
            </a:r>
            <a:r>
              <a:rPr lang="es-ES" sz="2100" dirty="0" smtClean="0">
                <a:solidFill>
                  <a:srgbClr val="0070C0"/>
                </a:solidFill>
                <a:cs typeface="Calibri" pitchFamily="34" charset="0"/>
              </a:rPr>
              <a:t>	</a:t>
            </a:r>
            <a:endParaRPr lang="es-CL" sz="2100" dirty="0" smtClean="0">
              <a:solidFill>
                <a:srgbClr val="0070C0"/>
              </a:solidFill>
              <a:cs typeface="Calibri" pitchFamily="34" charset="0"/>
            </a:endParaRPr>
          </a:p>
          <a:p>
            <a:r>
              <a:rPr lang="es-ES" sz="2200" dirty="0" smtClean="0">
                <a:solidFill>
                  <a:srgbClr val="0070C0"/>
                </a:solidFill>
                <a:cs typeface="Calibri" pitchFamily="34" charset="0"/>
              </a:rPr>
              <a:t>Jefe de Proyecto: Carlos Matías Moreno Villalobos, Doctorado en Ciencias de la Ingeniería, mención en química</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José Ricardo Pérez Correa</a:t>
            </a:r>
          </a:p>
          <a:p>
            <a:r>
              <a:rPr lang="es-CL" sz="2200" dirty="0" smtClean="0">
                <a:solidFill>
                  <a:srgbClr val="0070C0"/>
                </a:solidFill>
                <a:cs typeface="Calibri" pitchFamily="34" charset="0"/>
              </a:rPr>
              <a:t>Producto: Sistema de control y optimización del proceso </a:t>
            </a:r>
            <a:r>
              <a:rPr lang="es-CL" sz="2200" dirty="0" err="1" smtClean="0">
                <a:solidFill>
                  <a:srgbClr val="0070C0"/>
                </a:solidFill>
                <a:cs typeface="Calibri" pitchFamily="34" charset="0"/>
              </a:rPr>
              <a:t>hidro</a:t>
            </a:r>
            <a:r>
              <a:rPr lang="es-CL" sz="2200" dirty="0" smtClean="0">
                <a:solidFill>
                  <a:srgbClr val="0070C0"/>
                </a:solidFill>
                <a:cs typeface="Calibri" pitchFamily="34" charset="0"/>
              </a:rPr>
              <a:t>-metalúrgico. El Sistema de Control se empaquetaría en un software y se evaluaría en las 2 plantas industriales en las que se desarrolló la tesis</a:t>
            </a:r>
          </a:p>
          <a:p>
            <a:r>
              <a:rPr lang="es-CL" sz="2200" dirty="0" smtClean="0">
                <a:solidFill>
                  <a:srgbClr val="0070C0"/>
                </a:solidFill>
                <a:cs typeface="Calibri" pitchFamily="34" charset="0"/>
              </a:rPr>
              <a:t>Necesidades que satisface: Permite el control </a:t>
            </a:r>
            <a:r>
              <a:rPr lang="es-CL" sz="2200" dirty="0" err="1" smtClean="0">
                <a:solidFill>
                  <a:srgbClr val="0070C0"/>
                </a:solidFill>
                <a:cs typeface="Calibri" pitchFamily="34" charset="0"/>
              </a:rPr>
              <a:t>on</a:t>
            </a:r>
            <a:r>
              <a:rPr lang="es-CL" sz="2200" dirty="0" smtClean="0">
                <a:solidFill>
                  <a:srgbClr val="0070C0"/>
                </a:solidFill>
                <a:cs typeface="Calibri" pitchFamily="34" charset="0"/>
              </a:rPr>
              <a:t> y off line de las variables críticas del proceso aumentando la producción. En especial, de un subproceso que determina una de las etapas que tiene el mayor mal comportamiento como lo es la fase de extracción por solventes (SX)</a:t>
            </a:r>
          </a:p>
          <a:p>
            <a:endParaRPr lang="es-CL" sz="1800" dirty="0" smtClean="0">
              <a:solidFill>
                <a:srgbClr val="0070C0"/>
              </a:solidFill>
              <a:latin typeface="Calibri" pitchFamily="34" charset="0"/>
              <a:cs typeface="Calibri" pitchFamily="34" charset="0"/>
            </a:endParaRPr>
          </a:p>
          <a:p>
            <a:endParaRPr lang="es-CL" sz="1200" dirty="0" smtClean="0"/>
          </a:p>
          <a:p>
            <a:endParaRPr lang="es-CL" sz="1200" dirty="0"/>
          </a:p>
        </p:txBody>
      </p:sp>
      <p:pic>
        <p:nvPicPr>
          <p:cNvPr id="9" name="Picture 6"/>
          <p:cNvPicPr>
            <a:picLocks noChangeAspect="1" noChangeArrowheads="1"/>
          </p:cNvPicPr>
          <p:nvPr/>
        </p:nvPicPr>
        <p:blipFill>
          <a:blip r:embed="rId2" cstate="print"/>
          <a:srcRect/>
          <a:stretch>
            <a:fillRect/>
          </a:stretch>
        </p:blipFill>
        <p:spPr bwMode="auto">
          <a:xfrm>
            <a:off x="8190112" y="5877272"/>
            <a:ext cx="685800" cy="638175"/>
          </a:xfrm>
          <a:prstGeom prst="rect">
            <a:avLst/>
          </a:prstGeom>
          <a:noFill/>
          <a:ln w="12700">
            <a:noFill/>
            <a:miter lim="800000"/>
            <a:headEnd type="none" w="sm" len="sm"/>
            <a:tailEnd type="none" w="sm" len="sm"/>
          </a:ln>
        </p:spPr>
      </p:pic>
      <p:sp>
        <p:nvSpPr>
          <p:cNvPr id="8" name="7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124744"/>
            <a:ext cx="8229600" cy="4857784"/>
          </a:xfrm>
        </p:spPr>
        <p:txBody>
          <a:bodyPr>
            <a:noAutofit/>
          </a:bodyPr>
          <a:lstStyle/>
          <a:p>
            <a:endParaRPr lang="es-ES" sz="1800" dirty="0" smtClean="0">
              <a:solidFill>
                <a:srgbClr val="0070C0"/>
              </a:solidFill>
              <a:cs typeface="Calibri" pitchFamily="34" charset="0"/>
            </a:endParaRPr>
          </a:p>
          <a:p>
            <a:r>
              <a:rPr lang="es-ES" b="1" dirty="0" smtClean="0">
                <a:solidFill>
                  <a:srgbClr val="0070C0"/>
                </a:solidFill>
                <a:cs typeface="Calibri" pitchFamily="34" charset="0"/>
              </a:rPr>
              <a:t>CITP: Control de intervalos para transporte público</a:t>
            </a:r>
            <a:endParaRPr lang="es-CL" b="1" dirty="0" smtClean="0">
              <a:solidFill>
                <a:srgbClr val="0070C0"/>
              </a:solidFill>
              <a:cs typeface="Calibri" pitchFamily="34" charset="0"/>
            </a:endParaRPr>
          </a:p>
          <a:p>
            <a:r>
              <a:rPr lang="es-ES" sz="2200" dirty="0" smtClean="0">
                <a:solidFill>
                  <a:srgbClr val="0070C0"/>
                </a:solidFill>
                <a:cs typeface="Calibri" pitchFamily="34" charset="0"/>
              </a:rPr>
              <a:t>Jefe de Proyecto: Felipe Delgado </a:t>
            </a:r>
            <a:r>
              <a:rPr lang="es-ES" sz="2200" dirty="0" err="1" smtClean="0">
                <a:solidFill>
                  <a:srgbClr val="0070C0"/>
                </a:solidFill>
                <a:cs typeface="Calibri" pitchFamily="34" charset="0"/>
              </a:rPr>
              <a:t>Breinbauer</a:t>
            </a:r>
            <a:r>
              <a:rPr lang="es-ES" sz="2200" dirty="0" smtClean="0">
                <a:solidFill>
                  <a:srgbClr val="0070C0"/>
                </a:solidFill>
                <a:cs typeface="Calibri" pitchFamily="34" charset="0"/>
              </a:rPr>
              <a:t>, Doctorado en Ciencias de la Ingeniería	</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Juan Carlos Muñoz </a:t>
            </a:r>
            <a:r>
              <a:rPr lang="es-ES" sz="2200" dirty="0" err="1" smtClean="0">
                <a:solidFill>
                  <a:srgbClr val="0070C0"/>
                </a:solidFill>
                <a:cs typeface="Calibri" pitchFamily="34" charset="0"/>
              </a:rPr>
              <a:t>Abogair</a:t>
            </a:r>
            <a:endParaRPr lang="es-ES" sz="2200" dirty="0" smtClean="0">
              <a:solidFill>
                <a:srgbClr val="0070C0"/>
              </a:solidFill>
              <a:cs typeface="Calibri" pitchFamily="34" charset="0"/>
            </a:endParaRPr>
          </a:p>
          <a:p>
            <a:r>
              <a:rPr lang="es-CL" sz="2200" dirty="0" smtClean="0">
                <a:solidFill>
                  <a:srgbClr val="0070C0"/>
                </a:solidFill>
                <a:cs typeface="Calibri" pitchFamily="34" charset="0"/>
              </a:rPr>
              <a:t>Producto: Sistema de control de intervalos de trasporte público integrado y determinación de la demanda de pasajeros</a:t>
            </a:r>
          </a:p>
          <a:p>
            <a:r>
              <a:rPr lang="es-CL" sz="2200" dirty="0" smtClean="0">
                <a:solidFill>
                  <a:srgbClr val="0070C0"/>
                </a:solidFill>
                <a:cs typeface="Calibri" pitchFamily="34" charset="0"/>
              </a:rPr>
              <a:t>Necesidades que satisface: Reducción de las ineficiencias en el proceso de coordinación, con los consiguientes costos en el uso de los recursos, adaptados a la realidad del sistema de transporte en Chile, en especial de Santiago</a:t>
            </a:r>
          </a:p>
          <a:p>
            <a:endParaRPr lang="es-CL" sz="2200" dirty="0" smtClean="0">
              <a:solidFill>
                <a:srgbClr val="0070C0"/>
              </a:solidFill>
              <a:latin typeface="Calibri" pitchFamily="34" charset="0"/>
              <a:cs typeface="Calibri" pitchFamily="34" charset="0"/>
            </a:endParaRPr>
          </a:p>
        </p:txBody>
      </p:sp>
      <p:pic>
        <p:nvPicPr>
          <p:cNvPr id="5" name="Picture 6"/>
          <p:cNvPicPr>
            <a:picLocks noChangeAspect="1" noChangeArrowheads="1"/>
          </p:cNvPicPr>
          <p:nvPr/>
        </p:nvPicPr>
        <p:blipFill>
          <a:blip r:embed="rId2" cstate="print"/>
          <a:srcRect/>
          <a:stretch>
            <a:fillRect/>
          </a:stretch>
        </p:blipFill>
        <p:spPr bwMode="auto">
          <a:xfrm>
            <a:off x="7812360" y="5850092"/>
            <a:ext cx="803026" cy="74726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428736"/>
            <a:ext cx="8229600" cy="4857784"/>
          </a:xfrm>
        </p:spPr>
        <p:txBody>
          <a:bodyPr>
            <a:noAutofit/>
          </a:bodyPr>
          <a:lstStyle/>
          <a:p>
            <a:r>
              <a:rPr lang="es-ES" b="1" dirty="0" smtClean="0">
                <a:solidFill>
                  <a:srgbClr val="0070C0"/>
                </a:solidFill>
                <a:cs typeface="Calibri" pitchFamily="34" charset="0"/>
              </a:rPr>
              <a:t>Acreditación de la huella de carbono para sistemas de producción bovina</a:t>
            </a:r>
            <a:r>
              <a:rPr lang="es-ES" dirty="0" smtClean="0">
                <a:solidFill>
                  <a:srgbClr val="0070C0"/>
                </a:solidFill>
                <a:cs typeface="Calibri" pitchFamily="34" charset="0"/>
              </a:rPr>
              <a:t>	</a:t>
            </a:r>
            <a:endParaRPr lang="es-CL" dirty="0" smtClean="0">
              <a:solidFill>
                <a:srgbClr val="0070C0"/>
              </a:solidFill>
              <a:cs typeface="Calibri" pitchFamily="34" charset="0"/>
            </a:endParaRPr>
          </a:p>
          <a:p>
            <a:r>
              <a:rPr lang="es-ES" sz="2200" dirty="0" smtClean="0">
                <a:solidFill>
                  <a:srgbClr val="0070C0"/>
                </a:solidFill>
                <a:cs typeface="Calibri" pitchFamily="34" charset="0"/>
              </a:rPr>
              <a:t>Jefe de Proyecto: Alvaro David </a:t>
            </a:r>
            <a:r>
              <a:rPr lang="es-ES" sz="2200" dirty="0" err="1" smtClean="0">
                <a:solidFill>
                  <a:srgbClr val="0070C0"/>
                </a:solidFill>
                <a:cs typeface="Calibri" pitchFamily="34" charset="0"/>
              </a:rPr>
              <a:t>Hänsch</a:t>
            </a:r>
            <a:r>
              <a:rPr lang="es-ES" sz="2200" dirty="0" smtClean="0">
                <a:solidFill>
                  <a:srgbClr val="0070C0"/>
                </a:solidFill>
                <a:cs typeface="Calibri" pitchFamily="34" charset="0"/>
              </a:rPr>
              <a:t> </a:t>
            </a:r>
            <a:r>
              <a:rPr lang="es-ES" sz="2200" dirty="0" err="1" smtClean="0">
                <a:solidFill>
                  <a:srgbClr val="0070C0"/>
                </a:solidFill>
                <a:cs typeface="Calibri" pitchFamily="34" charset="0"/>
              </a:rPr>
              <a:t>Baeriswyl</a:t>
            </a:r>
            <a:r>
              <a:rPr lang="es-ES" sz="2200" dirty="0" smtClean="0">
                <a:solidFill>
                  <a:srgbClr val="0070C0"/>
                </a:solidFill>
                <a:cs typeface="Calibri" pitchFamily="34" charset="0"/>
              </a:rPr>
              <a:t>, Agronomía</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Rafael Larraín</a:t>
            </a:r>
          </a:p>
          <a:p>
            <a:r>
              <a:rPr lang="es-CL" sz="2200" dirty="0" smtClean="0">
                <a:solidFill>
                  <a:srgbClr val="0070C0"/>
                </a:solidFill>
                <a:cs typeface="Calibri" pitchFamily="34" charset="0"/>
              </a:rPr>
              <a:t>Necesidades que satisface: Herramienta accesible que permitirá identificar en qué puntos de la cadena de producción se encuentran las mayores emisiones de carbono, de manera de reducirlas, con lo cual se podrían acreditar los productos con denominación cero huella de carbono</a:t>
            </a:r>
          </a:p>
          <a:p>
            <a:endParaRPr lang="es-CL" sz="1600" dirty="0"/>
          </a:p>
        </p:txBody>
      </p:sp>
      <p:pic>
        <p:nvPicPr>
          <p:cNvPr id="5" name="Picture 6"/>
          <p:cNvPicPr>
            <a:picLocks noChangeAspect="1" noChangeArrowheads="1"/>
          </p:cNvPicPr>
          <p:nvPr/>
        </p:nvPicPr>
        <p:blipFill>
          <a:blip r:embed="rId2" cstate="print"/>
          <a:srcRect/>
          <a:stretch>
            <a:fillRect/>
          </a:stretch>
        </p:blipFill>
        <p:spPr bwMode="auto">
          <a:xfrm>
            <a:off x="7777499" y="5445224"/>
            <a:ext cx="898957" cy="836529"/>
          </a:xfrm>
          <a:prstGeom prst="rect">
            <a:avLst/>
          </a:prstGeom>
          <a:noFill/>
          <a:ln w="12700">
            <a:noFill/>
            <a:miter lim="800000"/>
            <a:headEnd type="none" w="sm" len="sm"/>
            <a:tailEnd type="none" w="sm" len="sm"/>
          </a:ln>
        </p:spPr>
      </p:pic>
      <p:sp>
        <p:nvSpPr>
          <p:cNvPr id="8" name="7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9"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722313" y="3270173"/>
            <a:ext cx="7772400" cy="950915"/>
          </a:xfrm>
        </p:spPr>
        <p:txBody>
          <a:bodyPr>
            <a:noAutofit/>
          </a:bodyPr>
          <a:lstStyle/>
          <a:p>
            <a:pPr algn="ctr"/>
            <a:r>
              <a:rPr lang="es-ES" sz="3200" b="1" cap="all" dirty="0">
                <a:solidFill>
                  <a:schemeClr val="bg1">
                    <a:lumMod val="50000"/>
                  </a:schemeClr>
                </a:solidFill>
              </a:rPr>
              <a:t>PONTIFICIA UNIVERSIDAD CATÓLICA DE CHILE</a:t>
            </a:r>
            <a:endParaRPr lang="es-CL" sz="3200" b="1" cap="all" dirty="0">
              <a:solidFill>
                <a:schemeClr val="bg1">
                  <a:lumMod val="50000"/>
                </a:schemeClr>
              </a:solidFill>
            </a:endParaRPr>
          </a:p>
        </p:txBody>
      </p:sp>
      <p:pic>
        <p:nvPicPr>
          <p:cNvPr id="6" name="Picture 6"/>
          <p:cNvPicPr>
            <a:picLocks noChangeAspect="1" noChangeArrowheads="1"/>
          </p:cNvPicPr>
          <p:nvPr/>
        </p:nvPicPr>
        <p:blipFill>
          <a:blip r:embed="rId2" cstate="print"/>
          <a:srcRect/>
          <a:stretch>
            <a:fillRect/>
          </a:stretch>
        </p:blipFill>
        <p:spPr bwMode="auto">
          <a:xfrm>
            <a:off x="4214810" y="2209300"/>
            <a:ext cx="1005262" cy="935452"/>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xmlns="" val="31141535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722313" y="3340471"/>
            <a:ext cx="7772400" cy="736601"/>
          </a:xfrm>
        </p:spPr>
        <p:txBody>
          <a:bodyPr/>
          <a:lstStyle/>
          <a:p>
            <a:pPr algn="ctr"/>
            <a:r>
              <a:rPr lang="es-ES" dirty="0" smtClean="0"/>
              <a:t> </a:t>
            </a:r>
            <a:r>
              <a:rPr lang="es-ES" sz="3200" b="1" cap="all" dirty="0">
                <a:solidFill>
                  <a:schemeClr val="bg1">
                    <a:lumMod val="50000"/>
                  </a:schemeClr>
                </a:solidFill>
              </a:rPr>
              <a:t>UNIVERSIDAD DE CHILE</a:t>
            </a:r>
            <a:endParaRPr lang="es-CL" sz="3200" b="1" cap="all" dirty="0">
              <a:solidFill>
                <a:schemeClr val="bg1">
                  <a:lumMod val="50000"/>
                </a:schemeClr>
              </a:solidFill>
            </a:endParaRPr>
          </a:p>
        </p:txBody>
      </p:sp>
      <p:pic>
        <p:nvPicPr>
          <p:cNvPr id="7" name="Picture 6"/>
          <p:cNvPicPr>
            <a:picLocks noChangeAspect="1" noChangeArrowheads="1"/>
          </p:cNvPicPr>
          <p:nvPr/>
        </p:nvPicPr>
        <p:blipFill>
          <a:blip r:embed="rId2" cstate="print"/>
          <a:srcRect/>
          <a:stretch>
            <a:fillRect/>
          </a:stretch>
        </p:blipFill>
        <p:spPr bwMode="auto">
          <a:xfrm>
            <a:off x="4355976" y="2239481"/>
            <a:ext cx="718940" cy="1189519"/>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428736"/>
            <a:ext cx="8229600" cy="4857784"/>
          </a:xfrm>
        </p:spPr>
        <p:txBody>
          <a:bodyPr>
            <a:noAutofit/>
          </a:bodyPr>
          <a:lstStyle/>
          <a:p>
            <a:r>
              <a:rPr lang="es-ES" b="1" dirty="0" smtClean="0">
                <a:solidFill>
                  <a:srgbClr val="0070C0"/>
                </a:solidFill>
                <a:cs typeface="Calibri" pitchFamily="34" charset="0"/>
              </a:rPr>
              <a:t>Desarrollo de productos Nutra-Cosméticos con acción anti-envejecimiento en base a nuevos compuestos </a:t>
            </a:r>
            <a:r>
              <a:rPr lang="es-ES" b="1" dirty="0" err="1" smtClean="0">
                <a:solidFill>
                  <a:srgbClr val="0070C0"/>
                </a:solidFill>
                <a:cs typeface="Calibri" pitchFamily="34" charset="0"/>
              </a:rPr>
              <a:t>bioactivos</a:t>
            </a:r>
            <a:endParaRPr lang="es-CL" dirty="0" smtClean="0">
              <a:solidFill>
                <a:srgbClr val="0070C0"/>
              </a:solidFill>
              <a:cs typeface="Calibri" pitchFamily="34" charset="0"/>
            </a:endParaRPr>
          </a:p>
          <a:p>
            <a:r>
              <a:rPr lang="es-ES" sz="2200" dirty="0" smtClean="0">
                <a:solidFill>
                  <a:srgbClr val="0070C0"/>
                </a:solidFill>
                <a:cs typeface="Calibri" pitchFamily="34" charset="0"/>
              </a:rPr>
              <a:t>Jefe de Proyecto: Cristian Sandoval Acuña, Magíster en Bioquímica</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Hernán </a:t>
            </a:r>
            <a:r>
              <a:rPr lang="es-ES" sz="2200" dirty="0" err="1" smtClean="0">
                <a:solidFill>
                  <a:srgbClr val="0070C0"/>
                </a:solidFill>
                <a:cs typeface="Calibri" pitchFamily="34" charset="0"/>
              </a:rPr>
              <a:t>Speisky</a:t>
            </a:r>
            <a:r>
              <a:rPr lang="es-ES" sz="2200" dirty="0" smtClean="0">
                <a:solidFill>
                  <a:srgbClr val="0070C0"/>
                </a:solidFill>
                <a:cs typeface="Calibri" pitchFamily="34" charset="0"/>
              </a:rPr>
              <a:t> </a:t>
            </a:r>
            <a:r>
              <a:rPr lang="es-ES" sz="2200" dirty="0" err="1" smtClean="0">
                <a:solidFill>
                  <a:srgbClr val="0070C0"/>
                </a:solidFill>
                <a:cs typeface="Calibri" pitchFamily="34" charset="0"/>
              </a:rPr>
              <a:t>Cosoy</a:t>
            </a:r>
            <a:endParaRPr lang="es-CL" sz="2200" dirty="0" smtClean="0">
              <a:solidFill>
                <a:srgbClr val="0070C0"/>
              </a:solidFill>
              <a:cs typeface="Calibri" pitchFamily="34" charset="0"/>
            </a:endParaRPr>
          </a:p>
          <a:p>
            <a:r>
              <a:rPr lang="es-CL" sz="2200" dirty="0" smtClean="0">
                <a:solidFill>
                  <a:srgbClr val="0070C0"/>
                </a:solidFill>
                <a:cs typeface="Calibri" pitchFamily="34" charset="0"/>
              </a:rPr>
              <a:t>Necesidades que satisface: Prevención del envejecimiento de la piel, sin efectos secundarios y con alto efecto protector. En base a análogos de </a:t>
            </a:r>
            <a:r>
              <a:rPr lang="es-CL" sz="2200" dirty="0" err="1" smtClean="0">
                <a:solidFill>
                  <a:srgbClr val="0070C0"/>
                </a:solidFill>
                <a:cs typeface="Calibri" pitchFamily="34" charset="0"/>
              </a:rPr>
              <a:t>quercetina</a:t>
            </a:r>
            <a:r>
              <a:rPr lang="es-CL" sz="2200" dirty="0" smtClean="0">
                <a:solidFill>
                  <a:srgbClr val="0070C0"/>
                </a:solidFill>
                <a:cs typeface="Calibri" pitchFamily="34" charset="0"/>
              </a:rPr>
              <a:t>, una molécula natural presente en ciertas frutas y verduras, capaces de actuar como miméticos de Coenzima Q</a:t>
            </a:r>
          </a:p>
          <a:p>
            <a:pPr>
              <a:buNone/>
            </a:pPr>
            <a:endParaRPr lang="es-CL" sz="1800" dirty="0" smtClean="0">
              <a:solidFill>
                <a:srgbClr val="0070C0"/>
              </a:solidFill>
              <a:latin typeface="Calibri" pitchFamily="34" charset="0"/>
              <a:cs typeface="Calibri" pitchFamily="34" charset="0"/>
            </a:endParaRPr>
          </a:p>
          <a:p>
            <a:endParaRPr lang="es-CL" sz="1800" dirty="0" err="1" smtClean="0">
              <a:solidFill>
                <a:srgbClr val="0070C0"/>
              </a:solidFill>
              <a:latin typeface="Calibri" pitchFamily="34" charset="0"/>
              <a:cs typeface="Calibri" pitchFamily="34" charset="0"/>
            </a:endParaRPr>
          </a:p>
        </p:txBody>
      </p:sp>
      <p:pic>
        <p:nvPicPr>
          <p:cNvPr id="10" name="Picture 6"/>
          <p:cNvPicPr>
            <a:picLocks noChangeAspect="1" noChangeArrowheads="1"/>
          </p:cNvPicPr>
          <p:nvPr/>
        </p:nvPicPr>
        <p:blipFill>
          <a:blip r:embed="rId2" cstate="print"/>
          <a:srcRect/>
          <a:stretch>
            <a:fillRect/>
          </a:stretch>
        </p:blipFill>
        <p:spPr bwMode="auto">
          <a:xfrm>
            <a:off x="8001024" y="5500702"/>
            <a:ext cx="523875" cy="866775"/>
          </a:xfrm>
          <a:prstGeom prst="rect">
            <a:avLst/>
          </a:prstGeom>
          <a:noFill/>
          <a:ln w="12700">
            <a:noFill/>
            <a:miter lim="800000"/>
            <a:headEnd type="none" w="sm" len="sm"/>
            <a:tailEnd type="none" w="sm" len="sm"/>
          </a:ln>
        </p:spPr>
      </p:pic>
      <p:sp>
        <p:nvSpPr>
          <p:cNvPr id="8" name="7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9"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800" b="1" dirty="0" smtClean="0">
                <a:solidFill>
                  <a:schemeClr val="bg1">
                    <a:lumMod val="50000"/>
                  </a:schemeClr>
                </a:solidFill>
                <a:latin typeface="+mn-lt"/>
              </a:rPr>
              <a:t>Resultados</a:t>
            </a:r>
          </a:p>
        </p:txBody>
      </p:sp>
      <p:sp>
        <p:nvSpPr>
          <p:cNvPr id="3" name="2 Marcador de contenido"/>
          <p:cNvSpPr>
            <a:spLocks noGrp="1"/>
          </p:cNvSpPr>
          <p:nvPr>
            <p:ph idx="1"/>
          </p:nvPr>
        </p:nvSpPr>
        <p:spPr/>
        <p:txBody>
          <a:bodyPr>
            <a:normAutofit fontScale="92500"/>
          </a:bodyPr>
          <a:lstStyle/>
          <a:p>
            <a:pPr>
              <a:lnSpc>
                <a:spcPct val="80000"/>
              </a:lnSpc>
            </a:pPr>
            <a:r>
              <a:rPr lang="es-CL" dirty="0" smtClean="0">
                <a:solidFill>
                  <a:srgbClr val="0070C0"/>
                </a:solidFill>
                <a:cs typeface="Calibri" pitchFamily="34" charset="0"/>
              </a:rPr>
              <a:t>Evaluación por Panel</a:t>
            </a:r>
          </a:p>
          <a:p>
            <a:pPr>
              <a:lnSpc>
                <a:spcPct val="80000"/>
              </a:lnSpc>
            </a:pPr>
            <a:endParaRPr lang="es-CL" dirty="0" smtClean="0">
              <a:solidFill>
                <a:srgbClr val="0070C0"/>
              </a:solidFill>
              <a:cs typeface="Calibri" pitchFamily="34" charset="0"/>
            </a:endParaRPr>
          </a:p>
          <a:p>
            <a:pPr>
              <a:lnSpc>
                <a:spcPct val="80000"/>
              </a:lnSpc>
            </a:pPr>
            <a:r>
              <a:rPr lang="es-CL" dirty="0" smtClean="0">
                <a:solidFill>
                  <a:srgbClr val="0070C0"/>
                </a:solidFill>
                <a:cs typeface="Calibri" pitchFamily="34" charset="0"/>
              </a:rPr>
              <a:t>De los 77 proyectos presentados, se aprobaron 54</a:t>
            </a:r>
          </a:p>
          <a:p>
            <a:pPr>
              <a:lnSpc>
                <a:spcPct val="80000"/>
              </a:lnSpc>
            </a:pPr>
            <a:endParaRPr lang="es-CL" dirty="0" smtClean="0">
              <a:solidFill>
                <a:srgbClr val="0070C0"/>
              </a:solidFill>
              <a:cs typeface="Calibri" pitchFamily="34" charset="0"/>
            </a:endParaRPr>
          </a:p>
          <a:p>
            <a:pPr>
              <a:lnSpc>
                <a:spcPct val="80000"/>
              </a:lnSpc>
            </a:pPr>
            <a:r>
              <a:rPr lang="es-CL" dirty="0" smtClean="0">
                <a:solidFill>
                  <a:srgbClr val="0070C0"/>
                </a:solidFill>
                <a:cs typeface="Calibri" pitchFamily="34" charset="0"/>
              </a:rPr>
              <a:t>14 corresponden a tesis de doctorado, 7 de magíster y 33 de alumnos de programas de pregrado</a:t>
            </a:r>
          </a:p>
          <a:p>
            <a:pPr>
              <a:lnSpc>
                <a:spcPct val="80000"/>
              </a:lnSpc>
            </a:pPr>
            <a:endParaRPr lang="es-CL" dirty="0" smtClean="0">
              <a:solidFill>
                <a:srgbClr val="0070C0"/>
              </a:solidFill>
              <a:cs typeface="Calibri" pitchFamily="34" charset="0"/>
            </a:endParaRPr>
          </a:p>
          <a:p>
            <a:pPr>
              <a:lnSpc>
                <a:spcPct val="80000"/>
              </a:lnSpc>
            </a:pPr>
            <a:r>
              <a:rPr lang="es-CL" dirty="0" smtClean="0">
                <a:solidFill>
                  <a:srgbClr val="0070C0"/>
                </a:solidFill>
                <a:cs typeface="Calibri" pitchFamily="34" charset="0"/>
              </a:rPr>
              <a:t>Las universidades con mayor número de proyectos: </a:t>
            </a:r>
          </a:p>
          <a:p>
            <a:pPr marL="342900" lvl="1" indent="-342900">
              <a:lnSpc>
                <a:spcPct val="80000"/>
              </a:lnSpc>
              <a:buClr>
                <a:srgbClr val="006CB7"/>
              </a:buClr>
              <a:buNone/>
            </a:pPr>
            <a:r>
              <a:rPr lang="es-CL" sz="2400" dirty="0" smtClean="0">
                <a:solidFill>
                  <a:srgbClr val="0070C0"/>
                </a:solidFill>
                <a:cs typeface="Calibri" pitchFamily="34" charset="0"/>
              </a:rPr>
              <a:t>	Universidad de Chile      			13</a:t>
            </a:r>
          </a:p>
          <a:p>
            <a:pPr marL="342900" lvl="1" indent="-342900">
              <a:lnSpc>
                <a:spcPct val="80000"/>
              </a:lnSpc>
              <a:buClr>
                <a:srgbClr val="006CB7"/>
              </a:buClr>
              <a:buNone/>
            </a:pPr>
            <a:r>
              <a:rPr lang="es-CL" sz="2400" dirty="0" smtClean="0">
                <a:solidFill>
                  <a:srgbClr val="0070C0"/>
                </a:solidFill>
                <a:cs typeface="Calibri" pitchFamily="34" charset="0"/>
              </a:rPr>
              <a:t> 	Universidad de Concepción 			9</a:t>
            </a:r>
          </a:p>
          <a:p>
            <a:pPr marL="342900" lvl="1" indent="-342900">
              <a:lnSpc>
                <a:spcPct val="80000"/>
              </a:lnSpc>
              <a:buClr>
                <a:srgbClr val="006CB7"/>
              </a:buClr>
              <a:buNone/>
            </a:pPr>
            <a:r>
              <a:rPr lang="es-CL" sz="2400" dirty="0" smtClean="0">
                <a:solidFill>
                  <a:srgbClr val="0070C0"/>
                </a:solidFill>
                <a:cs typeface="Calibri" pitchFamily="34" charset="0"/>
              </a:rPr>
              <a:t> 	Pontificia Universidad Católica de Chile 	5</a:t>
            </a:r>
          </a:p>
          <a:p>
            <a:pPr marL="342900" lvl="1" indent="-342900">
              <a:lnSpc>
                <a:spcPct val="80000"/>
              </a:lnSpc>
              <a:buClr>
                <a:srgbClr val="006CB7"/>
              </a:buClr>
              <a:buNone/>
            </a:pPr>
            <a:r>
              <a:rPr lang="es-CL" sz="2400" dirty="0" smtClean="0">
                <a:solidFill>
                  <a:srgbClr val="0070C0"/>
                </a:solidFill>
                <a:cs typeface="Calibri" pitchFamily="34" charset="0"/>
              </a:rPr>
              <a:t> 	Universidad de la Frontera 			4</a:t>
            </a:r>
          </a:p>
          <a:p>
            <a:endParaRPr lang="es-CL" dirty="0"/>
          </a:p>
        </p:txBody>
      </p:sp>
      <p:sp>
        <p:nvSpPr>
          <p:cNvPr id="4" name="3 Rectángulo"/>
          <p:cNvSpPr/>
          <p:nvPr/>
        </p:nvSpPr>
        <p:spPr>
          <a:xfrm>
            <a:off x="386758"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cxnSp>
        <p:nvCxnSpPr>
          <p:cNvPr id="6" name="5 Conector recto de flecha"/>
          <p:cNvCxnSpPr/>
          <p:nvPr/>
        </p:nvCxnSpPr>
        <p:spPr>
          <a:xfrm>
            <a:off x="3851920" y="4365104"/>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4672788" y="4653136"/>
            <a:ext cx="16274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6372200" y="5013176"/>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4644008" y="5373216"/>
            <a:ext cx="1656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772816"/>
            <a:ext cx="8229600" cy="4857784"/>
          </a:xfrm>
        </p:spPr>
        <p:txBody>
          <a:bodyPr>
            <a:noAutofit/>
          </a:bodyPr>
          <a:lstStyle/>
          <a:p>
            <a:r>
              <a:rPr lang="es-ES" b="1" dirty="0" smtClean="0">
                <a:solidFill>
                  <a:srgbClr val="0070C0"/>
                </a:solidFill>
                <a:cs typeface="Calibri" pitchFamily="34" charset="0"/>
              </a:rPr>
              <a:t>Producción de enzimas </a:t>
            </a:r>
            <a:r>
              <a:rPr lang="es-ES" b="1" dirty="0" err="1" smtClean="0">
                <a:solidFill>
                  <a:srgbClr val="0070C0"/>
                </a:solidFill>
                <a:cs typeface="Calibri" pitchFamily="34" charset="0"/>
              </a:rPr>
              <a:t>psicrófilas</a:t>
            </a:r>
            <a:r>
              <a:rPr lang="es-ES" b="1" dirty="0" smtClean="0">
                <a:solidFill>
                  <a:srgbClr val="0070C0"/>
                </a:solidFill>
                <a:cs typeface="Calibri" pitchFamily="34" charset="0"/>
              </a:rPr>
              <a:t>: amilasa, </a:t>
            </a:r>
            <a:r>
              <a:rPr lang="es-ES" b="1" dirty="0" err="1" smtClean="0">
                <a:solidFill>
                  <a:srgbClr val="0070C0"/>
                </a:solidFill>
                <a:cs typeface="Calibri" pitchFamily="34" charset="0"/>
              </a:rPr>
              <a:t>celulasa</a:t>
            </a:r>
            <a:r>
              <a:rPr lang="es-ES" b="1" dirty="0" smtClean="0">
                <a:solidFill>
                  <a:srgbClr val="0070C0"/>
                </a:solidFill>
                <a:cs typeface="Calibri" pitchFamily="34" charset="0"/>
              </a:rPr>
              <a:t>, </a:t>
            </a:r>
            <a:r>
              <a:rPr lang="es-ES" b="1" dirty="0" err="1" smtClean="0">
                <a:solidFill>
                  <a:srgbClr val="0070C0"/>
                </a:solidFill>
                <a:cs typeface="Calibri" pitchFamily="34" charset="0"/>
              </a:rPr>
              <a:t>pectinasa</a:t>
            </a:r>
            <a:r>
              <a:rPr lang="es-ES" b="1" dirty="0" smtClean="0">
                <a:solidFill>
                  <a:srgbClr val="0070C0"/>
                </a:solidFill>
                <a:cs typeface="Calibri" pitchFamily="34" charset="0"/>
              </a:rPr>
              <a:t> y </a:t>
            </a:r>
            <a:r>
              <a:rPr lang="es-ES" b="1" dirty="0" err="1" smtClean="0">
                <a:solidFill>
                  <a:srgbClr val="0070C0"/>
                </a:solidFill>
                <a:cs typeface="Calibri" pitchFamily="34" charset="0"/>
              </a:rPr>
              <a:t>xilanasa</a:t>
            </a:r>
            <a:r>
              <a:rPr lang="es-ES" b="1" dirty="0" smtClean="0">
                <a:solidFill>
                  <a:srgbClr val="0070C0"/>
                </a:solidFill>
                <a:cs typeface="Calibri" pitchFamily="34" charset="0"/>
              </a:rPr>
              <a:t> para su aplicación a nivel industrial</a:t>
            </a:r>
            <a:endParaRPr lang="es-CL" b="1" dirty="0" smtClean="0">
              <a:solidFill>
                <a:srgbClr val="0070C0"/>
              </a:solidFill>
              <a:cs typeface="Calibri" pitchFamily="34" charset="0"/>
            </a:endParaRPr>
          </a:p>
          <a:p>
            <a:r>
              <a:rPr lang="es-ES" sz="2200" dirty="0" smtClean="0">
                <a:solidFill>
                  <a:srgbClr val="0070C0"/>
                </a:solidFill>
                <a:cs typeface="Calibri" pitchFamily="34" charset="0"/>
              </a:rPr>
              <a:t>Jefe  de Proyecto: Juan Manuel Rozas </a:t>
            </a:r>
            <a:r>
              <a:rPr lang="es-ES" sz="2200" dirty="0" err="1" smtClean="0">
                <a:solidFill>
                  <a:srgbClr val="0070C0"/>
                </a:solidFill>
                <a:cs typeface="Calibri" pitchFamily="34" charset="0"/>
              </a:rPr>
              <a:t>Andaur</a:t>
            </a:r>
            <a:r>
              <a:rPr lang="es-ES" sz="2200" dirty="0" smtClean="0">
                <a:solidFill>
                  <a:srgbClr val="0070C0"/>
                </a:solidFill>
                <a:cs typeface="Calibri" pitchFamily="34" charset="0"/>
              </a:rPr>
              <a:t>, Magíster en Ciencias Biológicas</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Marcelo Baeza </a:t>
            </a:r>
            <a:r>
              <a:rPr lang="es-ES" sz="2200" dirty="0" err="1" smtClean="0">
                <a:solidFill>
                  <a:srgbClr val="0070C0"/>
                </a:solidFill>
                <a:cs typeface="Calibri" pitchFamily="34" charset="0"/>
              </a:rPr>
              <a:t>Cancino</a:t>
            </a:r>
            <a:endParaRPr lang="es-ES" sz="2200" dirty="0" smtClean="0">
              <a:solidFill>
                <a:srgbClr val="0070C0"/>
              </a:solidFill>
              <a:cs typeface="Calibri" pitchFamily="34" charset="0"/>
            </a:endParaRPr>
          </a:p>
          <a:p>
            <a:r>
              <a:rPr lang="es-CL" sz="2200" dirty="0" smtClean="0">
                <a:solidFill>
                  <a:srgbClr val="0070C0"/>
                </a:solidFill>
                <a:cs typeface="Calibri" pitchFamily="34" charset="0"/>
              </a:rPr>
              <a:t>Necesidades que satisface: En la industria vitivinícola, se utilizan en el proceso de clarificación del mosto de la uva. Enzimas presentan alta actividad a bajas temperaturas</a:t>
            </a:r>
          </a:p>
          <a:p>
            <a:endParaRPr lang="es-CL" sz="1800" dirty="0" smtClean="0">
              <a:solidFill>
                <a:srgbClr val="0070C0"/>
              </a:solidFill>
              <a:latin typeface="Calibri" pitchFamily="34" charset="0"/>
              <a:cs typeface="Calibri" pitchFamily="34" charset="0"/>
            </a:endParaRPr>
          </a:p>
          <a:p>
            <a:pPr>
              <a:buNone/>
            </a:pPr>
            <a:r>
              <a:rPr lang="es-ES" sz="1800" dirty="0" smtClean="0">
                <a:solidFill>
                  <a:srgbClr val="0070C0"/>
                </a:solidFill>
                <a:latin typeface="Calibri" pitchFamily="34" charset="0"/>
                <a:cs typeface="Calibri" pitchFamily="34" charset="0"/>
              </a:rPr>
              <a:t> </a:t>
            </a:r>
            <a:endParaRPr lang="es-CL" sz="1800" dirty="0" err="1" smtClean="0">
              <a:solidFill>
                <a:srgbClr val="0070C0"/>
              </a:solidFill>
              <a:latin typeface="Calibri" pitchFamily="34" charset="0"/>
              <a:cs typeface="Calibri" pitchFamily="34" charset="0"/>
            </a:endParaRPr>
          </a:p>
        </p:txBody>
      </p:sp>
      <p:pic>
        <p:nvPicPr>
          <p:cNvPr id="10" name="Picture 6"/>
          <p:cNvPicPr>
            <a:picLocks noChangeAspect="1" noChangeArrowheads="1"/>
          </p:cNvPicPr>
          <p:nvPr/>
        </p:nvPicPr>
        <p:blipFill>
          <a:blip r:embed="rId2" cstate="print"/>
          <a:srcRect/>
          <a:stretch>
            <a:fillRect/>
          </a:stretch>
        </p:blipFill>
        <p:spPr bwMode="auto">
          <a:xfrm>
            <a:off x="8001024" y="5500702"/>
            <a:ext cx="523875" cy="866775"/>
          </a:xfrm>
          <a:prstGeom prst="rect">
            <a:avLst/>
          </a:prstGeom>
          <a:noFill/>
          <a:ln w="12700">
            <a:noFill/>
            <a:miter lim="800000"/>
            <a:headEnd type="none" w="sm" len="sm"/>
            <a:tailEnd type="none" w="sm" len="sm"/>
          </a:ln>
        </p:spPr>
      </p:pic>
      <p:sp>
        <p:nvSpPr>
          <p:cNvPr id="8" name="7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9"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428736"/>
            <a:ext cx="8229600" cy="4857784"/>
          </a:xfrm>
        </p:spPr>
        <p:txBody>
          <a:bodyPr>
            <a:noAutofit/>
          </a:bodyPr>
          <a:lstStyle/>
          <a:p>
            <a:r>
              <a:rPr lang="es-ES" sz="2200" b="1" dirty="0" smtClean="0">
                <a:solidFill>
                  <a:srgbClr val="0070C0"/>
                </a:solidFill>
                <a:cs typeface="Calibri" pitchFamily="34" charset="0"/>
              </a:rPr>
              <a:t>Sistema modificador de la arquitectura radicular para plantas de importancia económica</a:t>
            </a:r>
            <a:r>
              <a:rPr lang="es-ES" sz="2000" dirty="0" smtClean="0">
                <a:solidFill>
                  <a:srgbClr val="0070C0"/>
                </a:solidFill>
                <a:cs typeface="Calibri" pitchFamily="34" charset="0"/>
              </a:rPr>
              <a:t>	</a:t>
            </a:r>
            <a:endParaRPr lang="es-CL" sz="2000" dirty="0" smtClean="0">
              <a:solidFill>
                <a:srgbClr val="0070C0"/>
              </a:solidFill>
              <a:cs typeface="Calibri" pitchFamily="34" charset="0"/>
            </a:endParaRPr>
          </a:p>
          <a:p>
            <a:r>
              <a:rPr lang="es-ES" sz="2000" dirty="0" smtClean="0">
                <a:solidFill>
                  <a:srgbClr val="0070C0"/>
                </a:solidFill>
                <a:cs typeface="Calibri" pitchFamily="34" charset="0"/>
              </a:rPr>
              <a:t>Jefe de Proyecto: Patricio Ignacio Pérez Henríquez, Magíster en Ciencias, mención biología celular, molecular y neurociencias</a:t>
            </a:r>
            <a:endParaRPr lang="es-CL" sz="2000" dirty="0" smtClean="0">
              <a:solidFill>
                <a:srgbClr val="0070C0"/>
              </a:solidFill>
              <a:cs typeface="Calibri" pitchFamily="34" charset="0"/>
            </a:endParaRPr>
          </a:p>
          <a:p>
            <a:r>
              <a:rPr lang="es-ES" sz="2000" dirty="0" smtClean="0">
                <a:solidFill>
                  <a:srgbClr val="0070C0"/>
                </a:solidFill>
                <a:cs typeface="Calibri" pitchFamily="34" charset="0"/>
              </a:rPr>
              <a:t>Profesora Guía: Lorena </a:t>
            </a:r>
            <a:r>
              <a:rPr lang="es-ES" sz="2000" dirty="0" err="1" smtClean="0">
                <a:solidFill>
                  <a:srgbClr val="0070C0"/>
                </a:solidFill>
                <a:cs typeface="Calibri" pitchFamily="34" charset="0"/>
              </a:rPr>
              <a:t>Norambuena</a:t>
            </a:r>
            <a:r>
              <a:rPr lang="es-ES" sz="2000" dirty="0" smtClean="0">
                <a:solidFill>
                  <a:srgbClr val="0070C0"/>
                </a:solidFill>
                <a:cs typeface="Calibri" pitchFamily="34" charset="0"/>
              </a:rPr>
              <a:t>  Morales</a:t>
            </a:r>
          </a:p>
          <a:p>
            <a:r>
              <a:rPr lang="es-CL" sz="2000" dirty="0" smtClean="0">
                <a:solidFill>
                  <a:srgbClr val="0070C0"/>
                </a:solidFill>
                <a:cs typeface="Calibri" pitchFamily="34" charset="0"/>
              </a:rPr>
              <a:t>Producto: Modulador del desarrollo radicular lateral y principal logrando modificar la arquitectura radicular. El modulador se denomina Sortin2 y ha sido validado en </a:t>
            </a:r>
            <a:r>
              <a:rPr lang="es-CL" sz="2000" dirty="0" err="1" smtClean="0">
                <a:solidFill>
                  <a:srgbClr val="0070C0"/>
                </a:solidFill>
                <a:cs typeface="Calibri" pitchFamily="34" charset="0"/>
              </a:rPr>
              <a:t>Arabidosis</a:t>
            </a:r>
            <a:r>
              <a:rPr lang="es-CL" sz="2000" dirty="0" smtClean="0">
                <a:solidFill>
                  <a:srgbClr val="0070C0"/>
                </a:solidFill>
                <a:cs typeface="Calibri" pitchFamily="34" charset="0"/>
              </a:rPr>
              <a:t> </a:t>
            </a:r>
            <a:r>
              <a:rPr lang="es-CL" sz="2000" dirty="0" err="1" smtClean="0">
                <a:solidFill>
                  <a:srgbClr val="0070C0"/>
                </a:solidFill>
                <a:cs typeface="Calibri" pitchFamily="34" charset="0"/>
              </a:rPr>
              <a:t>Thaliana</a:t>
            </a:r>
            <a:r>
              <a:rPr lang="es-CL" sz="2000" dirty="0" smtClean="0">
                <a:solidFill>
                  <a:srgbClr val="0070C0"/>
                </a:solidFill>
                <a:cs typeface="Calibri" pitchFamily="34" charset="0"/>
              </a:rPr>
              <a:t> a partir de la investigación realizada en la tesis</a:t>
            </a:r>
          </a:p>
          <a:p>
            <a:r>
              <a:rPr lang="es-CL" sz="2000" dirty="0" smtClean="0">
                <a:solidFill>
                  <a:srgbClr val="0070C0"/>
                </a:solidFill>
                <a:cs typeface="Calibri" pitchFamily="34" charset="0"/>
              </a:rPr>
              <a:t> Necesidades que satisface: Aumenta el crecimiento, desarrollo, vigorosidad y salud de la planta aumentando la capacidad de captación de agua y nutrientes mediante la modulación de la arquitectura radicular</a:t>
            </a:r>
          </a:p>
          <a:p>
            <a:endParaRPr lang="es-CL" sz="1800" dirty="0" smtClean="0">
              <a:solidFill>
                <a:srgbClr val="0070C0"/>
              </a:solidFill>
              <a:latin typeface="Calibri" pitchFamily="34" charset="0"/>
              <a:cs typeface="Calibri" pitchFamily="34" charset="0"/>
            </a:endParaRPr>
          </a:p>
          <a:p>
            <a:pPr>
              <a:buNone/>
            </a:pPr>
            <a:endParaRPr lang="es-CL" sz="1800" dirty="0" smtClean="0">
              <a:solidFill>
                <a:srgbClr val="0070C0"/>
              </a:solidFill>
              <a:latin typeface="Calibri" pitchFamily="34" charset="0"/>
              <a:cs typeface="Calibri" pitchFamily="34" charset="0"/>
            </a:endParaRPr>
          </a:p>
          <a:p>
            <a:endParaRPr lang="es-CL" sz="1800" dirty="0" err="1" smtClean="0">
              <a:solidFill>
                <a:srgbClr val="0070C0"/>
              </a:solidFill>
              <a:latin typeface="Calibri" pitchFamily="34" charset="0"/>
              <a:cs typeface="Calibri" pitchFamily="34" charset="0"/>
            </a:endParaRPr>
          </a:p>
        </p:txBody>
      </p:sp>
      <p:pic>
        <p:nvPicPr>
          <p:cNvPr id="10" name="Picture 6"/>
          <p:cNvPicPr>
            <a:picLocks noChangeAspect="1" noChangeArrowheads="1"/>
          </p:cNvPicPr>
          <p:nvPr/>
        </p:nvPicPr>
        <p:blipFill>
          <a:blip r:embed="rId2" cstate="print"/>
          <a:srcRect/>
          <a:stretch>
            <a:fillRect/>
          </a:stretch>
        </p:blipFill>
        <p:spPr bwMode="auto">
          <a:xfrm>
            <a:off x="8001024" y="5500702"/>
            <a:ext cx="523875" cy="866775"/>
          </a:xfrm>
          <a:prstGeom prst="rect">
            <a:avLst/>
          </a:prstGeom>
          <a:noFill/>
          <a:ln w="12700">
            <a:noFill/>
            <a:miter lim="800000"/>
            <a:headEnd type="none" w="sm" len="sm"/>
            <a:tailEnd type="none" w="sm" len="sm"/>
          </a:ln>
        </p:spPr>
      </p:pic>
      <p:sp>
        <p:nvSpPr>
          <p:cNvPr id="8" name="7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9"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428736"/>
            <a:ext cx="8229600" cy="4857784"/>
          </a:xfrm>
        </p:spPr>
        <p:txBody>
          <a:bodyPr>
            <a:noAutofit/>
          </a:bodyPr>
          <a:lstStyle/>
          <a:p>
            <a:r>
              <a:rPr lang="es-ES" b="1" dirty="0" smtClean="0">
                <a:solidFill>
                  <a:srgbClr val="0070C0"/>
                </a:solidFill>
                <a:cs typeface="Calibri" pitchFamily="34" charset="0"/>
              </a:rPr>
              <a:t>Desarrollo de un producto </a:t>
            </a:r>
            <a:r>
              <a:rPr lang="es-ES" b="1" dirty="0" err="1" smtClean="0">
                <a:solidFill>
                  <a:srgbClr val="0070C0"/>
                </a:solidFill>
                <a:cs typeface="Calibri" pitchFamily="34" charset="0"/>
              </a:rPr>
              <a:t>biofunguicida</a:t>
            </a:r>
            <a:r>
              <a:rPr lang="es-ES" b="1" dirty="0" smtClean="0">
                <a:solidFill>
                  <a:srgbClr val="0070C0"/>
                </a:solidFill>
                <a:cs typeface="Calibri" pitchFamily="34" charset="0"/>
              </a:rPr>
              <a:t> como alternativa a productos de síntesis química</a:t>
            </a:r>
            <a:endParaRPr lang="es-ES" sz="2200" b="1" dirty="0" smtClean="0">
              <a:solidFill>
                <a:srgbClr val="0070C0"/>
              </a:solidFill>
              <a:cs typeface="Calibri" pitchFamily="34" charset="0"/>
            </a:endParaRPr>
          </a:p>
          <a:p>
            <a:r>
              <a:rPr lang="es-ES" sz="2200" dirty="0" smtClean="0">
                <a:solidFill>
                  <a:srgbClr val="0070C0"/>
                </a:solidFill>
                <a:cs typeface="Calibri" pitchFamily="34" charset="0"/>
              </a:rPr>
              <a:t>Jefe de Proyecto: Gabriel Orlando Pérez González, Ingeniería en biotecnología vegetal</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Profesora Guía: Margarita </a:t>
            </a:r>
            <a:r>
              <a:rPr lang="es-ES" sz="2200" dirty="0" err="1" smtClean="0">
                <a:solidFill>
                  <a:srgbClr val="0070C0"/>
                </a:solidFill>
                <a:cs typeface="Calibri" pitchFamily="34" charset="0"/>
              </a:rPr>
              <a:t>Carú</a:t>
            </a:r>
            <a:r>
              <a:rPr lang="es-ES" sz="2200" dirty="0" smtClean="0">
                <a:solidFill>
                  <a:srgbClr val="0070C0"/>
                </a:solidFill>
                <a:cs typeface="Calibri" pitchFamily="34" charset="0"/>
              </a:rPr>
              <a:t> Marambio</a:t>
            </a:r>
            <a:endParaRPr lang="es-CL" sz="2200" dirty="0" smtClean="0">
              <a:solidFill>
                <a:srgbClr val="0070C0"/>
              </a:solidFill>
              <a:cs typeface="Calibri" pitchFamily="34" charset="0"/>
            </a:endParaRPr>
          </a:p>
          <a:p>
            <a:r>
              <a:rPr lang="es-CL" sz="2200" dirty="0" smtClean="0">
                <a:solidFill>
                  <a:srgbClr val="0070C0"/>
                </a:solidFill>
                <a:cs typeface="Calibri" pitchFamily="34" charset="0"/>
              </a:rPr>
              <a:t>Producto: </a:t>
            </a:r>
            <a:r>
              <a:rPr lang="es-CL" sz="2200" dirty="0" err="1" smtClean="0">
                <a:solidFill>
                  <a:srgbClr val="0070C0"/>
                </a:solidFill>
                <a:cs typeface="Calibri" pitchFamily="34" charset="0"/>
              </a:rPr>
              <a:t>Biofungicidas</a:t>
            </a:r>
            <a:r>
              <a:rPr lang="es-CL" sz="2200" dirty="0" smtClean="0">
                <a:solidFill>
                  <a:srgbClr val="0070C0"/>
                </a:solidFill>
                <a:cs typeface="Calibri" pitchFamily="34" charset="0"/>
              </a:rPr>
              <a:t> orgánicos desarrollados a partir de cepas de </a:t>
            </a:r>
            <a:r>
              <a:rPr lang="es-CL" sz="2200" dirty="0" err="1" smtClean="0">
                <a:solidFill>
                  <a:srgbClr val="0070C0"/>
                </a:solidFill>
                <a:cs typeface="Calibri" pitchFamily="34" charset="0"/>
              </a:rPr>
              <a:t>Trichoderma</a:t>
            </a:r>
            <a:r>
              <a:rPr lang="es-CL" sz="2200" dirty="0" smtClean="0">
                <a:solidFill>
                  <a:srgbClr val="0070C0"/>
                </a:solidFill>
                <a:cs typeface="Calibri" pitchFamily="34" charset="0"/>
              </a:rPr>
              <a:t> para uso en cultivos agronómicos</a:t>
            </a:r>
          </a:p>
          <a:p>
            <a:r>
              <a:rPr lang="es-CL" sz="2200" dirty="0" smtClean="0">
                <a:solidFill>
                  <a:srgbClr val="0070C0"/>
                </a:solidFill>
                <a:cs typeface="Calibri" pitchFamily="34" charset="0"/>
              </a:rPr>
              <a:t> Necesidades que satisface: Este producto satisface una necesidad en el mercado de los agros insumos, reemplazando el uso de pesticidas químicos de alta persistencia en organismos y ambiente</a:t>
            </a:r>
          </a:p>
          <a:p>
            <a:endParaRPr lang="es-CL" sz="1800" dirty="0" smtClean="0">
              <a:solidFill>
                <a:srgbClr val="0070C0"/>
              </a:solidFill>
              <a:latin typeface="Calibri" pitchFamily="34" charset="0"/>
              <a:cs typeface="Calibri" pitchFamily="34" charset="0"/>
            </a:endParaRPr>
          </a:p>
          <a:p>
            <a:endParaRPr lang="es-CL" sz="1800" dirty="0" smtClean="0">
              <a:solidFill>
                <a:srgbClr val="0070C0"/>
              </a:solidFill>
              <a:latin typeface="Calibri" pitchFamily="34" charset="0"/>
              <a:cs typeface="Calibri"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8001024" y="5500702"/>
            <a:ext cx="523875" cy="866775"/>
          </a:xfrm>
          <a:prstGeom prst="rect">
            <a:avLst/>
          </a:prstGeom>
          <a:noFill/>
          <a:ln w="12700">
            <a:noFill/>
            <a:miter lim="800000"/>
            <a:headEnd type="none" w="sm" len="sm"/>
            <a:tailEnd type="none" w="sm" len="sm"/>
          </a:ln>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428736"/>
            <a:ext cx="8229600" cy="4857784"/>
          </a:xfrm>
        </p:spPr>
        <p:txBody>
          <a:bodyPr>
            <a:noAutofit/>
          </a:bodyPr>
          <a:lstStyle/>
          <a:p>
            <a:r>
              <a:rPr lang="es-ES" b="1" dirty="0" smtClean="0">
                <a:solidFill>
                  <a:srgbClr val="0070C0"/>
                </a:solidFill>
                <a:cs typeface="Calibri" pitchFamily="34" charset="0"/>
              </a:rPr>
              <a:t>Plan de negocios para proyecto </a:t>
            </a:r>
            <a:r>
              <a:rPr lang="es-ES" b="1" dirty="0" err="1" smtClean="0">
                <a:solidFill>
                  <a:srgbClr val="0070C0"/>
                </a:solidFill>
                <a:cs typeface="Calibri" pitchFamily="34" charset="0"/>
              </a:rPr>
              <a:t>Espermiogramas</a:t>
            </a:r>
            <a:r>
              <a:rPr lang="es-ES" b="1" dirty="0" smtClean="0">
                <a:solidFill>
                  <a:srgbClr val="0070C0"/>
                </a:solidFill>
                <a:cs typeface="Calibri" pitchFamily="34" charset="0"/>
              </a:rPr>
              <a:t> Digitales Asistidos por Internet</a:t>
            </a:r>
            <a:endParaRPr lang="es-CL" b="1" dirty="0" smtClean="0">
              <a:solidFill>
                <a:srgbClr val="0070C0"/>
              </a:solidFill>
              <a:cs typeface="Calibri" pitchFamily="34" charset="0"/>
            </a:endParaRPr>
          </a:p>
          <a:p>
            <a:r>
              <a:rPr lang="es-ES" sz="2200" dirty="0" smtClean="0">
                <a:solidFill>
                  <a:srgbClr val="0070C0"/>
                </a:solidFill>
                <a:cs typeface="Calibri" pitchFamily="34" charset="0"/>
              </a:rPr>
              <a:t>Jefe  de Proyecto: Felipe Andrés de la Fuente Díaz, Ingeniería Civil Industrial</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a:t>
            </a:r>
            <a:r>
              <a:rPr lang="es-ES" sz="2200" dirty="0" err="1" smtClean="0">
                <a:solidFill>
                  <a:srgbClr val="0070C0"/>
                </a:solidFill>
                <a:cs typeface="Calibri" pitchFamily="34" charset="0"/>
              </a:rPr>
              <a:t>Steffen</a:t>
            </a:r>
            <a:r>
              <a:rPr lang="es-ES" sz="2200" dirty="0" smtClean="0">
                <a:solidFill>
                  <a:srgbClr val="0070C0"/>
                </a:solidFill>
                <a:cs typeface="Calibri" pitchFamily="34" charset="0"/>
              </a:rPr>
              <a:t> </a:t>
            </a:r>
            <a:r>
              <a:rPr lang="es-ES" sz="2200" dirty="0" err="1" smtClean="0">
                <a:solidFill>
                  <a:srgbClr val="0070C0"/>
                </a:solidFill>
                <a:cs typeface="Calibri" pitchFamily="34" charset="0"/>
              </a:rPr>
              <a:t>Hartel</a:t>
            </a:r>
            <a:endParaRPr lang="es-ES" sz="2200" dirty="0" smtClean="0">
              <a:solidFill>
                <a:srgbClr val="0070C0"/>
              </a:solidFill>
              <a:cs typeface="Calibri" pitchFamily="34" charset="0"/>
            </a:endParaRPr>
          </a:p>
          <a:p>
            <a:r>
              <a:rPr lang="es-CL" sz="2200" dirty="0" smtClean="0">
                <a:solidFill>
                  <a:srgbClr val="0070C0"/>
                </a:solidFill>
                <a:cs typeface="Calibri" pitchFamily="34" charset="0"/>
              </a:rPr>
              <a:t>Producto: Servicios de exámenes de muestras seminales automática (o </a:t>
            </a:r>
            <a:r>
              <a:rPr lang="es-CL" sz="2200" dirty="0" err="1" smtClean="0">
                <a:solidFill>
                  <a:srgbClr val="0070C0"/>
                </a:solidFill>
                <a:cs typeface="Calibri" pitchFamily="34" charset="0"/>
              </a:rPr>
              <a:t>espermiogramas</a:t>
            </a:r>
            <a:r>
              <a:rPr lang="es-CL" sz="2200" dirty="0" smtClean="0">
                <a:solidFill>
                  <a:srgbClr val="0070C0"/>
                </a:solidFill>
                <a:cs typeface="Calibri" pitchFamily="34" charset="0"/>
              </a:rPr>
              <a:t> digitales) que será a distancia (tele medicina) mediante el uso de un software de procesamiento de imágenes</a:t>
            </a:r>
          </a:p>
          <a:p>
            <a:r>
              <a:rPr lang="es-CL" sz="2200" dirty="0" smtClean="0">
                <a:solidFill>
                  <a:srgbClr val="0070C0"/>
                </a:solidFill>
                <a:cs typeface="Calibri" pitchFamily="34" charset="0"/>
              </a:rPr>
              <a:t> Necesidades que satisface: Ofrece una alta precisión, rápido y confiable en el análisis de </a:t>
            </a:r>
            <a:r>
              <a:rPr lang="es-CL" sz="2200" dirty="0" err="1" smtClean="0">
                <a:solidFill>
                  <a:srgbClr val="0070C0"/>
                </a:solidFill>
                <a:cs typeface="Calibri" pitchFamily="34" charset="0"/>
              </a:rPr>
              <a:t>espermiogramas</a:t>
            </a:r>
            <a:r>
              <a:rPr lang="es-CL" sz="2200" dirty="0" smtClean="0">
                <a:solidFill>
                  <a:srgbClr val="0070C0"/>
                </a:solidFill>
                <a:cs typeface="Calibri" pitchFamily="34" charset="0"/>
              </a:rPr>
              <a:t> a un costo bajo, y que además cumpliría con los estándares que recomienda la OMS</a:t>
            </a:r>
          </a:p>
          <a:p>
            <a:endParaRPr lang="es-ES" sz="1800" dirty="0" smtClean="0">
              <a:solidFill>
                <a:srgbClr val="0070C0"/>
              </a:solidFill>
              <a:latin typeface="Calibri" pitchFamily="34" charset="0"/>
              <a:cs typeface="Calibri" pitchFamily="34" charset="0"/>
            </a:endParaRPr>
          </a:p>
          <a:p>
            <a:pPr>
              <a:buNone/>
            </a:pPr>
            <a:r>
              <a:rPr lang="es-ES" sz="1800" dirty="0" smtClean="0">
                <a:solidFill>
                  <a:srgbClr val="0070C0"/>
                </a:solidFill>
                <a:latin typeface="Calibri" pitchFamily="34" charset="0"/>
                <a:cs typeface="Calibri" pitchFamily="34" charset="0"/>
              </a:rPr>
              <a:t> </a:t>
            </a:r>
            <a:endParaRPr lang="es-CL" sz="1800" dirty="0" smtClean="0">
              <a:solidFill>
                <a:srgbClr val="0070C0"/>
              </a:solidFill>
              <a:latin typeface="Calibri" pitchFamily="34" charset="0"/>
              <a:cs typeface="Calibri"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8001024" y="5500702"/>
            <a:ext cx="523875" cy="866775"/>
          </a:xfrm>
          <a:prstGeom prst="rect">
            <a:avLst/>
          </a:prstGeom>
          <a:noFill/>
          <a:ln w="12700">
            <a:noFill/>
            <a:miter lim="800000"/>
            <a:headEnd type="none" w="sm" len="sm"/>
            <a:tailEnd type="none" w="sm" len="sm"/>
          </a:ln>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428736"/>
            <a:ext cx="8229600" cy="4857784"/>
          </a:xfrm>
        </p:spPr>
        <p:txBody>
          <a:bodyPr>
            <a:noAutofit/>
          </a:bodyPr>
          <a:lstStyle/>
          <a:p>
            <a:pPr>
              <a:buNone/>
            </a:pPr>
            <a:endParaRPr lang="es-CL" sz="1800" dirty="0" smtClean="0">
              <a:solidFill>
                <a:srgbClr val="0070C0"/>
              </a:solidFill>
              <a:cs typeface="Calibri" pitchFamily="34" charset="0"/>
            </a:endParaRPr>
          </a:p>
          <a:p>
            <a:r>
              <a:rPr lang="es-ES" b="1" dirty="0" smtClean="0">
                <a:solidFill>
                  <a:srgbClr val="0070C0"/>
                </a:solidFill>
                <a:cs typeface="Calibri" pitchFamily="34" charset="0"/>
              </a:rPr>
              <a:t>Desarrollo de kits moleculares para la determinación de hierro</a:t>
            </a:r>
            <a:r>
              <a:rPr lang="es-ES" dirty="0" smtClean="0">
                <a:solidFill>
                  <a:srgbClr val="0070C0"/>
                </a:solidFill>
                <a:cs typeface="Calibri" pitchFamily="34" charset="0"/>
              </a:rPr>
              <a:t>	</a:t>
            </a:r>
            <a:endParaRPr lang="es-CL" dirty="0" smtClean="0">
              <a:solidFill>
                <a:srgbClr val="0070C0"/>
              </a:solidFill>
              <a:cs typeface="Calibri" pitchFamily="34" charset="0"/>
            </a:endParaRPr>
          </a:p>
          <a:p>
            <a:r>
              <a:rPr lang="es-ES" sz="2200" dirty="0" smtClean="0">
                <a:solidFill>
                  <a:srgbClr val="0070C0"/>
                </a:solidFill>
                <a:cs typeface="Calibri" pitchFamily="34" charset="0"/>
              </a:rPr>
              <a:t>Jefe de Proyecto: Olimpo José García Beltrán,  Doctorado en Química</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Bruce Kennedy </a:t>
            </a:r>
            <a:r>
              <a:rPr lang="es-ES" sz="2200" dirty="0" err="1" smtClean="0">
                <a:solidFill>
                  <a:srgbClr val="0070C0"/>
                </a:solidFill>
                <a:cs typeface="Calibri" pitchFamily="34" charset="0"/>
              </a:rPr>
              <a:t>Cassels</a:t>
            </a:r>
            <a:r>
              <a:rPr lang="es-ES" sz="2200" dirty="0" smtClean="0">
                <a:solidFill>
                  <a:srgbClr val="0070C0"/>
                </a:solidFill>
                <a:cs typeface="Calibri" pitchFamily="34" charset="0"/>
              </a:rPr>
              <a:t> </a:t>
            </a:r>
            <a:r>
              <a:rPr lang="es-ES" sz="2200" dirty="0" err="1" smtClean="0">
                <a:solidFill>
                  <a:srgbClr val="0070C0"/>
                </a:solidFill>
                <a:cs typeface="Calibri" pitchFamily="34" charset="0"/>
              </a:rPr>
              <a:t>Niven</a:t>
            </a:r>
            <a:endParaRPr lang="es-ES" sz="2200" dirty="0" smtClean="0">
              <a:solidFill>
                <a:srgbClr val="0070C0"/>
              </a:solidFill>
              <a:cs typeface="Calibri" pitchFamily="34" charset="0"/>
            </a:endParaRPr>
          </a:p>
          <a:p>
            <a:r>
              <a:rPr lang="es-CL" sz="2200" dirty="0" smtClean="0">
                <a:solidFill>
                  <a:srgbClr val="0070C0"/>
                </a:solidFill>
                <a:cs typeface="Calibri" pitchFamily="34" charset="0"/>
              </a:rPr>
              <a:t>Necesidades que satisface: Reconocimiento específico reduciendo la detección de falsos positivos en distintas áreas de investigación, que van desde la salud, hasta el medio ambiente</a:t>
            </a:r>
          </a:p>
          <a:p>
            <a:endParaRPr lang="es-CL" sz="1800" dirty="0" smtClean="0">
              <a:solidFill>
                <a:srgbClr val="0070C0"/>
              </a:solidFill>
              <a:latin typeface="Calibri" pitchFamily="34" charset="0"/>
              <a:cs typeface="Calibri" pitchFamily="34" charset="0"/>
            </a:endParaRPr>
          </a:p>
          <a:p>
            <a:endParaRPr lang="es-CL" sz="1800" dirty="0" smtClean="0">
              <a:solidFill>
                <a:srgbClr val="0070C0"/>
              </a:solidFill>
              <a:latin typeface="Calibri" pitchFamily="34" charset="0"/>
              <a:cs typeface="Calibri"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8001024" y="5500702"/>
            <a:ext cx="523875" cy="866775"/>
          </a:xfrm>
          <a:prstGeom prst="rect">
            <a:avLst/>
          </a:prstGeom>
          <a:noFill/>
          <a:ln w="12700">
            <a:noFill/>
            <a:miter lim="800000"/>
            <a:headEnd type="none" w="sm" len="sm"/>
            <a:tailEnd type="none" w="sm" len="sm"/>
          </a:ln>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412776"/>
            <a:ext cx="8229600" cy="4857784"/>
          </a:xfrm>
        </p:spPr>
        <p:txBody>
          <a:bodyPr>
            <a:noAutofit/>
          </a:bodyPr>
          <a:lstStyle/>
          <a:p>
            <a:r>
              <a:rPr lang="es-ES" sz="2000" b="1" dirty="0" smtClean="0">
                <a:solidFill>
                  <a:srgbClr val="0070C0"/>
                </a:solidFill>
                <a:cs typeface="Calibri" pitchFamily="34" charset="0"/>
              </a:rPr>
              <a:t>Desarrollo de un </a:t>
            </a:r>
            <a:r>
              <a:rPr lang="es-ES" sz="2000" b="1" dirty="0" err="1" smtClean="0">
                <a:solidFill>
                  <a:srgbClr val="0070C0"/>
                </a:solidFill>
                <a:cs typeface="Calibri" pitchFamily="34" charset="0"/>
              </a:rPr>
              <a:t>qRT</a:t>
            </a:r>
            <a:r>
              <a:rPr lang="es-ES" sz="2000" b="1" dirty="0" smtClean="0">
                <a:solidFill>
                  <a:srgbClr val="0070C0"/>
                </a:solidFill>
                <a:cs typeface="Calibri" pitchFamily="34" charset="0"/>
              </a:rPr>
              <a:t>-PCR para la cuantificación de transcripto de erbB3 como una molécula blanco para ser utilizada en inmunoterapia antitumoral</a:t>
            </a:r>
            <a:endParaRPr lang="es-CL" sz="2000" dirty="0" smtClean="0">
              <a:solidFill>
                <a:srgbClr val="0070C0"/>
              </a:solidFill>
              <a:cs typeface="Calibri" pitchFamily="34" charset="0"/>
            </a:endParaRPr>
          </a:p>
          <a:p>
            <a:r>
              <a:rPr lang="es-ES" sz="2000" dirty="0" smtClean="0">
                <a:solidFill>
                  <a:srgbClr val="0070C0"/>
                </a:solidFill>
                <a:cs typeface="Calibri" pitchFamily="34" charset="0"/>
              </a:rPr>
              <a:t>Jefe de Proyecto: Norberto Andrés Collazo Muñoz, Ingeniería en Biotecnología Molecular</a:t>
            </a:r>
            <a:endParaRPr lang="es-CL" sz="2000" dirty="0" smtClean="0">
              <a:solidFill>
                <a:srgbClr val="0070C0"/>
              </a:solidFill>
              <a:cs typeface="Calibri" pitchFamily="34" charset="0"/>
            </a:endParaRPr>
          </a:p>
          <a:p>
            <a:r>
              <a:rPr lang="es-ES" sz="2000" dirty="0" smtClean="0">
                <a:solidFill>
                  <a:srgbClr val="0070C0"/>
                </a:solidFill>
                <a:cs typeface="Calibri" pitchFamily="34" charset="0"/>
              </a:rPr>
              <a:t>Profesora Guía: María Carmen Molina </a:t>
            </a:r>
            <a:r>
              <a:rPr lang="es-ES" sz="2000" dirty="0" err="1" smtClean="0">
                <a:solidFill>
                  <a:srgbClr val="0070C0"/>
                </a:solidFill>
                <a:cs typeface="Calibri" pitchFamily="34" charset="0"/>
              </a:rPr>
              <a:t>Sampayo</a:t>
            </a:r>
            <a:endParaRPr lang="es-CL" sz="2000" dirty="0" smtClean="0">
              <a:solidFill>
                <a:srgbClr val="0070C0"/>
              </a:solidFill>
              <a:cs typeface="Calibri" pitchFamily="34" charset="0"/>
            </a:endParaRPr>
          </a:p>
          <a:p>
            <a:r>
              <a:rPr lang="es-CL" sz="2000" dirty="0" smtClean="0">
                <a:solidFill>
                  <a:srgbClr val="0070C0"/>
                </a:solidFill>
                <a:cs typeface="Calibri" pitchFamily="34" charset="0"/>
              </a:rPr>
              <a:t>Producto: Servicio que permite cuantificar la expresión de patrones de Tirosina Quinasa ERBB en tejido de cáncer gástrico u otro tumor en el cual se haya determinado que este marcador actúa como blanco terapéutico.</a:t>
            </a:r>
          </a:p>
          <a:p>
            <a:r>
              <a:rPr lang="es-CL" sz="2000" dirty="0" smtClean="0">
                <a:solidFill>
                  <a:srgbClr val="0070C0"/>
                </a:solidFill>
                <a:cs typeface="Calibri" pitchFamily="34" charset="0"/>
              </a:rPr>
              <a:t> Necesidades que satisface: Permitirá el diagnóstico de existencia de erbB3 en un día, lo que implica, establecer si el paciente es derivado o no a inmunoterapia considerando que el test presenta un 100% de sensibilidad y un 96,9% de especificidad en comparación a FISH que es el </a:t>
            </a:r>
            <a:r>
              <a:rPr lang="es-CL" sz="2000" dirty="0" err="1" smtClean="0">
                <a:solidFill>
                  <a:srgbClr val="0070C0"/>
                </a:solidFill>
                <a:cs typeface="Calibri" pitchFamily="34" charset="0"/>
              </a:rPr>
              <a:t>gold</a:t>
            </a:r>
            <a:r>
              <a:rPr lang="es-CL" sz="2000" dirty="0" smtClean="0">
                <a:solidFill>
                  <a:srgbClr val="0070C0"/>
                </a:solidFill>
                <a:cs typeface="Calibri" pitchFamily="34" charset="0"/>
              </a:rPr>
              <a:t> estándar</a:t>
            </a:r>
          </a:p>
          <a:p>
            <a:endParaRPr lang="es-CL" sz="1800" dirty="0" smtClean="0">
              <a:solidFill>
                <a:srgbClr val="0070C0"/>
              </a:solidFill>
              <a:latin typeface="Calibri" pitchFamily="34" charset="0"/>
              <a:cs typeface="Calibri" pitchFamily="34" charset="0"/>
            </a:endParaRPr>
          </a:p>
          <a:p>
            <a:endParaRPr lang="es-CL" sz="1800" dirty="0" smtClean="0">
              <a:solidFill>
                <a:srgbClr val="0070C0"/>
              </a:solidFill>
              <a:latin typeface="Calibri" pitchFamily="34" charset="0"/>
              <a:cs typeface="Calibri" pitchFamily="34" charset="0"/>
            </a:endParaRPr>
          </a:p>
          <a:p>
            <a:endParaRPr lang="es-CL" sz="1800" dirty="0" err="1" smtClean="0">
              <a:solidFill>
                <a:srgbClr val="0070C0"/>
              </a:solidFill>
              <a:latin typeface="Calibri" pitchFamily="34" charset="0"/>
              <a:cs typeface="Calibri"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8001024" y="5572140"/>
            <a:ext cx="523875" cy="866775"/>
          </a:xfrm>
          <a:prstGeom prst="rect">
            <a:avLst/>
          </a:prstGeom>
          <a:noFill/>
          <a:ln w="12700">
            <a:noFill/>
            <a:miter lim="800000"/>
            <a:headEnd type="none" w="sm" len="sm"/>
            <a:tailEnd type="none" w="sm" len="sm"/>
          </a:ln>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428736"/>
            <a:ext cx="8229600" cy="4857784"/>
          </a:xfrm>
        </p:spPr>
        <p:txBody>
          <a:bodyPr>
            <a:noAutofit/>
          </a:bodyPr>
          <a:lstStyle/>
          <a:p>
            <a:r>
              <a:rPr lang="es-ES" b="1" dirty="0" smtClean="0">
                <a:solidFill>
                  <a:srgbClr val="0070C0"/>
                </a:solidFill>
                <a:cs typeface="Calibri" pitchFamily="34" charset="0"/>
              </a:rPr>
              <a:t>Identificación de microorganismos </a:t>
            </a:r>
            <a:r>
              <a:rPr lang="es-ES" b="1" dirty="0" err="1" smtClean="0">
                <a:solidFill>
                  <a:srgbClr val="0070C0"/>
                </a:solidFill>
                <a:cs typeface="Calibri" pitchFamily="34" charset="0"/>
              </a:rPr>
              <a:t>bioestimulantes</a:t>
            </a:r>
            <a:r>
              <a:rPr lang="es-ES" b="1" dirty="0" smtClean="0">
                <a:solidFill>
                  <a:srgbClr val="0070C0"/>
                </a:solidFill>
                <a:cs typeface="Calibri" pitchFamily="34" charset="0"/>
              </a:rPr>
              <a:t> con fines comerciales</a:t>
            </a:r>
            <a:endParaRPr lang="es-CL" b="1" dirty="0" smtClean="0">
              <a:solidFill>
                <a:srgbClr val="0070C0"/>
              </a:solidFill>
              <a:cs typeface="Calibri" pitchFamily="34" charset="0"/>
            </a:endParaRPr>
          </a:p>
          <a:p>
            <a:r>
              <a:rPr lang="es-ES" sz="2200" dirty="0" smtClean="0">
                <a:solidFill>
                  <a:srgbClr val="0070C0"/>
                </a:solidFill>
                <a:cs typeface="Calibri" pitchFamily="34" charset="0"/>
              </a:rPr>
              <a:t>Jefa  de Proyecto: Romina Luz </a:t>
            </a:r>
            <a:r>
              <a:rPr lang="es-ES" sz="2200" dirty="0" err="1" smtClean="0">
                <a:solidFill>
                  <a:srgbClr val="0070C0"/>
                </a:solidFill>
                <a:cs typeface="Calibri" pitchFamily="34" charset="0"/>
              </a:rPr>
              <a:t>Almasia</a:t>
            </a:r>
            <a:r>
              <a:rPr lang="es-ES" sz="2200" dirty="0" smtClean="0">
                <a:solidFill>
                  <a:srgbClr val="0070C0"/>
                </a:solidFill>
                <a:cs typeface="Calibri" pitchFamily="34" charset="0"/>
              </a:rPr>
              <a:t> </a:t>
            </a:r>
            <a:r>
              <a:rPr lang="es-ES" sz="2200" dirty="0" err="1" smtClean="0">
                <a:solidFill>
                  <a:srgbClr val="0070C0"/>
                </a:solidFill>
                <a:cs typeface="Calibri" pitchFamily="34" charset="0"/>
              </a:rPr>
              <a:t>Croce</a:t>
            </a:r>
            <a:r>
              <a:rPr lang="es-ES" sz="2200" dirty="0" smtClean="0">
                <a:solidFill>
                  <a:srgbClr val="0070C0"/>
                </a:solidFill>
                <a:cs typeface="Calibri" pitchFamily="34" charset="0"/>
              </a:rPr>
              <a:t>, Ingeniería en Biotecnología Molecular</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Michael </a:t>
            </a:r>
            <a:r>
              <a:rPr lang="es-ES" sz="2200" dirty="0" err="1" smtClean="0">
                <a:solidFill>
                  <a:srgbClr val="0070C0"/>
                </a:solidFill>
                <a:cs typeface="Calibri" pitchFamily="34" charset="0"/>
              </a:rPr>
              <a:t>Handford</a:t>
            </a:r>
            <a:endParaRPr lang="es-ES" sz="2200" dirty="0" smtClean="0">
              <a:solidFill>
                <a:srgbClr val="0070C0"/>
              </a:solidFill>
              <a:cs typeface="Calibri" pitchFamily="34" charset="0"/>
            </a:endParaRPr>
          </a:p>
          <a:p>
            <a:r>
              <a:rPr lang="es-CL" sz="2200" dirty="0" smtClean="0">
                <a:solidFill>
                  <a:srgbClr val="0070C0"/>
                </a:solidFill>
                <a:cs typeface="Calibri" pitchFamily="34" charset="0"/>
              </a:rPr>
              <a:t>Producto: Concentrado en polvo de esporas del hongo </a:t>
            </a:r>
            <a:r>
              <a:rPr lang="es-CL" sz="2200" dirty="0" err="1" smtClean="0">
                <a:solidFill>
                  <a:srgbClr val="0070C0"/>
                </a:solidFill>
                <a:cs typeface="Calibri" pitchFamily="34" charset="0"/>
              </a:rPr>
              <a:t>Trichoderma</a:t>
            </a:r>
            <a:r>
              <a:rPr lang="es-CL" sz="2200" dirty="0" smtClean="0">
                <a:solidFill>
                  <a:srgbClr val="0070C0"/>
                </a:solidFill>
                <a:cs typeface="Calibri" pitchFamily="34" charset="0"/>
              </a:rPr>
              <a:t> como </a:t>
            </a:r>
            <a:r>
              <a:rPr lang="es-CL" sz="2200" dirty="0" err="1" smtClean="0">
                <a:solidFill>
                  <a:srgbClr val="0070C0"/>
                </a:solidFill>
                <a:cs typeface="Calibri" pitchFamily="34" charset="0"/>
              </a:rPr>
              <a:t>biocontrolador</a:t>
            </a:r>
            <a:r>
              <a:rPr lang="es-CL" sz="2200" dirty="0" smtClean="0">
                <a:solidFill>
                  <a:srgbClr val="0070C0"/>
                </a:solidFill>
                <a:cs typeface="Calibri" pitchFamily="34" charset="0"/>
              </a:rPr>
              <a:t> y con características </a:t>
            </a:r>
            <a:r>
              <a:rPr lang="es-CL" sz="2200" dirty="0" err="1" smtClean="0">
                <a:solidFill>
                  <a:srgbClr val="0070C0"/>
                </a:solidFill>
                <a:cs typeface="Calibri" pitchFamily="34" charset="0"/>
              </a:rPr>
              <a:t>bioestimulantes</a:t>
            </a:r>
            <a:r>
              <a:rPr lang="es-CL" sz="2200" dirty="0" smtClean="0">
                <a:solidFill>
                  <a:srgbClr val="0070C0"/>
                </a:solidFill>
                <a:cs typeface="Calibri" pitchFamily="34" charset="0"/>
              </a:rPr>
              <a:t>, junto con los servicios de capacitación a los productores interesados</a:t>
            </a:r>
          </a:p>
          <a:p>
            <a:r>
              <a:rPr lang="es-CL" sz="2200" dirty="0" smtClean="0">
                <a:solidFill>
                  <a:srgbClr val="0070C0"/>
                </a:solidFill>
                <a:cs typeface="Calibri" pitchFamily="34" charset="0"/>
              </a:rPr>
              <a:t> Necesidades que satisface: Es agente natural que puede ser utilizado en una amplia variedad de suelos en los que induce el desarrollo radicular mejorando el rendimiento de una gran variedad de especies</a:t>
            </a:r>
          </a:p>
          <a:p>
            <a:pPr>
              <a:buNone/>
            </a:pPr>
            <a:r>
              <a:rPr lang="es-ES" sz="1800" dirty="0" smtClean="0">
                <a:solidFill>
                  <a:srgbClr val="0070C0"/>
                </a:solidFill>
                <a:latin typeface="Calibri" pitchFamily="34" charset="0"/>
                <a:cs typeface="Calibri" pitchFamily="34" charset="0"/>
              </a:rPr>
              <a:t> </a:t>
            </a:r>
            <a:endParaRPr lang="es-CL" sz="1800" dirty="0" err="1" smtClean="0">
              <a:solidFill>
                <a:srgbClr val="0070C0"/>
              </a:solidFill>
              <a:latin typeface="Calibri" pitchFamily="34" charset="0"/>
              <a:cs typeface="Calibri"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8001024" y="5500702"/>
            <a:ext cx="523875" cy="866775"/>
          </a:xfrm>
          <a:prstGeom prst="rect">
            <a:avLst/>
          </a:prstGeom>
          <a:noFill/>
          <a:ln w="12700">
            <a:noFill/>
            <a:miter lim="800000"/>
            <a:headEnd type="none" w="sm" len="sm"/>
            <a:tailEnd type="none" w="sm" len="sm"/>
          </a:ln>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428736"/>
            <a:ext cx="8229600" cy="4857784"/>
          </a:xfrm>
        </p:spPr>
        <p:txBody>
          <a:bodyPr>
            <a:noAutofit/>
          </a:bodyPr>
          <a:lstStyle/>
          <a:p>
            <a:r>
              <a:rPr lang="es-ES" b="1" dirty="0" smtClean="0">
                <a:solidFill>
                  <a:srgbClr val="0070C0"/>
                </a:solidFill>
                <a:cs typeface="Calibri" pitchFamily="34" charset="0"/>
              </a:rPr>
              <a:t>Desarrollo del cultivo agronómico de </a:t>
            </a:r>
            <a:r>
              <a:rPr lang="es-ES" b="1" dirty="0" err="1" smtClean="0">
                <a:solidFill>
                  <a:srgbClr val="0070C0"/>
                </a:solidFill>
                <a:cs typeface="Calibri" pitchFamily="34" charset="0"/>
              </a:rPr>
              <a:t>higuerrilla</a:t>
            </a:r>
            <a:r>
              <a:rPr lang="es-ES" b="1" dirty="0" smtClean="0">
                <a:solidFill>
                  <a:srgbClr val="0070C0"/>
                </a:solidFill>
                <a:cs typeface="Calibri" pitchFamily="34" charset="0"/>
              </a:rPr>
              <a:t> (</a:t>
            </a:r>
            <a:r>
              <a:rPr lang="es-ES" b="1" dirty="0" err="1" smtClean="0">
                <a:solidFill>
                  <a:srgbClr val="0070C0"/>
                </a:solidFill>
                <a:cs typeface="Calibri" pitchFamily="34" charset="0"/>
              </a:rPr>
              <a:t>Ricinus</a:t>
            </a:r>
            <a:r>
              <a:rPr lang="es-ES" b="1" dirty="0" smtClean="0">
                <a:solidFill>
                  <a:srgbClr val="0070C0"/>
                </a:solidFill>
                <a:cs typeface="Calibri" pitchFamily="34" charset="0"/>
              </a:rPr>
              <a:t> </a:t>
            </a:r>
            <a:r>
              <a:rPr lang="es-ES" b="1" dirty="0" err="1" smtClean="0">
                <a:solidFill>
                  <a:srgbClr val="0070C0"/>
                </a:solidFill>
                <a:cs typeface="Calibri" pitchFamily="34" charset="0"/>
              </a:rPr>
              <a:t>Communis</a:t>
            </a:r>
            <a:r>
              <a:rPr lang="es-ES" b="1" dirty="0" smtClean="0">
                <a:solidFill>
                  <a:srgbClr val="0070C0"/>
                </a:solidFill>
                <a:cs typeface="Calibri" pitchFamily="34" charset="0"/>
              </a:rPr>
              <a:t> L.) para la obtención de biocombustibles	</a:t>
            </a:r>
          </a:p>
          <a:p>
            <a:r>
              <a:rPr lang="es-ES" sz="2200" dirty="0" smtClean="0">
                <a:solidFill>
                  <a:srgbClr val="0070C0"/>
                </a:solidFill>
                <a:cs typeface="Calibri" pitchFamily="34" charset="0"/>
              </a:rPr>
              <a:t>Jefa de Proyecto: Francisco Guillermo Delgado Valenzuela, Agronomía</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Hernán Silva</a:t>
            </a:r>
          </a:p>
          <a:p>
            <a:r>
              <a:rPr lang="es-CL" sz="2200" dirty="0" smtClean="0">
                <a:solidFill>
                  <a:srgbClr val="0070C0"/>
                </a:solidFill>
                <a:cs typeface="Calibri" pitchFamily="34" charset="0"/>
              </a:rPr>
              <a:t>Producto: Biocombustible a partir de aceite de higuerilla </a:t>
            </a:r>
          </a:p>
          <a:p>
            <a:r>
              <a:rPr lang="es-CL" sz="2200" dirty="0" smtClean="0">
                <a:solidFill>
                  <a:srgbClr val="0070C0"/>
                </a:solidFill>
                <a:cs typeface="Calibri" pitchFamily="34" charset="0"/>
              </a:rPr>
              <a:t> Necesidades que satisface: Necesidad de las empresas mineras por biocombustibles menos contaminantes</a:t>
            </a:r>
          </a:p>
          <a:p>
            <a:endParaRPr lang="es-CL" sz="1800" dirty="0" smtClean="0">
              <a:solidFill>
                <a:srgbClr val="0070C0"/>
              </a:solidFill>
              <a:latin typeface="Calibri" pitchFamily="34" charset="0"/>
              <a:cs typeface="Calibri" pitchFamily="34" charset="0"/>
            </a:endParaRPr>
          </a:p>
          <a:p>
            <a:endParaRPr lang="es-CL" sz="1800" dirty="0" err="1" smtClean="0">
              <a:solidFill>
                <a:srgbClr val="0070C0"/>
              </a:solidFill>
              <a:latin typeface="Calibri" pitchFamily="34" charset="0"/>
              <a:cs typeface="Calibri"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8001024" y="5500702"/>
            <a:ext cx="523875" cy="866775"/>
          </a:xfrm>
          <a:prstGeom prst="rect">
            <a:avLst/>
          </a:prstGeom>
          <a:noFill/>
          <a:ln w="12700">
            <a:noFill/>
            <a:miter lim="800000"/>
            <a:headEnd type="none" w="sm" len="sm"/>
            <a:tailEnd type="none" w="sm" len="sm"/>
          </a:ln>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28736"/>
            <a:ext cx="8229600" cy="4857784"/>
          </a:xfrm>
        </p:spPr>
        <p:txBody>
          <a:bodyPr>
            <a:noAutofit/>
          </a:bodyPr>
          <a:lstStyle/>
          <a:p>
            <a:r>
              <a:rPr lang="es-ES" b="1" dirty="0" smtClean="0">
                <a:solidFill>
                  <a:srgbClr val="0070C0"/>
                </a:solidFill>
                <a:cs typeface="Calibri" pitchFamily="34" charset="0"/>
              </a:rPr>
              <a:t>Kit educacional basado en nuevos conceptos de robótica</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Jefe de Proyecto: Cristóbal Patricio Armstrong Díaz, Ingeniería Civil Mecánica</a:t>
            </a:r>
          </a:p>
          <a:p>
            <a:r>
              <a:rPr lang="es-ES" sz="2200" dirty="0" smtClean="0">
                <a:solidFill>
                  <a:srgbClr val="0070C0"/>
                </a:solidFill>
                <a:cs typeface="Calibri" pitchFamily="34" charset="0"/>
              </a:rPr>
              <a:t>Profesor Guía: Juan Cristóbal Zagal Montealegre</a:t>
            </a:r>
          </a:p>
          <a:p>
            <a:r>
              <a:rPr lang="es-CL" sz="2200" dirty="0" smtClean="0">
                <a:solidFill>
                  <a:srgbClr val="0070C0"/>
                </a:solidFill>
                <a:cs typeface="Calibri" pitchFamily="34" charset="0"/>
              </a:rPr>
              <a:t>Producto: 2 Kits Educacionales de Robótica para la enseñanza de las ciencias y nuevas tecnologías. Ambos kits incluyen un software de simulación 3D y guías de ejemplos de proyectos didácticos</a:t>
            </a:r>
          </a:p>
          <a:p>
            <a:r>
              <a:rPr lang="es-CL" sz="2200" dirty="0" smtClean="0">
                <a:solidFill>
                  <a:srgbClr val="0070C0"/>
                </a:solidFill>
                <a:cs typeface="Calibri" pitchFamily="34" charset="0"/>
              </a:rPr>
              <a:t> Necesidades que satisface: Nuevas alternativas de educación en el área de las ciencias básicas, para países en vías de desarrollo, entregando espacio a la creatividad</a:t>
            </a:r>
          </a:p>
          <a:p>
            <a:endParaRPr lang="es-CL" sz="2200" dirty="0" smtClean="0">
              <a:solidFill>
                <a:srgbClr val="0070C0"/>
              </a:solidFill>
              <a:latin typeface="Calibri" pitchFamily="34" charset="0"/>
              <a:cs typeface="Calibri" pitchFamily="34" charset="0"/>
            </a:endParaRPr>
          </a:p>
          <a:p>
            <a:endParaRPr lang="es-CL" sz="2200" dirty="0"/>
          </a:p>
        </p:txBody>
      </p:sp>
      <p:pic>
        <p:nvPicPr>
          <p:cNvPr id="5" name="Picture 6"/>
          <p:cNvPicPr>
            <a:picLocks noChangeAspect="1" noChangeArrowheads="1"/>
          </p:cNvPicPr>
          <p:nvPr/>
        </p:nvPicPr>
        <p:blipFill>
          <a:blip r:embed="rId2" cstate="print"/>
          <a:srcRect/>
          <a:stretch>
            <a:fillRect/>
          </a:stretch>
        </p:blipFill>
        <p:spPr bwMode="auto">
          <a:xfrm>
            <a:off x="8001024" y="5572140"/>
            <a:ext cx="523875" cy="866775"/>
          </a:xfrm>
          <a:prstGeom prst="rect">
            <a:avLst/>
          </a:prstGeom>
          <a:noFill/>
          <a:ln w="12700">
            <a:noFill/>
            <a:miter lim="800000"/>
            <a:headEnd type="none" w="sm" len="sm"/>
            <a:tailEnd type="none" w="sm" len="sm"/>
          </a:ln>
        </p:spPr>
      </p:pic>
      <p:sp>
        <p:nvSpPr>
          <p:cNvPr id="8" name="7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9"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496" y="1451536"/>
            <a:ext cx="8229600" cy="4857784"/>
          </a:xfrm>
        </p:spPr>
        <p:txBody>
          <a:bodyPr>
            <a:noAutofit/>
          </a:bodyPr>
          <a:lstStyle/>
          <a:p>
            <a:r>
              <a:rPr lang="es-ES" sz="2200" b="1" dirty="0" smtClean="0">
                <a:solidFill>
                  <a:srgbClr val="0070C0"/>
                </a:solidFill>
                <a:cs typeface="Calibri" pitchFamily="34" charset="0"/>
              </a:rPr>
              <a:t>Cambios en la estructura de los polisacáridos de Aloe Vera potencian sus propiedades medicinales</a:t>
            </a:r>
            <a:r>
              <a:rPr lang="es-ES" sz="2200" dirty="0" smtClean="0">
                <a:solidFill>
                  <a:srgbClr val="0070C0"/>
                </a:solidFill>
                <a:cs typeface="Calibri" pitchFamily="34" charset="0"/>
              </a:rPr>
              <a:t>	</a:t>
            </a:r>
            <a:endParaRPr lang="es-CL" sz="2000" dirty="0" smtClean="0">
              <a:solidFill>
                <a:srgbClr val="0070C0"/>
              </a:solidFill>
              <a:cs typeface="Calibri" pitchFamily="34" charset="0"/>
            </a:endParaRPr>
          </a:p>
          <a:p>
            <a:r>
              <a:rPr lang="es-ES" sz="2000" dirty="0" smtClean="0">
                <a:solidFill>
                  <a:srgbClr val="0070C0"/>
                </a:solidFill>
                <a:cs typeface="Calibri" pitchFamily="34" charset="0"/>
              </a:rPr>
              <a:t>Jefe de Proyecto: Carlos Alberto Salinas Moreira, Ingeniería en Biotecnología Molecular</a:t>
            </a:r>
            <a:endParaRPr lang="es-CL" sz="2000" dirty="0" smtClean="0">
              <a:solidFill>
                <a:srgbClr val="0070C0"/>
              </a:solidFill>
              <a:cs typeface="Calibri" pitchFamily="34" charset="0"/>
            </a:endParaRPr>
          </a:p>
          <a:p>
            <a:r>
              <a:rPr lang="es-ES" sz="2000" dirty="0" smtClean="0">
                <a:solidFill>
                  <a:srgbClr val="0070C0"/>
                </a:solidFill>
                <a:cs typeface="Calibri" pitchFamily="34" charset="0"/>
              </a:rPr>
              <a:t>Profesora Guía: Liliana </a:t>
            </a:r>
            <a:r>
              <a:rPr lang="es-ES" sz="2000" dirty="0" err="1" smtClean="0">
                <a:solidFill>
                  <a:srgbClr val="0070C0"/>
                </a:solidFill>
                <a:cs typeface="Calibri" pitchFamily="34" charset="0"/>
              </a:rPr>
              <a:t>Cardemil</a:t>
            </a:r>
            <a:r>
              <a:rPr lang="es-ES" sz="2000" dirty="0" smtClean="0">
                <a:solidFill>
                  <a:srgbClr val="0070C0"/>
                </a:solidFill>
                <a:cs typeface="Calibri" pitchFamily="34" charset="0"/>
              </a:rPr>
              <a:t> Oliva</a:t>
            </a:r>
          </a:p>
          <a:p>
            <a:r>
              <a:rPr lang="es-CL" sz="2000" dirty="0" smtClean="0">
                <a:solidFill>
                  <a:srgbClr val="0070C0"/>
                </a:solidFill>
                <a:cs typeface="Calibri" pitchFamily="34" charset="0"/>
              </a:rPr>
              <a:t>Producto: Protocolos de extracción y purificación de las nuevas formas moleculares de </a:t>
            </a:r>
            <a:r>
              <a:rPr lang="es-CL" sz="2000" dirty="0" err="1" smtClean="0">
                <a:solidFill>
                  <a:srgbClr val="0070C0"/>
                </a:solidFill>
                <a:cs typeface="Calibri" pitchFamily="34" charset="0"/>
              </a:rPr>
              <a:t>fructanos</a:t>
            </a:r>
            <a:r>
              <a:rPr lang="es-CL" sz="2000" dirty="0" smtClean="0">
                <a:solidFill>
                  <a:srgbClr val="0070C0"/>
                </a:solidFill>
                <a:cs typeface="Calibri" pitchFamily="34" charset="0"/>
              </a:rPr>
              <a:t> y </a:t>
            </a:r>
            <a:r>
              <a:rPr lang="es-CL" sz="2000" dirty="0" err="1" smtClean="0">
                <a:solidFill>
                  <a:srgbClr val="0070C0"/>
                </a:solidFill>
                <a:cs typeface="Calibri" pitchFamily="34" charset="0"/>
              </a:rPr>
              <a:t>glucomananos</a:t>
            </a:r>
            <a:r>
              <a:rPr lang="es-CL" sz="2000" dirty="0" smtClean="0">
                <a:solidFill>
                  <a:srgbClr val="0070C0"/>
                </a:solidFill>
                <a:cs typeface="Calibri" pitchFamily="34" charset="0"/>
              </a:rPr>
              <a:t>, sintetizadas por las plantas de Aloe Vera en condiciones controladas de agua y temperatura, y protocolos de evaluación con test biológicos</a:t>
            </a:r>
          </a:p>
          <a:p>
            <a:r>
              <a:rPr lang="es-CL" sz="2000" dirty="0" smtClean="0">
                <a:solidFill>
                  <a:srgbClr val="0070C0"/>
                </a:solidFill>
                <a:cs typeface="Calibri" pitchFamily="34" charset="0"/>
              </a:rPr>
              <a:t>Necesidades que satisface: Estos tienen propiedades de acción farmacológica que ayudarían a la prevención del cáncer </a:t>
            </a:r>
            <a:r>
              <a:rPr lang="es-CL" sz="2000" dirty="0" err="1" smtClean="0">
                <a:solidFill>
                  <a:srgbClr val="0070C0"/>
                </a:solidFill>
                <a:cs typeface="Calibri" pitchFamily="34" charset="0"/>
              </a:rPr>
              <a:t>colo</a:t>
            </a:r>
            <a:r>
              <a:rPr lang="es-CL" sz="2000" dirty="0" smtClean="0">
                <a:solidFill>
                  <a:srgbClr val="0070C0"/>
                </a:solidFill>
                <a:cs typeface="Calibri" pitchFamily="34" charset="0"/>
              </a:rPr>
              <a:t>-rectal, además puede ser un mejor cicatrizante y mejor inductor del sistema inmune de los vertebrados</a:t>
            </a:r>
            <a:endParaRPr lang="es-CL" sz="2000" dirty="0">
              <a:solidFill>
                <a:srgbClr val="0070C0"/>
              </a:solidFill>
              <a:cs typeface="Calibri" pitchFamily="34" charset="0"/>
            </a:endParaRPr>
          </a:p>
        </p:txBody>
      </p:sp>
      <p:pic>
        <p:nvPicPr>
          <p:cNvPr id="5" name="Picture 6"/>
          <p:cNvPicPr>
            <a:picLocks noChangeAspect="1" noChangeArrowheads="1"/>
          </p:cNvPicPr>
          <p:nvPr/>
        </p:nvPicPr>
        <p:blipFill>
          <a:blip r:embed="rId2" cstate="print"/>
          <a:srcRect/>
          <a:stretch>
            <a:fillRect/>
          </a:stretch>
        </p:blipFill>
        <p:spPr bwMode="auto">
          <a:xfrm>
            <a:off x="8224589" y="5572140"/>
            <a:ext cx="523875" cy="866775"/>
          </a:xfrm>
          <a:prstGeom prst="rect">
            <a:avLst/>
          </a:prstGeom>
          <a:noFill/>
          <a:ln w="12700">
            <a:noFill/>
            <a:miter lim="800000"/>
            <a:headEnd type="none" w="sm" len="sm"/>
            <a:tailEnd type="none" w="sm" len="sm"/>
          </a:ln>
        </p:spPr>
      </p:pic>
      <p:sp>
        <p:nvSpPr>
          <p:cNvPr id="8" name="7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9"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b="1" dirty="0" smtClean="0">
                <a:latin typeface="Calibri" pitchFamily="34" charset="0"/>
              </a:rPr>
              <a:t/>
            </a:r>
            <a:br>
              <a:rPr lang="en-US" b="1" dirty="0" smtClean="0">
                <a:latin typeface="Calibri" pitchFamily="34" charset="0"/>
              </a:rPr>
            </a:br>
            <a:r>
              <a:rPr lang="en-US" b="1" dirty="0" smtClean="0">
                <a:latin typeface="Calibri" pitchFamily="34" charset="0"/>
              </a:rPr>
              <a:t/>
            </a:r>
            <a:br>
              <a:rPr lang="en-US" b="1" dirty="0" smtClean="0">
                <a:latin typeface="Calibri" pitchFamily="34" charset="0"/>
              </a:rPr>
            </a:br>
            <a:r>
              <a:rPr lang="en-US" b="1" dirty="0" smtClean="0">
                <a:latin typeface="Calibri" pitchFamily="34" charset="0"/>
              </a:rPr>
              <a:t/>
            </a:r>
            <a:br>
              <a:rPr lang="en-US" b="1" dirty="0" smtClean="0">
                <a:latin typeface="Calibri" pitchFamily="34" charset="0"/>
              </a:rPr>
            </a:br>
            <a:r>
              <a:rPr lang="en-US" b="1" dirty="0" smtClean="0">
                <a:latin typeface="Calibri" pitchFamily="34" charset="0"/>
              </a:rPr>
              <a:t/>
            </a:r>
            <a:br>
              <a:rPr lang="en-US" b="1" dirty="0" smtClean="0">
                <a:latin typeface="Calibri" pitchFamily="34" charset="0"/>
              </a:rPr>
            </a:br>
            <a:r>
              <a:rPr lang="en-US" b="1" dirty="0" smtClean="0">
                <a:latin typeface="Calibri" pitchFamily="34" charset="0"/>
              </a:rPr>
              <a:t/>
            </a:r>
            <a:br>
              <a:rPr lang="en-US" b="1" dirty="0" smtClean="0">
                <a:latin typeface="Calibri" pitchFamily="34" charset="0"/>
              </a:rPr>
            </a:br>
            <a:endParaRPr lang="es-CL" dirty="0"/>
          </a:p>
        </p:txBody>
      </p:sp>
      <p:sp>
        <p:nvSpPr>
          <p:cNvPr id="6" name="5 Marcador de texto"/>
          <p:cNvSpPr>
            <a:spLocks noGrp="1"/>
          </p:cNvSpPr>
          <p:nvPr>
            <p:ph type="body" idx="1"/>
          </p:nvPr>
        </p:nvSpPr>
        <p:spPr>
          <a:xfrm>
            <a:off x="755576" y="2276872"/>
            <a:ext cx="7772400" cy="5328592"/>
          </a:xfrm>
        </p:spPr>
        <p:txBody>
          <a:bodyPr>
            <a:noAutofit/>
          </a:bodyPr>
          <a:lstStyle/>
          <a:p>
            <a:pPr algn="ctr"/>
            <a:endParaRPr lang="en-US" sz="2800" b="1" dirty="0" smtClean="0">
              <a:solidFill>
                <a:srgbClr val="FF0000"/>
              </a:solidFill>
              <a:latin typeface="Calibri" pitchFamily="34" charset="0"/>
              <a:ea typeface="+mj-ea"/>
              <a:cs typeface="+mj-cs"/>
            </a:endParaRPr>
          </a:p>
          <a:p>
            <a:pPr algn="ctr"/>
            <a:endParaRPr lang="en-US" sz="2800" b="1" dirty="0" smtClean="0">
              <a:solidFill>
                <a:srgbClr val="FF0000"/>
              </a:solidFill>
              <a:latin typeface="Calibri" pitchFamily="34" charset="0"/>
              <a:ea typeface="+mj-ea"/>
              <a:cs typeface="+mj-cs"/>
            </a:endParaRPr>
          </a:p>
          <a:p>
            <a:pPr algn="ctr"/>
            <a:endParaRPr lang="en-US" sz="2800" b="1" dirty="0" smtClean="0">
              <a:solidFill>
                <a:srgbClr val="FF0000"/>
              </a:solidFill>
              <a:latin typeface="Calibri" pitchFamily="34" charset="0"/>
              <a:ea typeface="+mj-ea"/>
              <a:cs typeface="+mj-cs"/>
            </a:endParaRPr>
          </a:p>
          <a:p>
            <a:pPr algn="ctr"/>
            <a:endParaRPr lang="en-US" sz="2800" b="1" dirty="0" smtClean="0">
              <a:solidFill>
                <a:srgbClr val="FF0000"/>
              </a:solidFill>
              <a:latin typeface="Calibri" pitchFamily="34" charset="0"/>
              <a:ea typeface="+mj-ea"/>
              <a:cs typeface="+mj-cs"/>
            </a:endParaRPr>
          </a:p>
          <a:p>
            <a:pPr algn="ctr"/>
            <a:endParaRPr lang="en-US" sz="2800" b="1" dirty="0" smtClean="0">
              <a:solidFill>
                <a:srgbClr val="FF0000"/>
              </a:solidFill>
              <a:latin typeface="Calibri" pitchFamily="34" charset="0"/>
              <a:ea typeface="+mj-ea"/>
              <a:cs typeface="+mj-cs"/>
            </a:endParaRPr>
          </a:p>
          <a:p>
            <a:pPr algn="ctr"/>
            <a:endParaRPr lang="en-US" sz="2800" b="1" dirty="0" smtClean="0">
              <a:solidFill>
                <a:srgbClr val="FF0000"/>
              </a:solidFill>
              <a:latin typeface="Calibri" pitchFamily="34" charset="0"/>
              <a:ea typeface="+mj-ea"/>
              <a:cs typeface="+mj-cs"/>
            </a:endParaRPr>
          </a:p>
          <a:p>
            <a:pPr algn="ctr"/>
            <a:endParaRPr lang="en-US" sz="2800" b="1" dirty="0" smtClean="0">
              <a:solidFill>
                <a:srgbClr val="FF0000"/>
              </a:solidFill>
              <a:latin typeface="Calibri" pitchFamily="34" charset="0"/>
              <a:ea typeface="+mj-ea"/>
              <a:cs typeface="+mj-cs"/>
            </a:endParaRPr>
          </a:p>
          <a:p>
            <a:pPr algn="ctr"/>
            <a:endParaRPr lang="en-US" sz="2800" b="1" dirty="0" smtClean="0">
              <a:solidFill>
                <a:srgbClr val="FF0000"/>
              </a:solidFill>
              <a:latin typeface="Calibri" pitchFamily="34" charset="0"/>
              <a:ea typeface="+mj-ea"/>
              <a:cs typeface="+mj-cs"/>
            </a:endParaRPr>
          </a:p>
          <a:p>
            <a:pPr algn="ctr"/>
            <a:endParaRPr lang="en-US" sz="2800" b="1" dirty="0" smtClean="0">
              <a:solidFill>
                <a:srgbClr val="FF0000"/>
              </a:solidFill>
              <a:latin typeface="Calibri" pitchFamily="34" charset="0"/>
              <a:ea typeface="+mj-ea"/>
              <a:cs typeface="+mj-cs"/>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n-US" sz="2800" b="1" dirty="0" smtClean="0">
              <a:solidFill>
                <a:srgbClr val="FF0000"/>
              </a:solidFill>
              <a:latin typeface="Calibri" pitchFamily="34" charset="0"/>
            </a:endParaRPr>
          </a:p>
          <a:p>
            <a:pPr algn="ctr"/>
            <a:endParaRPr lang="es-CL" sz="2800" b="1" dirty="0" smtClean="0">
              <a:solidFill>
                <a:srgbClr val="FF0000"/>
              </a:solidFill>
              <a:latin typeface="Calibri" pitchFamily="34" charset="0"/>
            </a:endParaRPr>
          </a:p>
          <a:p>
            <a:pPr algn="ctr"/>
            <a:endParaRPr lang="es-CL" sz="2800" b="1" dirty="0" smtClean="0">
              <a:solidFill>
                <a:srgbClr val="FF0000"/>
              </a:solidFill>
              <a:latin typeface="Calibri" pitchFamily="34" charset="0"/>
            </a:endParaRPr>
          </a:p>
          <a:p>
            <a:pPr algn="ctr"/>
            <a:endParaRPr lang="es-CL" sz="2800" b="1" dirty="0" smtClean="0">
              <a:solidFill>
                <a:srgbClr val="FF0000"/>
              </a:solidFill>
              <a:latin typeface="Calibri" pitchFamily="34" charset="0"/>
            </a:endParaRPr>
          </a:p>
          <a:p>
            <a:pPr algn="ctr"/>
            <a:endParaRPr lang="es-CL" sz="2800" b="1" dirty="0" smtClean="0">
              <a:solidFill>
                <a:srgbClr val="FF0000"/>
              </a:solidFill>
              <a:latin typeface="Calibri" pitchFamily="34" charset="0"/>
            </a:endParaRPr>
          </a:p>
          <a:p>
            <a:pPr algn="ctr"/>
            <a:endParaRPr lang="es-CL" sz="2800" b="1" dirty="0" smtClean="0">
              <a:solidFill>
                <a:srgbClr val="FF0000"/>
              </a:solidFill>
              <a:latin typeface="Calibri" pitchFamily="34" charset="0"/>
            </a:endParaRPr>
          </a:p>
          <a:p>
            <a:pPr algn="ctr"/>
            <a:endParaRPr lang="es-CL" sz="2800" b="1" dirty="0" smtClean="0">
              <a:solidFill>
                <a:schemeClr val="bg1">
                  <a:lumMod val="50000"/>
                </a:schemeClr>
              </a:solidFill>
              <a:latin typeface="Calibri" pitchFamily="34" charset="0"/>
            </a:endParaRPr>
          </a:p>
          <a:p>
            <a:pPr algn="ctr"/>
            <a:r>
              <a:rPr lang="es-CL" sz="2800" b="1" dirty="0">
                <a:solidFill>
                  <a:schemeClr val="bg1">
                    <a:lumMod val="50000"/>
                  </a:schemeClr>
                </a:solidFill>
                <a:latin typeface="+mn-lt"/>
              </a:rPr>
              <a:t>Adjudicación VIU Primera Etapa</a:t>
            </a:r>
          </a:p>
          <a:p>
            <a:pPr algn="ctr"/>
            <a:r>
              <a:rPr lang="en-US" sz="2800" b="1" dirty="0" err="1">
                <a:solidFill>
                  <a:schemeClr val="bg1">
                    <a:lumMod val="50000"/>
                  </a:schemeClr>
                </a:solidFill>
                <a:latin typeface="+mn-lt"/>
              </a:rPr>
              <a:t>Entrega</a:t>
            </a:r>
            <a:r>
              <a:rPr lang="en-US" sz="2800" b="1" dirty="0">
                <a:solidFill>
                  <a:schemeClr val="bg1">
                    <a:lumMod val="50000"/>
                  </a:schemeClr>
                </a:solidFill>
                <a:latin typeface="+mn-lt"/>
              </a:rPr>
              <a:t> de Diplomas</a:t>
            </a:r>
          </a:p>
          <a:p>
            <a:pPr algn="ctr"/>
            <a:endParaRPr lang="en-US" sz="2800" b="1" dirty="0" smtClean="0">
              <a:solidFill>
                <a:srgbClr val="FF0000"/>
              </a:solidFill>
              <a:latin typeface="Calibri" pitchFamily="34" charset="0"/>
              <a:ea typeface="+mj-ea"/>
              <a:cs typeface="+mj-cs"/>
            </a:endParaRPr>
          </a:p>
          <a:p>
            <a:pPr algn="ctr"/>
            <a:endParaRPr lang="es-CL" sz="2800" b="1" dirty="0" smtClean="0">
              <a:solidFill>
                <a:schemeClr val="bg1">
                  <a:lumMod val="50000"/>
                </a:schemeClr>
              </a:solidFill>
              <a:latin typeface="gobCL"/>
            </a:endParaRPr>
          </a:p>
          <a:p>
            <a:pPr algn="ctr"/>
            <a:endParaRPr lang="es-CL" sz="2800" b="1" dirty="0">
              <a:solidFill>
                <a:schemeClr val="bg1">
                  <a:lumMod val="50000"/>
                </a:schemeClr>
              </a:solidFill>
              <a:latin typeface="gobCL"/>
            </a:endParaRPr>
          </a:p>
          <a:p>
            <a:pPr algn="ctr"/>
            <a:r>
              <a:rPr lang="en-US" b="1" dirty="0" err="1">
                <a:solidFill>
                  <a:schemeClr val="bg1">
                    <a:lumMod val="50000"/>
                  </a:schemeClr>
                </a:solidFill>
                <a:latin typeface="+mj-lt"/>
              </a:rPr>
              <a:t>Fondo</a:t>
            </a:r>
            <a:r>
              <a:rPr lang="en-US" b="1" dirty="0">
                <a:solidFill>
                  <a:schemeClr val="bg1">
                    <a:lumMod val="50000"/>
                  </a:schemeClr>
                </a:solidFill>
                <a:latin typeface="+mj-lt"/>
              </a:rPr>
              <a:t> de </a:t>
            </a:r>
            <a:r>
              <a:rPr lang="en-US" b="1" dirty="0" err="1">
                <a:solidFill>
                  <a:schemeClr val="bg1">
                    <a:lumMod val="50000"/>
                  </a:schemeClr>
                </a:solidFill>
                <a:latin typeface="+mj-lt"/>
              </a:rPr>
              <a:t>Fomento</a:t>
            </a:r>
            <a:r>
              <a:rPr lang="en-US" b="1" dirty="0">
                <a:solidFill>
                  <a:schemeClr val="bg1">
                    <a:lumMod val="50000"/>
                  </a:schemeClr>
                </a:solidFill>
                <a:latin typeface="+mj-lt"/>
              </a:rPr>
              <a:t> al </a:t>
            </a:r>
            <a:r>
              <a:rPr lang="en-US" b="1" dirty="0" err="1">
                <a:solidFill>
                  <a:schemeClr val="bg1">
                    <a:lumMod val="50000"/>
                  </a:schemeClr>
                </a:solidFill>
                <a:latin typeface="+mj-lt"/>
              </a:rPr>
              <a:t>Desarrollo</a:t>
            </a:r>
            <a:r>
              <a:rPr lang="en-US" b="1" dirty="0">
                <a:solidFill>
                  <a:schemeClr val="bg1">
                    <a:lumMod val="50000"/>
                  </a:schemeClr>
                </a:solidFill>
                <a:latin typeface="+mj-lt"/>
              </a:rPr>
              <a:t> </a:t>
            </a:r>
            <a:r>
              <a:rPr lang="en-US" b="1" dirty="0" err="1">
                <a:solidFill>
                  <a:schemeClr val="bg1">
                    <a:lumMod val="50000"/>
                  </a:schemeClr>
                </a:solidFill>
                <a:latin typeface="+mj-lt"/>
              </a:rPr>
              <a:t>Científico</a:t>
            </a:r>
            <a:r>
              <a:rPr lang="en-US" b="1" dirty="0">
                <a:solidFill>
                  <a:schemeClr val="bg1">
                    <a:lumMod val="50000"/>
                  </a:schemeClr>
                </a:solidFill>
                <a:latin typeface="+mj-lt"/>
              </a:rPr>
              <a:t> y </a:t>
            </a:r>
            <a:r>
              <a:rPr lang="en-US" b="1" dirty="0" err="1" smtClean="0">
                <a:solidFill>
                  <a:schemeClr val="bg1">
                    <a:lumMod val="50000"/>
                  </a:schemeClr>
                </a:solidFill>
                <a:latin typeface="+mj-lt"/>
              </a:rPr>
              <a:t>Tecnológico</a:t>
            </a:r>
            <a:endParaRPr lang="en-US" b="1" dirty="0" smtClean="0">
              <a:solidFill>
                <a:schemeClr val="bg1">
                  <a:lumMod val="50000"/>
                </a:schemeClr>
              </a:solidFill>
              <a:latin typeface="+mj-lt"/>
            </a:endParaRPr>
          </a:p>
          <a:p>
            <a:pPr algn="ctr"/>
            <a:r>
              <a:rPr lang="en-US" b="1" dirty="0">
                <a:solidFill>
                  <a:srgbClr val="FF0000"/>
                </a:solidFill>
                <a:latin typeface="+mj-lt"/>
              </a:rPr>
              <a:t/>
            </a:r>
            <a:br>
              <a:rPr lang="en-US" b="1" dirty="0">
                <a:solidFill>
                  <a:srgbClr val="FF0000"/>
                </a:solidFill>
                <a:latin typeface="+mj-lt"/>
              </a:rPr>
            </a:br>
            <a:r>
              <a:rPr lang="en-US" b="1" dirty="0">
                <a:solidFill>
                  <a:srgbClr val="FF0000"/>
                </a:solidFill>
                <a:latin typeface="+mj-lt"/>
                <a:hlinkClick r:id="rId2"/>
              </a:rPr>
              <a:t>www.fondef.cl</a:t>
            </a:r>
            <a:r>
              <a:rPr lang="en-US" b="1" dirty="0">
                <a:solidFill>
                  <a:srgbClr val="FF0000"/>
                </a:solidFill>
                <a:latin typeface="+mj-lt"/>
              </a:rPr>
              <a:t> </a:t>
            </a:r>
            <a:endParaRPr lang="es-CL" b="1" dirty="0">
              <a:solidFill>
                <a:srgbClr val="FF0000"/>
              </a:solidFill>
              <a:latin typeface="+mj-lt"/>
            </a:endParaRPr>
          </a:p>
          <a:p>
            <a:pPr algn="ctr"/>
            <a:endParaRPr lang="en-US" sz="2800" b="1" dirty="0" smtClean="0">
              <a:solidFill>
                <a:srgbClr val="FF0000"/>
              </a:solidFill>
              <a:latin typeface="Calibri" pitchFamily="34" charset="0"/>
              <a:ea typeface="+mj-ea"/>
              <a:cs typeface="+mj-cs"/>
            </a:endParaRPr>
          </a:p>
          <a:p>
            <a:pPr algn="ctr"/>
            <a:endParaRPr lang="es-CL" sz="2800" b="1" dirty="0" smtClean="0">
              <a:solidFill>
                <a:srgbClr val="FF0000"/>
              </a:solidFill>
              <a:latin typeface="Calibri" pitchFamily="34" charset="0"/>
              <a:ea typeface="+mj-ea"/>
              <a:cs typeface="+mj-cs"/>
            </a:endParaRPr>
          </a:p>
        </p:txBody>
      </p:sp>
    </p:spTree>
    <p:extLst>
      <p:ext uri="{BB962C8B-B14F-4D97-AF65-F5344CB8AC3E}">
        <p14:creationId xmlns:p14="http://schemas.microsoft.com/office/powerpoint/2010/main" xmlns="" val="1670644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340768"/>
            <a:ext cx="8229600" cy="4857784"/>
          </a:xfrm>
        </p:spPr>
        <p:txBody>
          <a:bodyPr>
            <a:noAutofit/>
          </a:bodyPr>
          <a:lstStyle/>
          <a:p>
            <a:r>
              <a:rPr lang="es-ES" sz="2000" b="1" dirty="0" smtClean="0">
                <a:solidFill>
                  <a:srgbClr val="0070C0"/>
                </a:solidFill>
                <a:cs typeface="Calibri" pitchFamily="34" charset="0"/>
              </a:rPr>
              <a:t>Plataforma biotecnológica para la generación de alimentos funcionales con mayor contenido de carotenoides</a:t>
            </a:r>
            <a:r>
              <a:rPr lang="es-ES" sz="2000" dirty="0" smtClean="0">
                <a:solidFill>
                  <a:srgbClr val="0070C0"/>
                </a:solidFill>
                <a:cs typeface="Calibri" pitchFamily="34" charset="0"/>
              </a:rPr>
              <a:t>	</a:t>
            </a:r>
            <a:r>
              <a:rPr lang="es-ES" sz="2100" dirty="0" smtClean="0">
                <a:solidFill>
                  <a:srgbClr val="0070C0"/>
                </a:solidFill>
                <a:cs typeface="Calibri" pitchFamily="34" charset="0"/>
              </a:rPr>
              <a:t>	</a:t>
            </a:r>
            <a:endParaRPr lang="es-CL" sz="2100" dirty="0" smtClean="0">
              <a:solidFill>
                <a:srgbClr val="0070C0"/>
              </a:solidFill>
              <a:cs typeface="Calibri" pitchFamily="34" charset="0"/>
            </a:endParaRPr>
          </a:p>
          <a:p>
            <a:r>
              <a:rPr lang="es-ES" sz="2000" dirty="0" smtClean="0">
                <a:solidFill>
                  <a:srgbClr val="0070C0"/>
                </a:solidFill>
                <a:cs typeface="Calibri" pitchFamily="34" charset="0"/>
              </a:rPr>
              <a:t>Jefa  de Proyecto: Carolina Angélica Rosas Saavedra, Magíster en Ciencias, mención biología molecular y neurociencias.	</a:t>
            </a:r>
            <a:endParaRPr lang="es-CL" sz="2000" dirty="0" smtClean="0">
              <a:solidFill>
                <a:srgbClr val="0070C0"/>
              </a:solidFill>
              <a:cs typeface="Calibri" pitchFamily="34" charset="0"/>
            </a:endParaRPr>
          </a:p>
          <a:p>
            <a:r>
              <a:rPr lang="es-ES" sz="2000" dirty="0" smtClean="0">
                <a:solidFill>
                  <a:srgbClr val="0070C0"/>
                </a:solidFill>
                <a:cs typeface="Calibri" pitchFamily="34" charset="0"/>
              </a:rPr>
              <a:t>Profesora Guía: Claudia </a:t>
            </a:r>
            <a:r>
              <a:rPr lang="es-ES" sz="2000" dirty="0" err="1" smtClean="0">
                <a:solidFill>
                  <a:srgbClr val="0070C0"/>
                </a:solidFill>
                <a:cs typeface="Calibri" pitchFamily="34" charset="0"/>
              </a:rPr>
              <a:t>Stange</a:t>
            </a:r>
            <a:r>
              <a:rPr lang="es-ES" sz="2000" dirty="0" smtClean="0">
                <a:solidFill>
                  <a:srgbClr val="0070C0"/>
                </a:solidFill>
                <a:cs typeface="Calibri" pitchFamily="34" charset="0"/>
              </a:rPr>
              <a:t> Klein</a:t>
            </a:r>
          </a:p>
          <a:p>
            <a:r>
              <a:rPr lang="es-CL" sz="2000" dirty="0" smtClean="0">
                <a:solidFill>
                  <a:srgbClr val="0070C0"/>
                </a:solidFill>
                <a:cs typeface="Calibri" pitchFamily="34" charset="0"/>
              </a:rPr>
              <a:t>Producto: Construcción genética que contenga el gen lcyb2 de zanahoria (Dclcyb2) codificante para una enzima con excelente actividad para la síntesis de </a:t>
            </a:r>
            <a:r>
              <a:rPr lang="es-CL" sz="2000" dirty="0" err="1" smtClean="0">
                <a:solidFill>
                  <a:srgbClr val="0070C0"/>
                </a:solidFill>
                <a:cs typeface="Calibri" pitchFamily="34" charset="0"/>
              </a:rPr>
              <a:t>betacaroteno</a:t>
            </a:r>
            <a:r>
              <a:rPr lang="es-CL" sz="2000" dirty="0" smtClean="0">
                <a:solidFill>
                  <a:srgbClr val="0070C0"/>
                </a:solidFill>
                <a:cs typeface="Calibri" pitchFamily="34" charset="0"/>
              </a:rPr>
              <a:t> (β-caroteno)</a:t>
            </a:r>
          </a:p>
          <a:p>
            <a:r>
              <a:rPr lang="es-CL" sz="2000" dirty="0" smtClean="0">
                <a:solidFill>
                  <a:srgbClr val="0070C0"/>
                </a:solidFill>
                <a:cs typeface="Calibri" pitchFamily="34" charset="0"/>
              </a:rPr>
              <a:t> Necesidades que satisface: El β-caroteno es el </a:t>
            </a:r>
            <a:r>
              <a:rPr lang="es-CL" sz="2000" dirty="0" err="1" smtClean="0">
                <a:solidFill>
                  <a:srgbClr val="0070C0"/>
                </a:solidFill>
                <a:cs typeface="Calibri" pitchFamily="34" charset="0"/>
              </a:rPr>
              <a:t>carotenoide</a:t>
            </a:r>
            <a:r>
              <a:rPr lang="es-CL" sz="2000" dirty="0" smtClean="0">
                <a:solidFill>
                  <a:srgbClr val="0070C0"/>
                </a:solidFill>
                <a:cs typeface="Calibri" pitchFamily="34" charset="0"/>
              </a:rPr>
              <a:t> más importante en la dieta humana. Los carotenoides actúan como antioxidantes y su ingesta ha sido asociada a la prevención de numerosas enfermedades, entre ellas arteriosclerosis y cáncer</a:t>
            </a:r>
          </a:p>
          <a:p>
            <a:endParaRPr lang="es-CL" sz="1200" dirty="0"/>
          </a:p>
        </p:txBody>
      </p:sp>
      <p:pic>
        <p:nvPicPr>
          <p:cNvPr id="5" name="Picture 6"/>
          <p:cNvPicPr>
            <a:picLocks noChangeAspect="1" noChangeArrowheads="1"/>
          </p:cNvPicPr>
          <p:nvPr/>
        </p:nvPicPr>
        <p:blipFill>
          <a:blip r:embed="rId2" cstate="print"/>
          <a:srcRect/>
          <a:stretch>
            <a:fillRect/>
          </a:stretch>
        </p:blipFill>
        <p:spPr bwMode="auto">
          <a:xfrm>
            <a:off x="8001024" y="5572140"/>
            <a:ext cx="523875" cy="866775"/>
          </a:xfrm>
          <a:prstGeom prst="rect">
            <a:avLst/>
          </a:prstGeom>
          <a:noFill/>
          <a:ln w="12700">
            <a:noFill/>
            <a:miter lim="800000"/>
            <a:headEnd type="none" w="sm" len="sm"/>
            <a:tailEnd type="none" w="sm" len="sm"/>
          </a:ln>
        </p:spPr>
      </p:pic>
      <p:sp>
        <p:nvSpPr>
          <p:cNvPr id="8" name="7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9"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r>
              <a:rPr lang="es-ES" sz="2600" b="1" dirty="0" err="1" smtClean="0">
                <a:solidFill>
                  <a:srgbClr val="0070C0"/>
                </a:solidFill>
                <a:cs typeface="Calibri" pitchFamily="34" charset="0"/>
              </a:rPr>
              <a:t>Quality</a:t>
            </a:r>
            <a:r>
              <a:rPr lang="es-ES" sz="2600" b="1" dirty="0" smtClean="0">
                <a:solidFill>
                  <a:srgbClr val="0070C0"/>
                </a:solidFill>
                <a:cs typeface="Calibri" pitchFamily="34" charset="0"/>
              </a:rPr>
              <a:t> Monitor: Monitoreo de la calidad y mantenimiento de software</a:t>
            </a:r>
            <a:endParaRPr lang="es-CL" sz="2600" b="1" dirty="0" smtClean="0">
              <a:solidFill>
                <a:srgbClr val="0070C0"/>
              </a:solidFill>
              <a:cs typeface="Calibri" pitchFamily="34" charset="0"/>
            </a:endParaRPr>
          </a:p>
          <a:p>
            <a:r>
              <a:rPr lang="es-ES" dirty="0" smtClean="0">
                <a:solidFill>
                  <a:srgbClr val="0070C0"/>
                </a:solidFill>
                <a:cs typeface="Calibri" pitchFamily="34" charset="0"/>
              </a:rPr>
              <a:t>Jefe de Proyecto: Marco Andrés Orellana </a:t>
            </a:r>
            <a:r>
              <a:rPr lang="es-ES" dirty="0" err="1" smtClean="0">
                <a:solidFill>
                  <a:srgbClr val="0070C0"/>
                </a:solidFill>
                <a:cs typeface="Calibri" pitchFamily="34" charset="0"/>
              </a:rPr>
              <a:t>Fuenzalida</a:t>
            </a:r>
            <a:r>
              <a:rPr lang="es-ES" dirty="0" smtClean="0">
                <a:solidFill>
                  <a:srgbClr val="0070C0"/>
                </a:solidFill>
                <a:cs typeface="Calibri" pitchFamily="34" charset="0"/>
              </a:rPr>
              <a:t>, Ingeniería Civil Industrial</a:t>
            </a:r>
          </a:p>
          <a:p>
            <a:r>
              <a:rPr lang="es-ES" dirty="0" smtClean="0">
                <a:solidFill>
                  <a:srgbClr val="0070C0"/>
                </a:solidFill>
                <a:cs typeface="Calibri" pitchFamily="34" charset="0"/>
              </a:rPr>
              <a:t>Profesor Guía: Alexandre </a:t>
            </a:r>
            <a:r>
              <a:rPr lang="es-ES" dirty="0" err="1" smtClean="0">
                <a:solidFill>
                  <a:srgbClr val="0070C0"/>
                </a:solidFill>
                <a:cs typeface="Calibri" pitchFamily="34" charset="0"/>
              </a:rPr>
              <a:t>Bergel</a:t>
            </a:r>
            <a:endParaRPr lang="es-ES" dirty="0" smtClean="0">
              <a:solidFill>
                <a:srgbClr val="0070C0"/>
              </a:solidFill>
              <a:cs typeface="Calibri" pitchFamily="34" charset="0"/>
            </a:endParaRPr>
          </a:p>
          <a:p>
            <a:r>
              <a:rPr lang="es-CL" dirty="0" smtClean="0">
                <a:solidFill>
                  <a:srgbClr val="0070C0"/>
                </a:solidFill>
                <a:cs typeface="Calibri" pitchFamily="34" charset="0"/>
              </a:rPr>
              <a:t>Producto: Herramienta computacional que permite evaluar la calidad en el proceso de desarrollo de software a partir de su código fuente</a:t>
            </a:r>
          </a:p>
          <a:p>
            <a:r>
              <a:rPr lang="es-CL" dirty="0" smtClean="0">
                <a:solidFill>
                  <a:srgbClr val="0070C0"/>
                </a:solidFill>
                <a:cs typeface="Calibri" pitchFamily="34" charset="0"/>
              </a:rPr>
              <a:t>Necesidades que satisface: Reduce los tiempos de desarrollo de software, utiliza menos horas de ingenieros, reduce las necesidades de postventa y mantención técnica</a:t>
            </a:r>
          </a:p>
          <a:p>
            <a:endParaRPr lang="es-CL" dirty="0" smtClean="0">
              <a:solidFill>
                <a:srgbClr val="0070C0"/>
              </a:solidFill>
              <a:latin typeface="Calibri" pitchFamily="34" charset="0"/>
              <a:cs typeface="Calibri" pitchFamily="34" charset="0"/>
            </a:endParaRPr>
          </a:p>
          <a:p>
            <a:endParaRPr lang="es-CL" sz="1800" dirty="0" smtClean="0">
              <a:solidFill>
                <a:srgbClr val="0070C0"/>
              </a:solidFill>
              <a:latin typeface="Calibri" pitchFamily="34" charset="0"/>
              <a:cs typeface="Calibri" pitchFamily="34" charset="0"/>
            </a:endParaRPr>
          </a:p>
        </p:txBody>
      </p:sp>
      <p:pic>
        <p:nvPicPr>
          <p:cNvPr id="4" name="Picture 6"/>
          <p:cNvPicPr>
            <a:picLocks noChangeAspect="1" noChangeArrowheads="1"/>
          </p:cNvPicPr>
          <p:nvPr/>
        </p:nvPicPr>
        <p:blipFill>
          <a:blip r:embed="rId2" cstate="print"/>
          <a:srcRect/>
          <a:stretch>
            <a:fillRect/>
          </a:stretch>
        </p:blipFill>
        <p:spPr bwMode="auto">
          <a:xfrm>
            <a:off x="8001024" y="5500702"/>
            <a:ext cx="523875" cy="866775"/>
          </a:xfrm>
          <a:prstGeom prst="rect">
            <a:avLst/>
          </a:prstGeom>
          <a:noFill/>
          <a:ln w="12700">
            <a:noFill/>
            <a:miter lim="800000"/>
            <a:headEnd type="none" w="sm" len="sm"/>
            <a:tailEnd type="none" w="sm" len="sm"/>
          </a:ln>
        </p:spPr>
      </p:pic>
      <p:sp>
        <p:nvSpPr>
          <p:cNvPr id="6" name="5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7"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722313" y="3340471"/>
            <a:ext cx="7772400" cy="736601"/>
          </a:xfrm>
        </p:spPr>
        <p:txBody>
          <a:bodyPr/>
          <a:lstStyle/>
          <a:p>
            <a:pPr algn="ctr"/>
            <a:r>
              <a:rPr lang="es-ES" dirty="0" smtClean="0"/>
              <a:t> </a:t>
            </a:r>
            <a:r>
              <a:rPr lang="es-ES" sz="3200" b="1" cap="all" dirty="0">
                <a:solidFill>
                  <a:schemeClr val="bg1">
                    <a:lumMod val="50000"/>
                  </a:schemeClr>
                </a:solidFill>
              </a:rPr>
              <a:t>UNIVERSIDAD DE CHILE</a:t>
            </a:r>
            <a:endParaRPr lang="es-CL" sz="3200" b="1" cap="all" dirty="0">
              <a:solidFill>
                <a:schemeClr val="bg1">
                  <a:lumMod val="50000"/>
                </a:schemeClr>
              </a:solidFill>
            </a:endParaRPr>
          </a:p>
        </p:txBody>
      </p:sp>
      <p:pic>
        <p:nvPicPr>
          <p:cNvPr id="7" name="Picture 6"/>
          <p:cNvPicPr>
            <a:picLocks noChangeAspect="1" noChangeArrowheads="1"/>
          </p:cNvPicPr>
          <p:nvPr/>
        </p:nvPicPr>
        <p:blipFill>
          <a:blip r:embed="rId2" cstate="print"/>
          <a:srcRect/>
          <a:stretch>
            <a:fillRect/>
          </a:stretch>
        </p:blipFill>
        <p:spPr bwMode="auto">
          <a:xfrm>
            <a:off x="4355976" y="2239481"/>
            <a:ext cx="718940" cy="1189519"/>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xmlns="" val="29566276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pPr algn="ctr"/>
            <a:r>
              <a:rPr lang="es-CL" dirty="0" smtClean="0"/>
              <a:t/>
            </a:r>
            <a:br>
              <a:rPr lang="es-CL" dirty="0" smtClean="0"/>
            </a:br>
            <a:endParaRPr lang="es-CL" dirty="0"/>
          </a:p>
        </p:txBody>
      </p:sp>
      <p:sp>
        <p:nvSpPr>
          <p:cNvPr id="5" name="4 Marcador de texto"/>
          <p:cNvSpPr>
            <a:spLocks noGrp="1"/>
          </p:cNvSpPr>
          <p:nvPr>
            <p:ph type="body" idx="1"/>
          </p:nvPr>
        </p:nvSpPr>
        <p:spPr>
          <a:xfrm>
            <a:off x="722313" y="3269033"/>
            <a:ext cx="7772400" cy="808039"/>
          </a:xfrm>
        </p:spPr>
        <p:txBody>
          <a:bodyPr>
            <a:normAutofit/>
          </a:bodyPr>
          <a:lstStyle/>
          <a:p>
            <a:pPr algn="ctr"/>
            <a:r>
              <a:rPr lang="es-ES" sz="3200" b="1" cap="all" dirty="0">
                <a:solidFill>
                  <a:schemeClr val="bg1">
                    <a:lumMod val="50000"/>
                  </a:schemeClr>
                </a:solidFill>
              </a:rPr>
              <a:t>UNIVERSIDAD SAN SEBASTIÁN</a:t>
            </a:r>
          </a:p>
        </p:txBody>
      </p:sp>
      <p:pic>
        <p:nvPicPr>
          <p:cNvPr id="60418" name="Picture 2" descr="http://antiguo.itson.mx/congresoeducacion/imagenes/USS%20Logo%20fondo%20blanco.jpg"/>
          <p:cNvPicPr>
            <a:picLocks noChangeAspect="1" noChangeArrowheads="1"/>
          </p:cNvPicPr>
          <p:nvPr/>
        </p:nvPicPr>
        <p:blipFill>
          <a:blip r:embed="rId2" cstate="print"/>
          <a:srcRect/>
          <a:stretch>
            <a:fillRect/>
          </a:stretch>
        </p:blipFill>
        <p:spPr bwMode="auto">
          <a:xfrm>
            <a:off x="4214810" y="2679030"/>
            <a:ext cx="1071570" cy="650979"/>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883584"/>
            <a:ext cx="8229600" cy="4857784"/>
          </a:xfrm>
        </p:spPr>
        <p:txBody>
          <a:bodyPr>
            <a:noAutofit/>
          </a:bodyPr>
          <a:lstStyle/>
          <a:p>
            <a:r>
              <a:rPr lang="es-ES" b="1" dirty="0" err="1" smtClean="0">
                <a:solidFill>
                  <a:srgbClr val="0070C0"/>
                </a:solidFill>
                <a:cs typeface="Calibri" pitchFamily="34" charset="0"/>
              </a:rPr>
              <a:t>Nanobiotec</a:t>
            </a:r>
            <a:r>
              <a:rPr lang="es-ES" dirty="0" smtClean="0">
                <a:solidFill>
                  <a:srgbClr val="0070C0"/>
                </a:solidFill>
                <a:cs typeface="Calibri" pitchFamily="34" charset="0"/>
              </a:rPr>
              <a:t>	</a:t>
            </a:r>
            <a:r>
              <a:rPr lang="es-ES" sz="2200" dirty="0" smtClean="0">
                <a:solidFill>
                  <a:srgbClr val="0070C0"/>
                </a:solidFill>
                <a:cs typeface="Calibri" pitchFamily="34" charset="0"/>
              </a:rPr>
              <a:t>	</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Jefa de Proyecto: Ivonne Eugenia Monsalve Arellano, Ingeniería Civil en Biotecnología</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Galo Cárdenas Triviño</a:t>
            </a:r>
          </a:p>
          <a:p>
            <a:r>
              <a:rPr lang="es-CL" sz="2200" dirty="0" smtClean="0">
                <a:solidFill>
                  <a:srgbClr val="0070C0"/>
                </a:solidFill>
                <a:cs typeface="Calibri" pitchFamily="34" charset="0"/>
              </a:rPr>
              <a:t>Producto: </a:t>
            </a:r>
            <a:r>
              <a:rPr lang="es-CL" sz="2200" dirty="0" err="1" smtClean="0">
                <a:solidFill>
                  <a:srgbClr val="0070C0"/>
                </a:solidFill>
                <a:cs typeface="Calibri" pitchFamily="34" charset="0"/>
              </a:rPr>
              <a:t>Nanopartículas</a:t>
            </a:r>
            <a:r>
              <a:rPr lang="es-CL" sz="2200" dirty="0" smtClean="0">
                <a:solidFill>
                  <a:srgbClr val="0070C0"/>
                </a:solidFill>
                <a:cs typeface="Calibri" pitchFamily="34" charset="0"/>
              </a:rPr>
              <a:t> de oro soportadas en nanotubos de carbono, en base a las cuales se podría generar un fármaco encapsulado para usar en enfermedades como la artrosis y/o artritis</a:t>
            </a:r>
          </a:p>
          <a:p>
            <a:r>
              <a:rPr lang="es-CL" sz="2200" dirty="0" smtClean="0">
                <a:solidFill>
                  <a:srgbClr val="0070C0"/>
                </a:solidFill>
                <a:cs typeface="Calibri" pitchFamily="34" charset="0"/>
              </a:rPr>
              <a:t> Necesidades que satisface: Generar un tratamiento para la artrosis y/o artritis</a:t>
            </a:r>
          </a:p>
          <a:p>
            <a:endParaRPr lang="es-CL" dirty="0" smtClean="0">
              <a:solidFill>
                <a:srgbClr val="0070C0"/>
              </a:solidFill>
              <a:latin typeface="Calibri" pitchFamily="34" charset="0"/>
              <a:cs typeface="Calibri" pitchFamily="34" charset="0"/>
            </a:endParaRPr>
          </a:p>
          <a:p>
            <a:endParaRPr lang="es-CL" sz="1800" dirty="0" err="1" smtClean="0">
              <a:solidFill>
                <a:srgbClr val="0070C0"/>
              </a:solidFill>
              <a:latin typeface="Calibri" pitchFamily="34" charset="0"/>
              <a:cs typeface="Calibri" pitchFamily="34" charset="0"/>
            </a:endParaRPr>
          </a:p>
        </p:txBody>
      </p:sp>
      <p:pic>
        <p:nvPicPr>
          <p:cNvPr id="8" name="Picture 2" descr="http://antiguo.itson.mx/congresoeducacion/imagenes/USS%20Logo%20fondo%20blanco.jpg"/>
          <p:cNvPicPr>
            <a:picLocks noChangeAspect="1" noChangeArrowheads="1"/>
          </p:cNvPicPr>
          <p:nvPr/>
        </p:nvPicPr>
        <p:blipFill>
          <a:blip r:embed="rId2" cstate="print"/>
          <a:srcRect/>
          <a:stretch>
            <a:fillRect/>
          </a:stretch>
        </p:blipFill>
        <p:spPr bwMode="auto">
          <a:xfrm>
            <a:off x="7715272" y="5643578"/>
            <a:ext cx="1071570" cy="650979"/>
          </a:xfrm>
          <a:prstGeom prst="rect">
            <a:avLst/>
          </a:prstGeom>
          <a:noFill/>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pPr algn="ctr"/>
            <a:r>
              <a:rPr lang="es-CL" dirty="0" smtClean="0"/>
              <a:t/>
            </a:r>
            <a:br>
              <a:rPr lang="es-CL" dirty="0" smtClean="0"/>
            </a:br>
            <a:endParaRPr lang="es-CL" dirty="0"/>
          </a:p>
        </p:txBody>
      </p:sp>
      <p:sp>
        <p:nvSpPr>
          <p:cNvPr id="5" name="4 Marcador de texto"/>
          <p:cNvSpPr>
            <a:spLocks noGrp="1"/>
          </p:cNvSpPr>
          <p:nvPr>
            <p:ph type="body" idx="1"/>
          </p:nvPr>
        </p:nvSpPr>
        <p:spPr>
          <a:xfrm>
            <a:off x="722313" y="3269033"/>
            <a:ext cx="7772400" cy="808039"/>
          </a:xfrm>
        </p:spPr>
        <p:txBody>
          <a:bodyPr>
            <a:normAutofit/>
          </a:bodyPr>
          <a:lstStyle/>
          <a:p>
            <a:pPr algn="ctr"/>
            <a:r>
              <a:rPr lang="es-ES" sz="3200" b="1" cap="all" dirty="0">
                <a:solidFill>
                  <a:schemeClr val="bg1">
                    <a:lumMod val="50000"/>
                  </a:schemeClr>
                </a:solidFill>
              </a:rPr>
              <a:t>UNIVERSIDAD SAN SEBASTIÁN</a:t>
            </a:r>
          </a:p>
        </p:txBody>
      </p:sp>
      <p:pic>
        <p:nvPicPr>
          <p:cNvPr id="60418" name="Picture 2" descr="http://antiguo.itson.mx/congresoeducacion/imagenes/USS%20Logo%20fondo%20blanco.jpg"/>
          <p:cNvPicPr>
            <a:picLocks noChangeAspect="1" noChangeArrowheads="1"/>
          </p:cNvPicPr>
          <p:nvPr/>
        </p:nvPicPr>
        <p:blipFill>
          <a:blip r:embed="rId2" cstate="print"/>
          <a:srcRect/>
          <a:stretch>
            <a:fillRect/>
          </a:stretch>
        </p:blipFill>
        <p:spPr bwMode="auto">
          <a:xfrm>
            <a:off x="4214810" y="2679030"/>
            <a:ext cx="1071570" cy="650979"/>
          </a:xfrm>
          <a:prstGeom prst="rect">
            <a:avLst/>
          </a:prstGeom>
          <a:noFill/>
        </p:spPr>
      </p:pic>
    </p:spTree>
    <p:extLst>
      <p:ext uri="{BB962C8B-B14F-4D97-AF65-F5344CB8AC3E}">
        <p14:creationId xmlns:p14="http://schemas.microsoft.com/office/powerpoint/2010/main" xmlns="" val="25397093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324587" y="3197595"/>
            <a:ext cx="8351869" cy="879477"/>
          </a:xfrm>
        </p:spPr>
        <p:txBody>
          <a:bodyPr>
            <a:noAutofit/>
          </a:bodyPr>
          <a:lstStyle/>
          <a:p>
            <a:pPr algn="ctr"/>
            <a:r>
              <a:rPr lang="es-ES" sz="3200" b="1" cap="all" dirty="0">
                <a:solidFill>
                  <a:schemeClr val="bg1">
                    <a:lumMod val="50000"/>
                  </a:schemeClr>
                </a:solidFill>
              </a:rPr>
              <a:t>UNIVERSIDAD DE SANTIAGO DE CHILE</a:t>
            </a:r>
            <a:endParaRPr lang="es-CL" sz="3200" b="1" cap="all" dirty="0">
              <a:solidFill>
                <a:schemeClr val="bg1">
                  <a:lumMod val="50000"/>
                </a:schemeClr>
              </a:solidFill>
            </a:endParaRPr>
          </a:p>
        </p:txBody>
      </p:sp>
      <p:pic>
        <p:nvPicPr>
          <p:cNvPr id="6" name="Picture 4"/>
          <p:cNvPicPr>
            <a:picLocks noChangeAspect="1" noChangeArrowheads="1"/>
          </p:cNvPicPr>
          <p:nvPr/>
        </p:nvPicPr>
        <p:blipFill>
          <a:blip r:embed="rId2" cstate="print"/>
          <a:srcRect/>
          <a:stretch>
            <a:fillRect/>
          </a:stretch>
        </p:blipFill>
        <p:spPr bwMode="auto">
          <a:xfrm>
            <a:off x="4278842" y="2271746"/>
            <a:ext cx="725206" cy="725206"/>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428736"/>
            <a:ext cx="8229600" cy="4857784"/>
          </a:xfrm>
        </p:spPr>
        <p:txBody>
          <a:bodyPr>
            <a:noAutofit/>
          </a:bodyPr>
          <a:lstStyle/>
          <a:p>
            <a:r>
              <a:rPr lang="es-ES" b="1" dirty="0" smtClean="0">
                <a:solidFill>
                  <a:srgbClr val="0070C0"/>
                </a:solidFill>
                <a:cs typeface="Calibri" pitchFamily="34" charset="0"/>
              </a:rPr>
              <a:t>Desarrollo y comercialización de sistemas de desinfección de aguas por radiación ultravioleta</a:t>
            </a:r>
            <a:endParaRPr lang="es-CL" sz="2200" b="1" dirty="0" smtClean="0">
              <a:solidFill>
                <a:srgbClr val="0070C0"/>
              </a:solidFill>
              <a:cs typeface="Calibri" pitchFamily="34" charset="0"/>
            </a:endParaRPr>
          </a:p>
          <a:p>
            <a:r>
              <a:rPr lang="es-ES" sz="2200" dirty="0" smtClean="0">
                <a:solidFill>
                  <a:srgbClr val="0070C0"/>
                </a:solidFill>
                <a:cs typeface="Calibri" pitchFamily="34" charset="0"/>
              </a:rPr>
              <a:t>Jefe de Proyecto: Pablo  </a:t>
            </a:r>
            <a:r>
              <a:rPr lang="es-ES" sz="2200" dirty="0" err="1" smtClean="0">
                <a:solidFill>
                  <a:srgbClr val="0070C0"/>
                </a:solidFill>
                <a:cs typeface="Calibri" pitchFamily="34" charset="0"/>
              </a:rPr>
              <a:t>Fredes</a:t>
            </a:r>
            <a:r>
              <a:rPr lang="es-ES" sz="2200" dirty="0" smtClean="0">
                <a:solidFill>
                  <a:srgbClr val="0070C0"/>
                </a:solidFill>
                <a:cs typeface="Calibri" pitchFamily="34" charset="0"/>
              </a:rPr>
              <a:t>, Ingeniería Física</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Ernesto </a:t>
            </a:r>
            <a:r>
              <a:rPr lang="es-ES" sz="2200" dirty="0" err="1" smtClean="0">
                <a:solidFill>
                  <a:srgbClr val="0070C0"/>
                </a:solidFill>
                <a:cs typeface="Calibri" pitchFamily="34" charset="0"/>
              </a:rPr>
              <a:t>Gramsch</a:t>
            </a:r>
            <a:r>
              <a:rPr lang="es-ES" sz="2200" dirty="0" smtClean="0">
                <a:solidFill>
                  <a:srgbClr val="0070C0"/>
                </a:solidFill>
                <a:cs typeface="Calibri" pitchFamily="34" charset="0"/>
              </a:rPr>
              <a:t> Labra</a:t>
            </a:r>
          </a:p>
          <a:p>
            <a:r>
              <a:rPr lang="es-CL" sz="2200" dirty="0" smtClean="0">
                <a:solidFill>
                  <a:srgbClr val="0070C0"/>
                </a:solidFill>
                <a:cs typeface="Calibri" pitchFamily="34" charset="0"/>
              </a:rPr>
              <a:t>Producto: Sistemas de potabilización de aguas autónomos, basados principalmente en la tecnología de desinfección por rayos ultravioletas, con sus respectivos sistemas de previo filtrado</a:t>
            </a:r>
          </a:p>
          <a:p>
            <a:r>
              <a:rPr lang="es-CL" sz="2200" dirty="0" smtClean="0">
                <a:solidFill>
                  <a:srgbClr val="0070C0"/>
                </a:solidFill>
                <a:cs typeface="Calibri" pitchFamily="34" charset="0"/>
              </a:rPr>
              <a:t> Necesidades que satisface: Obtención de agua potable en lugares sin acceso, en particular, viviendas en comunidades rurales y / o parcelas de agrado (pozos, vertientes, norias, cisternas o estanques de agua)</a:t>
            </a:r>
          </a:p>
          <a:p>
            <a:endParaRPr lang="es-CL" sz="1800" dirty="0" smtClean="0">
              <a:solidFill>
                <a:srgbClr val="0070C0"/>
              </a:solidFill>
              <a:latin typeface="Calibri" pitchFamily="34" charset="0"/>
              <a:cs typeface="Calibri" pitchFamily="34" charset="0"/>
            </a:endParaRPr>
          </a:p>
          <a:p>
            <a:pPr>
              <a:buNone/>
            </a:pPr>
            <a:r>
              <a:rPr lang="es-ES" sz="1800" dirty="0" smtClean="0">
                <a:solidFill>
                  <a:srgbClr val="0070C0"/>
                </a:solidFill>
                <a:latin typeface="Calibri" pitchFamily="34" charset="0"/>
                <a:cs typeface="Calibri" pitchFamily="34" charset="0"/>
              </a:rPr>
              <a:t> </a:t>
            </a:r>
            <a:endParaRPr lang="es-CL" sz="1800" dirty="0" smtClean="0">
              <a:solidFill>
                <a:srgbClr val="0070C0"/>
              </a:solidFill>
              <a:latin typeface="Calibri" pitchFamily="34" charset="0"/>
              <a:cs typeface="Calibri" pitchFamily="34" charset="0"/>
            </a:endParaRPr>
          </a:p>
          <a:p>
            <a:endParaRPr lang="es-CL" sz="1800" dirty="0" err="1" smtClean="0">
              <a:solidFill>
                <a:srgbClr val="0070C0"/>
              </a:solidFill>
              <a:latin typeface="Calibri" pitchFamily="34" charset="0"/>
              <a:cs typeface="Calibri" pitchFamily="34" charset="0"/>
            </a:endParaRPr>
          </a:p>
        </p:txBody>
      </p:sp>
      <p:pic>
        <p:nvPicPr>
          <p:cNvPr id="8" name="Picture 4"/>
          <p:cNvPicPr>
            <a:picLocks noChangeAspect="1" noChangeArrowheads="1"/>
          </p:cNvPicPr>
          <p:nvPr/>
        </p:nvPicPr>
        <p:blipFill>
          <a:blip r:embed="rId2" cstate="print"/>
          <a:srcRect/>
          <a:stretch>
            <a:fillRect/>
          </a:stretch>
        </p:blipFill>
        <p:spPr bwMode="auto">
          <a:xfrm>
            <a:off x="8001024" y="5786454"/>
            <a:ext cx="571500" cy="571500"/>
          </a:xfrm>
          <a:prstGeom prst="rect">
            <a:avLst/>
          </a:prstGeom>
          <a:noFill/>
          <a:ln w="12700">
            <a:noFill/>
            <a:miter lim="800000"/>
            <a:headEnd type="none" w="sm" len="sm"/>
            <a:tailEnd type="none" w="sm" len="sm"/>
          </a:ln>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060848"/>
            <a:ext cx="8229600" cy="4857784"/>
          </a:xfrm>
        </p:spPr>
        <p:txBody>
          <a:bodyPr>
            <a:noAutofit/>
          </a:bodyPr>
          <a:lstStyle/>
          <a:p>
            <a:r>
              <a:rPr lang="es-ES" b="1" dirty="0" smtClean="0">
                <a:solidFill>
                  <a:srgbClr val="0070C0"/>
                </a:solidFill>
                <a:cs typeface="Calibri" pitchFamily="34" charset="0"/>
              </a:rPr>
              <a:t>Generación de líneas celulares de cáncer de mama humano, para la implementación de inmunoterapia antitumoral</a:t>
            </a:r>
            <a:endParaRPr lang="es-CL" dirty="0" smtClean="0">
              <a:solidFill>
                <a:srgbClr val="0070C0"/>
              </a:solidFill>
              <a:cs typeface="Calibri" pitchFamily="34" charset="0"/>
            </a:endParaRPr>
          </a:p>
          <a:p>
            <a:r>
              <a:rPr lang="es-ES" sz="2200" dirty="0" smtClean="0">
                <a:solidFill>
                  <a:srgbClr val="0070C0"/>
                </a:solidFill>
                <a:cs typeface="Calibri" pitchFamily="34" charset="0"/>
              </a:rPr>
              <a:t>Jefa de Proyecto: Ximena Monserrat Lopez Lagos, Licenciatura en Bioquímica</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Claudio Acuña Castillo</a:t>
            </a:r>
            <a:endParaRPr lang="es-CL" sz="2200" dirty="0" smtClean="0">
              <a:solidFill>
                <a:srgbClr val="0070C0"/>
              </a:solidFill>
              <a:cs typeface="Calibri" pitchFamily="34" charset="0"/>
            </a:endParaRPr>
          </a:p>
          <a:p>
            <a:r>
              <a:rPr lang="es-CL" sz="2200" dirty="0" smtClean="0">
                <a:solidFill>
                  <a:srgbClr val="0070C0"/>
                </a:solidFill>
                <a:cs typeface="Calibri" pitchFamily="34" charset="0"/>
              </a:rPr>
              <a:t>Producto: Líneas celulares derivadas de cáncer mamario para inmunoterapia</a:t>
            </a:r>
          </a:p>
          <a:p>
            <a:r>
              <a:rPr lang="es-CL" sz="2200" dirty="0" smtClean="0">
                <a:solidFill>
                  <a:srgbClr val="0070C0"/>
                </a:solidFill>
                <a:cs typeface="Calibri" pitchFamily="34" charset="0"/>
              </a:rPr>
              <a:t> Necesidades que satisface: tratamiento de tumores mamarios que aún no tienen una terapia efectiva</a:t>
            </a:r>
          </a:p>
          <a:p>
            <a:endParaRPr lang="es-CL" sz="1800" dirty="0" smtClean="0">
              <a:solidFill>
                <a:srgbClr val="0070C0"/>
              </a:solidFill>
              <a:latin typeface="Calibri" pitchFamily="34" charset="0"/>
              <a:cs typeface="Calibri" pitchFamily="34" charset="0"/>
            </a:endParaRPr>
          </a:p>
        </p:txBody>
      </p:sp>
      <p:pic>
        <p:nvPicPr>
          <p:cNvPr id="8" name="Picture 4"/>
          <p:cNvPicPr>
            <a:picLocks noChangeAspect="1" noChangeArrowheads="1"/>
          </p:cNvPicPr>
          <p:nvPr/>
        </p:nvPicPr>
        <p:blipFill>
          <a:blip r:embed="rId2" cstate="print"/>
          <a:srcRect/>
          <a:stretch>
            <a:fillRect/>
          </a:stretch>
        </p:blipFill>
        <p:spPr bwMode="auto">
          <a:xfrm>
            <a:off x="8001024" y="5786454"/>
            <a:ext cx="571500" cy="571500"/>
          </a:xfrm>
          <a:prstGeom prst="rect">
            <a:avLst/>
          </a:prstGeom>
          <a:noFill/>
          <a:ln w="12700">
            <a:noFill/>
            <a:miter lim="800000"/>
            <a:headEnd type="none" w="sm" len="sm"/>
            <a:tailEnd type="none" w="sm" len="sm"/>
          </a:ln>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268760"/>
            <a:ext cx="8229600" cy="4857784"/>
          </a:xfrm>
        </p:spPr>
        <p:txBody>
          <a:bodyPr>
            <a:noAutofit/>
          </a:bodyPr>
          <a:lstStyle/>
          <a:p>
            <a:r>
              <a:rPr lang="es-ES" b="1" dirty="0" smtClean="0">
                <a:solidFill>
                  <a:srgbClr val="0070C0"/>
                </a:solidFill>
                <a:cs typeface="Calibri" pitchFamily="34" charset="0"/>
              </a:rPr>
              <a:t>Utilización de ferro-aluminosilicatos </a:t>
            </a:r>
            <a:r>
              <a:rPr lang="es-ES" b="1" dirty="0" err="1" smtClean="0">
                <a:solidFill>
                  <a:srgbClr val="0070C0"/>
                </a:solidFill>
                <a:cs typeface="Calibri" pitchFamily="34" charset="0"/>
              </a:rPr>
              <a:t>nanotubulares</a:t>
            </a:r>
            <a:r>
              <a:rPr lang="es-ES" b="1" dirty="0" smtClean="0">
                <a:solidFill>
                  <a:srgbClr val="0070C0"/>
                </a:solidFill>
                <a:cs typeface="Calibri" pitchFamily="34" charset="0"/>
              </a:rPr>
              <a:t> sintéticos para la remoción de elementos traza y mejoramiento de la calidad del agua domiciliaria de consumo</a:t>
            </a:r>
            <a:endParaRPr lang="es-CL" b="1" dirty="0" smtClean="0">
              <a:solidFill>
                <a:srgbClr val="0070C0"/>
              </a:solidFill>
              <a:cs typeface="Calibri" pitchFamily="34" charset="0"/>
            </a:endParaRPr>
          </a:p>
          <a:p>
            <a:r>
              <a:rPr lang="es-ES" sz="2200" dirty="0" smtClean="0">
                <a:solidFill>
                  <a:srgbClr val="0070C0"/>
                </a:solidFill>
                <a:cs typeface="Calibri" pitchFamily="34" charset="0"/>
              </a:rPr>
              <a:t>Jefe de Proyecto: Nicolás Eduardo Arancibia Miranda, Doctorado en Ciencias de Recursos Naturales	</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Mauricio </a:t>
            </a:r>
            <a:r>
              <a:rPr lang="es-ES" sz="2200" dirty="0" err="1" smtClean="0">
                <a:solidFill>
                  <a:srgbClr val="0070C0"/>
                </a:solidFill>
                <a:cs typeface="Calibri" pitchFamily="34" charset="0"/>
              </a:rPr>
              <a:t>Escudey</a:t>
            </a:r>
            <a:endParaRPr lang="es-ES" sz="2200" dirty="0" smtClean="0">
              <a:solidFill>
                <a:srgbClr val="0070C0"/>
              </a:solidFill>
              <a:cs typeface="Calibri" pitchFamily="34" charset="0"/>
            </a:endParaRPr>
          </a:p>
          <a:p>
            <a:r>
              <a:rPr lang="es-CL" sz="2200" dirty="0" smtClean="0">
                <a:solidFill>
                  <a:srgbClr val="0070C0"/>
                </a:solidFill>
                <a:cs typeface="Calibri" pitchFamily="34" charset="0"/>
              </a:rPr>
              <a:t>Producto: Gama de nano partículas sintéticas (ferro-aluminosilicatos nano tubulares), destinadas a desarrollar un filtro de agua de consumo domiciliario (tipo </a:t>
            </a:r>
            <a:r>
              <a:rPr lang="es-CL" sz="2200" dirty="0" err="1" smtClean="0">
                <a:solidFill>
                  <a:srgbClr val="0070C0"/>
                </a:solidFill>
                <a:cs typeface="Calibri" pitchFamily="34" charset="0"/>
              </a:rPr>
              <a:t>Brita</a:t>
            </a:r>
            <a:r>
              <a:rPr lang="es-CL" sz="2200" dirty="0" smtClean="0">
                <a:solidFill>
                  <a:srgbClr val="0070C0"/>
                </a:solidFill>
                <a:cs typeface="Calibri" pitchFamily="34" charset="0"/>
              </a:rPr>
              <a:t>)</a:t>
            </a:r>
          </a:p>
          <a:p>
            <a:r>
              <a:rPr lang="es-CL" sz="2200" dirty="0" smtClean="0">
                <a:solidFill>
                  <a:srgbClr val="0070C0"/>
                </a:solidFill>
                <a:cs typeface="Calibri" pitchFamily="34" charset="0"/>
              </a:rPr>
              <a:t>Necesidades que satisface: Purificación de agua para consumo humano y animal</a:t>
            </a:r>
          </a:p>
          <a:p>
            <a:endParaRPr lang="es-CL" sz="2200" dirty="0" smtClean="0">
              <a:solidFill>
                <a:srgbClr val="0070C0"/>
              </a:solidFill>
              <a:latin typeface="Calibri" pitchFamily="34" charset="0"/>
              <a:cs typeface="Calibri" pitchFamily="34" charset="0"/>
            </a:endParaRPr>
          </a:p>
          <a:p>
            <a:endParaRPr lang="es-CL" sz="1800" dirty="0" err="1" smtClean="0">
              <a:solidFill>
                <a:srgbClr val="0070C0"/>
              </a:solidFill>
              <a:latin typeface="Calibri" pitchFamily="34" charset="0"/>
              <a:cs typeface="Calibri" pitchFamily="34" charset="0"/>
            </a:endParaRPr>
          </a:p>
        </p:txBody>
      </p:sp>
      <p:pic>
        <p:nvPicPr>
          <p:cNvPr id="8" name="Picture 4"/>
          <p:cNvPicPr>
            <a:picLocks noChangeAspect="1" noChangeArrowheads="1"/>
          </p:cNvPicPr>
          <p:nvPr/>
        </p:nvPicPr>
        <p:blipFill>
          <a:blip r:embed="rId2" cstate="print"/>
          <a:srcRect/>
          <a:stretch>
            <a:fillRect/>
          </a:stretch>
        </p:blipFill>
        <p:spPr bwMode="auto">
          <a:xfrm>
            <a:off x="8001024" y="5786454"/>
            <a:ext cx="571500" cy="571500"/>
          </a:xfrm>
          <a:prstGeom prst="rect">
            <a:avLst/>
          </a:prstGeom>
          <a:noFill/>
          <a:ln w="12700">
            <a:noFill/>
            <a:miter lim="800000"/>
            <a:headEnd type="none" w="sm" len="sm"/>
            <a:tailEnd type="none" w="sm" len="sm"/>
          </a:ln>
        </p:spPr>
      </p:pic>
      <p:sp>
        <p:nvSpPr>
          <p:cNvPr id="6" name="5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9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1"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CL" dirty="0" smtClean="0"/>
              <a:t/>
            </a:r>
            <a:br>
              <a:rPr lang="es-CL" dirty="0" smtClean="0"/>
            </a:br>
            <a:endParaRPr lang="es-CL" dirty="0"/>
          </a:p>
        </p:txBody>
      </p:sp>
      <p:sp>
        <p:nvSpPr>
          <p:cNvPr id="5" name="4 Marcador de texto"/>
          <p:cNvSpPr>
            <a:spLocks noGrp="1"/>
          </p:cNvSpPr>
          <p:nvPr>
            <p:ph type="body" idx="1"/>
          </p:nvPr>
        </p:nvSpPr>
        <p:spPr>
          <a:xfrm>
            <a:off x="357158" y="2906713"/>
            <a:ext cx="8137555" cy="879477"/>
          </a:xfrm>
        </p:spPr>
        <p:txBody>
          <a:bodyPr>
            <a:normAutofit/>
          </a:bodyPr>
          <a:lstStyle/>
          <a:p>
            <a:pPr algn="ctr"/>
            <a:r>
              <a:rPr lang="es-ES" sz="3200" b="1" cap="all" dirty="0" smtClean="0">
                <a:solidFill>
                  <a:schemeClr val="bg1">
                    <a:lumMod val="50000"/>
                  </a:schemeClr>
                </a:solidFill>
              </a:rPr>
              <a:t>UNIVERSIDAD  DE ANTOFAGASTA</a:t>
            </a:r>
            <a:endParaRPr lang="es-CL" sz="3200" b="1" cap="all" dirty="0">
              <a:solidFill>
                <a:schemeClr val="bg1">
                  <a:lumMod val="50000"/>
                </a:schemeClr>
              </a:solidFill>
            </a:endParaRPr>
          </a:p>
        </p:txBody>
      </p:sp>
      <p:pic>
        <p:nvPicPr>
          <p:cNvPr id="6" name="Picture 6" descr="http://t1.gstatic.com/images?q=tbn:ANd9GcRhy-AANXQYeBHA3iUZr-tEueNXzW6Gx6XvjeM_2jtSl-4rK-me2w4jtguU"/>
          <p:cNvPicPr>
            <a:picLocks noChangeAspect="1" noChangeArrowheads="1"/>
          </p:cNvPicPr>
          <p:nvPr/>
        </p:nvPicPr>
        <p:blipFill>
          <a:blip r:embed="rId2" cstate="print"/>
          <a:srcRect/>
          <a:stretch>
            <a:fillRect/>
          </a:stretch>
        </p:blipFill>
        <p:spPr bwMode="auto">
          <a:xfrm>
            <a:off x="4143372" y="2071678"/>
            <a:ext cx="1003300" cy="750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324587" y="3197595"/>
            <a:ext cx="8351869" cy="879477"/>
          </a:xfrm>
        </p:spPr>
        <p:txBody>
          <a:bodyPr>
            <a:noAutofit/>
          </a:bodyPr>
          <a:lstStyle/>
          <a:p>
            <a:pPr algn="ctr"/>
            <a:r>
              <a:rPr lang="es-ES" sz="3200" b="1" cap="all" dirty="0">
                <a:solidFill>
                  <a:schemeClr val="bg1">
                    <a:lumMod val="50000"/>
                  </a:schemeClr>
                </a:solidFill>
              </a:rPr>
              <a:t>UNIVERSIDAD DE SANTIAGO DE CHILE</a:t>
            </a:r>
            <a:endParaRPr lang="es-CL" sz="3200" b="1" cap="all" dirty="0">
              <a:solidFill>
                <a:schemeClr val="bg1">
                  <a:lumMod val="50000"/>
                </a:schemeClr>
              </a:solidFill>
            </a:endParaRPr>
          </a:p>
        </p:txBody>
      </p:sp>
      <p:pic>
        <p:nvPicPr>
          <p:cNvPr id="6" name="Picture 4"/>
          <p:cNvPicPr>
            <a:picLocks noChangeAspect="1" noChangeArrowheads="1"/>
          </p:cNvPicPr>
          <p:nvPr/>
        </p:nvPicPr>
        <p:blipFill>
          <a:blip r:embed="rId2" cstate="print"/>
          <a:srcRect/>
          <a:stretch>
            <a:fillRect/>
          </a:stretch>
        </p:blipFill>
        <p:spPr bwMode="auto">
          <a:xfrm>
            <a:off x="4278842" y="2271746"/>
            <a:ext cx="725206" cy="725206"/>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xmlns="" val="7290794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785786" y="2579724"/>
            <a:ext cx="7772400" cy="1857388"/>
          </a:xfrm>
        </p:spPr>
        <p:txBody>
          <a:bodyPr vert="horz" lIns="91440" tIns="45720" rIns="91440" bIns="45720" rtlCol="0" anchor="b">
            <a:noAutofit/>
          </a:bodyPr>
          <a:lstStyle/>
          <a:p>
            <a:pPr algn="ctr">
              <a:spcBef>
                <a:spcPct val="20000"/>
              </a:spcBef>
              <a:buFont typeface="Arial" pitchFamily="34" charset="0"/>
            </a:pPr>
            <a:r>
              <a:rPr lang="es-ES" sz="3200" b="1" cap="all" dirty="0">
                <a:solidFill>
                  <a:schemeClr val="bg1">
                    <a:lumMod val="50000"/>
                  </a:schemeClr>
                </a:solidFill>
              </a:rPr>
              <a:t>UNIVERSIDAD DEL </a:t>
            </a:r>
            <a:r>
              <a:rPr lang="es-ES" sz="3200" b="1" cap="all" dirty="0" smtClean="0">
                <a:solidFill>
                  <a:schemeClr val="bg1">
                    <a:lumMod val="50000"/>
                  </a:schemeClr>
                </a:solidFill>
              </a:rPr>
              <a:t>BIO </a:t>
            </a:r>
            <a:r>
              <a:rPr lang="es-ES" sz="3200" b="1" cap="all" dirty="0">
                <a:solidFill>
                  <a:schemeClr val="bg1">
                    <a:lumMod val="50000"/>
                  </a:schemeClr>
                </a:solidFill>
              </a:rPr>
              <a:t>BÍO</a:t>
            </a:r>
            <a:r>
              <a:rPr lang="es-CL" sz="3200" b="1" cap="all" dirty="0">
                <a:solidFill>
                  <a:schemeClr val="bg1">
                    <a:lumMod val="50000"/>
                  </a:schemeClr>
                </a:solidFill>
              </a:rPr>
              <a:t/>
            </a:r>
            <a:br>
              <a:rPr lang="es-CL" sz="3200" b="1" cap="all" dirty="0">
                <a:solidFill>
                  <a:schemeClr val="bg1">
                    <a:lumMod val="50000"/>
                  </a:schemeClr>
                </a:solidFill>
              </a:rPr>
            </a:br>
            <a:endParaRPr lang="es-ES" sz="3200" b="1" cap="all" dirty="0">
              <a:solidFill>
                <a:schemeClr val="bg1">
                  <a:lumMod val="50000"/>
                </a:schemeClr>
              </a:solidFill>
            </a:endParaRPr>
          </a:p>
        </p:txBody>
      </p:sp>
      <p:pic>
        <p:nvPicPr>
          <p:cNvPr id="34818" name="Picture 2" descr="http://m.ues.cl/logosues/32.jpg"/>
          <p:cNvPicPr>
            <a:picLocks noChangeAspect="1" noChangeArrowheads="1"/>
          </p:cNvPicPr>
          <p:nvPr/>
        </p:nvPicPr>
        <p:blipFill>
          <a:blip r:embed="rId3" cstate="print"/>
          <a:srcRect/>
          <a:stretch>
            <a:fillRect/>
          </a:stretch>
        </p:blipFill>
        <p:spPr bwMode="auto">
          <a:xfrm>
            <a:off x="4219950" y="2361430"/>
            <a:ext cx="1000122" cy="1000122"/>
          </a:xfrm>
          <a:prstGeom prst="rect">
            <a:avLst/>
          </a:prstGeom>
          <a:noFill/>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m.ues.cl/logosues/32.jpg"/>
          <p:cNvPicPr>
            <a:picLocks noChangeAspect="1" noChangeArrowheads="1"/>
          </p:cNvPicPr>
          <p:nvPr/>
        </p:nvPicPr>
        <p:blipFill>
          <a:blip r:embed="rId2" cstate="print"/>
          <a:srcRect/>
          <a:stretch>
            <a:fillRect/>
          </a:stretch>
        </p:blipFill>
        <p:spPr bwMode="auto">
          <a:xfrm>
            <a:off x="7715272" y="5429264"/>
            <a:ext cx="1000122" cy="1000122"/>
          </a:xfrm>
          <a:prstGeom prst="rect">
            <a:avLst/>
          </a:prstGeom>
          <a:noFill/>
        </p:spPr>
      </p:pic>
      <p:sp>
        <p:nvSpPr>
          <p:cNvPr id="3" name="2 Marcador de contenido"/>
          <p:cNvSpPr>
            <a:spLocks noGrp="1"/>
          </p:cNvSpPr>
          <p:nvPr>
            <p:ph idx="1"/>
          </p:nvPr>
        </p:nvSpPr>
        <p:spPr>
          <a:xfrm>
            <a:off x="428596" y="1357298"/>
            <a:ext cx="8229600" cy="4929222"/>
          </a:xfrm>
        </p:spPr>
        <p:txBody>
          <a:bodyPr>
            <a:noAutofit/>
          </a:bodyPr>
          <a:lstStyle/>
          <a:p>
            <a:r>
              <a:rPr lang="es-ES" b="1" dirty="0" smtClean="0">
                <a:solidFill>
                  <a:srgbClr val="0070C0"/>
                </a:solidFill>
                <a:cs typeface="Calibri" pitchFamily="34" charset="0"/>
              </a:rPr>
              <a:t>Implementación de sistemas paramétricos  para diseño y fabricación de productos arquitectónicos en base a placas con máquinas CNC </a:t>
            </a:r>
            <a:r>
              <a:rPr lang="es-ES" b="1" dirty="0" err="1" smtClean="0">
                <a:solidFill>
                  <a:srgbClr val="0070C0"/>
                </a:solidFill>
                <a:cs typeface="Calibri" pitchFamily="34" charset="0"/>
              </a:rPr>
              <a:t>router</a:t>
            </a:r>
            <a:endParaRPr lang="es-CL" dirty="0" smtClean="0">
              <a:solidFill>
                <a:srgbClr val="0070C0"/>
              </a:solidFill>
              <a:cs typeface="Calibri" pitchFamily="34" charset="0"/>
            </a:endParaRPr>
          </a:p>
          <a:p>
            <a:r>
              <a:rPr lang="es-ES" sz="2200" dirty="0" smtClean="0">
                <a:solidFill>
                  <a:srgbClr val="0070C0"/>
                </a:solidFill>
                <a:cs typeface="Calibri" pitchFamily="34" charset="0"/>
              </a:rPr>
              <a:t>Jefe de Proyecto: Oscar Andrés Otárola Mardones, Arquitectura</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Rodrigo García Alvarado</a:t>
            </a:r>
          </a:p>
          <a:p>
            <a:r>
              <a:rPr lang="es-CL" sz="2200" dirty="0" smtClean="0">
                <a:solidFill>
                  <a:srgbClr val="0070C0"/>
                </a:solidFill>
                <a:cs typeface="Calibri" pitchFamily="34" charset="0"/>
              </a:rPr>
              <a:t>Producto: Servicio de asesorías y desarrollo de sistemas que automaticen procesos de diseño y construcción de manera personalizada</a:t>
            </a:r>
          </a:p>
          <a:p>
            <a:r>
              <a:rPr lang="es-CL" sz="2200" dirty="0" smtClean="0">
                <a:solidFill>
                  <a:srgbClr val="0070C0"/>
                </a:solidFill>
                <a:cs typeface="Calibri" pitchFamily="34" charset="0"/>
              </a:rPr>
              <a:t>Necesidades que satisface: Estos sistemas satisfacen la necesidad de optimización de recursos en la programación de procesos de diseño para la fabricación de productos en base a placas</a:t>
            </a:r>
          </a:p>
          <a:p>
            <a:endParaRPr lang="es-CL" sz="1800" dirty="0" err="1" smtClean="0">
              <a:solidFill>
                <a:srgbClr val="0070C0"/>
              </a:solidFill>
              <a:latin typeface="Calibri" pitchFamily="34" charset="0"/>
              <a:cs typeface="Calibri" pitchFamily="34" charset="0"/>
            </a:endParaRPr>
          </a:p>
        </p:txBody>
      </p:sp>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785786" y="2579724"/>
            <a:ext cx="7772400" cy="1857388"/>
          </a:xfrm>
        </p:spPr>
        <p:txBody>
          <a:bodyPr vert="horz" lIns="91440" tIns="45720" rIns="91440" bIns="45720" rtlCol="0" anchor="b">
            <a:noAutofit/>
          </a:bodyPr>
          <a:lstStyle/>
          <a:p>
            <a:pPr algn="ctr">
              <a:spcBef>
                <a:spcPct val="20000"/>
              </a:spcBef>
              <a:buFont typeface="Arial" pitchFamily="34" charset="0"/>
            </a:pPr>
            <a:r>
              <a:rPr lang="es-ES" sz="3200" b="1" cap="all" dirty="0">
                <a:solidFill>
                  <a:schemeClr val="bg1">
                    <a:lumMod val="50000"/>
                  </a:schemeClr>
                </a:solidFill>
              </a:rPr>
              <a:t>UNIVERSIDAD DEL </a:t>
            </a:r>
            <a:r>
              <a:rPr lang="es-ES" sz="3200" b="1" cap="all" dirty="0" smtClean="0">
                <a:solidFill>
                  <a:schemeClr val="bg1">
                    <a:lumMod val="50000"/>
                  </a:schemeClr>
                </a:solidFill>
              </a:rPr>
              <a:t>BIO </a:t>
            </a:r>
            <a:r>
              <a:rPr lang="es-ES" sz="3200" b="1" cap="all" dirty="0">
                <a:solidFill>
                  <a:schemeClr val="bg1">
                    <a:lumMod val="50000"/>
                  </a:schemeClr>
                </a:solidFill>
              </a:rPr>
              <a:t>BÍO</a:t>
            </a:r>
            <a:r>
              <a:rPr lang="es-CL" sz="3200" b="1" cap="all" dirty="0">
                <a:solidFill>
                  <a:schemeClr val="bg1">
                    <a:lumMod val="50000"/>
                  </a:schemeClr>
                </a:solidFill>
              </a:rPr>
              <a:t/>
            </a:r>
            <a:br>
              <a:rPr lang="es-CL" sz="3200" b="1" cap="all" dirty="0">
                <a:solidFill>
                  <a:schemeClr val="bg1">
                    <a:lumMod val="50000"/>
                  </a:schemeClr>
                </a:solidFill>
              </a:rPr>
            </a:br>
            <a:endParaRPr lang="es-ES" sz="3200" b="1" cap="all" dirty="0">
              <a:solidFill>
                <a:schemeClr val="bg1">
                  <a:lumMod val="50000"/>
                </a:schemeClr>
              </a:solidFill>
            </a:endParaRPr>
          </a:p>
        </p:txBody>
      </p:sp>
      <p:pic>
        <p:nvPicPr>
          <p:cNvPr id="34818" name="Picture 2" descr="http://m.ues.cl/logosues/32.jpg"/>
          <p:cNvPicPr>
            <a:picLocks noChangeAspect="1" noChangeArrowheads="1"/>
          </p:cNvPicPr>
          <p:nvPr/>
        </p:nvPicPr>
        <p:blipFill>
          <a:blip r:embed="rId3" cstate="print"/>
          <a:srcRect/>
          <a:stretch>
            <a:fillRect/>
          </a:stretch>
        </p:blipFill>
        <p:spPr bwMode="auto">
          <a:xfrm>
            <a:off x="4219950" y="2361430"/>
            <a:ext cx="1000122" cy="1000122"/>
          </a:xfrm>
          <a:prstGeom prst="rect">
            <a:avLst/>
          </a:prstGeom>
          <a:noFill/>
        </p:spPr>
      </p:pic>
    </p:spTree>
    <p:extLst>
      <p:ext uri="{BB962C8B-B14F-4D97-AF65-F5344CB8AC3E}">
        <p14:creationId xmlns:p14="http://schemas.microsoft.com/office/powerpoint/2010/main" xmlns="" val="131824278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ctrTitle"/>
          </p:nvPr>
        </p:nvSpPr>
        <p:spPr>
          <a:xfrm>
            <a:off x="760040" y="2864906"/>
            <a:ext cx="7772400" cy="1500198"/>
          </a:xfrm>
        </p:spPr>
        <p:txBody>
          <a:bodyPr vert="horz" lIns="91440" tIns="45720" rIns="91440" bIns="45720" rtlCol="0" anchor="b">
            <a:noAutofit/>
          </a:bodyPr>
          <a:lstStyle/>
          <a:p>
            <a:pPr algn="ctr">
              <a:spcBef>
                <a:spcPct val="20000"/>
              </a:spcBef>
              <a:buFont typeface="Arial" pitchFamily="34" charset="0"/>
            </a:pPr>
            <a:r>
              <a:rPr lang="es-ES" sz="3200" b="1" cap="all" dirty="0">
                <a:solidFill>
                  <a:schemeClr val="bg1">
                    <a:lumMod val="50000"/>
                  </a:schemeClr>
                </a:solidFill>
              </a:rPr>
              <a:t>UNIVERSIDAD DE CONCEPCIÓN</a:t>
            </a:r>
            <a:br>
              <a:rPr lang="es-ES" sz="3200" b="1" cap="all" dirty="0">
                <a:solidFill>
                  <a:schemeClr val="bg1">
                    <a:lumMod val="50000"/>
                  </a:schemeClr>
                </a:solidFill>
              </a:rPr>
            </a:br>
            <a:endParaRPr lang="es-ES" sz="3200" b="1" cap="all" dirty="0">
              <a:solidFill>
                <a:schemeClr val="bg1">
                  <a:lumMod val="50000"/>
                </a:schemeClr>
              </a:solidFill>
            </a:endParaRPr>
          </a:p>
        </p:txBody>
      </p:sp>
      <p:pic>
        <p:nvPicPr>
          <p:cNvPr id="59396" name="Picture 6"/>
          <p:cNvPicPr>
            <a:picLocks noChangeAspect="1" noChangeArrowheads="1"/>
          </p:cNvPicPr>
          <p:nvPr/>
        </p:nvPicPr>
        <p:blipFill>
          <a:blip r:embed="rId3" cstate="print"/>
          <a:srcRect/>
          <a:stretch>
            <a:fillRect/>
          </a:stretch>
        </p:blipFill>
        <p:spPr bwMode="auto">
          <a:xfrm>
            <a:off x="4283968" y="2409381"/>
            <a:ext cx="863565" cy="803595"/>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196752"/>
            <a:ext cx="8229600" cy="4857784"/>
          </a:xfrm>
        </p:spPr>
        <p:txBody>
          <a:bodyPr>
            <a:noAutofit/>
          </a:bodyPr>
          <a:lstStyle/>
          <a:p>
            <a:r>
              <a:rPr lang="es-ES" b="1" dirty="0" smtClean="0">
                <a:solidFill>
                  <a:srgbClr val="0070C0"/>
                </a:solidFill>
                <a:cs typeface="Calibri" pitchFamily="34" charset="0"/>
              </a:rPr>
              <a:t>Producción de inóculos comerciales de hongos </a:t>
            </a:r>
            <a:r>
              <a:rPr lang="es-ES" b="1" dirty="0" err="1" smtClean="0">
                <a:solidFill>
                  <a:srgbClr val="0070C0"/>
                </a:solidFill>
                <a:cs typeface="Calibri" pitchFamily="34" charset="0"/>
              </a:rPr>
              <a:t>micorrícicos</a:t>
            </a:r>
            <a:r>
              <a:rPr lang="es-ES" b="1" dirty="0" smtClean="0">
                <a:solidFill>
                  <a:srgbClr val="0070C0"/>
                </a:solidFill>
                <a:cs typeface="Calibri" pitchFamily="34" charset="0"/>
              </a:rPr>
              <a:t> </a:t>
            </a:r>
            <a:r>
              <a:rPr lang="es-ES" b="1" dirty="0" err="1" smtClean="0">
                <a:solidFill>
                  <a:srgbClr val="0070C0"/>
                </a:solidFill>
                <a:cs typeface="Calibri" pitchFamily="34" charset="0"/>
              </a:rPr>
              <a:t>arbusculares</a:t>
            </a:r>
            <a:r>
              <a:rPr lang="es-ES" b="1" dirty="0" smtClean="0">
                <a:solidFill>
                  <a:srgbClr val="0070C0"/>
                </a:solidFill>
                <a:cs typeface="Calibri" pitchFamily="34" charset="0"/>
              </a:rPr>
              <a:t> nativos para vid y frutales</a:t>
            </a:r>
            <a:endParaRPr lang="es-CL" sz="2200" b="1" dirty="0" smtClean="0">
              <a:solidFill>
                <a:srgbClr val="0070C0"/>
              </a:solidFill>
              <a:cs typeface="Calibri" pitchFamily="34" charset="0"/>
            </a:endParaRPr>
          </a:p>
          <a:p>
            <a:r>
              <a:rPr lang="es-ES" sz="2200" dirty="0" smtClean="0">
                <a:solidFill>
                  <a:srgbClr val="0070C0"/>
                </a:solidFill>
                <a:cs typeface="Calibri" pitchFamily="34" charset="0"/>
              </a:rPr>
              <a:t>Jefa de Proyecto: Ana Vanessa Aguilar Paredes, Ingeniería en Biotecnología Vegetal</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José Becerra Allende</a:t>
            </a:r>
          </a:p>
          <a:p>
            <a:r>
              <a:rPr lang="es-CL" sz="2200" dirty="0" smtClean="0">
                <a:solidFill>
                  <a:srgbClr val="0070C0"/>
                </a:solidFill>
                <a:cs typeface="Calibri" pitchFamily="34" charset="0"/>
              </a:rPr>
              <a:t>Producto: Se puede incorporar a nivel radicular en las plantas in vitro, de vivero o directamente en el sitio de siembra</a:t>
            </a:r>
          </a:p>
          <a:p>
            <a:r>
              <a:rPr lang="es-CL" sz="2200" dirty="0" smtClean="0">
                <a:solidFill>
                  <a:srgbClr val="0070C0"/>
                </a:solidFill>
                <a:cs typeface="Calibri" pitchFamily="34" charset="0"/>
              </a:rPr>
              <a:t> Necesidades que satisface: Necesidad de técnicas agroecológicas utilizadas para diseñar un sistema ecológicamente sustentable, beneficioso para el medio ambiente y económicamente sustentable para el agricultor</a:t>
            </a:r>
          </a:p>
          <a:p>
            <a:endParaRPr lang="es-CL" dirty="0" smtClean="0">
              <a:solidFill>
                <a:srgbClr val="0070C0"/>
              </a:solidFill>
              <a:latin typeface="Calibri" pitchFamily="34" charset="0"/>
              <a:cs typeface="Calibri" pitchFamily="34" charset="0"/>
            </a:endParaRPr>
          </a:p>
          <a:p>
            <a:endParaRPr lang="es-CL" sz="1800" dirty="0" err="1" smtClean="0">
              <a:solidFill>
                <a:srgbClr val="0070C0"/>
              </a:solidFill>
              <a:latin typeface="Calibri" pitchFamily="34" charset="0"/>
              <a:cs typeface="Calibri"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7929586" y="5715016"/>
            <a:ext cx="685800" cy="638175"/>
          </a:xfrm>
          <a:prstGeom prst="rect">
            <a:avLst/>
          </a:prstGeom>
          <a:noFill/>
          <a:ln w="12700">
            <a:noFill/>
            <a:miter lim="800000"/>
            <a:headEnd type="none" w="sm" len="sm"/>
            <a:tailEnd type="none" w="sm" len="sm"/>
          </a:ln>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428736"/>
            <a:ext cx="8229600" cy="4857784"/>
          </a:xfrm>
        </p:spPr>
        <p:txBody>
          <a:bodyPr>
            <a:noAutofit/>
          </a:bodyPr>
          <a:lstStyle/>
          <a:p>
            <a:r>
              <a:rPr lang="es-ES" b="1" dirty="0" smtClean="0">
                <a:solidFill>
                  <a:srgbClr val="0070C0"/>
                </a:solidFill>
                <a:cs typeface="Calibri" pitchFamily="34" charset="0"/>
              </a:rPr>
              <a:t>Producción de un jugo funcional a partir de Uva País</a:t>
            </a:r>
            <a:endParaRPr lang="es-ES" sz="2200" b="1" dirty="0" smtClean="0">
              <a:solidFill>
                <a:srgbClr val="0070C0"/>
              </a:solidFill>
              <a:cs typeface="Calibri" pitchFamily="34" charset="0"/>
            </a:endParaRPr>
          </a:p>
          <a:p>
            <a:r>
              <a:rPr lang="es-ES" sz="2200" dirty="0" smtClean="0">
                <a:solidFill>
                  <a:srgbClr val="0070C0"/>
                </a:solidFill>
                <a:cs typeface="Calibri" pitchFamily="34" charset="0"/>
              </a:rPr>
              <a:t>Jefe de Proyecto: Sebastián Eduardo Sepúlveda Zurita, Bioingeniería</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Profesora Guía: </a:t>
            </a:r>
            <a:r>
              <a:rPr lang="es-ES" sz="2200" dirty="0" err="1" smtClean="0">
                <a:solidFill>
                  <a:srgbClr val="0070C0"/>
                </a:solidFill>
                <a:cs typeface="Calibri" pitchFamily="34" charset="0"/>
              </a:rPr>
              <a:t>Katherina</a:t>
            </a:r>
            <a:r>
              <a:rPr lang="es-ES" sz="2200" dirty="0" smtClean="0">
                <a:solidFill>
                  <a:srgbClr val="0070C0"/>
                </a:solidFill>
                <a:cs typeface="Calibri" pitchFamily="34" charset="0"/>
              </a:rPr>
              <a:t> Fernández Elgueta</a:t>
            </a:r>
          </a:p>
          <a:p>
            <a:r>
              <a:rPr lang="es-CL" sz="2200" dirty="0" smtClean="0">
                <a:solidFill>
                  <a:srgbClr val="0070C0"/>
                </a:solidFill>
                <a:cs typeface="Calibri" pitchFamily="34" charset="0"/>
              </a:rPr>
              <a:t>Producto: Jugo de uva con altos contenidos de </a:t>
            </a:r>
            <a:r>
              <a:rPr lang="es-CL" sz="2200" dirty="0" err="1" smtClean="0">
                <a:solidFill>
                  <a:srgbClr val="0070C0"/>
                </a:solidFill>
                <a:cs typeface="Calibri" pitchFamily="34" charset="0"/>
              </a:rPr>
              <a:t>polifenoles</a:t>
            </a:r>
            <a:r>
              <a:rPr lang="es-CL" sz="2200" dirty="0" smtClean="0">
                <a:solidFill>
                  <a:srgbClr val="0070C0"/>
                </a:solidFill>
                <a:cs typeface="Calibri" pitchFamily="34" charset="0"/>
              </a:rPr>
              <a:t>, con propiedades antihipertensivas (demostrado in vitro), utilizando la uva País, una cepa autóctona chilena con escasa valoración comercial</a:t>
            </a:r>
          </a:p>
          <a:p>
            <a:r>
              <a:rPr lang="es-CL" sz="2200" dirty="0" smtClean="0">
                <a:solidFill>
                  <a:srgbClr val="0070C0"/>
                </a:solidFill>
                <a:cs typeface="Calibri" pitchFamily="34" charset="0"/>
              </a:rPr>
              <a:t>Necesidades que satisface: Aumentar el valor agregado de esta materia prima, beneficiando a miles de pequeños productores que aún conservan cultivos de esta cepa</a:t>
            </a:r>
          </a:p>
          <a:p>
            <a:endParaRPr lang="es-CL" sz="1800" dirty="0" err="1" smtClean="0">
              <a:solidFill>
                <a:srgbClr val="0070C0"/>
              </a:solidFill>
              <a:latin typeface="Calibri" pitchFamily="34" charset="0"/>
              <a:cs typeface="Calibri"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7929586" y="5815161"/>
            <a:ext cx="685800" cy="638175"/>
          </a:xfrm>
          <a:prstGeom prst="rect">
            <a:avLst/>
          </a:prstGeom>
          <a:noFill/>
          <a:ln w="12700">
            <a:noFill/>
            <a:miter lim="800000"/>
            <a:headEnd type="none" w="sm" len="sm"/>
            <a:tailEnd type="none" w="sm" len="sm"/>
          </a:ln>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052736"/>
            <a:ext cx="8229600" cy="4857784"/>
          </a:xfrm>
        </p:spPr>
        <p:txBody>
          <a:bodyPr>
            <a:noAutofit/>
          </a:bodyPr>
          <a:lstStyle/>
          <a:p>
            <a:r>
              <a:rPr lang="es-ES" sz="2200" b="1" dirty="0" smtClean="0">
                <a:solidFill>
                  <a:srgbClr val="0070C0"/>
                </a:solidFill>
                <a:cs typeface="Calibri" pitchFamily="34" charset="0"/>
              </a:rPr>
              <a:t>Prototipo computacional de enlace para estándares de enfermería en la valoración integral de pacientes en unidades de cuidados intensivos</a:t>
            </a:r>
            <a:endParaRPr lang="es-CL" sz="2000" b="1" dirty="0" smtClean="0">
              <a:solidFill>
                <a:srgbClr val="0070C0"/>
              </a:solidFill>
              <a:cs typeface="Calibri" pitchFamily="34" charset="0"/>
            </a:endParaRPr>
          </a:p>
          <a:p>
            <a:r>
              <a:rPr lang="es-ES" sz="2000" dirty="0" smtClean="0">
                <a:solidFill>
                  <a:srgbClr val="0070C0"/>
                </a:solidFill>
                <a:cs typeface="Calibri" pitchFamily="34" charset="0"/>
              </a:rPr>
              <a:t>Jefe de Proyecto: Matías Alfredo Morales Armijo, Ingeniería Civil Biomédica</a:t>
            </a:r>
            <a:endParaRPr lang="es-CL" sz="2000" dirty="0" smtClean="0">
              <a:solidFill>
                <a:srgbClr val="0070C0"/>
              </a:solidFill>
              <a:cs typeface="Calibri" pitchFamily="34" charset="0"/>
            </a:endParaRPr>
          </a:p>
          <a:p>
            <a:r>
              <a:rPr lang="es-ES" sz="2000" dirty="0" smtClean="0">
                <a:solidFill>
                  <a:srgbClr val="0070C0"/>
                </a:solidFill>
                <a:cs typeface="Calibri" pitchFamily="34" charset="0"/>
              </a:rPr>
              <a:t>Profesor Guía: John </a:t>
            </a:r>
            <a:r>
              <a:rPr lang="es-ES" sz="2000" dirty="0" err="1" smtClean="0">
                <a:solidFill>
                  <a:srgbClr val="0070C0"/>
                </a:solidFill>
                <a:cs typeface="Calibri" pitchFamily="34" charset="0"/>
              </a:rPr>
              <a:t>Atkinson</a:t>
            </a:r>
            <a:r>
              <a:rPr lang="es-ES" sz="2000" dirty="0" smtClean="0">
                <a:solidFill>
                  <a:srgbClr val="0070C0"/>
                </a:solidFill>
                <a:cs typeface="Calibri" pitchFamily="34" charset="0"/>
              </a:rPr>
              <a:t> </a:t>
            </a:r>
            <a:r>
              <a:rPr lang="es-ES" sz="2000" dirty="0" err="1" smtClean="0">
                <a:solidFill>
                  <a:srgbClr val="0070C0"/>
                </a:solidFill>
                <a:cs typeface="Calibri" pitchFamily="34" charset="0"/>
              </a:rPr>
              <a:t>Abutridy</a:t>
            </a:r>
            <a:endParaRPr lang="es-ES" sz="2000" dirty="0" smtClean="0">
              <a:solidFill>
                <a:srgbClr val="0070C0"/>
              </a:solidFill>
              <a:cs typeface="Calibri" pitchFamily="34" charset="0"/>
            </a:endParaRPr>
          </a:p>
          <a:p>
            <a:r>
              <a:rPr lang="es-CL" sz="2000" dirty="0" smtClean="0">
                <a:solidFill>
                  <a:srgbClr val="0070C0"/>
                </a:solidFill>
                <a:cs typeface="Calibri" pitchFamily="34" charset="0"/>
              </a:rPr>
              <a:t>Producto: Prototipo computacional para apoyar el proceso de atención de enfermería de la UCI </a:t>
            </a:r>
            <a:r>
              <a:rPr lang="es-CL" sz="2000" dirty="0" err="1" smtClean="0">
                <a:solidFill>
                  <a:srgbClr val="0070C0"/>
                </a:solidFill>
                <a:cs typeface="Calibri" pitchFamily="34" charset="0"/>
              </a:rPr>
              <a:t>Cardioquirúrgica</a:t>
            </a:r>
            <a:r>
              <a:rPr lang="es-CL" sz="2000" dirty="0" smtClean="0">
                <a:solidFill>
                  <a:srgbClr val="0070C0"/>
                </a:solidFill>
                <a:cs typeface="Calibri" pitchFamily="34" charset="0"/>
              </a:rPr>
              <a:t>. La hoja de valoración informatizada permite obtener automáticamente un listado de posibles diagnósticos, sugiere objetivos de tratamiento y entrega un listado de actividades a realizar por el profesional enfermero</a:t>
            </a:r>
          </a:p>
          <a:p>
            <a:r>
              <a:rPr lang="es-CL" sz="2000" dirty="0" smtClean="0">
                <a:solidFill>
                  <a:srgbClr val="0070C0"/>
                </a:solidFill>
                <a:cs typeface="Calibri" pitchFamily="34" charset="0"/>
              </a:rPr>
              <a:t> Necesidades que satisface: Estandarizar e informatizar los registros de la UCI, en hospitales, clínicas y academia</a:t>
            </a:r>
          </a:p>
          <a:p>
            <a:endParaRPr lang="es-CL" sz="2000" dirty="0" smtClean="0">
              <a:solidFill>
                <a:srgbClr val="0070C0"/>
              </a:solidFill>
              <a:latin typeface="Calibri" pitchFamily="34" charset="0"/>
              <a:cs typeface="Calibri" pitchFamily="34" charset="0"/>
            </a:endParaRPr>
          </a:p>
          <a:p>
            <a:endParaRPr lang="es-CL" sz="2000" dirty="0" err="1" smtClean="0">
              <a:solidFill>
                <a:srgbClr val="0070C0"/>
              </a:solidFill>
              <a:latin typeface="Calibri" pitchFamily="34" charset="0"/>
              <a:cs typeface="Calibri"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7929586" y="5715016"/>
            <a:ext cx="685800" cy="638175"/>
          </a:xfrm>
          <a:prstGeom prst="rect">
            <a:avLst/>
          </a:prstGeom>
          <a:noFill/>
          <a:ln w="12700">
            <a:noFill/>
            <a:miter lim="800000"/>
            <a:headEnd type="none" w="sm" len="sm"/>
            <a:tailEnd type="none" w="sm" len="sm"/>
          </a:ln>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357298"/>
            <a:ext cx="8229600" cy="4929222"/>
          </a:xfrm>
        </p:spPr>
        <p:txBody>
          <a:bodyPr>
            <a:noAutofit/>
          </a:bodyPr>
          <a:lstStyle/>
          <a:p>
            <a:r>
              <a:rPr lang="es-ES" b="1" dirty="0" smtClean="0">
                <a:solidFill>
                  <a:srgbClr val="0070C0"/>
                </a:solidFill>
                <a:cs typeface="Calibri" pitchFamily="34" charset="0"/>
              </a:rPr>
              <a:t>Construcción y servicio integral de </a:t>
            </a:r>
            <a:r>
              <a:rPr lang="es-ES" b="1" dirty="0" err="1" smtClean="0">
                <a:solidFill>
                  <a:srgbClr val="0070C0"/>
                </a:solidFill>
                <a:cs typeface="Calibri" pitchFamily="34" charset="0"/>
              </a:rPr>
              <a:t>biorreactores</a:t>
            </a:r>
            <a:r>
              <a:rPr lang="es-ES" b="1" dirty="0" smtClean="0">
                <a:solidFill>
                  <a:srgbClr val="0070C0"/>
                </a:solidFill>
                <a:cs typeface="Calibri" pitchFamily="34" charset="0"/>
              </a:rPr>
              <a:t> multifuncionales para el quehacer nacional</a:t>
            </a:r>
            <a:endParaRPr lang="es-CL" sz="2200" b="1" dirty="0" smtClean="0">
              <a:solidFill>
                <a:srgbClr val="0070C0"/>
              </a:solidFill>
              <a:cs typeface="Calibri" pitchFamily="34" charset="0"/>
            </a:endParaRPr>
          </a:p>
          <a:p>
            <a:r>
              <a:rPr lang="es-ES" sz="2200" dirty="0" smtClean="0">
                <a:solidFill>
                  <a:srgbClr val="0070C0"/>
                </a:solidFill>
                <a:cs typeface="Calibri" pitchFamily="34" charset="0"/>
              </a:rPr>
              <a:t>Jefe de Proyecto: Javier Felipe Ferrer Valenzuela, Doctorado en Ciencias de la Ingeniería, mención en química</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Rodrigo </a:t>
            </a:r>
            <a:r>
              <a:rPr lang="es-ES" sz="2200" dirty="0" err="1" smtClean="0">
                <a:solidFill>
                  <a:srgbClr val="0070C0"/>
                </a:solidFill>
                <a:cs typeface="Calibri" pitchFamily="34" charset="0"/>
              </a:rPr>
              <a:t>Bórquez</a:t>
            </a:r>
            <a:r>
              <a:rPr lang="es-ES" sz="2200" dirty="0" smtClean="0">
                <a:solidFill>
                  <a:srgbClr val="0070C0"/>
                </a:solidFill>
                <a:cs typeface="Calibri" pitchFamily="34" charset="0"/>
              </a:rPr>
              <a:t> Yáñez </a:t>
            </a:r>
            <a:endParaRPr lang="es-CL" sz="2200" dirty="0" smtClean="0">
              <a:solidFill>
                <a:srgbClr val="0070C0"/>
              </a:solidFill>
              <a:cs typeface="Calibri" pitchFamily="34" charset="0"/>
            </a:endParaRPr>
          </a:p>
          <a:p>
            <a:r>
              <a:rPr lang="es-CL" sz="2200" dirty="0" smtClean="0">
                <a:solidFill>
                  <a:srgbClr val="0070C0"/>
                </a:solidFill>
                <a:cs typeface="Calibri" pitchFamily="34" charset="0"/>
              </a:rPr>
              <a:t>Producto: Asesoría, diseño y construcción de </a:t>
            </a:r>
            <a:r>
              <a:rPr lang="es-CL" sz="2200" dirty="0" err="1" smtClean="0">
                <a:solidFill>
                  <a:srgbClr val="0070C0"/>
                </a:solidFill>
                <a:cs typeface="Calibri" pitchFamily="34" charset="0"/>
              </a:rPr>
              <a:t>biorreactores</a:t>
            </a:r>
            <a:r>
              <a:rPr lang="es-CL" sz="2200" dirty="0" smtClean="0">
                <a:solidFill>
                  <a:srgbClr val="0070C0"/>
                </a:solidFill>
                <a:cs typeface="Calibri" pitchFamily="34" charset="0"/>
              </a:rPr>
              <a:t> y maquinaria biotecnológica</a:t>
            </a:r>
          </a:p>
          <a:p>
            <a:r>
              <a:rPr lang="es-CL" sz="2200" dirty="0" smtClean="0">
                <a:solidFill>
                  <a:srgbClr val="0070C0"/>
                </a:solidFill>
                <a:cs typeface="Calibri" pitchFamily="34" charset="0"/>
              </a:rPr>
              <a:t>Necesidades que satisface: El prototipo armado permitirá satisfacer las necesidades de laboratorios, centros de investigación y productores industriales que se dediquen al cultivo puro de microorganismos para la obtención de productos biotecnológicos</a:t>
            </a:r>
          </a:p>
          <a:p>
            <a:endParaRPr lang="es-CL" sz="2200" dirty="0" err="1" smtClean="0">
              <a:solidFill>
                <a:srgbClr val="0070C0"/>
              </a:solidFill>
              <a:latin typeface="Calibri" pitchFamily="34" charset="0"/>
              <a:cs typeface="Calibri"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7929586" y="5715016"/>
            <a:ext cx="685800" cy="638175"/>
          </a:xfrm>
          <a:prstGeom prst="rect">
            <a:avLst/>
          </a:prstGeom>
          <a:noFill/>
          <a:ln w="12700">
            <a:noFill/>
            <a:miter lim="800000"/>
            <a:headEnd type="none" w="sm" len="sm"/>
            <a:tailEnd type="none" w="sm" len="sm"/>
          </a:ln>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6816" y="1357298"/>
            <a:ext cx="8229600" cy="4929222"/>
          </a:xfrm>
        </p:spPr>
        <p:txBody>
          <a:bodyPr>
            <a:noAutofit/>
          </a:bodyPr>
          <a:lstStyle/>
          <a:p>
            <a:r>
              <a:rPr lang="es-ES" sz="2100" b="1" dirty="0" smtClean="0">
                <a:solidFill>
                  <a:srgbClr val="0070C0"/>
                </a:solidFill>
                <a:cs typeface="Calibri" pitchFamily="34" charset="0"/>
              </a:rPr>
              <a:t>Reducción de barreras arancelarias hacia mercados exigentes para el salmón nacional, mediante el análisis de compuestos orgánicos persistentes de tipo emergentes y suscritos en el Convenio de Estocolmo</a:t>
            </a:r>
            <a:endParaRPr lang="es-CL" sz="2000" b="1" dirty="0" smtClean="0">
              <a:solidFill>
                <a:srgbClr val="0070C0"/>
              </a:solidFill>
              <a:cs typeface="Calibri" pitchFamily="34" charset="0"/>
            </a:endParaRPr>
          </a:p>
          <a:p>
            <a:r>
              <a:rPr lang="es-ES" sz="2000" dirty="0" smtClean="0">
                <a:solidFill>
                  <a:srgbClr val="0070C0"/>
                </a:solidFill>
                <a:cs typeface="Calibri" pitchFamily="34" charset="0"/>
              </a:rPr>
              <a:t>Jefa de Proyecto: Mónica Patricia </a:t>
            </a:r>
            <a:r>
              <a:rPr lang="es-ES" sz="2000" dirty="0" err="1" smtClean="0">
                <a:solidFill>
                  <a:srgbClr val="0070C0"/>
                </a:solidFill>
                <a:cs typeface="Calibri" pitchFamily="34" charset="0"/>
              </a:rPr>
              <a:t>Montory</a:t>
            </a:r>
            <a:r>
              <a:rPr lang="es-ES" sz="2000" dirty="0" smtClean="0">
                <a:solidFill>
                  <a:srgbClr val="0070C0"/>
                </a:solidFill>
                <a:cs typeface="Calibri" pitchFamily="34" charset="0"/>
              </a:rPr>
              <a:t> Gonzalez, Doctorado en Ciencias Ambientales</a:t>
            </a:r>
            <a:endParaRPr lang="es-CL" sz="2000" dirty="0" smtClean="0">
              <a:solidFill>
                <a:srgbClr val="0070C0"/>
              </a:solidFill>
              <a:cs typeface="Calibri" pitchFamily="34" charset="0"/>
            </a:endParaRPr>
          </a:p>
          <a:p>
            <a:r>
              <a:rPr lang="es-ES" sz="2000" dirty="0" smtClean="0">
                <a:solidFill>
                  <a:srgbClr val="0070C0"/>
                </a:solidFill>
                <a:cs typeface="Calibri" pitchFamily="34" charset="0"/>
              </a:rPr>
              <a:t>Profesor Guía: Ricardo Barra</a:t>
            </a:r>
          </a:p>
          <a:p>
            <a:r>
              <a:rPr lang="es-CL" sz="2000" dirty="0" smtClean="0">
                <a:solidFill>
                  <a:srgbClr val="0070C0"/>
                </a:solidFill>
                <a:cs typeface="Calibri" pitchFamily="34" charset="0"/>
              </a:rPr>
              <a:t>Producto: Servicio de análisis de muestras del sector acuícola para la detección de Compuestos Orgánicos Persistentes (</a:t>
            </a:r>
            <a:r>
              <a:rPr lang="es-CL" sz="2000" dirty="0" err="1" smtClean="0">
                <a:solidFill>
                  <a:srgbClr val="0070C0"/>
                </a:solidFill>
                <a:cs typeface="Calibri" pitchFamily="34" charset="0"/>
              </a:rPr>
              <a:t>COPs</a:t>
            </a:r>
            <a:r>
              <a:rPr lang="es-CL" sz="2000" dirty="0" smtClean="0">
                <a:solidFill>
                  <a:srgbClr val="0070C0"/>
                </a:solidFill>
                <a:cs typeface="Calibri" pitchFamily="34" charset="0"/>
              </a:rPr>
              <a:t>) de acuerdo a normas internacionales</a:t>
            </a:r>
          </a:p>
          <a:p>
            <a:r>
              <a:rPr lang="es-CL" sz="2000" dirty="0" smtClean="0">
                <a:solidFill>
                  <a:srgbClr val="0070C0"/>
                </a:solidFill>
                <a:cs typeface="Calibri" pitchFamily="34" charset="0"/>
              </a:rPr>
              <a:t> Necesidades que satisface: Mejorar el proceso de control de </a:t>
            </a:r>
            <a:r>
              <a:rPr lang="es-CL" sz="2000" dirty="0" err="1" smtClean="0">
                <a:solidFill>
                  <a:srgbClr val="0070C0"/>
                </a:solidFill>
                <a:cs typeface="Calibri" pitchFamily="34" charset="0"/>
              </a:rPr>
              <a:t>COPs</a:t>
            </a:r>
            <a:r>
              <a:rPr lang="es-CL" sz="2000" dirty="0" smtClean="0">
                <a:solidFill>
                  <a:srgbClr val="0070C0"/>
                </a:solidFill>
                <a:cs typeface="Calibri" pitchFamily="34" charset="0"/>
              </a:rPr>
              <a:t> en salmón de exportación, cumpliendo así la normativa internacional lo cual permitirá el acceso a mercados más exigentes en términos de control de calidad</a:t>
            </a:r>
          </a:p>
          <a:p>
            <a:endParaRPr lang="es-CL" sz="2000" dirty="0" smtClean="0">
              <a:solidFill>
                <a:srgbClr val="0070C0"/>
              </a:solidFill>
              <a:latin typeface="Calibri" pitchFamily="34" charset="0"/>
              <a:cs typeface="Calibri" pitchFamily="34" charset="0"/>
            </a:endParaRPr>
          </a:p>
          <a:p>
            <a:endParaRPr lang="es-CL" sz="1700" dirty="0" smtClean="0">
              <a:solidFill>
                <a:srgbClr val="0070C0"/>
              </a:solidFill>
              <a:latin typeface="Calibri" pitchFamily="34" charset="0"/>
              <a:cs typeface="Calibri" pitchFamily="34" charset="0"/>
            </a:endParaRPr>
          </a:p>
          <a:p>
            <a:endParaRPr lang="es-CL" sz="1700" dirty="0" err="1" smtClean="0">
              <a:solidFill>
                <a:srgbClr val="0070C0"/>
              </a:solidFill>
              <a:latin typeface="Calibri" pitchFamily="34" charset="0"/>
              <a:cs typeface="Calibri"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8134672" y="5715016"/>
            <a:ext cx="685800" cy="638175"/>
          </a:xfrm>
          <a:prstGeom prst="rect">
            <a:avLst/>
          </a:prstGeom>
          <a:noFill/>
          <a:ln w="12700">
            <a:noFill/>
            <a:miter lim="800000"/>
            <a:headEnd type="none" w="sm" len="sm"/>
            <a:tailEnd type="none" w="sm" len="sm"/>
          </a:ln>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
        <p:nvSpPr>
          <p:cNvPr id="3" name="2 Marcador de contenido"/>
          <p:cNvSpPr>
            <a:spLocks noGrp="1"/>
          </p:cNvSpPr>
          <p:nvPr>
            <p:ph idx="1"/>
          </p:nvPr>
        </p:nvSpPr>
        <p:spPr>
          <a:xfrm>
            <a:off x="500034" y="1571612"/>
            <a:ext cx="8229600" cy="4525963"/>
          </a:xfrm>
        </p:spPr>
        <p:txBody>
          <a:bodyPr>
            <a:normAutofit fontScale="92500" lnSpcReduction="10000"/>
          </a:bodyPr>
          <a:lstStyle/>
          <a:p>
            <a:r>
              <a:rPr lang="es-ES" sz="2800" b="1" dirty="0" err="1" smtClean="0">
                <a:solidFill>
                  <a:srgbClr val="0070C0"/>
                </a:solidFill>
                <a:cs typeface="Calibri" pitchFamily="34" charset="0"/>
              </a:rPr>
              <a:t>Xtreme</a:t>
            </a:r>
            <a:r>
              <a:rPr lang="es-ES" sz="2800" b="1" dirty="0" smtClean="0">
                <a:solidFill>
                  <a:srgbClr val="0070C0"/>
                </a:solidFill>
                <a:cs typeface="Calibri" pitchFamily="34" charset="0"/>
              </a:rPr>
              <a:t> </a:t>
            </a:r>
            <a:r>
              <a:rPr lang="es-ES" sz="2800" b="1" dirty="0" err="1" smtClean="0">
                <a:solidFill>
                  <a:srgbClr val="0070C0"/>
                </a:solidFill>
                <a:cs typeface="Calibri" pitchFamily="34" charset="0"/>
              </a:rPr>
              <a:t>Biotech</a:t>
            </a:r>
            <a:r>
              <a:rPr lang="es-ES" sz="2800" b="1" dirty="0" smtClean="0">
                <a:solidFill>
                  <a:srgbClr val="0070C0"/>
                </a:solidFill>
                <a:cs typeface="Calibri" pitchFamily="34" charset="0"/>
              </a:rPr>
              <a:t> </a:t>
            </a:r>
            <a:r>
              <a:rPr lang="es-ES" sz="2800" b="1" dirty="0" err="1" smtClean="0">
                <a:solidFill>
                  <a:srgbClr val="0070C0"/>
                </a:solidFill>
                <a:cs typeface="Calibri" pitchFamily="34" charset="0"/>
              </a:rPr>
              <a:t>Research</a:t>
            </a:r>
            <a:r>
              <a:rPr lang="es-ES" sz="2800" b="1" dirty="0" smtClean="0">
                <a:solidFill>
                  <a:srgbClr val="0070C0"/>
                </a:solidFill>
                <a:cs typeface="Calibri" pitchFamily="34" charset="0"/>
              </a:rPr>
              <a:t> (XBR)</a:t>
            </a:r>
            <a:endParaRPr lang="es-CL" sz="2800" b="1" dirty="0" smtClean="0">
              <a:solidFill>
                <a:srgbClr val="0070C0"/>
              </a:solidFill>
              <a:cs typeface="Calibri" pitchFamily="34" charset="0"/>
            </a:endParaRPr>
          </a:p>
          <a:p>
            <a:r>
              <a:rPr lang="es-ES" dirty="0" smtClean="0">
                <a:solidFill>
                  <a:srgbClr val="0070C0"/>
                </a:solidFill>
                <a:cs typeface="Calibri" pitchFamily="34" charset="0"/>
              </a:rPr>
              <a:t>Jefa de Proyecto: Bernardita  Valenzuela Guerrero.  Magíster en Ciencias Biomédicas</a:t>
            </a:r>
            <a:endParaRPr lang="es-CL" dirty="0" smtClean="0">
              <a:solidFill>
                <a:srgbClr val="0070C0"/>
              </a:solidFill>
              <a:cs typeface="Calibri" pitchFamily="34" charset="0"/>
            </a:endParaRPr>
          </a:p>
          <a:p>
            <a:r>
              <a:rPr lang="es-ES" dirty="0" smtClean="0">
                <a:solidFill>
                  <a:srgbClr val="0070C0"/>
                </a:solidFill>
                <a:cs typeface="Calibri" pitchFamily="34" charset="0"/>
              </a:rPr>
              <a:t>Profesor Guía: Pedro Zamorano Molina </a:t>
            </a:r>
            <a:endParaRPr lang="es-CL" dirty="0" smtClean="0">
              <a:solidFill>
                <a:srgbClr val="0070C0"/>
              </a:solidFill>
              <a:cs typeface="Calibri" pitchFamily="34" charset="0"/>
            </a:endParaRPr>
          </a:p>
          <a:p>
            <a:r>
              <a:rPr lang="es-CL" dirty="0" smtClean="0">
                <a:solidFill>
                  <a:srgbClr val="0070C0"/>
                </a:solidFill>
                <a:cs typeface="Calibri" pitchFamily="34" charset="0"/>
              </a:rPr>
              <a:t>Producto: Enzimas termoestables del tipo proteasas con aplicaciones en varias industrias como los detergentes, alimentación, farmacéutica, cuero, seda y diagnóstico</a:t>
            </a:r>
          </a:p>
          <a:p>
            <a:r>
              <a:rPr lang="es-CL" dirty="0" smtClean="0">
                <a:solidFill>
                  <a:srgbClr val="0070C0"/>
                </a:solidFill>
                <a:cs typeface="Calibri" pitchFamily="34" charset="0"/>
              </a:rPr>
              <a:t>Necesidades que satisface: Proteasas con alta actividad y estabilidad en rangos altos de alcalinidad y temperatura son de interés para la bioingeniería y aplicaciones biotecnológicas, siendo la mayor aplicación por parte de la industria de los detergentes</a:t>
            </a:r>
          </a:p>
          <a:p>
            <a:endParaRPr lang="es-CL" dirty="0" smtClean="0">
              <a:solidFill>
                <a:srgbClr val="0070C0"/>
              </a:solidFill>
              <a:latin typeface="Calibri" pitchFamily="34" charset="0"/>
              <a:cs typeface="Calibri" pitchFamily="34" charset="0"/>
            </a:endParaRPr>
          </a:p>
          <a:p>
            <a:pPr>
              <a:defRPr/>
            </a:pPr>
            <a:endParaRPr lang="es-ES" sz="2300" dirty="0" smtClean="0">
              <a:solidFill>
                <a:srgbClr val="0070C0"/>
              </a:solidFill>
              <a:latin typeface="Calibri" pitchFamily="34" charset="0"/>
              <a:cs typeface="Calibri" pitchFamily="34" charset="0"/>
            </a:endParaRPr>
          </a:p>
          <a:p>
            <a:endParaRPr lang="es-CL" dirty="0"/>
          </a:p>
        </p:txBody>
      </p:sp>
      <p:pic>
        <p:nvPicPr>
          <p:cNvPr id="8" name="Picture 6" descr="http://t1.gstatic.com/images?q=tbn:ANd9GcRhy-AANXQYeBHA3iUZr-tEueNXzW6Gx6XvjeM_2jtSl-4rK-me2w4jtguU"/>
          <p:cNvPicPr>
            <a:picLocks noChangeAspect="1" noChangeArrowheads="1"/>
          </p:cNvPicPr>
          <p:nvPr/>
        </p:nvPicPr>
        <p:blipFill>
          <a:blip r:embed="rId2" cstate="print"/>
          <a:srcRect/>
          <a:stretch>
            <a:fillRect/>
          </a:stretch>
        </p:blipFill>
        <p:spPr bwMode="auto">
          <a:xfrm>
            <a:off x="7740352" y="5918472"/>
            <a:ext cx="1003300" cy="750888"/>
          </a:xfrm>
          <a:prstGeom prst="rect">
            <a:avLst/>
          </a:prstGeom>
          <a:noFill/>
          <a:ln w="9525">
            <a:noFill/>
            <a:miter lim="800000"/>
            <a:headEnd/>
            <a:tailEnd/>
          </a:ln>
        </p:spPr>
      </p:pic>
      <p:sp>
        <p:nvSpPr>
          <p:cNvPr id="6" name="5 Rectángulo"/>
          <p:cNvSpPr/>
          <p:nvPr/>
        </p:nvSpPr>
        <p:spPr>
          <a:xfrm>
            <a:off x="386758"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357298"/>
            <a:ext cx="8229600" cy="4929222"/>
          </a:xfrm>
        </p:spPr>
        <p:txBody>
          <a:bodyPr>
            <a:noAutofit/>
          </a:bodyPr>
          <a:lstStyle/>
          <a:p>
            <a:r>
              <a:rPr lang="es-ES" b="1" dirty="0" smtClean="0">
                <a:solidFill>
                  <a:srgbClr val="0070C0"/>
                </a:solidFill>
                <a:cs typeface="Calibri" pitchFamily="34" charset="0"/>
              </a:rPr>
              <a:t>Equipo para la corrección del factor de potencia en instalaciones eléctricas en baja tensión</a:t>
            </a:r>
            <a:endParaRPr lang="es-ES" sz="2200" b="1" dirty="0" smtClean="0">
              <a:solidFill>
                <a:srgbClr val="0070C0"/>
              </a:solidFill>
              <a:cs typeface="Calibri" pitchFamily="34" charset="0"/>
            </a:endParaRPr>
          </a:p>
          <a:p>
            <a:r>
              <a:rPr lang="es-ES" sz="2200" dirty="0" smtClean="0">
                <a:solidFill>
                  <a:srgbClr val="0070C0"/>
                </a:solidFill>
                <a:cs typeface="Calibri" pitchFamily="34" charset="0"/>
              </a:rPr>
              <a:t>Jefe de Proyecto: Pablo Fernando Acuña Rios, Doctorado en Ingeniería Eléctrica</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Luis Morán Tamayo</a:t>
            </a:r>
          </a:p>
          <a:p>
            <a:r>
              <a:rPr lang="es-CL" sz="2200" dirty="0" smtClean="0">
                <a:solidFill>
                  <a:srgbClr val="0070C0"/>
                </a:solidFill>
                <a:cs typeface="Calibri" pitchFamily="34" charset="0"/>
              </a:rPr>
              <a:t>Necesidades que satisface: Evitar a los usuarios el pago de multas debido al uso intensivo de aparatos eléctricos o iluminación de bajo consumo. El uso intensivo de estos dispositivos de bajo consumo da lugar a niveles de consumo de potencia reactiva que no son aceptables para un funcionamiento óptimo de las redes eléctricas</a:t>
            </a:r>
          </a:p>
          <a:p>
            <a:endParaRPr lang="es-CL" sz="1800" dirty="0" err="1" smtClean="0">
              <a:solidFill>
                <a:srgbClr val="0070C0"/>
              </a:solidFill>
              <a:latin typeface="Calibri" pitchFamily="34" charset="0"/>
              <a:cs typeface="Calibri"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7929586" y="5715016"/>
            <a:ext cx="685800" cy="638175"/>
          </a:xfrm>
          <a:prstGeom prst="rect">
            <a:avLst/>
          </a:prstGeom>
          <a:noFill/>
          <a:ln w="12700">
            <a:noFill/>
            <a:miter lim="800000"/>
            <a:headEnd type="none" w="sm" len="sm"/>
            <a:tailEnd type="none" w="sm" len="sm"/>
          </a:ln>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428736"/>
            <a:ext cx="8229600" cy="4857784"/>
          </a:xfrm>
        </p:spPr>
        <p:txBody>
          <a:bodyPr>
            <a:noAutofit/>
          </a:bodyPr>
          <a:lstStyle/>
          <a:p>
            <a:r>
              <a:rPr lang="es-ES" sz="2200" b="1" dirty="0" smtClean="0">
                <a:solidFill>
                  <a:srgbClr val="0070C0"/>
                </a:solidFill>
                <a:cs typeface="Calibri" pitchFamily="34" charset="0"/>
              </a:rPr>
              <a:t>Creación de unidad básica de diagnóstico acuático, para la región del </a:t>
            </a:r>
            <a:r>
              <a:rPr lang="es-ES" sz="2200" b="1" dirty="0" err="1" smtClean="0">
                <a:solidFill>
                  <a:srgbClr val="0070C0"/>
                </a:solidFill>
                <a:cs typeface="Calibri" pitchFamily="34" charset="0"/>
              </a:rPr>
              <a:t>Bio-Bío</a:t>
            </a:r>
            <a:endParaRPr lang="es-CL" sz="2200" b="1" dirty="0" smtClean="0">
              <a:solidFill>
                <a:srgbClr val="0070C0"/>
              </a:solidFill>
              <a:cs typeface="Calibri" pitchFamily="34" charset="0"/>
            </a:endParaRPr>
          </a:p>
          <a:p>
            <a:r>
              <a:rPr lang="es-ES" sz="2000" dirty="0" smtClean="0">
                <a:solidFill>
                  <a:srgbClr val="0070C0"/>
                </a:solidFill>
                <a:cs typeface="Calibri" pitchFamily="34" charset="0"/>
              </a:rPr>
              <a:t>Jefa de Proyecto: Pamela Andrea Gutiérrez </a:t>
            </a:r>
            <a:r>
              <a:rPr lang="es-ES" sz="2000" dirty="0" err="1" smtClean="0">
                <a:solidFill>
                  <a:srgbClr val="0070C0"/>
                </a:solidFill>
                <a:cs typeface="Calibri" pitchFamily="34" charset="0"/>
              </a:rPr>
              <a:t>Crisosto</a:t>
            </a:r>
            <a:r>
              <a:rPr lang="es-ES" sz="2000" dirty="0" smtClean="0">
                <a:solidFill>
                  <a:srgbClr val="0070C0"/>
                </a:solidFill>
                <a:cs typeface="Calibri" pitchFamily="34" charset="0"/>
              </a:rPr>
              <a:t>, Ingeniería en Biotecnología Marina</a:t>
            </a:r>
            <a:endParaRPr lang="es-CL" sz="2000" dirty="0" smtClean="0">
              <a:solidFill>
                <a:srgbClr val="0070C0"/>
              </a:solidFill>
              <a:cs typeface="Calibri" pitchFamily="34" charset="0"/>
            </a:endParaRPr>
          </a:p>
          <a:p>
            <a:r>
              <a:rPr lang="es-ES" sz="2000" dirty="0" smtClean="0">
                <a:solidFill>
                  <a:srgbClr val="0070C0"/>
                </a:solidFill>
                <a:cs typeface="Calibri" pitchFamily="34" charset="0"/>
              </a:rPr>
              <a:t>Profesor Guía: Ariel Valenzuela</a:t>
            </a:r>
          </a:p>
          <a:p>
            <a:r>
              <a:rPr lang="es-CL" sz="2000" dirty="0" smtClean="0">
                <a:solidFill>
                  <a:srgbClr val="0070C0"/>
                </a:solidFill>
                <a:cs typeface="Calibri" pitchFamily="34" charset="0"/>
              </a:rPr>
              <a:t>Producto: Cartera de servicios de diagnóstico; creación de una biblioteca de anticuerpos </a:t>
            </a:r>
            <a:r>
              <a:rPr lang="es-CL" sz="2000" dirty="0" err="1" smtClean="0">
                <a:solidFill>
                  <a:srgbClr val="0070C0"/>
                </a:solidFill>
                <a:cs typeface="Calibri" pitchFamily="34" charset="0"/>
              </a:rPr>
              <a:t>policlonales</a:t>
            </a:r>
            <a:r>
              <a:rPr lang="es-CL" sz="2000" dirty="0" smtClean="0">
                <a:solidFill>
                  <a:srgbClr val="0070C0"/>
                </a:solidFill>
                <a:cs typeface="Calibri" pitchFamily="34" charset="0"/>
              </a:rPr>
              <a:t> para diagnóstico, comercialización o con fines académicos; entrega de asesorías técnicas y de productos; prestación de servicios mediante gestión sanitaria y productiva en terreno; entrega de información generada a partir de investigación y publicaciones técnico-científicas</a:t>
            </a:r>
          </a:p>
          <a:p>
            <a:r>
              <a:rPr lang="es-CL" sz="2000" dirty="0" smtClean="0">
                <a:solidFill>
                  <a:srgbClr val="0070C0"/>
                </a:solidFill>
                <a:cs typeface="Calibri" pitchFamily="34" charset="0"/>
              </a:rPr>
              <a:t>Necesidades que satisface: Estimular al crecimiento y desarrollo de la acuicultura de pequeña y mediana escala en la región del Biobío</a:t>
            </a:r>
          </a:p>
          <a:p>
            <a:endParaRPr lang="es-ES" sz="1800" dirty="0" smtClean="0">
              <a:solidFill>
                <a:srgbClr val="0070C0"/>
              </a:solidFill>
              <a:latin typeface="Calibri" pitchFamily="34" charset="0"/>
              <a:cs typeface="Calibri" pitchFamily="34" charset="0"/>
            </a:endParaRPr>
          </a:p>
          <a:p>
            <a:endParaRPr lang="es-CL" sz="1800" dirty="0" smtClean="0"/>
          </a:p>
          <a:p>
            <a:endParaRPr lang="es-CL" sz="1800" dirty="0" smtClean="0">
              <a:solidFill>
                <a:srgbClr val="0070C0"/>
              </a:solidFill>
              <a:latin typeface="Calibri" pitchFamily="34" charset="0"/>
              <a:cs typeface="Calibri" pitchFamily="34" charset="0"/>
            </a:endParaRPr>
          </a:p>
          <a:p>
            <a:endParaRPr lang="es-ES" sz="1800" dirty="0" smtClean="0">
              <a:solidFill>
                <a:srgbClr val="0070C0"/>
              </a:solidFill>
              <a:latin typeface="Calibri" pitchFamily="34" charset="0"/>
              <a:cs typeface="Calibri" pitchFamily="34" charset="0"/>
            </a:endParaRPr>
          </a:p>
          <a:p>
            <a:endParaRPr lang="es-CL" sz="1800" dirty="0" err="1" smtClean="0">
              <a:solidFill>
                <a:srgbClr val="0070C0"/>
              </a:solidFill>
              <a:latin typeface="Calibri" pitchFamily="34" charset="0"/>
              <a:cs typeface="Calibri"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7929586" y="5715016"/>
            <a:ext cx="685800" cy="638175"/>
          </a:xfrm>
          <a:prstGeom prst="rect">
            <a:avLst/>
          </a:prstGeom>
          <a:noFill/>
          <a:ln w="12700">
            <a:noFill/>
            <a:miter lim="800000"/>
            <a:headEnd type="none" w="sm" len="sm"/>
            <a:tailEnd type="none" w="sm" len="sm"/>
          </a:ln>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027600"/>
            <a:ext cx="8229600" cy="4857784"/>
          </a:xfrm>
        </p:spPr>
        <p:txBody>
          <a:bodyPr>
            <a:noAutofit/>
          </a:bodyPr>
          <a:lstStyle/>
          <a:p>
            <a:r>
              <a:rPr lang="es-ES" b="1" dirty="0" smtClean="0">
                <a:solidFill>
                  <a:srgbClr val="0070C0"/>
                </a:solidFill>
                <a:cs typeface="Calibri" pitchFamily="34" charset="0"/>
              </a:rPr>
              <a:t>Servicio de simulación hidrodinámica de ríos</a:t>
            </a:r>
            <a:endParaRPr lang="es-CL" b="1" dirty="0" smtClean="0">
              <a:solidFill>
                <a:srgbClr val="0070C0"/>
              </a:solidFill>
              <a:cs typeface="Calibri" pitchFamily="34" charset="0"/>
            </a:endParaRPr>
          </a:p>
          <a:p>
            <a:r>
              <a:rPr lang="es-ES" sz="2200" dirty="0" smtClean="0">
                <a:solidFill>
                  <a:srgbClr val="0070C0"/>
                </a:solidFill>
                <a:cs typeface="Calibri" pitchFamily="34" charset="0"/>
              </a:rPr>
              <a:t>Jefe de Proyecto: Manuel Ignacio </a:t>
            </a:r>
            <a:r>
              <a:rPr lang="es-ES" sz="2200" dirty="0" err="1" smtClean="0">
                <a:solidFill>
                  <a:srgbClr val="0070C0"/>
                </a:solidFill>
                <a:cs typeface="Calibri" pitchFamily="34" charset="0"/>
              </a:rPr>
              <a:t>Sabat</a:t>
            </a:r>
            <a:r>
              <a:rPr lang="es-ES" sz="2200" dirty="0" smtClean="0">
                <a:solidFill>
                  <a:srgbClr val="0070C0"/>
                </a:solidFill>
                <a:cs typeface="Calibri" pitchFamily="34" charset="0"/>
              </a:rPr>
              <a:t> Arriagada, Ingeniería Civil</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Oscar Link</a:t>
            </a:r>
          </a:p>
          <a:p>
            <a:r>
              <a:rPr lang="es-CL" sz="2200" dirty="0" smtClean="0">
                <a:solidFill>
                  <a:srgbClr val="0070C0"/>
                </a:solidFill>
                <a:cs typeface="Calibri" pitchFamily="34" charset="0"/>
              </a:rPr>
              <a:t>Necesidades que satisface: Complemento a las modelaciones físicas de bajo costo para un manejo adecuado en ríos con características bidimensionales, lo que permitiría un diseño de obras hidráulicas de manera segura y eficaz; así como el diseño de obras hidráulicas en lechos móviles, entre otros escenarios </a:t>
            </a:r>
          </a:p>
          <a:p>
            <a:endParaRPr lang="es-CL" sz="1800" dirty="0" smtClean="0">
              <a:solidFill>
                <a:srgbClr val="0070C0"/>
              </a:solidFill>
              <a:latin typeface="Calibri" pitchFamily="34" charset="0"/>
              <a:cs typeface="Calibri" pitchFamily="34" charset="0"/>
            </a:endParaRPr>
          </a:p>
          <a:p>
            <a:pPr>
              <a:buNone/>
            </a:pPr>
            <a:r>
              <a:rPr lang="es-ES" sz="1800" dirty="0" smtClean="0">
                <a:solidFill>
                  <a:srgbClr val="0070C0"/>
                </a:solidFill>
                <a:latin typeface="Calibri" pitchFamily="34" charset="0"/>
                <a:cs typeface="Calibri" pitchFamily="34" charset="0"/>
              </a:rPr>
              <a:t> </a:t>
            </a:r>
            <a:endParaRPr lang="es-CL" sz="1800" dirty="0" smtClean="0"/>
          </a:p>
          <a:p>
            <a:endParaRPr lang="es-CL" sz="1800" dirty="0" smtClean="0">
              <a:solidFill>
                <a:srgbClr val="0070C0"/>
              </a:solidFill>
              <a:latin typeface="Calibri" pitchFamily="34" charset="0"/>
              <a:cs typeface="Calibri" pitchFamily="34" charset="0"/>
            </a:endParaRPr>
          </a:p>
          <a:p>
            <a:endParaRPr lang="es-ES" sz="1800" dirty="0" smtClean="0">
              <a:solidFill>
                <a:srgbClr val="0070C0"/>
              </a:solidFill>
              <a:latin typeface="Calibri" pitchFamily="34" charset="0"/>
              <a:cs typeface="Calibri" pitchFamily="34" charset="0"/>
            </a:endParaRPr>
          </a:p>
          <a:p>
            <a:endParaRPr lang="es-CL" sz="1800" dirty="0" err="1" smtClean="0">
              <a:solidFill>
                <a:srgbClr val="0070C0"/>
              </a:solidFill>
              <a:latin typeface="Calibri" pitchFamily="34" charset="0"/>
              <a:cs typeface="Calibri"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7929586" y="5715016"/>
            <a:ext cx="685800" cy="638175"/>
          </a:xfrm>
          <a:prstGeom prst="rect">
            <a:avLst/>
          </a:prstGeom>
          <a:noFill/>
          <a:ln w="12700">
            <a:noFill/>
            <a:miter lim="800000"/>
            <a:headEnd type="none" w="sm" len="sm"/>
            <a:tailEnd type="none" w="sm" len="sm"/>
          </a:ln>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428736"/>
            <a:ext cx="8229600" cy="4857784"/>
          </a:xfrm>
        </p:spPr>
        <p:txBody>
          <a:bodyPr>
            <a:noAutofit/>
          </a:bodyPr>
          <a:lstStyle/>
          <a:p>
            <a:r>
              <a:rPr lang="es-ES" b="1" dirty="0" smtClean="0">
                <a:solidFill>
                  <a:srgbClr val="0070C0"/>
                </a:solidFill>
                <a:cs typeface="Calibri" pitchFamily="34" charset="0"/>
              </a:rPr>
              <a:t>Terapia regenerativa en perros por medio de la aplicación de células madre </a:t>
            </a:r>
            <a:r>
              <a:rPr lang="es-ES" b="1" dirty="0" err="1" smtClean="0">
                <a:solidFill>
                  <a:srgbClr val="0070C0"/>
                </a:solidFill>
                <a:cs typeface="Calibri" pitchFamily="34" charset="0"/>
              </a:rPr>
              <a:t>mesenquimales</a:t>
            </a:r>
            <a:r>
              <a:rPr lang="es-ES" b="1" dirty="0" smtClean="0">
                <a:solidFill>
                  <a:srgbClr val="0070C0"/>
                </a:solidFill>
                <a:cs typeface="Calibri" pitchFamily="34" charset="0"/>
              </a:rPr>
              <a:t>  obtenidas a partir de tejido adiposo</a:t>
            </a:r>
            <a:r>
              <a:rPr lang="es-ES" sz="2200" b="1" dirty="0" smtClean="0">
                <a:solidFill>
                  <a:srgbClr val="0070C0"/>
                </a:solidFill>
                <a:latin typeface="Calibri" pitchFamily="34" charset="0"/>
                <a:cs typeface="Calibri" pitchFamily="34" charset="0"/>
              </a:rPr>
              <a:t>	</a:t>
            </a:r>
            <a:r>
              <a:rPr lang="es-ES" sz="2200" dirty="0" smtClean="0">
                <a:solidFill>
                  <a:srgbClr val="0070C0"/>
                </a:solidFill>
                <a:latin typeface="Calibri" pitchFamily="34" charset="0"/>
                <a:cs typeface="Calibri" pitchFamily="34" charset="0"/>
              </a:rPr>
              <a:t>	</a:t>
            </a:r>
            <a:endParaRPr lang="es-CL" sz="2200" dirty="0" smtClean="0">
              <a:solidFill>
                <a:srgbClr val="0070C0"/>
              </a:solidFill>
              <a:latin typeface="Calibri" pitchFamily="34" charset="0"/>
              <a:cs typeface="Calibri" pitchFamily="34" charset="0"/>
            </a:endParaRPr>
          </a:p>
          <a:p>
            <a:r>
              <a:rPr lang="es-ES" sz="2200" dirty="0" smtClean="0">
                <a:solidFill>
                  <a:srgbClr val="0070C0"/>
                </a:solidFill>
                <a:cs typeface="Calibri" pitchFamily="34" charset="0"/>
              </a:rPr>
              <a:t>Jefe de Proyecto: Joel  Cabezas, Biotecnología</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Fidel Ovidio Castro</a:t>
            </a:r>
          </a:p>
          <a:p>
            <a:r>
              <a:rPr lang="es-CL" sz="2200" dirty="0" smtClean="0">
                <a:solidFill>
                  <a:srgbClr val="0070C0"/>
                </a:solidFill>
                <a:cs typeface="Calibri" pitchFamily="34" charset="0"/>
              </a:rPr>
              <a:t>Necesidades que satisface: Regeneración de tejidos en pacientes que hayan sufrido alguna alteración en la continuidad de estos tejidos, tanto intencional como traumática, la cual no pueda ser tratada ni recuperada con las terapias existentes hoy en día</a:t>
            </a:r>
          </a:p>
          <a:p>
            <a:endParaRPr lang="es-CL" sz="2200" dirty="0" smtClean="0">
              <a:solidFill>
                <a:srgbClr val="0070C0"/>
              </a:solidFill>
              <a:latin typeface="Calibri" pitchFamily="34" charset="0"/>
              <a:cs typeface="Calibri" pitchFamily="34" charset="0"/>
            </a:endParaRPr>
          </a:p>
          <a:p>
            <a:endParaRPr lang="es-CL" sz="1800" dirty="0" smtClean="0"/>
          </a:p>
          <a:p>
            <a:endParaRPr lang="es-CL" sz="1800" dirty="0" smtClean="0">
              <a:solidFill>
                <a:srgbClr val="0070C0"/>
              </a:solidFill>
              <a:latin typeface="Calibri" pitchFamily="34" charset="0"/>
              <a:cs typeface="Calibri" pitchFamily="34" charset="0"/>
            </a:endParaRPr>
          </a:p>
          <a:p>
            <a:endParaRPr lang="es-ES" sz="1800" dirty="0" smtClean="0">
              <a:solidFill>
                <a:srgbClr val="0070C0"/>
              </a:solidFill>
              <a:latin typeface="Calibri" pitchFamily="34" charset="0"/>
              <a:cs typeface="Calibri" pitchFamily="34" charset="0"/>
            </a:endParaRPr>
          </a:p>
          <a:p>
            <a:endParaRPr lang="es-CL" sz="1800" dirty="0" err="1" smtClean="0">
              <a:solidFill>
                <a:srgbClr val="0070C0"/>
              </a:solidFill>
              <a:latin typeface="Calibri" pitchFamily="34" charset="0"/>
              <a:cs typeface="Calibri"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7929586" y="5715016"/>
            <a:ext cx="685800" cy="638175"/>
          </a:xfrm>
          <a:prstGeom prst="rect">
            <a:avLst/>
          </a:prstGeom>
          <a:noFill/>
          <a:ln w="12700">
            <a:noFill/>
            <a:miter lim="800000"/>
            <a:headEnd type="none" w="sm" len="sm"/>
            <a:tailEnd type="none" w="sm" len="sm"/>
          </a:ln>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ctrTitle"/>
          </p:nvPr>
        </p:nvSpPr>
        <p:spPr>
          <a:xfrm>
            <a:off x="760040" y="2864906"/>
            <a:ext cx="7772400" cy="1500198"/>
          </a:xfrm>
        </p:spPr>
        <p:txBody>
          <a:bodyPr vert="horz" lIns="91440" tIns="45720" rIns="91440" bIns="45720" rtlCol="0" anchor="b">
            <a:noAutofit/>
          </a:bodyPr>
          <a:lstStyle/>
          <a:p>
            <a:pPr algn="ctr">
              <a:spcBef>
                <a:spcPct val="20000"/>
              </a:spcBef>
              <a:buFont typeface="Arial" pitchFamily="34" charset="0"/>
            </a:pPr>
            <a:r>
              <a:rPr lang="es-ES" sz="3200" b="1" cap="all" dirty="0">
                <a:solidFill>
                  <a:schemeClr val="bg1">
                    <a:lumMod val="50000"/>
                  </a:schemeClr>
                </a:solidFill>
              </a:rPr>
              <a:t>UNIVERSIDAD DE CONCEPCIÓN</a:t>
            </a:r>
            <a:br>
              <a:rPr lang="es-ES" sz="3200" b="1" cap="all" dirty="0">
                <a:solidFill>
                  <a:schemeClr val="bg1">
                    <a:lumMod val="50000"/>
                  </a:schemeClr>
                </a:solidFill>
              </a:rPr>
            </a:br>
            <a:endParaRPr lang="es-ES" sz="3200" b="1" cap="all" dirty="0">
              <a:solidFill>
                <a:schemeClr val="bg1">
                  <a:lumMod val="50000"/>
                </a:schemeClr>
              </a:solidFill>
            </a:endParaRPr>
          </a:p>
        </p:txBody>
      </p:sp>
      <p:pic>
        <p:nvPicPr>
          <p:cNvPr id="59396" name="Picture 6"/>
          <p:cNvPicPr>
            <a:picLocks noChangeAspect="1" noChangeArrowheads="1"/>
          </p:cNvPicPr>
          <p:nvPr/>
        </p:nvPicPr>
        <p:blipFill>
          <a:blip r:embed="rId3" cstate="print"/>
          <a:srcRect/>
          <a:stretch>
            <a:fillRect/>
          </a:stretch>
        </p:blipFill>
        <p:spPr bwMode="auto">
          <a:xfrm>
            <a:off x="4283968" y="2409381"/>
            <a:ext cx="863565" cy="803595"/>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xmlns="" val="141754128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106778" y="3017440"/>
            <a:ext cx="8929718" cy="1563688"/>
          </a:xfrm>
        </p:spPr>
        <p:txBody>
          <a:bodyPr vert="horz" lIns="91440" tIns="45720" rIns="91440" bIns="45720" rtlCol="0" anchor="b">
            <a:noAutofit/>
          </a:bodyPr>
          <a:lstStyle/>
          <a:p>
            <a:pPr algn="ctr">
              <a:spcBef>
                <a:spcPct val="20000"/>
              </a:spcBef>
              <a:buFont typeface="Arial" pitchFamily="34" charset="0"/>
            </a:pPr>
            <a:r>
              <a:rPr lang="es-ES" sz="3200" b="1" cap="all" dirty="0">
                <a:solidFill>
                  <a:schemeClr val="bg1">
                    <a:lumMod val="50000"/>
                  </a:schemeClr>
                </a:solidFill>
              </a:rPr>
              <a:t/>
            </a:r>
            <a:br>
              <a:rPr lang="es-ES" sz="3200" b="1" cap="all" dirty="0">
                <a:solidFill>
                  <a:schemeClr val="bg1">
                    <a:lumMod val="50000"/>
                  </a:schemeClr>
                </a:solidFill>
              </a:rPr>
            </a:br>
            <a:r>
              <a:rPr lang="es-ES" sz="3200" b="1" cap="all" dirty="0">
                <a:solidFill>
                  <a:schemeClr val="bg1">
                    <a:lumMod val="50000"/>
                  </a:schemeClr>
                </a:solidFill>
              </a:rPr>
              <a:t>UNIVERSIDAD </a:t>
            </a:r>
            <a:r>
              <a:rPr lang="es-ES" sz="3200" b="1" cap="all" dirty="0" err="1">
                <a:solidFill>
                  <a:schemeClr val="bg1">
                    <a:lumMod val="50000"/>
                  </a:schemeClr>
                </a:solidFill>
              </a:rPr>
              <a:t>catÓlica</a:t>
            </a:r>
            <a:r>
              <a:rPr lang="es-ES" sz="3200" b="1" cap="all" dirty="0">
                <a:solidFill>
                  <a:schemeClr val="bg1">
                    <a:lumMod val="50000"/>
                  </a:schemeClr>
                </a:solidFill>
              </a:rPr>
              <a:t> de </a:t>
            </a:r>
            <a:r>
              <a:rPr lang="es-ES" sz="3200" b="1" cap="all" dirty="0" err="1">
                <a:solidFill>
                  <a:schemeClr val="bg1">
                    <a:lumMod val="50000"/>
                  </a:schemeClr>
                </a:solidFill>
              </a:rPr>
              <a:t>temuco</a:t>
            </a:r>
            <a:r>
              <a:rPr lang="es-ES" sz="3200" b="1" cap="all" dirty="0">
                <a:solidFill>
                  <a:schemeClr val="bg1">
                    <a:lumMod val="50000"/>
                  </a:schemeClr>
                </a:solidFill>
              </a:rPr>
              <a:t/>
            </a:r>
            <a:br>
              <a:rPr lang="es-ES" sz="3200" b="1" cap="all" dirty="0">
                <a:solidFill>
                  <a:schemeClr val="bg1">
                    <a:lumMod val="50000"/>
                  </a:schemeClr>
                </a:solidFill>
              </a:rPr>
            </a:br>
            <a:endParaRPr lang="es-ES" sz="3200" b="1" cap="all" dirty="0">
              <a:solidFill>
                <a:schemeClr val="bg1">
                  <a:lumMod val="50000"/>
                </a:schemeClr>
              </a:solidFill>
            </a:endParaRPr>
          </a:p>
        </p:txBody>
      </p:sp>
      <p:pic>
        <p:nvPicPr>
          <p:cNvPr id="100354" name="Picture 2" descr="http://www.uctemuco.cl/estudiantes/recursos/logo/logo-a1.jpg"/>
          <p:cNvPicPr>
            <a:picLocks noChangeAspect="1" noChangeArrowheads="1"/>
          </p:cNvPicPr>
          <p:nvPr/>
        </p:nvPicPr>
        <p:blipFill>
          <a:blip r:embed="rId3" cstate="print"/>
          <a:srcRect/>
          <a:stretch>
            <a:fillRect/>
          </a:stretch>
        </p:blipFill>
        <p:spPr bwMode="auto">
          <a:xfrm>
            <a:off x="3786182" y="2886074"/>
            <a:ext cx="1514475" cy="542926"/>
          </a:xfrm>
          <a:prstGeom prst="rect">
            <a:avLst/>
          </a:prstGeom>
          <a:noFill/>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556793"/>
            <a:ext cx="8229600" cy="4320480"/>
          </a:xfrm>
        </p:spPr>
        <p:txBody>
          <a:bodyPr>
            <a:normAutofit fontScale="92500" lnSpcReduction="10000"/>
          </a:bodyPr>
          <a:lstStyle/>
          <a:p>
            <a:r>
              <a:rPr lang="es-ES" sz="2600" b="1" dirty="0" smtClean="0">
                <a:solidFill>
                  <a:srgbClr val="0070C0"/>
                </a:solidFill>
                <a:cs typeface="Calibri" pitchFamily="34" charset="0"/>
              </a:rPr>
              <a:t>Valorización de residuos, la basura hecha energía</a:t>
            </a:r>
            <a:endParaRPr lang="es-CL" sz="2600" b="1" dirty="0" smtClean="0">
              <a:solidFill>
                <a:srgbClr val="0070C0"/>
              </a:solidFill>
              <a:cs typeface="Calibri" pitchFamily="34" charset="0"/>
            </a:endParaRPr>
          </a:p>
          <a:p>
            <a:r>
              <a:rPr lang="es-ES" dirty="0" smtClean="0">
                <a:solidFill>
                  <a:srgbClr val="0070C0"/>
                </a:solidFill>
                <a:cs typeface="Calibri" pitchFamily="34" charset="0"/>
              </a:rPr>
              <a:t>Jefe de Proyecto: Ignacio Fernández </a:t>
            </a:r>
            <a:r>
              <a:rPr lang="es-ES" dirty="0" err="1" smtClean="0">
                <a:solidFill>
                  <a:srgbClr val="0070C0"/>
                </a:solidFill>
                <a:cs typeface="Calibri" pitchFamily="34" charset="0"/>
              </a:rPr>
              <a:t>Sinning</a:t>
            </a:r>
            <a:r>
              <a:rPr lang="es-ES" dirty="0" smtClean="0">
                <a:solidFill>
                  <a:srgbClr val="0070C0"/>
                </a:solidFill>
                <a:cs typeface="Calibri" pitchFamily="34" charset="0"/>
              </a:rPr>
              <a:t>, Ingeniería Civil Ambiental</a:t>
            </a:r>
            <a:endParaRPr lang="es-CL" dirty="0" smtClean="0">
              <a:solidFill>
                <a:srgbClr val="0070C0"/>
              </a:solidFill>
              <a:cs typeface="Calibri" pitchFamily="34" charset="0"/>
            </a:endParaRPr>
          </a:p>
          <a:p>
            <a:r>
              <a:rPr lang="es-ES" dirty="0" smtClean="0">
                <a:solidFill>
                  <a:srgbClr val="0070C0"/>
                </a:solidFill>
                <a:cs typeface="Calibri" pitchFamily="34" charset="0"/>
              </a:rPr>
              <a:t>Profesor Guía: Luis Nicolás </a:t>
            </a:r>
            <a:r>
              <a:rPr lang="es-ES" dirty="0" err="1" smtClean="0">
                <a:solidFill>
                  <a:srgbClr val="0070C0"/>
                </a:solidFill>
                <a:cs typeface="Calibri" pitchFamily="34" charset="0"/>
              </a:rPr>
              <a:t>Schiappacasse</a:t>
            </a:r>
            <a:endParaRPr lang="es-ES" dirty="0" smtClean="0">
              <a:solidFill>
                <a:srgbClr val="0070C0"/>
              </a:solidFill>
              <a:cs typeface="Calibri" pitchFamily="34" charset="0"/>
            </a:endParaRPr>
          </a:p>
          <a:p>
            <a:r>
              <a:rPr lang="es-CL" dirty="0" smtClean="0">
                <a:solidFill>
                  <a:srgbClr val="0070C0"/>
                </a:solidFill>
                <a:cs typeface="Calibri" pitchFamily="34" charset="0"/>
              </a:rPr>
              <a:t>Producto:  Empresa cuyo fin sea la gestión de residuos sólidos orgánicos, combinando un servicio de gestión de residuos sólidos municipales e industriales, con la producción de energía eléctrica renovable no convencional</a:t>
            </a:r>
          </a:p>
          <a:p>
            <a:r>
              <a:rPr lang="es-CL" dirty="0" smtClean="0">
                <a:solidFill>
                  <a:srgbClr val="0070C0"/>
                </a:solidFill>
                <a:cs typeface="Calibri" pitchFamily="34" charset="0"/>
              </a:rPr>
              <a:t>Necesidades que satisface: Utilización de los desechos sólidos orgánicos</a:t>
            </a:r>
          </a:p>
          <a:p>
            <a:endParaRPr lang="es-CL" dirty="0"/>
          </a:p>
        </p:txBody>
      </p:sp>
      <p:pic>
        <p:nvPicPr>
          <p:cNvPr id="8" name="Picture 2" descr="http://www.uctemuco.cl/estudiantes/recursos/logo/logo-a1.jpg"/>
          <p:cNvPicPr>
            <a:picLocks noChangeAspect="1" noChangeArrowheads="1"/>
          </p:cNvPicPr>
          <p:nvPr/>
        </p:nvPicPr>
        <p:blipFill>
          <a:blip r:embed="rId2" cstate="print"/>
          <a:srcRect/>
          <a:stretch>
            <a:fillRect/>
          </a:stretch>
        </p:blipFill>
        <p:spPr bwMode="auto">
          <a:xfrm>
            <a:off x="7358082" y="5786454"/>
            <a:ext cx="1514475" cy="542926"/>
          </a:xfrm>
          <a:prstGeom prst="rect">
            <a:avLst/>
          </a:prstGeom>
          <a:noFill/>
        </p:spPr>
      </p:pic>
      <p:sp>
        <p:nvSpPr>
          <p:cNvPr id="7" name="6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9"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106778" y="3017440"/>
            <a:ext cx="8929718" cy="1563688"/>
          </a:xfrm>
        </p:spPr>
        <p:txBody>
          <a:bodyPr vert="horz" lIns="91440" tIns="45720" rIns="91440" bIns="45720" rtlCol="0" anchor="b">
            <a:noAutofit/>
          </a:bodyPr>
          <a:lstStyle/>
          <a:p>
            <a:pPr algn="ctr">
              <a:spcBef>
                <a:spcPct val="20000"/>
              </a:spcBef>
              <a:buFont typeface="Arial" pitchFamily="34" charset="0"/>
            </a:pPr>
            <a:r>
              <a:rPr lang="es-ES" sz="3200" b="1" cap="all" dirty="0">
                <a:solidFill>
                  <a:schemeClr val="bg1">
                    <a:lumMod val="50000"/>
                  </a:schemeClr>
                </a:solidFill>
              </a:rPr>
              <a:t/>
            </a:r>
            <a:br>
              <a:rPr lang="es-ES" sz="3200" b="1" cap="all" dirty="0">
                <a:solidFill>
                  <a:schemeClr val="bg1">
                    <a:lumMod val="50000"/>
                  </a:schemeClr>
                </a:solidFill>
              </a:rPr>
            </a:br>
            <a:r>
              <a:rPr lang="es-ES" sz="3200" b="1" cap="all" dirty="0">
                <a:solidFill>
                  <a:schemeClr val="bg1">
                    <a:lumMod val="50000"/>
                  </a:schemeClr>
                </a:solidFill>
              </a:rPr>
              <a:t>UNIVERSIDAD </a:t>
            </a:r>
            <a:r>
              <a:rPr lang="es-ES" sz="3200" b="1" cap="all" dirty="0" err="1">
                <a:solidFill>
                  <a:schemeClr val="bg1">
                    <a:lumMod val="50000"/>
                  </a:schemeClr>
                </a:solidFill>
              </a:rPr>
              <a:t>catÓlica</a:t>
            </a:r>
            <a:r>
              <a:rPr lang="es-ES" sz="3200" b="1" cap="all" dirty="0">
                <a:solidFill>
                  <a:schemeClr val="bg1">
                    <a:lumMod val="50000"/>
                  </a:schemeClr>
                </a:solidFill>
              </a:rPr>
              <a:t> de </a:t>
            </a:r>
            <a:r>
              <a:rPr lang="es-ES" sz="3200" b="1" cap="all" dirty="0" err="1">
                <a:solidFill>
                  <a:schemeClr val="bg1">
                    <a:lumMod val="50000"/>
                  </a:schemeClr>
                </a:solidFill>
              </a:rPr>
              <a:t>temuco</a:t>
            </a:r>
            <a:r>
              <a:rPr lang="es-ES" sz="3200" b="1" cap="all" dirty="0">
                <a:solidFill>
                  <a:schemeClr val="bg1">
                    <a:lumMod val="50000"/>
                  </a:schemeClr>
                </a:solidFill>
              </a:rPr>
              <a:t/>
            </a:r>
            <a:br>
              <a:rPr lang="es-ES" sz="3200" b="1" cap="all" dirty="0">
                <a:solidFill>
                  <a:schemeClr val="bg1">
                    <a:lumMod val="50000"/>
                  </a:schemeClr>
                </a:solidFill>
              </a:rPr>
            </a:br>
            <a:endParaRPr lang="es-ES" sz="3200" b="1" cap="all" dirty="0">
              <a:solidFill>
                <a:schemeClr val="bg1">
                  <a:lumMod val="50000"/>
                </a:schemeClr>
              </a:solidFill>
            </a:endParaRPr>
          </a:p>
        </p:txBody>
      </p:sp>
      <p:pic>
        <p:nvPicPr>
          <p:cNvPr id="100354" name="Picture 2" descr="http://www.uctemuco.cl/estudiantes/recursos/logo/logo-a1.jpg"/>
          <p:cNvPicPr>
            <a:picLocks noChangeAspect="1" noChangeArrowheads="1"/>
          </p:cNvPicPr>
          <p:nvPr/>
        </p:nvPicPr>
        <p:blipFill>
          <a:blip r:embed="rId3" cstate="print"/>
          <a:srcRect/>
          <a:stretch>
            <a:fillRect/>
          </a:stretch>
        </p:blipFill>
        <p:spPr bwMode="auto">
          <a:xfrm>
            <a:off x="3786182" y="2886074"/>
            <a:ext cx="1514475" cy="542926"/>
          </a:xfrm>
          <a:prstGeom prst="rect">
            <a:avLst/>
          </a:prstGeom>
          <a:noFill/>
        </p:spPr>
      </p:pic>
    </p:spTree>
    <p:extLst>
      <p:ext uri="{BB962C8B-B14F-4D97-AF65-F5344CB8AC3E}">
        <p14:creationId xmlns:p14="http://schemas.microsoft.com/office/powerpoint/2010/main" xmlns="" val="1392444554"/>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685800" y="3161456"/>
            <a:ext cx="7772400" cy="1563688"/>
          </a:xfrm>
        </p:spPr>
        <p:txBody>
          <a:bodyPr vert="horz" lIns="91440" tIns="45720" rIns="91440" bIns="45720" rtlCol="0" anchor="b">
            <a:noAutofit/>
          </a:bodyPr>
          <a:lstStyle/>
          <a:p>
            <a:pPr algn="ctr">
              <a:spcBef>
                <a:spcPct val="20000"/>
              </a:spcBef>
              <a:buFont typeface="Arial" pitchFamily="34" charset="0"/>
            </a:pPr>
            <a:r>
              <a:rPr lang="es-ES" sz="3200" b="1" cap="all" dirty="0">
                <a:solidFill>
                  <a:schemeClr val="bg1">
                    <a:lumMod val="50000"/>
                  </a:schemeClr>
                </a:solidFill>
              </a:rPr>
              <a:t/>
            </a:r>
            <a:br>
              <a:rPr lang="es-ES" sz="3200" b="1" cap="all" dirty="0">
                <a:solidFill>
                  <a:schemeClr val="bg1">
                    <a:lumMod val="50000"/>
                  </a:schemeClr>
                </a:solidFill>
              </a:rPr>
            </a:br>
            <a:r>
              <a:rPr lang="es-ES" sz="3200" b="1" cap="all" dirty="0">
                <a:solidFill>
                  <a:schemeClr val="bg1">
                    <a:lumMod val="50000"/>
                  </a:schemeClr>
                </a:solidFill>
              </a:rPr>
              <a:t/>
            </a:r>
            <a:br>
              <a:rPr lang="es-ES" sz="3200" b="1" cap="all" dirty="0">
                <a:solidFill>
                  <a:schemeClr val="bg1">
                    <a:lumMod val="50000"/>
                  </a:schemeClr>
                </a:solidFill>
              </a:rPr>
            </a:br>
            <a:r>
              <a:rPr lang="es-ES" sz="3200" b="1" cap="all" dirty="0">
                <a:solidFill>
                  <a:schemeClr val="bg1">
                    <a:lumMod val="50000"/>
                  </a:schemeClr>
                </a:solidFill>
              </a:rPr>
              <a:t>UNIVERSIDAD DE LA FRONTERA</a:t>
            </a:r>
            <a:br>
              <a:rPr lang="es-ES" sz="3200" b="1" cap="all" dirty="0">
                <a:solidFill>
                  <a:schemeClr val="bg1">
                    <a:lumMod val="50000"/>
                  </a:schemeClr>
                </a:solidFill>
              </a:rPr>
            </a:br>
            <a:endParaRPr lang="es-ES" sz="3200" b="1" cap="all" dirty="0">
              <a:solidFill>
                <a:schemeClr val="bg1">
                  <a:lumMod val="50000"/>
                </a:schemeClr>
              </a:solidFill>
            </a:endParaRPr>
          </a:p>
        </p:txBody>
      </p:sp>
      <p:pic>
        <p:nvPicPr>
          <p:cNvPr id="72708" name="Picture 4"/>
          <p:cNvPicPr>
            <a:picLocks noChangeAspect="1" noChangeArrowheads="1"/>
          </p:cNvPicPr>
          <p:nvPr/>
        </p:nvPicPr>
        <p:blipFill>
          <a:blip r:embed="rId3" cstate="print"/>
          <a:srcRect/>
          <a:stretch>
            <a:fillRect/>
          </a:stretch>
        </p:blipFill>
        <p:spPr bwMode="auto">
          <a:xfrm>
            <a:off x="4071934" y="2881883"/>
            <a:ext cx="714375" cy="619125"/>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r>
              <a:rPr lang="es-ES" sz="2800" b="1" dirty="0" smtClean="0">
                <a:solidFill>
                  <a:srgbClr val="0070C0"/>
                </a:solidFill>
                <a:cs typeface="Calibri" pitchFamily="34" charset="0"/>
              </a:rPr>
              <a:t>Enzimas de interés para la industria de alimentos y química a partir de desechos de la industria acuícola</a:t>
            </a:r>
          </a:p>
          <a:p>
            <a:r>
              <a:rPr lang="es-ES" sz="2600" dirty="0" smtClean="0">
                <a:solidFill>
                  <a:srgbClr val="0070C0"/>
                </a:solidFill>
                <a:cs typeface="Calibri" pitchFamily="34" charset="0"/>
              </a:rPr>
              <a:t>Jefa de Proyecto: María José </a:t>
            </a:r>
            <a:r>
              <a:rPr lang="es-ES" sz="2600" dirty="0" err="1" smtClean="0">
                <a:solidFill>
                  <a:srgbClr val="0070C0"/>
                </a:solidFill>
                <a:cs typeface="Calibri" pitchFamily="34" charset="0"/>
              </a:rPr>
              <a:t>Spuler</a:t>
            </a:r>
            <a:r>
              <a:rPr lang="es-ES" sz="2600" dirty="0" smtClean="0">
                <a:solidFill>
                  <a:srgbClr val="0070C0"/>
                </a:solidFill>
                <a:cs typeface="Calibri" pitchFamily="34" charset="0"/>
              </a:rPr>
              <a:t> Figueroa, Biotecnología</a:t>
            </a:r>
            <a:endParaRPr lang="es-CL" sz="2600" dirty="0" smtClean="0">
              <a:solidFill>
                <a:srgbClr val="0070C0"/>
              </a:solidFill>
              <a:cs typeface="Calibri" pitchFamily="34" charset="0"/>
            </a:endParaRPr>
          </a:p>
          <a:p>
            <a:r>
              <a:rPr lang="es-ES" sz="2600" dirty="0" smtClean="0">
                <a:solidFill>
                  <a:srgbClr val="0070C0"/>
                </a:solidFill>
                <a:cs typeface="Calibri" pitchFamily="34" charset="0"/>
              </a:rPr>
              <a:t>Profesora Guía:  Carolina </a:t>
            </a:r>
            <a:r>
              <a:rPr lang="es-ES" sz="2600" dirty="0" err="1" smtClean="0">
                <a:solidFill>
                  <a:srgbClr val="0070C0"/>
                </a:solidFill>
                <a:cs typeface="Calibri" pitchFamily="34" charset="0"/>
              </a:rPr>
              <a:t>Shene</a:t>
            </a:r>
            <a:r>
              <a:rPr lang="es-ES" sz="2600" dirty="0" smtClean="0">
                <a:solidFill>
                  <a:srgbClr val="0070C0"/>
                </a:solidFill>
                <a:cs typeface="Calibri" pitchFamily="34" charset="0"/>
              </a:rPr>
              <a:t> De </a:t>
            </a:r>
            <a:r>
              <a:rPr lang="es-ES" sz="2600" dirty="0" err="1" smtClean="0">
                <a:solidFill>
                  <a:srgbClr val="0070C0"/>
                </a:solidFill>
                <a:cs typeface="Calibri" pitchFamily="34" charset="0"/>
              </a:rPr>
              <a:t>Vidts</a:t>
            </a:r>
            <a:endParaRPr lang="es-ES" sz="2600" dirty="0" smtClean="0">
              <a:solidFill>
                <a:srgbClr val="0070C0"/>
              </a:solidFill>
              <a:cs typeface="Calibri" pitchFamily="34" charset="0"/>
            </a:endParaRPr>
          </a:p>
          <a:p>
            <a:r>
              <a:rPr lang="es-CL" sz="2600" dirty="0" smtClean="0">
                <a:solidFill>
                  <a:srgbClr val="0070C0"/>
                </a:solidFill>
                <a:cs typeface="Calibri" pitchFamily="34" charset="0"/>
              </a:rPr>
              <a:t>Producto: Extracto enriquecido en enzimas con actividad de proteasa y lipasa producidas a partir de desechos de pescados (vísceras)</a:t>
            </a:r>
          </a:p>
          <a:p>
            <a:r>
              <a:rPr lang="es-CL" sz="2600" dirty="0" smtClean="0">
                <a:solidFill>
                  <a:srgbClr val="0070C0"/>
                </a:solidFill>
                <a:cs typeface="Calibri" pitchFamily="34" charset="0"/>
              </a:rPr>
              <a:t>Necesidades que satisface: Crear uno o varios productos sustentables utilizando materias primas de desechos, causando un menor impacto negativo en la naturaleza y darle valor agregado a un material de bajo costo y ampliamente disponible en Chile</a:t>
            </a:r>
            <a:endParaRPr lang="es-CL" dirty="0" smtClean="0">
              <a:solidFill>
                <a:srgbClr val="0070C0"/>
              </a:solidFill>
              <a:cs typeface="Calibri" pitchFamily="34" charset="0"/>
            </a:endParaRPr>
          </a:p>
          <a:p>
            <a:endParaRPr lang="es-CL" sz="2100" dirty="0" smtClean="0">
              <a:solidFill>
                <a:srgbClr val="0070C0"/>
              </a:solidFill>
              <a:latin typeface="Calibri" pitchFamily="34" charset="0"/>
              <a:cs typeface="Calibri" pitchFamily="34" charset="0"/>
            </a:endParaRPr>
          </a:p>
          <a:p>
            <a:endParaRPr lang="es-CL" sz="2100" dirty="0" smtClean="0">
              <a:solidFill>
                <a:srgbClr val="0070C0"/>
              </a:solidFill>
              <a:latin typeface="Calibri" pitchFamily="34" charset="0"/>
              <a:cs typeface="Calibri" pitchFamily="34" charset="0"/>
            </a:endParaRPr>
          </a:p>
          <a:p>
            <a:endParaRPr lang="es-CL" dirty="0" smtClean="0"/>
          </a:p>
          <a:p>
            <a:endParaRPr lang="es-CL" dirty="0"/>
          </a:p>
        </p:txBody>
      </p:sp>
      <p:pic>
        <p:nvPicPr>
          <p:cNvPr id="8" name="Picture 4"/>
          <p:cNvPicPr>
            <a:picLocks noChangeAspect="1" noChangeArrowheads="1"/>
          </p:cNvPicPr>
          <p:nvPr/>
        </p:nvPicPr>
        <p:blipFill>
          <a:blip r:embed="rId2" cstate="print"/>
          <a:srcRect/>
          <a:stretch>
            <a:fillRect/>
          </a:stretch>
        </p:blipFill>
        <p:spPr bwMode="auto">
          <a:xfrm>
            <a:off x="7858148" y="5715016"/>
            <a:ext cx="714375" cy="619125"/>
          </a:xfrm>
          <a:prstGeom prst="rect">
            <a:avLst/>
          </a:prstGeom>
          <a:noFill/>
          <a:ln w="12700">
            <a:noFill/>
            <a:miter lim="800000"/>
            <a:headEnd type="none" w="sm" len="sm"/>
            <a:tailEnd type="none" w="sm" len="sm"/>
          </a:ln>
        </p:spPr>
      </p:pic>
      <p:sp>
        <p:nvSpPr>
          <p:cNvPr id="7" name="6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9"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800" b="1" dirty="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
        <p:nvSpPr>
          <p:cNvPr id="3" name="2 Marcador de contenido"/>
          <p:cNvSpPr>
            <a:spLocks noGrp="1"/>
          </p:cNvSpPr>
          <p:nvPr>
            <p:ph idx="1"/>
          </p:nvPr>
        </p:nvSpPr>
        <p:spPr>
          <a:xfrm>
            <a:off x="500034" y="1571612"/>
            <a:ext cx="8229600" cy="4525963"/>
          </a:xfrm>
        </p:spPr>
        <p:txBody>
          <a:bodyPr>
            <a:normAutofit fontScale="92500"/>
          </a:bodyPr>
          <a:lstStyle/>
          <a:p>
            <a:r>
              <a:rPr lang="es-ES" sz="2600" b="1" dirty="0" err="1" smtClean="0">
                <a:solidFill>
                  <a:srgbClr val="0070C0"/>
                </a:solidFill>
                <a:cs typeface="Calibri" pitchFamily="34" charset="0"/>
              </a:rPr>
              <a:t>Enzymlab</a:t>
            </a:r>
            <a:r>
              <a:rPr lang="es-ES" sz="2600" b="1" dirty="0">
                <a:solidFill>
                  <a:srgbClr val="0070C0"/>
                </a:solidFill>
                <a:cs typeface="Calibri" pitchFamily="34" charset="0"/>
              </a:rPr>
              <a:t>: Búsqueda, elaboración y </a:t>
            </a:r>
            <a:r>
              <a:rPr lang="es-ES" sz="2600" b="1" dirty="0" smtClean="0">
                <a:solidFill>
                  <a:srgbClr val="0070C0"/>
                </a:solidFill>
                <a:cs typeface="Calibri" pitchFamily="34" charset="0"/>
              </a:rPr>
              <a:t>comercialización</a:t>
            </a:r>
            <a:endParaRPr lang="es-CL" sz="2600" b="1" dirty="0">
              <a:solidFill>
                <a:srgbClr val="0070C0"/>
              </a:solidFill>
              <a:cs typeface="Calibri" pitchFamily="34" charset="0"/>
            </a:endParaRPr>
          </a:p>
          <a:p>
            <a:r>
              <a:rPr lang="es-ES" dirty="0" smtClean="0">
                <a:solidFill>
                  <a:srgbClr val="0070C0"/>
                </a:solidFill>
                <a:cs typeface="Calibri" pitchFamily="34" charset="0"/>
              </a:rPr>
              <a:t>Jefe de Proyecto: Jonathan Alejandro García Araya, Magíster en Ciencias Biomédicas</a:t>
            </a:r>
            <a:endParaRPr lang="es-CL" dirty="0" smtClean="0">
              <a:solidFill>
                <a:srgbClr val="0070C0"/>
              </a:solidFill>
              <a:cs typeface="Calibri" pitchFamily="34" charset="0"/>
            </a:endParaRPr>
          </a:p>
          <a:p>
            <a:r>
              <a:rPr lang="es-ES" dirty="0" smtClean="0">
                <a:solidFill>
                  <a:srgbClr val="0070C0"/>
                </a:solidFill>
                <a:cs typeface="Calibri" pitchFamily="34" charset="0"/>
              </a:rPr>
              <a:t>Profesor Guía: Pedro Zamorano Molina</a:t>
            </a:r>
            <a:endParaRPr lang="es-CL" dirty="0" smtClean="0">
              <a:solidFill>
                <a:srgbClr val="0070C0"/>
              </a:solidFill>
              <a:cs typeface="Calibri" pitchFamily="34" charset="0"/>
            </a:endParaRPr>
          </a:p>
          <a:p>
            <a:r>
              <a:rPr lang="es-CL" dirty="0" smtClean="0">
                <a:solidFill>
                  <a:srgbClr val="0070C0"/>
                </a:solidFill>
                <a:cs typeface="Calibri" pitchFamily="34" charset="0"/>
              </a:rPr>
              <a:t>Producto: Nueva enzima termófila tipo α-amilasa (endo-1,4-a-D-glucan </a:t>
            </a:r>
            <a:r>
              <a:rPr lang="es-CL" dirty="0" err="1" smtClean="0">
                <a:solidFill>
                  <a:srgbClr val="0070C0"/>
                </a:solidFill>
                <a:cs typeface="Calibri" pitchFamily="34" charset="0"/>
              </a:rPr>
              <a:t>glucohydrolase</a:t>
            </a:r>
            <a:r>
              <a:rPr lang="es-CL" dirty="0" smtClean="0">
                <a:solidFill>
                  <a:srgbClr val="0070C0"/>
                </a:solidFill>
                <a:cs typeface="Calibri" pitchFamily="34" charset="0"/>
              </a:rPr>
              <a:t>) termo tolerante</a:t>
            </a:r>
          </a:p>
          <a:p>
            <a:r>
              <a:rPr lang="es-CL" dirty="0" smtClean="0">
                <a:solidFill>
                  <a:srgbClr val="0070C0"/>
                </a:solidFill>
                <a:cs typeface="Calibri" pitchFamily="34" charset="0"/>
              </a:rPr>
              <a:t>Necesidades que satisface: Capaz de degradar el almidón a </a:t>
            </a:r>
            <a:r>
              <a:rPr lang="es-CL" dirty="0" err="1" smtClean="0">
                <a:solidFill>
                  <a:srgbClr val="0070C0"/>
                </a:solidFill>
                <a:cs typeface="Calibri" pitchFamily="34" charset="0"/>
              </a:rPr>
              <a:t>amilosa</a:t>
            </a:r>
            <a:r>
              <a:rPr lang="es-CL" dirty="0" smtClean="0">
                <a:solidFill>
                  <a:srgbClr val="0070C0"/>
                </a:solidFill>
                <a:cs typeface="Calibri" pitchFamily="34" charset="0"/>
              </a:rPr>
              <a:t> y </a:t>
            </a:r>
            <a:r>
              <a:rPr lang="es-CL" dirty="0" err="1" smtClean="0">
                <a:solidFill>
                  <a:srgbClr val="0070C0"/>
                </a:solidFill>
                <a:cs typeface="Calibri" pitchFamily="34" charset="0"/>
              </a:rPr>
              <a:t>amilopeptina</a:t>
            </a:r>
            <a:r>
              <a:rPr lang="es-CL" dirty="0" smtClean="0">
                <a:solidFill>
                  <a:srgbClr val="0070C0"/>
                </a:solidFill>
                <a:cs typeface="Calibri" pitchFamily="34" charset="0"/>
              </a:rPr>
              <a:t>, extraída desde los entornos de los </a:t>
            </a:r>
            <a:r>
              <a:rPr lang="es-CL" dirty="0" err="1" smtClean="0">
                <a:solidFill>
                  <a:srgbClr val="0070C0"/>
                </a:solidFill>
                <a:cs typeface="Calibri" pitchFamily="34" charset="0"/>
              </a:rPr>
              <a:t>geíser</a:t>
            </a:r>
            <a:r>
              <a:rPr lang="es-CL" dirty="0" smtClean="0">
                <a:solidFill>
                  <a:srgbClr val="0070C0"/>
                </a:solidFill>
                <a:cs typeface="Calibri" pitchFamily="34" charset="0"/>
              </a:rPr>
              <a:t> El Tatio, región de Antofagasta, Chile. Una aplicación interesante es en el área  de los biocombustibles</a:t>
            </a:r>
          </a:p>
          <a:p>
            <a:endParaRPr lang="es-CL" dirty="0" smtClean="0">
              <a:solidFill>
                <a:srgbClr val="0070C0"/>
              </a:solidFill>
              <a:latin typeface="Calibri" pitchFamily="34" charset="0"/>
              <a:cs typeface="Calibri" pitchFamily="34" charset="0"/>
            </a:endParaRPr>
          </a:p>
          <a:p>
            <a:pPr>
              <a:defRPr/>
            </a:pPr>
            <a:endParaRPr lang="es-ES" sz="2300" dirty="0" smtClean="0">
              <a:solidFill>
                <a:srgbClr val="0070C0"/>
              </a:solidFill>
              <a:latin typeface="Calibri" pitchFamily="34" charset="0"/>
              <a:cs typeface="Calibri" pitchFamily="34" charset="0"/>
            </a:endParaRPr>
          </a:p>
          <a:p>
            <a:endParaRPr lang="es-CL" dirty="0"/>
          </a:p>
        </p:txBody>
      </p:sp>
      <p:pic>
        <p:nvPicPr>
          <p:cNvPr id="8" name="Picture 6" descr="http://t1.gstatic.com/images?q=tbn:ANd9GcRhy-AANXQYeBHA3iUZr-tEueNXzW6Gx6XvjeM_2jtSl-4rK-me2w4jtguU"/>
          <p:cNvPicPr>
            <a:picLocks noChangeAspect="1" noChangeArrowheads="1"/>
          </p:cNvPicPr>
          <p:nvPr/>
        </p:nvPicPr>
        <p:blipFill>
          <a:blip r:embed="rId2" cstate="print"/>
          <a:srcRect/>
          <a:stretch>
            <a:fillRect/>
          </a:stretch>
        </p:blipFill>
        <p:spPr bwMode="auto">
          <a:xfrm>
            <a:off x="7715272" y="5572140"/>
            <a:ext cx="1003300" cy="750888"/>
          </a:xfrm>
          <a:prstGeom prst="rect">
            <a:avLst/>
          </a:prstGeom>
          <a:noFill/>
          <a:ln w="9525">
            <a:noFill/>
            <a:miter lim="800000"/>
            <a:headEnd/>
            <a:tailEnd/>
          </a:ln>
        </p:spPr>
      </p:pic>
      <p:sp>
        <p:nvSpPr>
          <p:cNvPr id="6" name="5 Rectángulo"/>
          <p:cNvSpPr/>
          <p:nvPr/>
        </p:nvSpPr>
        <p:spPr>
          <a:xfrm>
            <a:off x="386758"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r>
              <a:rPr lang="es-ES" sz="2600" b="1" dirty="0" smtClean="0">
                <a:solidFill>
                  <a:srgbClr val="0070C0"/>
                </a:solidFill>
                <a:cs typeface="Calibri" pitchFamily="34" charset="0"/>
              </a:rPr>
              <a:t>Estudio de pre-factibilidad para el establecimiento de </a:t>
            </a:r>
            <a:r>
              <a:rPr lang="es-ES" sz="2600" b="1" dirty="0" err="1" smtClean="0">
                <a:solidFill>
                  <a:srgbClr val="0070C0"/>
                </a:solidFill>
                <a:cs typeface="Calibri" pitchFamily="34" charset="0"/>
              </a:rPr>
              <a:t>Biolution</a:t>
            </a:r>
            <a:r>
              <a:rPr lang="es-ES" sz="2600" b="1" dirty="0" smtClean="0">
                <a:solidFill>
                  <a:srgbClr val="0070C0"/>
                </a:solidFill>
                <a:cs typeface="Calibri" pitchFamily="34" charset="0"/>
              </a:rPr>
              <a:t>, una planta productora de inóculos fúngicos aplicables a procesos de </a:t>
            </a:r>
            <a:r>
              <a:rPr lang="es-ES" sz="2600" b="1" dirty="0" err="1" smtClean="0">
                <a:solidFill>
                  <a:srgbClr val="0070C0"/>
                </a:solidFill>
                <a:cs typeface="Calibri" pitchFamily="34" charset="0"/>
              </a:rPr>
              <a:t>bioremediación</a:t>
            </a:r>
            <a:r>
              <a:rPr lang="es-ES" sz="2600" b="1" dirty="0" smtClean="0">
                <a:solidFill>
                  <a:srgbClr val="0070C0"/>
                </a:solidFill>
                <a:cs typeface="Calibri" pitchFamily="34" charset="0"/>
              </a:rPr>
              <a:t> de sitios contaminados</a:t>
            </a:r>
            <a:endParaRPr lang="es-CL" sz="2600" dirty="0" smtClean="0">
              <a:solidFill>
                <a:srgbClr val="0070C0"/>
              </a:solidFill>
              <a:cs typeface="Calibri" pitchFamily="34" charset="0"/>
            </a:endParaRPr>
          </a:p>
          <a:p>
            <a:r>
              <a:rPr lang="es-ES" dirty="0" smtClean="0">
                <a:solidFill>
                  <a:srgbClr val="0070C0"/>
                </a:solidFill>
                <a:cs typeface="Calibri" pitchFamily="34" charset="0"/>
              </a:rPr>
              <a:t>Jefe de Proyecto: Sebastián Andrés </a:t>
            </a:r>
            <a:r>
              <a:rPr lang="es-ES" dirty="0" err="1" smtClean="0">
                <a:solidFill>
                  <a:srgbClr val="0070C0"/>
                </a:solidFill>
                <a:cs typeface="Calibri" pitchFamily="34" charset="0"/>
              </a:rPr>
              <a:t>Elgueta</a:t>
            </a:r>
            <a:r>
              <a:rPr lang="es-ES" dirty="0" smtClean="0">
                <a:solidFill>
                  <a:srgbClr val="0070C0"/>
                </a:solidFill>
                <a:cs typeface="Calibri" pitchFamily="34" charset="0"/>
              </a:rPr>
              <a:t> Palma, Doctorado en Ciencias de Recursos Naturales	</a:t>
            </a:r>
            <a:endParaRPr lang="es-CL" dirty="0" smtClean="0">
              <a:solidFill>
                <a:srgbClr val="0070C0"/>
              </a:solidFill>
              <a:cs typeface="Calibri" pitchFamily="34" charset="0"/>
            </a:endParaRPr>
          </a:p>
          <a:p>
            <a:r>
              <a:rPr lang="es-ES" dirty="0" smtClean="0">
                <a:solidFill>
                  <a:srgbClr val="0070C0"/>
                </a:solidFill>
                <a:cs typeface="Calibri" pitchFamily="34" charset="0"/>
              </a:rPr>
              <a:t>Profesora Guía: María Cristina Diez </a:t>
            </a:r>
            <a:r>
              <a:rPr lang="es-ES" dirty="0" err="1" smtClean="0">
                <a:solidFill>
                  <a:srgbClr val="0070C0"/>
                </a:solidFill>
                <a:cs typeface="Calibri" pitchFamily="34" charset="0"/>
              </a:rPr>
              <a:t>Jeréz</a:t>
            </a:r>
            <a:endParaRPr lang="es-ES" dirty="0" smtClean="0">
              <a:solidFill>
                <a:srgbClr val="0070C0"/>
              </a:solidFill>
              <a:cs typeface="Calibri" pitchFamily="34" charset="0"/>
            </a:endParaRPr>
          </a:p>
          <a:p>
            <a:r>
              <a:rPr lang="es-CL" dirty="0" smtClean="0">
                <a:solidFill>
                  <a:srgbClr val="0070C0"/>
                </a:solidFill>
                <a:cs typeface="Calibri" pitchFamily="34" charset="0"/>
              </a:rPr>
              <a:t>Producto: Inoculo fúngico aplicables a procesos de </a:t>
            </a:r>
            <a:r>
              <a:rPr lang="es-CL" dirty="0" err="1" smtClean="0">
                <a:solidFill>
                  <a:srgbClr val="0070C0"/>
                </a:solidFill>
                <a:cs typeface="Calibri" pitchFamily="34" charset="0"/>
              </a:rPr>
              <a:t>bioremediación</a:t>
            </a:r>
            <a:r>
              <a:rPr lang="es-CL" dirty="0" smtClean="0">
                <a:solidFill>
                  <a:srgbClr val="0070C0"/>
                </a:solidFill>
                <a:cs typeface="Calibri" pitchFamily="34" charset="0"/>
              </a:rPr>
              <a:t> de sitios contaminados. El formato corresponde a un pellet cilíndrico</a:t>
            </a:r>
          </a:p>
          <a:p>
            <a:r>
              <a:rPr lang="es-CL" dirty="0" smtClean="0">
                <a:solidFill>
                  <a:srgbClr val="0070C0"/>
                </a:solidFill>
                <a:cs typeface="Calibri" pitchFamily="34" charset="0"/>
              </a:rPr>
              <a:t> Necesidades que satisface: Remediación y descontaminación derivados de actividades industriales</a:t>
            </a:r>
          </a:p>
          <a:p>
            <a:endParaRPr lang="es-CL" sz="2100" dirty="0" smtClean="0">
              <a:solidFill>
                <a:srgbClr val="0070C0"/>
              </a:solidFill>
              <a:latin typeface="Calibri" pitchFamily="34" charset="0"/>
              <a:cs typeface="Calibri" pitchFamily="34" charset="0"/>
            </a:endParaRPr>
          </a:p>
          <a:p>
            <a:endParaRPr lang="es-CL" dirty="0" smtClean="0"/>
          </a:p>
          <a:p>
            <a:endParaRPr lang="es-CL" dirty="0"/>
          </a:p>
        </p:txBody>
      </p:sp>
      <p:pic>
        <p:nvPicPr>
          <p:cNvPr id="8" name="Picture 4"/>
          <p:cNvPicPr>
            <a:picLocks noChangeAspect="1" noChangeArrowheads="1"/>
          </p:cNvPicPr>
          <p:nvPr/>
        </p:nvPicPr>
        <p:blipFill>
          <a:blip r:embed="rId2" cstate="print"/>
          <a:srcRect/>
          <a:stretch>
            <a:fillRect/>
          </a:stretch>
        </p:blipFill>
        <p:spPr bwMode="auto">
          <a:xfrm>
            <a:off x="7858148" y="5715016"/>
            <a:ext cx="714375" cy="619125"/>
          </a:xfrm>
          <a:prstGeom prst="rect">
            <a:avLst/>
          </a:prstGeom>
          <a:noFill/>
          <a:ln w="12700">
            <a:noFill/>
            <a:miter lim="800000"/>
            <a:headEnd type="none" w="sm" len="sm"/>
            <a:tailEnd type="none" w="sm" len="sm"/>
          </a:ln>
        </p:spPr>
      </p:pic>
      <p:sp>
        <p:nvSpPr>
          <p:cNvPr id="7" name="6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9"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r>
              <a:rPr lang="es-ES" sz="3100" b="1" dirty="0" smtClean="0">
                <a:solidFill>
                  <a:srgbClr val="0070C0"/>
                </a:solidFill>
                <a:cs typeface="Calibri" pitchFamily="34" charset="0"/>
              </a:rPr>
              <a:t>Desarrollo de la autonomía de aprendizaje en estudiantes de Segundo Ciclo de Educación Básica a través del trabajo con módulos  de aprendizaje en ciencias que contienen actividades </a:t>
            </a:r>
            <a:r>
              <a:rPr lang="es-ES" sz="3100" b="1" dirty="0" err="1" smtClean="0">
                <a:solidFill>
                  <a:srgbClr val="0070C0"/>
                </a:solidFill>
                <a:cs typeface="Calibri" pitchFamily="34" charset="0"/>
              </a:rPr>
              <a:t>metacognitivas</a:t>
            </a:r>
            <a:endParaRPr lang="es-ES" sz="3100" dirty="0" smtClean="0">
              <a:solidFill>
                <a:srgbClr val="0070C0"/>
              </a:solidFill>
              <a:cs typeface="Calibri" pitchFamily="34" charset="0"/>
            </a:endParaRPr>
          </a:p>
          <a:p>
            <a:r>
              <a:rPr lang="es-ES" sz="2800" dirty="0" smtClean="0">
                <a:solidFill>
                  <a:srgbClr val="0070C0"/>
                </a:solidFill>
                <a:cs typeface="Calibri" pitchFamily="34" charset="0"/>
              </a:rPr>
              <a:t>Jefa de Proyecto: Sandra Marion Jaramillo Mora, Doctorado en Ciencias de la Educación	</a:t>
            </a:r>
            <a:endParaRPr lang="es-CL" sz="2800" dirty="0" smtClean="0">
              <a:solidFill>
                <a:srgbClr val="0070C0"/>
              </a:solidFill>
              <a:cs typeface="Calibri" pitchFamily="34" charset="0"/>
            </a:endParaRPr>
          </a:p>
          <a:p>
            <a:r>
              <a:rPr lang="es-ES" sz="2800" dirty="0" smtClean="0">
                <a:solidFill>
                  <a:srgbClr val="0070C0"/>
                </a:solidFill>
                <a:cs typeface="Calibri" pitchFamily="34" charset="0"/>
              </a:rPr>
              <a:t>Profesora Guía:  Sonia </a:t>
            </a:r>
            <a:r>
              <a:rPr lang="es-ES" sz="2800" dirty="0" err="1" smtClean="0">
                <a:solidFill>
                  <a:srgbClr val="0070C0"/>
                </a:solidFill>
                <a:cs typeface="Calibri" pitchFamily="34" charset="0"/>
              </a:rPr>
              <a:t>Osses</a:t>
            </a:r>
            <a:r>
              <a:rPr lang="es-ES" sz="2800" dirty="0" smtClean="0">
                <a:solidFill>
                  <a:srgbClr val="0070C0"/>
                </a:solidFill>
                <a:cs typeface="Calibri" pitchFamily="34" charset="0"/>
              </a:rPr>
              <a:t> B</a:t>
            </a:r>
          </a:p>
          <a:p>
            <a:r>
              <a:rPr lang="es-CL" sz="2800" dirty="0" smtClean="0">
                <a:solidFill>
                  <a:srgbClr val="0070C0"/>
                </a:solidFill>
                <a:cs typeface="Calibri" pitchFamily="34" charset="0"/>
              </a:rPr>
              <a:t>Producto: Módulos de aprendizaje en ciencias orientados a profundizar la </a:t>
            </a:r>
            <a:r>
              <a:rPr lang="es-CL" sz="2800" dirty="0" err="1" smtClean="0">
                <a:solidFill>
                  <a:srgbClr val="0070C0"/>
                </a:solidFill>
                <a:cs typeface="Calibri" pitchFamily="34" charset="0"/>
              </a:rPr>
              <a:t>metacognición</a:t>
            </a:r>
            <a:r>
              <a:rPr lang="es-CL" sz="2800" dirty="0" smtClean="0">
                <a:solidFill>
                  <a:srgbClr val="0070C0"/>
                </a:solidFill>
                <a:cs typeface="Calibri" pitchFamily="34" charset="0"/>
              </a:rPr>
              <a:t> como un camino que permite “aprender a aprender” a través de procesos de reflexión sobre la propia cognición</a:t>
            </a:r>
          </a:p>
          <a:p>
            <a:r>
              <a:rPr lang="es-CL" sz="2800" dirty="0" smtClean="0">
                <a:solidFill>
                  <a:srgbClr val="0070C0"/>
                </a:solidFill>
                <a:cs typeface="Calibri" pitchFamily="34" charset="0"/>
              </a:rPr>
              <a:t> Necesidades que satisface: Necesidad de que los individuos sean capaces de tomar decisiones responsables frente a si mimos y a su entorno</a:t>
            </a:r>
          </a:p>
          <a:p>
            <a:endParaRPr lang="es-ES" sz="2700" dirty="0" smtClean="0">
              <a:solidFill>
                <a:srgbClr val="0070C0"/>
              </a:solidFill>
              <a:latin typeface="Calibri" pitchFamily="34" charset="0"/>
              <a:cs typeface="Calibri" pitchFamily="34" charset="0"/>
            </a:endParaRPr>
          </a:p>
          <a:p>
            <a:endParaRPr lang="es-ES" sz="2700" dirty="0" smtClean="0">
              <a:solidFill>
                <a:srgbClr val="0070C0"/>
              </a:solidFill>
              <a:latin typeface="Calibri" pitchFamily="34" charset="0"/>
              <a:cs typeface="Calibri" pitchFamily="34" charset="0"/>
            </a:endParaRPr>
          </a:p>
        </p:txBody>
      </p:sp>
      <p:pic>
        <p:nvPicPr>
          <p:cNvPr id="9" name="Picture 4"/>
          <p:cNvPicPr>
            <a:picLocks noChangeAspect="1" noChangeArrowheads="1"/>
          </p:cNvPicPr>
          <p:nvPr/>
        </p:nvPicPr>
        <p:blipFill>
          <a:blip r:embed="rId2" cstate="print"/>
          <a:srcRect/>
          <a:stretch>
            <a:fillRect/>
          </a:stretch>
        </p:blipFill>
        <p:spPr bwMode="auto">
          <a:xfrm>
            <a:off x="7858148" y="5643578"/>
            <a:ext cx="714375" cy="619125"/>
          </a:xfrm>
          <a:prstGeom prst="rect">
            <a:avLst/>
          </a:prstGeom>
          <a:noFill/>
          <a:ln w="12700">
            <a:noFill/>
            <a:miter lim="800000"/>
            <a:headEnd type="none" w="sm" len="sm"/>
            <a:tailEnd type="none" w="sm" len="sm"/>
          </a:ln>
        </p:spPr>
      </p:pic>
      <p:sp>
        <p:nvSpPr>
          <p:cNvPr id="7" name="6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8"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r>
              <a:rPr lang="es-ES" sz="3100" b="1" dirty="0" smtClean="0">
                <a:solidFill>
                  <a:srgbClr val="0070C0"/>
                </a:solidFill>
                <a:cs typeface="Calibri" pitchFamily="34" charset="0"/>
              </a:rPr>
              <a:t>Detección de HPV en orina. Una herramienta útil para la detección precoz del cáncer de cuello uterino</a:t>
            </a:r>
            <a:endParaRPr lang="es-CL" sz="3100" dirty="0" smtClean="0">
              <a:solidFill>
                <a:srgbClr val="0070C0"/>
              </a:solidFill>
              <a:cs typeface="Calibri" pitchFamily="34" charset="0"/>
            </a:endParaRPr>
          </a:p>
          <a:p>
            <a:r>
              <a:rPr lang="es-ES" sz="2800" dirty="0" smtClean="0">
                <a:solidFill>
                  <a:srgbClr val="0070C0"/>
                </a:solidFill>
                <a:cs typeface="Calibri" pitchFamily="34" charset="0"/>
              </a:rPr>
              <a:t>Jefa de Proyecto: Priscilla Solange </a:t>
            </a:r>
            <a:r>
              <a:rPr lang="es-ES" sz="2800" dirty="0" err="1" smtClean="0">
                <a:solidFill>
                  <a:srgbClr val="0070C0"/>
                </a:solidFill>
                <a:cs typeface="Calibri" pitchFamily="34" charset="0"/>
              </a:rPr>
              <a:t>Brebi</a:t>
            </a:r>
            <a:r>
              <a:rPr lang="es-ES" sz="2800" dirty="0" smtClean="0">
                <a:solidFill>
                  <a:srgbClr val="0070C0"/>
                </a:solidFill>
                <a:cs typeface="Calibri" pitchFamily="34" charset="0"/>
              </a:rPr>
              <a:t> </a:t>
            </a:r>
            <a:r>
              <a:rPr lang="es-ES" sz="2800" dirty="0" err="1" smtClean="0">
                <a:solidFill>
                  <a:srgbClr val="0070C0"/>
                </a:solidFill>
                <a:cs typeface="Calibri" pitchFamily="34" charset="0"/>
              </a:rPr>
              <a:t>Mieville</a:t>
            </a:r>
            <a:r>
              <a:rPr lang="es-ES" sz="2800" dirty="0" smtClean="0">
                <a:solidFill>
                  <a:srgbClr val="0070C0"/>
                </a:solidFill>
                <a:cs typeface="Calibri" pitchFamily="34" charset="0"/>
              </a:rPr>
              <a:t>, Doctorado en Ciencias, mención en biología celular y molecular</a:t>
            </a:r>
            <a:endParaRPr lang="es-CL" sz="2800" dirty="0" smtClean="0">
              <a:solidFill>
                <a:srgbClr val="0070C0"/>
              </a:solidFill>
              <a:cs typeface="Calibri" pitchFamily="34" charset="0"/>
            </a:endParaRPr>
          </a:p>
          <a:p>
            <a:r>
              <a:rPr lang="es-ES" sz="2800" dirty="0" smtClean="0">
                <a:solidFill>
                  <a:srgbClr val="0070C0"/>
                </a:solidFill>
                <a:cs typeface="Calibri" pitchFamily="34" charset="0"/>
              </a:rPr>
              <a:t>Profesor Guía: Juan Carlos Roa</a:t>
            </a:r>
          </a:p>
          <a:p>
            <a:r>
              <a:rPr lang="es-CL" sz="2800" dirty="0" smtClean="0">
                <a:solidFill>
                  <a:srgbClr val="0070C0"/>
                </a:solidFill>
                <a:cs typeface="Calibri" pitchFamily="34" charset="0"/>
              </a:rPr>
              <a:t>Producto: Kit para la detección por PCR del Virus Papiloma Humano (HPV) en muestras de orina, como marcador predictivo en la carcinogénesis cervical uterina</a:t>
            </a:r>
          </a:p>
          <a:p>
            <a:r>
              <a:rPr lang="es-CL" sz="2800" dirty="0" smtClean="0">
                <a:solidFill>
                  <a:srgbClr val="0070C0"/>
                </a:solidFill>
                <a:cs typeface="Calibri" pitchFamily="34" charset="0"/>
              </a:rPr>
              <a:t> Necesidades que satisface: Mayor precisión en la detección de cáncer cervical, que complementa al sistema de tamizaje utilizado actualmente: Papanicolaou</a:t>
            </a:r>
          </a:p>
          <a:p>
            <a:endParaRPr lang="es-CL" sz="2700" dirty="0" smtClean="0">
              <a:solidFill>
                <a:srgbClr val="0070C0"/>
              </a:solidFill>
              <a:latin typeface="Calibri" pitchFamily="34" charset="0"/>
              <a:cs typeface="Calibri" pitchFamily="34" charset="0"/>
            </a:endParaRPr>
          </a:p>
          <a:p>
            <a:endParaRPr lang="es-CL" sz="2900" dirty="0" smtClean="0">
              <a:solidFill>
                <a:srgbClr val="0070C0"/>
              </a:solidFill>
              <a:latin typeface="Calibri" pitchFamily="34" charset="0"/>
              <a:cs typeface="Calibri" pitchFamily="34" charset="0"/>
            </a:endParaRPr>
          </a:p>
          <a:p>
            <a:endParaRPr lang="es-CL" dirty="0"/>
          </a:p>
        </p:txBody>
      </p:sp>
      <p:pic>
        <p:nvPicPr>
          <p:cNvPr id="9" name="Picture 4"/>
          <p:cNvPicPr>
            <a:picLocks noChangeAspect="1" noChangeArrowheads="1"/>
          </p:cNvPicPr>
          <p:nvPr/>
        </p:nvPicPr>
        <p:blipFill>
          <a:blip r:embed="rId2" cstate="print"/>
          <a:srcRect/>
          <a:stretch>
            <a:fillRect/>
          </a:stretch>
        </p:blipFill>
        <p:spPr bwMode="auto">
          <a:xfrm>
            <a:off x="7858148" y="5643578"/>
            <a:ext cx="714375" cy="619125"/>
          </a:xfrm>
          <a:prstGeom prst="rect">
            <a:avLst/>
          </a:prstGeom>
          <a:noFill/>
          <a:ln w="12700">
            <a:noFill/>
            <a:miter lim="800000"/>
            <a:headEnd type="none" w="sm" len="sm"/>
            <a:tailEnd type="none" w="sm" len="sm"/>
          </a:ln>
        </p:spPr>
      </p:pic>
      <p:sp>
        <p:nvSpPr>
          <p:cNvPr id="7" name="6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8"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685800" y="3161456"/>
            <a:ext cx="7772400" cy="1563688"/>
          </a:xfrm>
        </p:spPr>
        <p:txBody>
          <a:bodyPr vert="horz" lIns="91440" tIns="45720" rIns="91440" bIns="45720" rtlCol="0" anchor="b">
            <a:noAutofit/>
          </a:bodyPr>
          <a:lstStyle/>
          <a:p>
            <a:pPr algn="ctr">
              <a:spcBef>
                <a:spcPct val="20000"/>
              </a:spcBef>
              <a:buFont typeface="Arial" pitchFamily="34" charset="0"/>
            </a:pPr>
            <a:r>
              <a:rPr lang="es-ES" sz="3200" b="1" cap="all" dirty="0">
                <a:solidFill>
                  <a:schemeClr val="bg1">
                    <a:lumMod val="50000"/>
                  </a:schemeClr>
                </a:solidFill>
              </a:rPr>
              <a:t/>
            </a:r>
            <a:br>
              <a:rPr lang="es-ES" sz="3200" b="1" cap="all" dirty="0">
                <a:solidFill>
                  <a:schemeClr val="bg1">
                    <a:lumMod val="50000"/>
                  </a:schemeClr>
                </a:solidFill>
              </a:rPr>
            </a:br>
            <a:r>
              <a:rPr lang="es-ES" sz="3200" b="1" cap="all" dirty="0">
                <a:solidFill>
                  <a:schemeClr val="bg1">
                    <a:lumMod val="50000"/>
                  </a:schemeClr>
                </a:solidFill>
              </a:rPr>
              <a:t/>
            </a:r>
            <a:br>
              <a:rPr lang="es-ES" sz="3200" b="1" cap="all" dirty="0">
                <a:solidFill>
                  <a:schemeClr val="bg1">
                    <a:lumMod val="50000"/>
                  </a:schemeClr>
                </a:solidFill>
              </a:rPr>
            </a:br>
            <a:r>
              <a:rPr lang="es-ES" sz="3200" b="1" cap="all" dirty="0">
                <a:solidFill>
                  <a:schemeClr val="bg1">
                    <a:lumMod val="50000"/>
                  </a:schemeClr>
                </a:solidFill>
              </a:rPr>
              <a:t>UNIVERSIDAD DE LA FRONTERA</a:t>
            </a:r>
            <a:br>
              <a:rPr lang="es-ES" sz="3200" b="1" cap="all" dirty="0">
                <a:solidFill>
                  <a:schemeClr val="bg1">
                    <a:lumMod val="50000"/>
                  </a:schemeClr>
                </a:solidFill>
              </a:rPr>
            </a:br>
            <a:endParaRPr lang="es-ES" sz="3200" b="1" cap="all" dirty="0">
              <a:solidFill>
                <a:schemeClr val="bg1">
                  <a:lumMod val="50000"/>
                </a:schemeClr>
              </a:solidFill>
            </a:endParaRPr>
          </a:p>
        </p:txBody>
      </p:sp>
      <p:pic>
        <p:nvPicPr>
          <p:cNvPr id="72708" name="Picture 4"/>
          <p:cNvPicPr>
            <a:picLocks noChangeAspect="1" noChangeArrowheads="1"/>
          </p:cNvPicPr>
          <p:nvPr/>
        </p:nvPicPr>
        <p:blipFill>
          <a:blip r:embed="rId3" cstate="print"/>
          <a:srcRect/>
          <a:stretch>
            <a:fillRect/>
          </a:stretch>
        </p:blipFill>
        <p:spPr bwMode="auto">
          <a:xfrm>
            <a:off x="4071934" y="2881883"/>
            <a:ext cx="714375" cy="619125"/>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xmlns="" val="2492185253"/>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0" y="3305472"/>
            <a:ext cx="8929718" cy="1563688"/>
          </a:xfrm>
        </p:spPr>
        <p:txBody>
          <a:bodyPr>
            <a:normAutofit fontScale="90000"/>
          </a:bodyPr>
          <a:lstStyle/>
          <a:p>
            <a:pPr algn="ctr"/>
            <a:r>
              <a:rPr lang="es-ES" b="1" cap="all" dirty="0" smtClean="0">
                <a:solidFill>
                  <a:schemeClr val="bg1">
                    <a:lumMod val="50000"/>
                  </a:schemeClr>
                </a:solidFill>
              </a:rPr>
              <a:t/>
            </a:r>
            <a:br>
              <a:rPr lang="es-ES" b="1" cap="all" dirty="0" smtClean="0">
                <a:solidFill>
                  <a:schemeClr val="bg1">
                    <a:lumMod val="50000"/>
                  </a:schemeClr>
                </a:solidFill>
              </a:rPr>
            </a:br>
            <a:r>
              <a:rPr lang="es-ES" sz="3200" b="1" cap="all" dirty="0" smtClean="0">
                <a:solidFill>
                  <a:schemeClr val="bg1">
                    <a:lumMod val="50000"/>
                  </a:schemeClr>
                </a:solidFill>
              </a:rPr>
              <a:t>UNIVERSIDAD Austral de Chile </a:t>
            </a:r>
            <a:r>
              <a:rPr lang="es-ES" b="1" cap="all" dirty="0" smtClean="0">
                <a:solidFill>
                  <a:schemeClr val="bg1">
                    <a:lumMod val="50000"/>
                  </a:schemeClr>
                </a:solidFill>
              </a:rPr>
              <a:t/>
            </a:r>
            <a:br>
              <a:rPr lang="es-ES" b="1" cap="all" dirty="0" smtClean="0">
                <a:solidFill>
                  <a:schemeClr val="bg1">
                    <a:lumMod val="50000"/>
                  </a:schemeClr>
                </a:solidFill>
              </a:rPr>
            </a:br>
            <a:endParaRPr lang="es-ES" b="1" dirty="0" smtClean="0">
              <a:solidFill>
                <a:schemeClr val="bg1">
                  <a:lumMod val="50000"/>
                </a:schemeClr>
              </a:solidFill>
            </a:endParaRPr>
          </a:p>
        </p:txBody>
      </p:sp>
      <p:pic>
        <p:nvPicPr>
          <p:cNvPr id="2050" name="Picture 2" descr="http://www.ceg.ncl.ac.uk/epicforce/assets/logo_chile.jpg"/>
          <p:cNvPicPr>
            <a:picLocks noChangeAspect="1" noChangeArrowheads="1"/>
          </p:cNvPicPr>
          <p:nvPr/>
        </p:nvPicPr>
        <p:blipFill>
          <a:blip r:embed="rId3" cstate="print"/>
          <a:srcRect/>
          <a:stretch>
            <a:fillRect/>
          </a:stretch>
        </p:blipFill>
        <p:spPr bwMode="auto">
          <a:xfrm>
            <a:off x="4357686" y="2722903"/>
            <a:ext cx="714380" cy="850113"/>
          </a:xfrm>
          <a:prstGeom prst="rect">
            <a:avLst/>
          </a:prstGeom>
          <a:noFill/>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Autofit/>
          </a:bodyPr>
          <a:lstStyle/>
          <a:p>
            <a:r>
              <a:rPr lang="es-ES" b="1" dirty="0" smtClean="0">
                <a:solidFill>
                  <a:srgbClr val="0070C0"/>
                </a:solidFill>
                <a:cs typeface="Calibri" pitchFamily="34" charset="0"/>
              </a:rPr>
              <a:t>Producción de péptidos de prolactina como adyuvantes de vacunas para salmónidos</a:t>
            </a:r>
            <a:endParaRPr lang="es-CL" b="1" dirty="0" smtClean="0">
              <a:solidFill>
                <a:srgbClr val="0070C0"/>
              </a:solidFill>
              <a:cs typeface="Calibri" pitchFamily="34" charset="0"/>
            </a:endParaRPr>
          </a:p>
          <a:p>
            <a:r>
              <a:rPr lang="es-ES" sz="2200" dirty="0" smtClean="0">
                <a:solidFill>
                  <a:srgbClr val="0070C0"/>
                </a:solidFill>
                <a:cs typeface="Calibri" pitchFamily="34" charset="0"/>
              </a:rPr>
              <a:t>Jefe de Proyecto: Víctor Hugo Olavarría Contreras, Doctorado en Ciencias, biología molecular</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Alejandro Yáñez Cárcamo</a:t>
            </a:r>
          </a:p>
          <a:p>
            <a:r>
              <a:rPr lang="es-CL" sz="2200" dirty="0" smtClean="0">
                <a:solidFill>
                  <a:srgbClr val="0070C0"/>
                </a:solidFill>
                <a:cs typeface="Calibri" pitchFamily="34" charset="0"/>
              </a:rPr>
              <a:t>Producto: Serán utilizados en combinación con virinas y/o </a:t>
            </a:r>
            <a:r>
              <a:rPr lang="es-CL" sz="2200" dirty="0" err="1" smtClean="0">
                <a:solidFill>
                  <a:srgbClr val="0070C0"/>
                </a:solidFill>
                <a:cs typeface="Calibri" pitchFamily="34" charset="0"/>
              </a:rPr>
              <a:t>bacterinas</a:t>
            </a:r>
            <a:r>
              <a:rPr lang="es-CL" sz="2200" dirty="0" smtClean="0">
                <a:solidFill>
                  <a:srgbClr val="0070C0"/>
                </a:solidFill>
                <a:cs typeface="Calibri" pitchFamily="34" charset="0"/>
              </a:rPr>
              <a:t> para potenciar la efectividad de vacunas que potencian el sistema inmune de los peces, en especial de los salmones</a:t>
            </a:r>
          </a:p>
          <a:p>
            <a:r>
              <a:rPr lang="es-CL" sz="2200" dirty="0" smtClean="0">
                <a:solidFill>
                  <a:srgbClr val="0070C0"/>
                </a:solidFill>
                <a:cs typeface="Calibri" pitchFamily="34" charset="0"/>
              </a:rPr>
              <a:t> Necesidades que satisface: Reducción del volumen de antibióticos utilizados por la industria salmonera en Chile</a:t>
            </a:r>
          </a:p>
          <a:p>
            <a:endParaRPr lang="es-CL" sz="1800" dirty="0" smtClean="0">
              <a:solidFill>
                <a:srgbClr val="0070C0"/>
              </a:solidFill>
              <a:latin typeface="Calibri" pitchFamily="34" charset="0"/>
              <a:cs typeface="Calibri" pitchFamily="34" charset="0"/>
            </a:endParaRPr>
          </a:p>
          <a:p>
            <a:endParaRPr lang="es-CL" sz="1800" dirty="0" smtClean="0">
              <a:solidFill>
                <a:srgbClr val="0070C0"/>
              </a:solidFill>
              <a:latin typeface="Calibri" pitchFamily="34" charset="0"/>
              <a:cs typeface="Calibri" pitchFamily="34" charset="0"/>
            </a:endParaRPr>
          </a:p>
        </p:txBody>
      </p:sp>
      <p:pic>
        <p:nvPicPr>
          <p:cNvPr id="8" name="Picture 2" descr="http://www.ceg.ncl.ac.uk/epicforce/assets/logo_chile.jpg"/>
          <p:cNvPicPr>
            <a:picLocks noChangeAspect="1" noChangeArrowheads="1"/>
          </p:cNvPicPr>
          <p:nvPr/>
        </p:nvPicPr>
        <p:blipFill>
          <a:blip r:embed="rId2" cstate="print"/>
          <a:srcRect/>
          <a:stretch>
            <a:fillRect/>
          </a:stretch>
        </p:blipFill>
        <p:spPr bwMode="auto">
          <a:xfrm>
            <a:off x="8001024" y="5643578"/>
            <a:ext cx="714380" cy="850113"/>
          </a:xfrm>
          <a:prstGeom prst="rect">
            <a:avLst/>
          </a:prstGeom>
          <a:noFill/>
        </p:spPr>
      </p:pic>
      <p:sp>
        <p:nvSpPr>
          <p:cNvPr id="7" name="6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9"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999381"/>
            <a:ext cx="8229600" cy="4525963"/>
          </a:xfrm>
        </p:spPr>
        <p:txBody>
          <a:bodyPr>
            <a:noAutofit/>
          </a:bodyPr>
          <a:lstStyle/>
          <a:p>
            <a:r>
              <a:rPr lang="es-ES" b="1" dirty="0" smtClean="0">
                <a:solidFill>
                  <a:srgbClr val="0070C0"/>
                </a:solidFill>
                <a:cs typeface="Calibri" pitchFamily="34" charset="0"/>
              </a:rPr>
              <a:t>Kit multiplex Real-Time </a:t>
            </a:r>
            <a:r>
              <a:rPr lang="es-ES" b="1" dirty="0" err="1" smtClean="0">
                <a:solidFill>
                  <a:srgbClr val="0070C0"/>
                </a:solidFill>
                <a:cs typeface="Calibri" pitchFamily="34" charset="0"/>
              </a:rPr>
              <a:t>TaqMan</a:t>
            </a:r>
            <a:r>
              <a:rPr lang="es-ES" b="1" dirty="0" smtClean="0">
                <a:solidFill>
                  <a:srgbClr val="0070C0"/>
                </a:solidFill>
                <a:cs typeface="Calibri" pitchFamily="34" charset="0"/>
              </a:rPr>
              <a:t> PCR para detección específica de </a:t>
            </a:r>
            <a:r>
              <a:rPr lang="es-ES" b="1" dirty="0" err="1" smtClean="0">
                <a:solidFill>
                  <a:srgbClr val="0070C0"/>
                </a:solidFill>
                <a:cs typeface="Calibri" pitchFamily="34" charset="0"/>
              </a:rPr>
              <a:t>Piscirickettsia</a:t>
            </a:r>
            <a:r>
              <a:rPr lang="es-ES" b="1" dirty="0" smtClean="0">
                <a:solidFill>
                  <a:srgbClr val="0070C0"/>
                </a:solidFill>
                <a:cs typeface="Calibri" pitchFamily="34" charset="0"/>
              </a:rPr>
              <a:t> </a:t>
            </a:r>
            <a:r>
              <a:rPr lang="es-ES" b="1" dirty="0" err="1" smtClean="0">
                <a:solidFill>
                  <a:srgbClr val="0070C0"/>
                </a:solidFill>
                <a:cs typeface="Calibri" pitchFamily="34" charset="0"/>
              </a:rPr>
              <a:t>Salmonis</a:t>
            </a:r>
            <a:endParaRPr lang="es-CL" dirty="0" smtClean="0">
              <a:solidFill>
                <a:srgbClr val="0070C0"/>
              </a:solidFill>
              <a:cs typeface="Calibri" pitchFamily="34" charset="0"/>
            </a:endParaRPr>
          </a:p>
          <a:p>
            <a:r>
              <a:rPr lang="es-ES" sz="2200" dirty="0" smtClean="0">
                <a:solidFill>
                  <a:srgbClr val="0070C0"/>
                </a:solidFill>
                <a:cs typeface="Calibri" pitchFamily="34" charset="0"/>
              </a:rPr>
              <a:t>Jefa de Proyecto: Paulina Andrea Calquín </a:t>
            </a:r>
            <a:r>
              <a:rPr lang="es-ES" sz="2200" dirty="0" err="1" smtClean="0">
                <a:solidFill>
                  <a:srgbClr val="0070C0"/>
                </a:solidFill>
                <a:cs typeface="Calibri" pitchFamily="34" charset="0"/>
              </a:rPr>
              <a:t>Heinsohn</a:t>
            </a:r>
            <a:r>
              <a:rPr lang="es-ES" sz="2200" dirty="0" smtClean="0">
                <a:solidFill>
                  <a:srgbClr val="0070C0"/>
                </a:solidFill>
                <a:cs typeface="Calibri" pitchFamily="34" charset="0"/>
              </a:rPr>
              <a:t>, Bioquímica</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Alejandro Yáñez Cárcamo</a:t>
            </a:r>
          </a:p>
          <a:p>
            <a:r>
              <a:rPr lang="es-CL" sz="2200" dirty="0" smtClean="0">
                <a:solidFill>
                  <a:srgbClr val="0070C0"/>
                </a:solidFill>
                <a:cs typeface="Calibri" pitchFamily="34" charset="0"/>
              </a:rPr>
              <a:t>Necesidades que satisface: Desarrollar sistemas más sensibles y específicos para la detección del patógeno en Chile</a:t>
            </a:r>
          </a:p>
          <a:p>
            <a:endParaRPr lang="es-CL" sz="1800" dirty="0" smtClean="0">
              <a:solidFill>
                <a:srgbClr val="0070C0"/>
              </a:solidFill>
              <a:latin typeface="Calibri" pitchFamily="34" charset="0"/>
              <a:cs typeface="Calibri" pitchFamily="34" charset="0"/>
            </a:endParaRPr>
          </a:p>
        </p:txBody>
      </p:sp>
      <p:pic>
        <p:nvPicPr>
          <p:cNvPr id="8" name="Picture 2" descr="http://www.ceg.ncl.ac.uk/epicforce/assets/logo_chile.jpg"/>
          <p:cNvPicPr>
            <a:picLocks noChangeAspect="1" noChangeArrowheads="1"/>
          </p:cNvPicPr>
          <p:nvPr/>
        </p:nvPicPr>
        <p:blipFill>
          <a:blip r:embed="rId2" cstate="print"/>
          <a:srcRect/>
          <a:stretch>
            <a:fillRect/>
          </a:stretch>
        </p:blipFill>
        <p:spPr bwMode="auto">
          <a:xfrm>
            <a:off x="7929586" y="5572140"/>
            <a:ext cx="714380" cy="850113"/>
          </a:xfrm>
          <a:prstGeom prst="rect">
            <a:avLst/>
          </a:prstGeom>
          <a:noFill/>
        </p:spPr>
      </p:pic>
      <p:sp>
        <p:nvSpPr>
          <p:cNvPr id="9" name="8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10"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Autofit/>
          </a:bodyPr>
          <a:lstStyle/>
          <a:p>
            <a:r>
              <a:rPr lang="es-ES" sz="2200" b="1" dirty="0" smtClean="0">
                <a:solidFill>
                  <a:srgbClr val="0070C0"/>
                </a:solidFill>
                <a:cs typeface="Calibri" pitchFamily="34" charset="0"/>
              </a:rPr>
              <a:t>Desarrollo y empaquetamiento del servicio de monitoreo de la sensibilidad de </a:t>
            </a:r>
            <a:r>
              <a:rPr lang="es-ES" sz="2200" b="1" dirty="0" err="1" smtClean="0">
                <a:solidFill>
                  <a:srgbClr val="0070C0"/>
                </a:solidFill>
                <a:cs typeface="Calibri" pitchFamily="34" charset="0"/>
              </a:rPr>
              <a:t>Caligus</a:t>
            </a:r>
            <a:r>
              <a:rPr lang="es-ES" sz="2200" b="1" dirty="0" smtClean="0">
                <a:solidFill>
                  <a:srgbClr val="0070C0"/>
                </a:solidFill>
                <a:cs typeface="Calibri" pitchFamily="34" charset="0"/>
              </a:rPr>
              <a:t> </a:t>
            </a:r>
            <a:r>
              <a:rPr lang="es-ES" sz="2200" b="1" dirty="0" err="1" smtClean="0">
                <a:solidFill>
                  <a:srgbClr val="0070C0"/>
                </a:solidFill>
                <a:cs typeface="Calibri" pitchFamily="34" charset="0"/>
              </a:rPr>
              <a:t>rogercresseyi</a:t>
            </a:r>
            <a:r>
              <a:rPr lang="es-ES" sz="2200" b="1" dirty="0" smtClean="0">
                <a:solidFill>
                  <a:srgbClr val="0070C0"/>
                </a:solidFill>
                <a:cs typeface="Calibri" pitchFamily="34" charset="0"/>
              </a:rPr>
              <a:t> y efectividad de los distintos fármacos utilizados en Chile</a:t>
            </a:r>
            <a:endParaRPr lang="es-CL" sz="2200" b="1" dirty="0" smtClean="0">
              <a:solidFill>
                <a:srgbClr val="0070C0"/>
              </a:solidFill>
              <a:cs typeface="Calibri" pitchFamily="34" charset="0"/>
            </a:endParaRPr>
          </a:p>
          <a:p>
            <a:r>
              <a:rPr lang="es-ES" sz="2000" dirty="0" smtClean="0">
                <a:solidFill>
                  <a:srgbClr val="0070C0"/>
                </a:solidFill>
                <a:cs typeface="Calibri" pitchFamily="34" charset="0"/>
              </a:rPr>
              <a:t>Jefe de Proyecto: Pedro Andrés Barría </a:t>
            </a:r>
            <a:r>
              <a:rPr lang="es-ES" sz="2000" dirty="0" err="1" smtClean="0">
                <a:solidFill>
                  <a:srgbClr val="0070C0"/>
                </a:solidFill>
                <a:cs typeface="Calibri" pitchFamily="34" charset="0"/>
              </a:rPr>
              <a:t>Recabarren</a:t>
            </a:r>
            <a:r>
              <a:rPr lang="es-ES" sz="2000" dirty="0" smtClean="0">
                <a:solidFill>
                  <a:srgbClr val="0070C0"/>
                </a:solidFill>
                <a:cs typeface="Calibri" pitchFamily="34" charset="0"/>
              </a:rPr>
              <a:t>, Ingeniería en Acuicultura</a:t>
            </a:r>
            <a:endParaRPr lang="es-CL" sz="2000" dirty="0" smtClean="0">
              <a:solidFill>
                <a:srgbClr val="0070C0"/>
              </a:solidFill>
              <a:cs typeface="Calibri" pitchFamily="34" charset="0"/>
            </a:endParaRPr>
          </a:p>
          <a:p>
            <a:r>
              <a:rPr lang="es-ES" sz="2000" dirty="0" smtClean="0">
                <a:solidFill>
                  <a:srgbClr val="0070C0"/>
                </a:solidFill>
                <a:cs typeface="Calibri" pitchFamily="34" charset="0"/>
              </a:rPr>
              <a:t>Profesora Guía: Sandra Marín A</a:t>
            </a:r>
          </a:p>
          <a:p>
            <a:r>
              <a:rPr lang="es-CL" sz="2000" dirty="0" smtClean="0">
                <a:solidFill>
                  <a:srgbClr val="0070C0"/>
                </a:solidFill>
                <a:cs typeface="Calibri" pitchFamily="34" charset="0"/>
              </a:rPr>
              <a:t>Producto: Técnica de detección de las 3 categorías en las que se puede encontrar el parásito C. </a:t>
            </a:r>
            <a:r>
              <a:rPr lang="es-CL" sz="2000" dirty="0" err="1" smtClean="0">
                <a:solidFill>
                  <a:srgbClr val="0070C0"/>
                </a:solidFill>
                <a:cs typeface="Calibri" pitchFamily="34" charset="0"/>
              </a:rPr>
              <a:t>rogercresseyi</a:t>
            </a:r>
            <a:r>
              <a:rPr lang="es-CL" sz="2000" dirty="0" smtClean="0">
                <a:solidFill>
                  <a:srgbClr val="0070C0"/>
                </a:solidFill>
                <a:cs typeface="Calibri" pitchFamily="34" charset="0"/>
              </a:rPr>
              <a:t> una vez que ha sido sometido a un antiparasitario (vivo, muerto o moribundo), por medio de la tinción de los individuos</a:t>
            </a:r>
          </a:p>
          <a:p>
            <a:r>
              <a:rPr lang="es-CL" sz="2000" dirty="0" smtClean="0">
                <a:solidFill>
                  <a:srgbClr val="0070C0"/>
                </a:solidFill>
                <a:cs typeface="Calibri" pitchFamily="34" charset="0"/>
              </a:rPr>
              <a:t> Necesidades que satisface: Monitoreo efectivo para establecer un buen manejo de los tratamientos antiparasitarios</a:t>
            </a:r>
          </a:p>
          <a:p>
            <a:endParaRPr lang="es-CL" sz="1200" dirty="0"/>
          </a:p>
        </p:txBody>
      </p:sp>
      <p:pic>
        <p:nvPicPr>
          <p:cNvPr id="8" name="Picture 2" descr="http://www.ceg.ncl.ac.uk/epicforce/assets/logo_chile.jpg"/>
          <p:cNvPicPr>
            <a:picLocks noChangeAspect="1" noChangeArrowheads="1"/>
          </p:cNvPicPr>
          <p:nvPr/>
        </p:nvPicPr>
        <p:blipFill>
          <a:blip r:embed="rId2" cstate="print"/>
          <a:srcRect/>
          <a:stretch>
            <a:fillRect/>
          </a:stretch>
        </p:blipFill>
        <p:spPr bwMode="auto">
          <a:xfrm>
            <a:off x="7929586" y="5572140"/>
            <a:ext cx="714380" cy="850113"/>
          </a:xfrm>
          <a:prstGeom prst="rect">
            <a:avLst/>
          </a:prstGeom>
          <a:noFill/>
        </p:spPr>
      </p:pic>
      <p:sp>
        <p:nvSpPr>
          <p:cNvPr id="7" name="6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9"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0" y="3305472"/>
            <a:ext cx="8929718" cy="1563688"/>
          </a:xfrm>
        </p:spPr>
        <p:txBody>
          <a:bodyPr>
            <a:normAutofit fontScale="90000"/>
          </a:bodyPr>
          <a:lstStyle/>
          <a:p>
            <a:pPr algn="ctr"/>
            <a:r>
              <a:rPr lang="es-ES" b="1" cap="all" dirty="0" smtClean="0">
                <a:solidFill>
                  <a:schemeClr val="bg1">
                    <a:lumMod val="50000"/>
                  </a:schemeClr>
                </a:solidFill>
              </a:rPr>
              <a:t/>
            </a:r>
            <a:br>
              <a:rPr lang="es-ES" b="1" cap="all" dirty="0" smtClean="0">
                <a:solidFill>
                  <a:schemeClr val="bg1">
                    <a:lumMod val="50000"/>
                  </a:schemeClr>
                </a:solidFill>
              </a:rPr>
            </a:br>
            <a:r>
              <a:rPr lang="es-ES" sz="3200" b="1" cap="all" dirty="0" smtClean="0">
                <a:solidFill>
                  <a:schemeClr val="bg1">
                    <a:lumMod val="50000"/>
                  </a:schemeClr>
                </a:solidFill>
              </a:rPr>
              <a:t>UNIVERSIDAD Austral de Chile </a:t>
            </a:r>
            <a:r>
              <a:rPr lang="es-ES" b="1" cap="all" dirty="0" smtClean="0">
                <a:solidFill>
                  <a:schemeClr val="bg1">
                    <a:lumMod val="50000"/>
                  </a:schemeClr>
                </a:solidFill>
              </a:rPr>
              <a:t/>
            </a:r>
            <a:br>
              <a:rPr lang="es-ES" b="1" cap="all" dirty="0" smtClean="0">
                <a:solidFill>
                  <a:schemeClr val="bg1">
                    <a:lumMod val="50000"/>
                  </a:schemeClr>
                </a:solidFill>
              </a:rPr>
            </a:br>
            <a:endParaRPr lang="es-ES" b="1" dirty="0" smtClean="0">
              <a:solidFill>
                <a:schemeClr val="bg1">
                  <a:lumMod val="50000"/>
                </a:schemeClr>
              </a:solidFill>
            </a:endParaRPr>
          </a:p>
        </p:txBody>
      </p:sp>
      <p:pic>
        <p:nvPicPr>
          <p:cNvPr id="2050" name="Picture 2" descr="http://www.ceg.ncl.ac.uk/epicforce/assets/logo_chile.jpg"/>
          <p:cNvPicPr>
            <a:picLocks noChangeAspect="1" noChangeArrowheads="1"/>
          </p:cNvPicPr>
          <p:nvPr/>
        </p:nvPicPr>
        <p:blipFill>
          <a:blip r:embed="rId3" cstate="print"/>
          <a:srcRect/>
          <a:stretch>
            <a:fillRect/>
          </a:stretch>
        </p:blipFill>
        <p:spPr bwMode="auto">
          <a:xfrm>
            <a:off x="4357686" y="2722903"/>
            <a:ext cx="714380" cy="850113"/>
          </a:xfrm>
          <a:prstGeom prst="rect">
            <a:avLst/>
          </a:prstGeom>
          <a:noFill/>
        </p:spPr>
      </p:pic>
    </p:spTree>
    <p:extLst>
      <p:ext uri="{BB962C8B-B14F-4D97-AF65-F5344CB8AC3E}">
        <p14:creationId xmlns:p14="http://schemas.microsoft.com/office/powerpoint/2010/main" xmlns="" val="2917013525"/>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ctrTitle"/>
          </p:nvPr>
        </p:nvSpPr>
        <p:spPr>
          <a:xfrm>
            <a:off x="685800" y="3327127"/>
            <a:ext cx="7772400" cy="1470025"/>
          </a:xfrm>
        </p:spPr>
        <p:txBody>
          <a:bodyPr>
            <a:normAutofit/>
          </a:bodyPr>
          <a:lstStyle/>
          <a:p>
            <a:pPr algn="ctr"/>
            <a:r>
              <a:rPr lang="es-ES" sz="2900" b="1" cap="all" dirty="0" smtClean="0">
                <a:solidFill>
                  <a:schemeClr val="bg1">
                    <a:lumMod val="50000"/>
                  </a:schemeClr>
                </a:solidFill>
              </a:rPr>
              <a:t>UNIVERSIDAD DE MAGALLANES</a:t>
            </a:r>
            <a:r>
              <a:rPr lang="es-ES" sz="2900" b="1" cap="all" dirty="0" smtClean="0"/>
              <a:t/>
            </a:r>
            <a:br>
              <a:rPr lang="es-ES" sz="2900" b="1" cap="all" dirty="0" smtClean="0"/>
            </a:br>
            <a:endParaRPr lang="es-ES" sz="2900" b="1" cap="all" dirty="0" smtClean="0"/>
          </a:p>
        </p:txBody>
      </p:sp>
      <p:pic>
        <p:nvPicPr>
          <p:cNvPr id="86020" name="Picture 7"/>
          <p:cNvPicPr>
            <a:picLocks noChangeAspect="1" noChangeArrowheads="1"/>
          </p:cNvPicPr>
          <p:nvPr/>
        </p:nvPicPr>
        <p:blipFill>
          <a:blip r:embed="rId3" cstate="print"/>
          <a:srcRect/>
          <a:stretch>
            <a:fillRect/>
          </a:stretch>
        </p:blipFill>
        <p:spPr bwMode="auto">
          <a:xfrm>
            <a:off x="4283968" y="2636912"/>
            <a:ext cx="828675" cy="762000"/>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
        <p:nvSpPr>
          <p:cNvPr id="3" name="2 Marcador de contenido"/>
          <p:cNvSpPr>
            <a:spLocks noGrp="1"/>
          </p:cNvSpPr>
          <p:nvPr>
            <p:ph idx="1"/>
          </p:nvPr>
        </p:nvSpPr>
        <p:spPr>
          <a:xfrm>
            <a:off x="500034" y="1571612"/>
            <a:ext cx="8229600" cy="4525963"/>
          </a:xfrm>
        </p:spPr>
        <p:txBody>
          <a:bodyPr>
            <a:normAutofit fontScale="92500" lnSpcReduction="10000"/>
          </a:bodyPr>
          <a:lstStyle/>
          <a:p>
            <a:r>
              <a:rPr lang="es-ES" sz="2600" b="1" dirty="0" smtClean="0">
                <a:solidFill>
                  <a:srgbClr val="0070C0"/>
                </a:solidFill>
                <a:cs typeface="Calibri" pitchFamily="34" charset="0"/>
              </a:rPr>
              <a:t>Desarrollo de productos cosméticos biológicamente activos de origen bacteriano desde ambientes extremos</a:t>
            </a:r>
            <a:endParaRPr lang="es-CL" sz="2600" b="1" dirty="0" smtClean="0">
              <a:solidFill>
                <a:srgbClr val="0070C0"/>
              </a:solidFill>
              <a:cs typeface="Calibri" pitchFamily="34" charset="0"/>
            </a:endParaRPr>
          </a:p>
          <a:p>
            <a:r>
              <a:rPr lang="es-ES" dirty="0" smtClean="0">
                <a:solidFill>
                  <a:srgbClr val="0070C0"/>
                </a:solidFill>
                <a:cs typeface="Calibri" pitchFamily="34" charset="0"/>
              </a:rPr>
              <a:t>Jefe de Proyecto: Esteban Leonardo Severino Arias,  Biotecnología</a:t>
            </a:r>
            <a:endParaRPr lang="es-CL" dirty="0" smtClean="0">
              <a:solidFill>
                <a:srgbClr val="0070C0"/>
              </a:solidFill>
              <a:cs typeface="Calibri" pitchFamily="34" charset="0"/>
            </a:endParaRPr>
          </a:p>
          <a:p>
            <a:r>
              <a:rPr lang="es-ES" dirty="0" smtClean="0">
                <a:solidFill>
                  <a:srgbClr val="0070C0"/>
                </a:solidFill>
                <a:cs typeface="Calibri" pitchFamily="34" charset="0"/>
              </a:rPr>
              <a:t>Profesora Guía: Cristina Dorador </a:t>
            </a:r>
            <a:r>
              <a:rPr lang="es-ES" dirty="0" err="1" smtClean="0">
                <a:solidFill>
                  <a:srgbClr val="0070C0"/>
                </a:solidFill>
                <a:cs typeface="Calibri" pitchFamily="34" charset="0"/>
              </a:rPr>
              <a:t>Ortíz</a:t>
            </a:r>
            <a:endParaRPr lang="es-ES" dirty="0" smtClean="0">
              <a:solidFill>
                <a:srgbClr val="0070C0"/>
              </a:solidFill>
              <a:cs typeface="Calibri" pitchFamily="34" charset="0"/>
            </a:endParaRPr>
          </a:p>
          <a:p>
            <a:r>
              <a:rPr lang="es-CL" dirty="0" smtClean="0">
                <a:solidFill>
                  <a:srgbClr val="0070C0"/>
                </a:solidFill>
                <a:cs typeface="Calibri" pitchFamily="34" charset="0"/>
              </a:rPr>
              <a:t>Producto: Cremas tópicas con actividad hidratante, antioxidante y de protección UVA-UVB</a:t>
            </a:r>
          </a:p>
          <a:p>
            <a:r>
              <a:rPr lang="es-CL" dirty="0" smtClean="0">
                <a:solidFill>
                  <a:srgbClr val="0070C0"/>
                </a:solidFill>
                <a:cs typeface="Calibri" pitchFamily="34" charset="0"/>
              </a:rPr>
              <a:t>Necesidades que satisface: Alternativa a los productos cosméticos existentes en los mercados destinados a la protección contra los signos de la edad, resequedad de la piel y daño ocasionado por la exposición solar constante</a:t>
            </a:r>
          </a:p>
          <a:p>
            <a:endParaRPr lang="es-CL" dirty="0" smtClean="0">
              <a:solidFill>
                <a:srgbClr val="0070C0"/>
              </a:solidFill>
              <a:latin typeface="Calibri" pitchFamily="34" charset="0"/>
              <a:cs typeface="Calibri" pitchFamily="34" charset="0"/>
            </a:endParaRPr>
          </a:p>
          <a:p>
            <a:pPr>
              <a:defRPr/>
            </a:pPr>
            <a:endParaRPr lang="es-ES" sz="2300" dirty="0" smtClean="0">
              <a:solidFill>
                <a:srgbClr val="0070C0"/>
              </a:solidFill>
              <a:latin typeface="Calibri" pitchFamily="34" charset="0"/>
              <a:cs typeface="Calibri" pitchFamily="34" charset="0"/>
            </a:endParaRPr>
          </a:p>
          <a:p>
            <a:endParaRPr lang="es-CL" dirty="0"/>
          </a:p>
        </p:txBody>
      </p:sp>
      <p:pic>
        <p:nvPicPr>
          <p:cNvPr id="8" name="Picture 6" descr="http://t1.gstatic.com/images?q=tbn:ANd9GcRhy-AANXQYeBHA3iUZr-tEueNXzW6Gx6XvjeM_2jtSl-4rK-me2w4jtguU"/>
          <p:cNvPicPr>
            <a:picLocks noChangeAspect="1" noChangeArrowheads="1"/>
          </p:cNvPicPr>
          <p:nvPr/>
        </p:nvPicPr>
        <p:blipFill>
          <a:blip r:embed="rId2" cstate="print"/>
          <a:srcRect/>
          <a:stretch>
            <a:fillRect/>
          </a:stretch>
        </p:blipFill>
        <p:spPr bwMode="auto">
          <a:xfrm>
            <a:off x="7715272" y="5572140"/>
            <a:ext cx="1003300" cy="750888"/>
          </a:xfrm>
          <a:prstGeom prst="rect">
            <a:avLst/>
          </a:prstGeom>
          <a:noFill/>
          <a:ln w="9525">
            <a:noFill/>
            <a:miter lim="800000"/>
            <a:headEnd/>
            <a:tailEnd/>
          </a:ln>
        </p:spPr>
      </p:pic>
      <p:sp>
        <p:nvSpPr>
          <p:cNvPr id="6" name="5 Rectángulo"/>
          <p:cNvSpPr/>
          <p:nvPr/>
        </p:nvSpPr>
        <p:spPr>
          <a:xfrm>
            <a:off x="386758"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b="1" dirty="0" smtClean="0">
                <a:solidFill>
                  <a:srgbClr val="0070C0"/>
                </a:solidFill>
                <a:cs typeface="Calibri" pitchFamily="34" charset="0"/>
              </a:rPr>
              <a:t>Repoblamiento de </a:t>
            </a:r>
            <a:r>
              <a:rPr lang="es-ES" b="1" dirty="0" err="1" smtClean="0">
                <a:solidFill>
                  <a:srgbClr val="0070C0"/>
                </a:solidFill>
                <a:cs typeface="Calibri" pitchFamily="34" charset="0"/>
              </a:rPr>
              <a:t>G.skottsbergii</a:t>
            </a:r>
            <a:r>
              <a:rPr lang="es-ES" b="1" dirty="0" smtClean="0">
                <a:solidFill>
                  <a:srgbClr val="0070C0"/>
                </a:solidFill>
                <a:cs typeface="Calibri" pitchFamily="34" charset="0"/>
              </a:rPr>
              <a:t> mediante cultivo en </a:t>
            </a:r>
            <a:r>
              <a:rPr lang="es-ES" b="1" dirty="0" err="1" smtClean="0">
                <a:solidFill>
                  <a:srgbClr val="0070C0"/>
                </a:solidFill>
                <a:cs typeface="Calibri" pitchFamily="34" charset="0"/>
              </a:rPr>
              <a:t>hatchery</a:t>
            </a:r>
            <a:r>
              <a:rPr lang="es-ES" b="1" dirty="0" smtClean="0">
                <a:solidFill>
                  <a:srgbClr val="0070C0"/>
                </a:solidFill>
                <a:cs typeface="Calibri" pitchFamily="34" charset="0"/>
              </a:rPr>
              <a:t> y mar abierto en la Región de Magallanes</a:t>
            </a:r>
            <a:endParaRPr lang="es-CL" b="1" dirty="0" smtClean="0">
              <a:solidFill>
                <a:srgbClr val="0070C0"/>
              </a:solidFill>
              <a:cs typeface="Calibri" pitchFamily="34" charset="0"/>
            </a:endParaRPr>
          </a:p>
          <a:p>
            <a:r>
              <a:rPr lang="es-ES" sz="2200" dirty="0" smtClean="0">
                <a:solidFill>
                  <a:srgbClr val="0070C0"/>
                </a:solidFill>
                <a:cs typeface="Calibri" pitchFamily="34" charset="0"/>
              </a:rPr>
              <a:t>Jefa de Proyecto: Johanna </a:t>
            </a:r>
            <a:r>
              <a:rPr lang="es-ES" sz="2200" dirty="0" err="1" smtClean="0">
                <a:solidFill>
                  <a:srgbClr val="0070C0"/>
                </a:solidFill>
                <a:cs typeface="Calibri" pitchFamily="34" charset="0"/>
              </a:rPr>
              <a:t>Valeska</a:t>
            </a:r>
            <a:r>
              <a:rPr lang="es-ES" sz="2200" dirty="0" smtClean="0">
                <a:solidFill>
                  <a:srgbClr val="0070C0"/>
                </a:solidFill>
                <a:cs typeface="Calibri" pitchFamily="34" charset="0"/>
              </a:rPr>
              <a:t> Marambio Gallardo, Biología Marina</a:t>
            </a:r>
            <a:endParaRPr lang="es-CL" sz="2200" dirty="0" smtClean="0">
              <a:solidFill>
                <a:srgbClr val="0070C0"/>
              </a:solidFill>
              <a:cs typeface="Calibri" pitchFamily="34" charset="0"/>
            </a:endParaRPr>
          </a:p>
          <a:p>
            <a:r>
              <a:rPr lang="es-ES" sz="2200" dirty="0" smtClean="0">
                <a:solidFill>
                  <a:srgbClr val="0070C0"/>
                </a:solidFill>
                <a:cs typeface="Calibri" pitchFamily="34" charset="0"/>
              </a:rPr>
              <a:t>Profesor Guía:  Andrés Mancilla</a:t>
            </a:r>
          </a:p>
          <a:p>
            <a:r>
              <a:rPr lang="es-CL" sz="2200" dirty="0" smtClean="0">
                <a:solidFill>
                  <a:srgbClr val="0070C0"/>
                </a:solidFill>
                <a:cs typeface="Calibri" pitchFamily="34" charset="0"/>
              </a:rPr>
              <a:t>Producto: Sistema de cultivo y repoblamiento de </a:t>
            </a:r>
            <a:r>
              <a:rPr lang="es-CL" sz="2200" dirty="0" err="1" smtClean="0">
                <a:solidFill>
                  <a:srgbClr val="0070C0"/>
                </a:solidFill>
                <a:cs typeface="Calibri" pitchFamily="34" charset="0"/>
              </a:rPr>
              <a:t>Luga</a:t>
            </a:r>
            <a:r>
              <a:rPr lang="es-CL" sz="2200" dirty="0" smtClean="0">
                <a:solidFill>
                  <a:srgbClr val="0070C0"/>
                </a:solidFill>
                <a:cs typeface="Calibri" pitchFamily="34" charset="0"/>
              </a:rPr>
              <a:t> Roja (</a:t>
            </a:r>
            <a:r>
              <a:rPr lang="es-CL" sz="2200" dirty="0" err="1" smtClean="0">
                <a:solidFill>
                  <a:srgbClr val="0070C0"/>
                </a:solidFill>
                <a:cs typeface="Calibri" pitchFamily="34" charset="0"/>
              </a:rPr>
              <a:t>G.skottsbergii</a:t>
            </a:r>
            <a:r>
              <a:rPr lang="es-CL" sz="2200" dirty="0" smtClean="0">
                <a:solidFill>
                  <a:srgbClr val="0070C0"/>
                </a:solidFill>
                <a:cs typeface="Calibri" pitchFamily="34" charset="0"/>
              </a:rPr>
              <a:t>)</a:t>
            </a:r>
          </a:p>
          <a:p>
            <a:r>
              <a:rPr lang="es-CL" sz="2200" dirty="0" smtClean="0">
                <a:solidFill>
                  <a:srgbClr val="0070C0"/>
                </a:solidFill>
                <a:cs typeface="Calibri" pitchFamily="34" charset="0"/>
              </a:rPr>
              <a:t>Necesidades que satisface: Abastecimiento de </a:t>
            </a:r>
            <a:r>
              <a:rPr lang="es-CL" sz="2200" dirty="0" err="1" smtClean="0">
                <a:solidFill>
                  <a:srgbClr val="0070C0"/>
                </a:solidFill>
                <a:cs typeface="Calibri" pitchFamily="34" charset="0"/>
              </a:rPr>
              <a:t>Carragenina</a:t>
            </a:r>
            <a:r>
              <a:rPr lang="es-CL" sz="2200" dirty="0" smtClean="0">
                <a:solidFill>
                  <a:srgbClr val="0070C0"/>
                </a:solidFill>
                <a:cs typeface="Calibri" pitchFamily="34" charset="0"/>
              </a:rPr>
              <a:t>, materia prima que se extrae del alga y que por su alta demanda y valor comercial se sobre explota</a:t>
            </a:r>
          </a:p>
          <a:p>
            <a:endParaRPr lang="es-CL" dirty="0" smtClean="0">
              <a:solidFill>
                <a:srgbClr val="0070C0"/>
              </a:solidFill>
              <a:latin typeface="Calibri" pitchFamily="34" charset="0"/>
              <a:cs typeface="Calibri" pitchFamily="34" charset="0"/>
            </a:endParaRPr>
          </a:p>
          <a:p>
            <a:endParaRPr lang="es-CL" dirty="0"/>
          </a:p>
        </p:txBody>
      </p:sp>
      <p:pic>
        <p:nvPicPr>
          <p:cNvPr id="8" name="Picture 7"/>
          <p:cNvPicPr>
            <a:picLocks noChangeAspect="1" noChangeArrowheads="1"/>
          </p:cNvPicPr>
          <p:nvPr/>
        </p:nvPicPr>
        <p:blipFill>
          <a:blip r:embed="rId2" cstate="print"/>
          <a:srcRect/>
          <a:stretch>
            <a:fillRect/>
          </a:stretch>
        </p:blipFill>
        <p:spPr bwMode="auto">
          <a:xfrm>
            <a:off x="7858148" y="5572140"/>
            <a:ext cx="828675" cy="762000"/>
          </a:xfrm>
          <a:prstGeom prst="rect">
            <a:avLst/>
          </a:prstGeom>
          <a:noFill/>
          <a:ln w="12700">
            <a:noFill/>
            <a:miter lim="800000"/>
            <a:headEnd type="none" w="sm" len="sm"/>
            <a:tailEnd type="none" w="sm" len="sm"/>
          </a:ln>
        </p:spPr>
      </p:pic>
      <p:sp>
        <p:nvSpPr>
          <p:cNvPr id="7" name="6 Rectángulo"/>
          <p:cNvSpPr/>
          <p:nvPr/>
        </p:nvSpPr>
        <p:spPr>
          <a:xfrm>
            <a:off x="395536" y="6559460"/>
            <a:ext cx="4824536" cy="253916"/>
          </a:xfrm>
          <a:prstGeom prst="rect">
            <a:avLst/>
          </a:prstGeom>
          <a:solidFill>
            <a:schemeClr val="bg1"/>
          </a:solidFill>
        </p:spPr>
        <p:txBody>
          <a:bodyPr wrap="square">
            <a:spAutoFit/>
          </a:bodyPr>
          <a:lstStyle/>
          <a:p>
            <a:r>
              <a:rPr lang="en-US" sz="1000" b="1" dirty="0" smtClean="0">
                <a:solidFill>
                  <a:schemeClr val="bg1">
                    <a:lumMod val="50000"/>
                  </a:schemeClr>
                </a:solidFill>
                <a:latin typeface="gobCL"/>
              </a:rPr>
              <a:t>FONDEF- </a:t>
            </a:r>
            <a:r>
              <a:rPr lang="en-US" sz="1000" b="1" dirty="0" err="1" smtClean="0">
                <a:solidFill>
                  <a:schemeClr val="bg1">
                    <a:lumMod val="50000"/>
                  </a:schemeClr>
                </a:solidFill>
                <a:latin typeface="gobCL"/>
              </a:rPr>
              <a:t>Fondo</a:t>
            </a:r>
            <a:r>
              <a:rPr lang="en-US" sz="1000" b="1" dirty="0" smtClean="0">
                <a:solidFill>
                  <a:schemeClr val="bg1">
                    <a:lumMod val="50000"/>
                  </a:schemeClr>
                </a:solidFill>
                <a:latin typeface="gobCL"/>
              </a:rPr>
              <a:t> </a:t>
            </a:r>
            <a:r>
              <a:rPr lang="en-US" sz="1000" b="1" dirty="0">
                <a:solidFill>
                  <a:schemeClr val="bg1">
                    <a:lumMod val="50000"/>
                  </a:schemeClr>
                </a:solidFill>
                <a:latin typeface="gobCL"/>
              </a:rPr>
              <a:t>de </a:t>
            </a:r>
            <a:r>
              <a:rPr lang="en-US" sz="1000" b="1" dirty="0" err="1">
                <a:solidFill>
                  <a:schemeClr val="bg1">
                    <a:lumMod val="50000"/>
                  </a:schemeClr>
                </a:solidFill>
                <a:latin typeface="gobCL"/>
              </a:rPr>
              <a:t>Fomento</a:t>
            </a:r>
            <a:r>
              <a:rPr lang="en-US" sz="1000" b="1" dirty="0">
                <a:solidFill>
                  <a:schemeClr val="bg1">
                    <a:lumMod val="50000"/>
                  </a:schemeClr>
                </a:solidFill>
                <a:latin typeface="gobCL"/>
              </a:rPr>
              <a:t> al </a:t>
            </a:r>
            <a:r>
              <a:rPr lang="en-US" sz="1000" b="1" dirty="0" err="1">
                <a:solidFill>
                  <a:schemeClr val="bg1">
                    <a:lumMod val="50000"/>
                  </a:schemeClr>
                </a:solidFill>
                <a:latin typeface="gobCL"/>
              </a:rPr>
              <a:t>Desarrollo</a:t>
            </a:r>
            <a:r>
              <a:rPr lang="en-US" sz="1000" b="1" dirty="0">
                <a:solidFill>
                  <a:schemeClr val="bg1">
                    <a:lumMod val="50000"/>
                  </a:schemeClr>
                </a:solidFill>
                <a:latin typeface="gobCL"/>
              </a:rPr>
              <a:t> </a:t>
            </a:r>
            <a:r>
              <a:rPr lang="en-US" sz="1000" b="1" dirty="0" err="1">
                <a:solidFill>
                  <a:schemeClr val="bg1">
                    <a:lumMod val="50000"/>
                  </a:schemeClr>
                </a:solidFill>
                <a:latin typeface="gobCL"/>
              </a:rPr>
              <a:t>Científico</a:t>
            </a:r>
            <a:r>
              <a:rPr lang="en-US" sz="1000" b="1" dirty="0">
                <a:solidFill>
                  <a:schemeClr val="bg1">
                    <a:lumMod val="50000"/>
                  </a:schemeClr>
                </a:solidFill>
                <a:latin typeface="gobCL"/>
              </a:rPr>
              <a:t> y </a:t>
            </a:r>
            <a:r>
              <a:rPr lang="en-US" sz="1000" b="1" dirty="0" err="1">
                <a:solidFill>
                  <a:schemeClr val="bg1">
                    <a:lumMod val="50000"/>
                  </a:schemeClr>
                </a:solidFill>
                <a:latin typeface="gobCL"/>
              </a:rPr>
              <a:t>Tecnológico</a:t>
            </a:r>
            <a:endParaRPr lang="es-CL" sz="1050" b="1" dirty="0">
              <a:latin typeface="gobCL"/>
            </a:endParaRPr>
          </a:p>
        </p:txBody>
      </p:sp>
      <p:sp>
        <p:nvSpPr>
          <p:cNvPr id="9" name="1 Título"/>
          <p:cNvSpPr>
            <a:spLocks noGrp="1"/>
          </p:cNvSpPr>
          <p:nvPr>
            <p:ph type="title"/>
          </p:nvPr>
        </p:nvSpPr>
        <p:spPr>
          <a:xfrm>
            <a:off x="465978" y="485800"/>
            <a:ext cx="7139136" cy="1143000"/>
          </a:xfrm>
        </p:spPr>
        <p:txBody>
          <a:bodyPr>
            <a:normAutofit/>
          </a:bodyPr>
          <a:lstStyle/>
          <a:p>
            <a:r>
              <a:rPr lang="es-CL" sz="2800" b="1" dirty="0" smtClean="0">
                <a:solidFill>
                  <a:schemeClr val="bg1">
                    <a:lumMod val="50000"/>
                  </a:schemeClr>
                </a:solidFill>
                <a:latin typeface="+mn-lt"/>
              </a:rPr>
              <a:t>Proyecto</a:t>
            </a:r>
            <a:r>
              <a:rPr lang="es-CL" sz="3200" b="1" i="1" dirty="0" smtClean="0">
                <a:solidFill>
                  <a:srgbClr val="FF0000"/>
                </a:solidFill>
                <a:latin typeface="Calibri" pitchFamily="34" charset="0"/>
              </a:rPr>
              <a:t/>
            </a:r>
            <a:br>
              <a:rPr lang="es-CL" sz="3200" b="1" i="1" dirty="0" smtClean="0">
                <a:solidFill>
                  <a:srgbClr val="FF0000"/>
                </a:solidFill>
                <a:latin typeface="Calibri" pitchFamily="34" charset="0"/>
              </a:rPr>
            </a:br>
            <a:endParaRPr lang="es-CL" sz="3200" b="1" i="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ctrTitle"/>
          </p:nvPr>
        </p:nvSpPr>
        <p:spPr>
          <a:xfrm>
            <a:off x="685800" y="3327127"/>
            <a:ext cx="7772400" cy="1470025"/>
          </a:xfrm>
        </p:spPr>
        <p:txBody>
          <a:bodyPr>
            <a:normAutofit/>
          </a:bodyPr>
          <a:lstStyle/>
          <a:p>
            <a:pPr algn="ctr"/>
            <a:r>
              <a:rPr lang="es-ES" sz="2900" b="1" cap="all" dirty="0" smtClean="0">
                <a:solidFill>
                  <a:schemeClr val="bg1">
                    <a:lumMod val="50000"/>
                  </a:schemeClr>
                </a:solidFill>
              </a:rPr>
              <a:t>UNIVERSIDAD DE MAGALLANES</a:t>
            </a:r>
            <a:r>
              <a:rPr lang="es-ES" sz="2900" b="1" cap="all" dirty="0" smtClean="0"/>
              <a:t/>
            </a:r>
            <a:br>
              <a:rPr lang="es-ES" sz="2900" b="1" cap="all" dirty="0" smtClean="0"/>
            </a:br>
            <a:endParaRPr lang="es-ES" sz="2900" b="1" cap="all" dirty="0" smtClean="0"/>
          </a:p>
        </p:txBody>
      </p:sp>
      <p:pic>
        <p:nvPicPr>
          <p:cNvPr id="86020" name="Picture 7"/>
          <p:cNvPicPr>
            <a:picLocks noChangeAspect="1" noChangeArrowheads="1"/>
          </p:cNvPicPr>
          <p:nvPr/>
        </p:nvPicPr>
        <p:blipFill>
          <a:blip r:embed="rId3" cstate="print"/>
          <a:srcRect/>
          <a:stretch>
            <a:fillRect/>
          </a:stretch>
        </p:blipFill>
        <p:spPr bwMode="auto">
          <a:xfrm>
            <a:off x="4283968" y="2636912"/>
            <a:ext cx="828675" cy="762000"/>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ctrTitle"/>
          </p:nvPr>
        </p:nvSpPr>
        <p:spPr>
          <a:xfrm>
            <a:off x="3419872" y="2636912"/>
            <a:ext cx="2952328" cy="1470025"/>
          </a:xfrm>
        </p:spPr>
        <p:txBody>
          <a:bodyPr/>
          <a:lstStyle/>
          <a:p>
            <a:pPr eaLnBrk="1" hangingPunct="1"/>
            <a:r>
              <a:rPr lang="es-ES" b="1" dirty="0" smtClean="0">
                <a:solidFill>
                  <a:schemeClr val="bg1">
                    <a:lumMod val="50000"/>
                  </a:schemeClr>
                </a:solidFill>
              </a:rPr>
              <a:t>Gracias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4310" y="5013176"/>
            <a:ext cx="1405762" cy="648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lantilla Power Point CONICY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Power Point CONICYT</Template>
  <TotalTime>6017</TotalTime>
  <Words>3968</Words>
  <Application>Microsoft Office PowerPoint</Application>
  <PresentationFormat>Presentación en pantalla (4:3)</PresentationFormat>
  <Paragraphs>578</Paragraphs>
  <Slides>92</Slides>
  <Notes>14</Notes>
  <HiddenSlides>0</HiddenSlides>
  <MMClips>0</MMClips>
  <ScaleCrop>false</ScaleCrop>
  <HeadingPairs>
    <vt:vector size="4" baseType="variant">
      <vt:variant>
        <vt:lpstr>Tema</vt:lpstr>
      </vt:variant>
      <vt:variant>
        <vt:i4>1</vt:i4>
      </vt:variant>
      <vt:variant>
        <vt:lpstr>Títulos de diapositiva</vt:lpstr>
      </vt:variant>
      <vt:variant>
        <vt:i4>92</vt:i4>
      </vt:variant>
    </vt:vector>
  </HeadingPairs>
  <TitlesOfParts>
    <vt:vector size="93" baseType="lpstr">
      <vt:lpstr>Plantilla Power Point CONICYT</vt:lpstr>
      <vt:lpstr>     </vt:lpstr>
      <vt:lpstr>Propósito</vt:lpstr>
      <vt:lpstr>Diapositiva 3</vt:lpstr>
      <vt:lpstr>Resultados</vt:lpstr>
      <vt:lpstr>     </vt:lpstr>
      <vt:lpstr> </vt:lpstr>
      <vt:lpstr>Proyecto </vt:lpstr>
      <vt:lpstr>Proyecto </vt:lpstr>
      <vt:lpstr>Proyecto </vt:lpstr>
      <vt:lpstr> </vt:lpstr>
      <vt:lpstr> </vt:lpstr>
      <vt:lpstr>Proyecto </vt:lpstr>
      <vt:lpstr> </vt:lpstr>
      <vt:lpstr> </vt:lpstr>
      <vt:lpstr>Proyecto </vt:lpstr>
      <vt:lpstr>Proyecto</vt:lpstr>
      <vt:lpstr>Proyecto </vt:lpstr>
      <vt:lpstr> </vt:lpstr>
      <vt:lpstr> </vt:lpstr>
      <vt:lpstr>Proyecto </vt:lpstr>
      <vt:lpstr> </vt:lpstr>
      <vt:lpstr> </vt:lpstr>
      <vt:lpstr>Proyecto </vt:lpstr>
      <vt:lpstr>Proyecto </vt:lpstr>
      <vt:lpstr> </vt:lpstr>
      <vt:lpstr> </vt:lpstr>
      <vt:lpstr>Proyecto </vt:lpstr>
      <vt:lpstr>Proyecto </vt:lpstr>
      <vt:lpstr>Proyecto </vt:lpstr>
      <vt:lpstr> </vt:lpstr>
      <vt:lpstr>Diapositiva 31</vt:lpstr>
      <vt:lpstr>Proyecto </vt:lpstr>
      <vt:lpstr>Proyecto </vt:lpstr>
      <vt:lpstr>Proyecto </vt:lpstr>
      <vt:lpstr>Diapositiva 35</vt:lpstr>
      <vt:lpstr>Proyecto </vt:lpstr>
      <vt:lpstr>Diapositiva 37</vt:lpstr>
      <vt:lpstr>Diapositiva 38</vt:lpstr>
      <vt:lpstr>Proyecto </vt:lpstr>
      <vt:lpstr>Proyecto </vt:lpstr>
      <vt:lpstr>Proyecto </vt:lpstr>
      <vt:lpstr>Proyecto </vt:lpstr>
      <vt:lpstr>Proyecto </vt:lpstr>
      <vt:lpstr>Proyecto </vt:lpstr>
      <vt:lpstr>Proyecto </vt:lpstr>
      <vt:lpstr>Proyecto </vt:lpstr>
      <vt:lpstr>Proyecto </vt:lpstr>
      <vt:lpstr>Proyecto </vt:lpstr>
      <vt:lpstr>Proyecto </vt:lpstr>
      <vt:lpstr>Proyecto </vt:lpstr>
      <vt:lpstr>Proyecto </vt:lpstr>
      <vt:lpstr>Diapositiva 52</vt:lpstr>
      <vt:lpstr> </vt:lpstr>
      <vt:lpstr>Proyecto </vt:lpstr>
      <vt:lpstr> </vt:lpstr>
      <vt:lpstr>Diapositiva 56</vt:lpstr>
      <vt:lpstr>Proyecto </vt:lpstr>
      <vt:lpstr>Proyecto </vt:lpstr>
      <vt:lpstr>Proyecto </vt:lpstr>
      <vt:lpstr>Diapositiva 60</vt:lpstr>
      <vt:lpstr>UNIVERSIDAD DEL BIO BÍO </vt:lpstr>
      <vt:lpstr>Proyecto </vt:lpstr>
      <vt:lpstr>UNIVERSIDAD DEL BIO BÍO </vt:lpstr>
      <vt:lpstr>UNIVERSIDAD DE CONCEPCIÓN </vt:lpstr>
      <vt:lpstr>Proyecto </vt:lpstr>
      <vt:lpstr>Proyecto </vt:lpstr>
      <vt:lpstr>Proyecto </vt:lpstr>
      <vt:lpstr>Proyecto </vt:lpstr>
      <vt:lpstr>Proyecto </vt:lpstr>
      <vt:lpstr>Proyecto </vt:lpstr>
      <vt:lpstr>Proyecto </vt:lpstr>
      <vt:lpstr>Proyecto </vt:lpstr>
      <vt:lpstr>Proyecto </vt:lpstr>
      <vt:lpstr>UNIVERSIDAD DE CONCEPCIÓN </vt:lpstr>
      <vt:lpstr> UNIVERSIDAD catÓlica de temuco </vt:lpstr>
      <vt:lpstr>Proyecto </vt:lpstr>
      <vt:lpstr> UNIVERSIDAD catÓlica de temuco </vt:lpstr>
      <vt:lpstr>  UNIVERSIDAD DE LA FRONTERA </vt:lpstr>
      <vt:lpstr>Proyecto </vt:lpstr>
      <vt:lpstr>Proyecto </vt:lpstr>
      <vt:lpstr>Proyecto </vt:lpstr>
      <vt:lpstr>Proyecto </vt:lpstr>
      <vt:lpstr>  UNIVERSIDAD DE LA FRONTERA </vt:lpstr>
      <vt:lpstr> UNIVERSIDAD Austral de Chile  </vt:lpstr>
      <vt:lpstr>Proyecto </vt:lpstr>
      <vt:lpstr>Proyecto </vt:lpstr>
      <vt:lpstr>Proyecto </vt:lpstr>
      <vt:lpstr> UNIVERSIDAD Austral de Chile  </vt:lpstr>
      <vt:lpstr>UNIVERSIDAD DE MAGALLANES </vt:lpstr>
      <vt:lpstr>Proyecto </vt:lpstr>
      <vt:lpstr>UNIVERSIDAD DE MAGALLANES </vt:lpstr>
      <vt:lpstr>Gracias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acabezas</dc:creator>
  <cp:lastModifiedBy>acabezas</cp:lastModifiedBy>
  <cp:revision>543</cp:revision>
  <dcterms:created xsi:type="dcterms:W3CDTF">2011-06-17T17:59:47Z</dcterms:created>
  <dcterms:modified xsi:type="dcterms:W3CDTF">2011-11-29T21:15:29Z</dcterms:modified>
</cp:coreProperties>
</file>