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68"/>
  </p:notesMasterIdLst>
  <p:handoutMasterIdLst>
    <p:handoutMasterId r:id="rId69"/>
  </p:handoutMasterIdLst>
  <p:sldIdLst>
    <p:sldId id="256" r:id="rId2"/>
    <p:sldId id="426" r:id="rId3"/>
    <p:sldId id="427" r:id="rId4"/>
    <p:sldId id="421" r:id="rId5"/>
    <p:sldId id="466" r:id="rId6"/>
    <p:sldId id="429" r:id="rId7"/>
    <p:sldId id="430" r:id="rId8"/>
    <p:sldId id="431" r:id="rId9"/>
    <p:sldId id="458" r:id="rId10"/>
    <p:sldId id="456" r:id="rId11"/>
    <p:sldId id="457" r:id="rId12"/>
    <p:sldId id="340" r:id="rId13"/>
    <p:sldId id="341" r:id="rId14"/>
    <p:sldId id="342" r:id="rId15"/>
    <p:sldId id="344" r:id="rId16"/>
    <p:sldId id="345" r:id="rId17"/>
    <p:sldId id="389" r:id="rId18"/>
    <p:sldId id="387" r:id="rId19"/>
    <p:sldId id="459" r:id="rId20"/>
    <p:sldId id="460" r:id="rId21"/>
    <p:sldId id="461" r:id="rId22"/>
    <p:sldId id="356" r:id="rId23"/>
    <p:sldId id="357" r:id="rId24"/>
    <p:sldId id="477" r:id="rId25"/>
    <p:sldId id="358" r:id="rId26"/>
    <p:sldId id="359" r:id="rId27"/>
    <p:sldId id="360" r:id="rId28"/>
    <p:sldId id="399" r:id="rId29"/>
    <p:sldId id="447" r:id="rId30"/>
    <p:sldId id="448" r:id="rId31"/>
    <p:sldId id="478" r:id="rId32"/>
    <p:sldId id="449" r:id="rId33"/>
    <p:sldId id="445" r:id="rId34"/>
    <p:sldId id="446" r:id="rId35"/>
    <p:sldId id="453" r:id="rId36"/>
    <p:sldId id="454" r:id="rId37"/>
    <p:sldId id="441" r:id="rId38"/>
    <p:sldId id="462" r:id="rId39"/>
    <p:sldId id="361" r:id="rId40"/>
    <p:sldId id="400" r:id="rId41"/>
    <p:sldId id="290" r:id="rId42"/>
    <p:sldId id="467" r:id="rId43"/>
    <p:sldId id="362" r:id="rId44"/>
    <p:sldId id="363" r:id="rId45"/>
    <p:sldId id="401" r:id="rId46"/>
    <p:sldId id="366" r:id="rId47"/>
    <p:sldId id="432" r:id="rId48"/>
    <p:sldId id="433" r:id="rId49"/>
    <p:sldId id="479" r:id="rId50"/>
    <p:sldId id="405" r:id="rId51"/>
    <p:sldId id="406" r:id="rId52"/>
    <p:sldId id="435" r:id="rId53"/>
    <p:sldId id="436" r:id="rId54"/>
    <p:sldId id="437" r:id="rId55"/>
    <p:sldId id="438" r:id="rId56"/>
    <p:sldId id="468" r:id="rId57"/>
    <p:sldId id="469" r:id="rId58"/>
    <p:sldId id="381" r:id="rId59"/>
    <p:sldId id="287" r:id="rId60"/>
    <p:sldId id="470" r:id="rId61"/>
    <p:sldId id="475" r:id="rId62"/>
    <p:sldId id="476" r:id="rId63"/>
    <p:sldId id="471" r:id="rId64"/>
    <p:sldId id="472" r:id="rId65"/>
    <p:sldId id="473" r:id="rId66"/>
    <p:sldId id="455" r:id="rId67"/>
  </p:sldIdLst>
  <p:sldSz cx="9144000" cy="6858000" type="letter"/>
  <p:notesSz cx="6858000" cy="9144000"/>
  <p:defaultTextStyle>
    <a:defPPr>
      <a:defRPr lang="en-US"/>
    </a:defPPr>
    <a:lvl1pPr algn="l" rtl="0" fontAlgn="base">
      <a:spcBef>
        <a:spcPct val="0"/>
      </a:spcBef>
      <a:spcAft>
        <a:spcPct val="0"/>
      </a:spcAft>
      <a:defRPr sz="1600" u="sng" kern="1200">
        <a:solidFill>
          <a:schemeClr val="tx1"/>
        </a:solidFill>
        <a:latin typeface="Tahoma" pitchFamily="34" charset="0"/>
        <a:ea typeface="+mn-ea"/>
        <a:cs typeface="Arial" charset="0"/>
      </a:defRPr>
    </a:lvl1pPr>
    <a:lvl2pPr marL="457200" algn="l" rtl="0" fontAlgn="base">
      <a:spcBef>
        <a:spcPct val="0"/>
      </a:spcBef>
      <a:spcAft>
        <a:spcPct val="0"/>
      </a:spcAft>
      <a:defRPr sz="1600" u="sng" kern="1200">
        <a:solidFill>
          <a:schemeClr val="tx1"/>
        </a:solidFill>
        <a:latin typeface="Tahoma" pitchFamily="34" charset="0"/>
        <a:ea typeface="+mn-ea"/>
        <a:cs typeface="Arial" charset="0"/>
      </a:defRPr>
    </a:lvl2pPr>
    <a:lvl3pPr marL="914400" algn="l" rtl="0" fontAlgn="base">
      <a:spcBef>
        <a:spcPct val="0"/>
      </a:spcBef>
      <a:spcAft>
        <a:spcPct val="0"/>
      </a:spcAft>
      <a:defRPr sz="1600" u="sng" kern="1200">
        <a:solidFill>
          <a:schemeClr val="tx1"/>
        </a:solidFill>
        <a:latin typeface="Tahoma" pitchFamily="34" charset="0"/>
        <a:ea typeface="+mn-ea"/>
        <a:cs typeface="Arial" charset="0"/>
      </a:defRPr>
    </a:lvl3pPr>
    <a:lvl4pPr marL="1371600" algn="l" rtl="0" fontAlgn="base">
      <a:spcBef>
        <a:spcPct val="0"/>
      </a:spcBef>
      <a:spcAft>
        <a:spcPct val="0"/>
      </a:spcAft>
      <a:defRPr sz="1600" u="sng" kern="1200">
        <a:solidFill>
          <a:schemeClr val="tx1"/>
        </a:solidFill>
        <a:latin typeface="Tahoma" pitchFamily="34" charset="0"/>
        <a:ea typeface="+mn-ea"/>
        <a:cs typeface="Arial" charset="0"/>
      </a:defRPr>
    </a:lvl4pPr>
    <a:lvl5pPr marL="1828800" algn="l" rtl="0" fontAlgn="base">
      <a:spcBef>
        <a:spcPct val="0"/>
      </a:spcBef>
      <a:spcAft>
        <a:spcPct val="0"/>
      </a:spcAft>
      <a:defRPr sz="1600" u="sng" kern="1200">
        <a:solidFill>
          <a:schemeClr val="tx1"/>
        </a:solidFill>
        <a:latin typeface="Tahoma" pitchFamily="34" charset="0"/>
        <a:ea typeface="+mn-ea"/>
        <a:cs typeface="Arial" charset="0"/>
      </a:defRPr>
    </a:lvl5pPr>
    <a:lvl6pPr marL="2286000" algn="l" defTabSz="914400" rtl="0" eaLnBrk="1" latinLnBrk="0" hangingPunct="1">
      <a:defRPr sz="1600" u="sng" kern="1200">
        <a:solidFill>
          <a:schemeClr val="tx1"/>
        </a:solidFill>
        <a:latin typeface="Tahoma" pitchFamily="34" charset="0"/>
        <a:ea typeface="+mn-ea"/>
        <a:cs typeface="Arial" charset="0"/>
      </a:defRPr>
    </a:lvl6pPr>
    <a:lvl7pPr marL="2743200" algn="l" defTabSz="914400" rtl="0" eaLnBrk="1" latinLnBrk="0" hangingPunct="1">
      <a:defRPr sz="1600" u="sng" kern="1200">
        <a:solidFill>
          <a:schemeClr val="tx1"/>
        </a:solidFill>
        <a:latin typeface="Tahoma" pitchFamily="34" charset="0"/>
        <a:ea typeface="+mn-ea"/>
        <a:cs typeface="Arial" charset="0"/>
      </a:defRPr>
    </a:lvl7pPr>
    <a:lvl8pPr marL="3200400" algn="l" defTabSz="914400" rtl="0" eaLnBrk="1" latinLnBrk="0" hangingPunct="1">
      <a:defRPr sz="1600" u="sng" kern="1200">
        <a:solidFill>
          <a:schemeClr val="tx1"/>
        </a:solidFill>
        <a:latin typeface="Tahoma" pitchFamily="34" charset="0"/>
        <a:ea typeface="+mn-ea"/>
        <a:cs typeface="Arial" charset="0"/>
      </a:defRPr>
    </a:lvl8pPr>
    <a:lvl9pPr marL="3657600" algn="l" defTabSz="914400" rtl="0" eaLnBrk="1" latinLnBrk="0" hangingPunct="1">
      <a:defRPr sz="1600" u="sng"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78787"/>
    <a:srgbClr val="CAD704"/>
    <a:srgbClr val="FFFF99"/>
    <a:srgbClr val="FF3300"/>
    <a:srgbClr val="FF9933"/>
    <a:srgbClr val="FFCC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906" autoAdjust="0"/>
    <p:restoredTop sz="97789" autoAdjust="0"/>
  </p:normalViewPr>
  <p:slideViewPr>
    <p:cSldViewPr snapToGrid="0">
      <p:cViewPr>
        <p:scale>
          <a:sx n="100" d="100"/>
          <a:sy n="100" d="100"/>
        </p:scale>
        <p:origin x="-88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92438" cy="450850"/>
          </a:xfrm>
          <a:prstGeom prst="rect">
            <a:avLst/>
          </a:prstGeom>
          <a:noFill/>
          <a:ln w="9525">
            <a:noFill/>
            <a:miter lim="800000"/>
            <a:headEnd/>
            <a:tailEnd/>
          </a:ln>
          <a:effectLst/>
        </p:spPr>
        <p:txBody>
          <a:bodyPr vert="horz" wrap="square" lIns="89456" tIns="45513" rIns="89456" bIns="45513" numCol="1" anchor="t" anchorCtr="0" compatLnSpc="1">
            <a:prstTxWarp prst="textNoShape">
              <a:avLst/>
            </a:prstTxWarp>
          </a:bodyPr>
          <a:lstStyle>
            <a:lvl1pPr defTabSz="900113" eaLnBrk="0" hangingPunct="0">
              <a:defRPr sz="1200" u="none">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890963" y="0"/>
            <a:ext cx="2992437" cy="450850"/>
          </a:xfrm>
          <a:prstGeom prst="rect">
            <a:avLst/>
          </a:prstGeom>
          <a:noFill/>
          <a:ln w="9525">
            <a:noFill/>
            <a:miter lim="800000"/>
            <a:headEnd/>
            <a:tailEnd/>
          </a:ln>
          <a:effectLst/>
        </p:spPr>
        <p:txBody>
          <a:bodyPr vert="horz" wrap="square" lIns="89456" tIns="45513" rIns="89456" bIns="45513" numCol="1" anchor="t" anchorCtr="0" compatLnSpc="1">
            <a:prstTxWarp prst="textNoShape">
              <a:avLst/>
            </a:prstTxWarp>
          </a:bodyPr>
          <a:lstStyle>
            <a:lvl1pPr algn="r" defTabSz="900113" eaLnBrk="0" hangingPunct="0">
              <a:defRPr sz="1200" u="none">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718550"/>
            <a:ext cx="2992438" cy="450850"/>
          </a:xfrm>
          <a:prstGeom prst="rect">
            <a:avLst/>
          </a:prstGeom>
          <a:noFill/>
          <a:ln w="9525">
            <a:noFill/>
            <a:miter lim="800000"/>
            <a:headEnd/>
            <a:tailEnd/>
          </a:ln>
          <a:effectLst/>
        </p:spPr>
        <p:txBody>
          <a:bodyPr vert="horz" wrap="square" lIns="89456" tIns="45513" rIns="89456" bIns="45513" numCol="1" anchor="b" anchorCtr="0" compatLnSpc="1">
            <a:prstTxWarp prst="textNoShape">
              <a:avLst/>
            </a:prstTxWarp>
          </a:bodyPr>
          <a:lstStyle>
            <a:lvl1pPr defTabSz="900113" eaLnBrk="0" hangingPunct="0">
              <a:defRPr sz="1200" u="none">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890963" y="8718550"/>
            <a:ext cx="2992437" cy="450850"/>
          </a:xfrm>
          <a:prstGeom prst="rect">
            <a:avLst/>
          </a:prstGeom>
          <a:noFill/>
          <a:ln w="9525">
            <a:noFill/>
            <a:miter lim="800000"/>
            <a:headEnd/>
            <a:tailEnd/>
          </a:ln>
          <a:effectLst/>
        </p:spPr>
        <p:txBody>
          <a:bodyPr vert="horz" wrap="square" lIns="89456" tIns="45513" rIns="89456" bIns="45513" numCol="1" anchor="b" anchorCtr="0" compatLnSpc="1">
            <a:prstTxWarp prst="textNoShape">
              <a:avLst/>
            </a:prstTxWarp>
          </a:bodyPr>
          <a:lstStyle>
            <a:lvl1pPr algn="r" defTabSz="900113" eaLnBrk="0" hangingPunct="0">
              <a:defRPr sz="1200" u="none">
                <a:latin typeface="Times New Roman" pitchFamily="18" charset="0"/>
              </a:defRPr>
            </a:lvl1pPr>
          </a:lstStyle>
          <a:p>
            <a:pPr>
              <a:defRPr/>
            </a:pPr>
            <a:fld id="{BFD0F632-ADB7-412D-8BA0-2B5E6BADB2E2}"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92438" cy="450850"/>
          </a:xfrm>
          <a:prstGeom prst="rect">
            <a:avLst/>
          </a:prstGeom>
          <a:noFill/>
          <a:ln w="9525">
            <a:noFill/>
            <a:miter lim="800000"/>
            <a:headEnd/>
            <a:tailEnd/>
          </a:ln>
          <a:effectLst/>
        </p:spPr>
        <p:txBody>
          <a:bodyPr vert="horz" wrap="square" lIns="89456" tIns="45513" rIns="89456" bIns="45513" numCol="1" anchor="t" anchorCtr="0" compatLnSpc="1">
            <a:prstTxWarp prst="textNoShape">
              <a:avLst/>
            </a:prstTxWarp>
          </a:bodyPr>
          <a:lstStyle>
            <a:lvl1pPr defTabSz="900113" eaLnBrk="0" hangingPunct="0">
              <a:defRPr sz="1200" u="none">
                <a:latin typeface="Arial" charset="0"/>
              </a:defRPr>
            </a:lvl1pPr>
          </a:lstStyle>
          <a:p>
            <a:pPr>
              <a:defRPr/>
            </a:pPr>
            <a:endParaRPr lang="en-US"/>
          </a:p>
        </p:txBody>
      </p:sp>
      <p:sp>
        <p:nvSpPr>
          <p:cNvPr id="2051" name="Rectangle 3"/>
          <p:cNvSpPr>
            <a:spLocks noGrp="1" noChangeArrowheads="1"/>
          </p:cNvSpPr>
          <p:nvPr>
            <p:ph type="dt" idx="1"/>
          </p:nvPr>
        </p:nvSpPr>
        <p:spPr bwMode="auto">
          <a:xfrm>
            <a:off x="3890963" y="0"/>
            <a:ext cx="2992437" cy="450850"/>
          </a:xfrm>
          <a:prstGeom prst="rect">
            <a:avLst/>
          </a:prstGeom>
          <a:noFill/>
          <a:ln w="9525">
            <a:noFill/>
            <a:miter lim="800000"/>
            <a:headEnd/>
            <a:tailEnd/>
          </a:ln>
          <a:effectLst/>
        </p:spPr>
        <p:txBody>
          <a:bodyPr vert="horz" wrap="square" lIns="89456" tIns="45513" rIns="89456" bIns="45513" numCol="1" anchor="t" anchorCtr="0" compatLnSpc="1">
            <a:prstTxWarp prst="textNoShape">
              <a:avLst/>
            </a:prstTxWarp>
          </a:bodyPr>
          <a:lstStyle>
            <a:lvl1pPr algn="r" defTabSz="900113" eaLnBrk="0" hangingPunct="0">
              <a:defRPr sz="1200" u="none">
                <a:latin typeface="Arial" charset="0"/>
              </a:defRPr>
            </a:lvl1pPr>
          </a:lstStyle>
          <a:p>
            <a:pPr>
              <a:defRPr/>
            </a:pPr>
            <a:endParaRPr lang="en-US"/>
          </a:p>
        </p:txBody>
      </p:sp>
      <p:sp>
        <p:nvSpPr>
          <p:cNvPr id="77828" name="Rectangle 4"/>
          <p:cNvSpPr>
            <a:spLocks noRot="1" noChangeArrowheads="1" noTextEdit="1"/>
          </p:cNvSpPr>
          <p:nvPr>
            <p:ph type="sldImg" idx="2"/>
          </p:nvPr>
        </p:nvSpPr>
        <p:spPr bwMode="auto">
          <a:xfrm>
            <a:off x="1103313" y="677863"/>
            <a:ext cx="4605337" cy="345440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896938" y="4359275"/>
            <a:ext cx="5013325" cy="4133850"/>
          </a:xfrm>
          <a:prstGeom prst="rect">
            <a:avLst/>
          </a:prstGeom>
          <a:noFill/>
          <a:ln w="9525">
            <a:noFill/>
            <a:miter lim="800000"/>
            <a:headEnd/>
            <a:tailEnd/>
          </a:ln>
          <a:effectLst/>
        </p:spPr>
        <p:txBody>
          <a:bodyPr vert="horz" wrap="square" lIns="89456" tIns="45513" rIns="89456" bIns="455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718550"/>
            <a:ext cx="2992438" cy="450850"/>
          </a:xfrm>
          <a:prstGeom prst="rect">
            <a:avLst/>
          </a:prstGeom>
          <a:noFill/>
          <a:ln w="9525">
            <a:noFill/>
            <a:miter lim="800000"/>
            <a:headEnd/>
            <a:tailEnd/>
          </a:ln>
          <a:effectLst/>
        </p:spPr>
        <p:txBody>
          <a:bodyPr vert="horz" wrap="square" lIns="89456" tIns="45513" rIns="89456" bIns="45513" numCol="1" anchor="b" anchorCtr="0" compatLnSpc="1">
            <a:prstTxWarp prst="textNoShape">
              <a:avLst/>
            </a:prstTxWarp>
          </a:bodyPr>
          <a:lstStyle>
            <a:lvl1pPr defTabSz="900113" eaLnBrk="0" hangingPunct="0">
              <a:defRPr sz="1200" u="none">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90963" y="8718550"/>
            <a:ext cx="2992437" cy="450850"/>
          </a:xfrm>
          <a:prstGeom prst="rect">
            <a:avLst/>
          </a:prstGeom>
          <a:noFill/>
          <a:ln w="9525">
            <a:noFill/>
            <a:miter lim="800000"/>
            <a:headEnd/>
            <a:tailEnd/>
          </a:ln>
          <a:effectLst/>
        </p:spPr>
        <p:txBody>
          <a:bodyPr vert="horz" wrap="square" lIns="89456" tIns="45513" rIns="89456" bIns="45513" numCol="1" anchor="b" anchorCtr="0" compatLnSpc="1">
            <a:prstTxWarp prst="textNoShape">
              <a:avLst/>
            </a:prstTxWarp>
          </a:bodyPr>
          <a:lstStyle>
            <a:lvl1pPr algn="r" defTabSz="900113" eaLnBrk="0" hangingPunct="0">
              <a:defRPr sz="1200" u="none">
                <a:latin typeface="Arial" charset="0"/>
              </a:defRPr>
            </a:lvl1pPr>
          </a:lstStyle>
          <a:p>
            <a:pPr>
              <a:defRPr/>
            </a:pPr>
            <a:fld id="{E4B743A4-0191-4592-B069-41BFB9BE6207}"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marL="123825" indent="-123825" algn="l" rtl="0" eaLnBrk="0" fontAlgn="base" hangingPunct="0">
      <a:spcBef>
        <a:spcPct val="30000"/>
      </a:spcBef>
      <a:spcAft>
        <a:spcPct val="0"/>
      </a:spcAft>
      <a:buChar char="•"/>
      <a:defRPr sz="1200" kern="1200">
        <a:solidFill>
          <a:schemeClr val="tx1"/>
        </a:solidFill>
        <a:latin typeface="Arial" charset="0"/>
        <a:ea typeface="+mn-ea"/>
        <a:cs typeface="Arial" charset="0"/>
      </a:defRPr>
    </a:lvl1pPr>
    <a:lvl2pPr marL="579438" indent="-122238" algn="l" rtl="0" eaLnBrk="0" fontAlgn="base" hangingPunct="0">
      <a:spcBef>
        <a:spcPct val="30000"/>
      </a:spcBef>
      <a:spcAft>
        <a:spcPct val="0"/>
      </a:spcAft>
      <a:buChar char="•"/>
      <a:defRPr sz="1200" kern="1200">
        <a:solidFill>
          <a:schemeClr val="tx1"/>
        </a:solidFill>
        <a:latin typeface="Arial" charset="0"/>
        <a:ea typeface="+mn-ea"/>
        <a:cs typeface="Arial" charset="0"/>
      </a:defRPr>
    </a:lvl2pPr>
    <a:lvl3pPr marL="1035050" indent="-120650" algn="l" rtl="0" eaLnBrk="0" fontAlgn="base" hangingPunct="0">
      <a:spcBef>
        <a:spcPct val="30000"/>
      </a:spcBef>
      <a:spcAft>
        <a:spcPct val="0"/>
      </a:spcAft>
      <a:buChar char="•"/>
      <a:defRPr sz="1200" kern="1200">
        <a:solidFill>
          <a:schemeClr val="tx1"/>
        </a:solidFill>
        <a:latin typeface="Arial" charset="0"/>
        <a:ea typeface="+mn-ea"/>
        <a:cs typeface="Arial" charset="0"/>
      </a:defRPr>
    </a:lvl3pPr>
    <a:lvl4pPr marL="1490663" indent="-119063" algn="l" rtl="0" eaLnBrk="0" fontAlgn="base" hangingPunct="0">
      <a:spcBef>
        <a:spcPct val="30000"/>
      </a:spcBef>
      <a:spcAft>
        <a:spcPct val="0"/>
      </a:spcAft>
      <a:buChar char="•"/>
      <a:defRPr sz="1200" kern="1200">
        <a:solidFill>
          <a:schemeClr val="tx1"/>
        </a:solidFill>
        <a:latin typeface="Arial" charset="0"/>
        <a:ea typeface="+mn-ea"/>
        <a:cs typeface="Arial" charset="0"/>
      </a:defRPr>
    </a:lvl4pPr>
    <a:lvl5pPr marL="1946275" indent="-117475"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150D2E-6022-45C9-A443-6C72DF741642}" type="slidenum">
              <a:rPr lang="en-US" smtClean="0"/>
              <a:pPr/>
              <a:t>1</a:t>
            </a:fld>
            <a:endParaRPr lang="en-US" smtClean="0"/>
          </a:p>
        </p:txBody>
      </p:sp>
      <p:sp>
        <p:nvSpPr>
          <p:cNvPr id="78851" name="Rectangle 2"/>
          <p:cNvSpPr>
            <a:spLocks noRot="1" noChangeArrowheads="1" noTextEdit="1"/>
          </p:cNvSpPr>
          <p:nvPr>
            <p:ph type="sldImg"/>
          </p:nvPr>
        </p:nvSpPr>
        <p:spPr>
          <a:ln cap="flat"/>
        </p:spPr>
      </p:sp>
      <p:sp>
        <p:nvSpPr>
          <p:cNvPr id="78852" name="Rectangle 3"/>
          <p:cNvSpPr>
            <a:spLocks noGrp="1" noChangeArrowheads="1"/>
          </p:cNvSpPr>
          <p:nvPr>
            <p:ph type="body" idx="1"/>
          </p:nvPr>
        </p:nvSpPr>
        <p:spPr>
          <a:noFill/>
          <a:ln/>
        </p:spPr>
        <p:txBody>
          <a:bodyPr/>
          <a:lstStyle/>
          <a:p>
            <a:pPr marL="0" indent="0" eaLnBrk="1" hangingPunct="1">
              <a:spcBef>
                <a:spcPct val="0"/>
              </a:spcBef>
              <a:buFontTx/>
              <a:buNone/>
            </a:pPr>
            <a:endParaRPr lang="es-MX"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5A096E9-7275-46F5-B039-7B9165AA78E4}" type="slidenum">
              <a:rPr lang="en-US" smtClean="0"/>
              <a:pPr/>
              <a:t>13</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22F4C54-C492-4A7C-A616-779B7FFB9364}" type="slidenum">
              <a:rPr lang="en-US" smtClean="0"/>
              <a:pPr/>
              <a:t>14</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1DD641A-98CA-4346-811A-812C11C34087}" type="slidenum">
              <a:rPr lang="en-US" smtClean="0"/>
              <a:pPr/>
              <a:t>15</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6F5720D-25A5-4426-B9C8-C5C95C1CB548}" type="slidenum">
              <a:rPr lang="en-US" smtClean="0"/>
              <a:pPr/>
              <a:t>16</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1EDB5C2-5FE6-4533-A6CF-ABD014CB813F}" type="slidenum">
              <a:rPr lang="en-US" smtClean="0"/>
              <a:pPr/>
              <a:t>17</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2A31E4F-60D0-43DA-939A-E96408F46B16}" type="slidenum">
              <a:rPr lang="en-US" smtClean="0"/>
              <a:pPr/>
              <a:t>18</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2460EAE-6BA9-428F-B1C9-18C72374114F}" type="slidenum">
              <a:rPr lang="en-US" smtClean="0"/>
              <a:pPr/>
              <a:t>22</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A8814C-E0A3-469E-9B13-EF8C97C564FF}" type="slidenum">
              <a:rPr lang="en-US" smtClean="0"/>
              <a:pPr/>
              <a:t>23</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76C6F23-1AAC-4CA2-BDB1-7B7650698632}" type="slidenum">
              <a:rPr lang="en-US" smtClean="0"/>
              <a:pPr/>
              <a:t>24</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F79B89B-B406-4D12-861F-61C102A1A65C}" type="slidenum">
              <a:rPr lang="en-US" smtClean="0"/>
              <a:pPr/>
              <a:t>25</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271B883-72EC-4591-B1C2-9FD0330A0706}" type="slidenum">
              <a:rPr lang="en-US" smtClean="0"/>
              <a:pPr/>
              <a:t>2</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650EC15-67ED-4E7C-82E5-139D704B1F8D}" type="slidenum">
              <a:rPr lang="en-US" smtClean="0"/>
              <a:pPr/>
              <a:t>26</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4A94D63-AB08-475C-A093-F3A7E6E92176}" type="slidenum">
              <a:rPr lang="en-US" smtClean="0"/>
              <a:pPr/>
              <a:t>27</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7F9444F-0C33-47C5-A905-18E73EDAB356}" type="slidenum">
              <a:rPr lang="en-US" smtClean="0"/>
              <a:pPr/>
              <a:t>28</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BBBC7BD-A576-46A8-876E-C81C6BE7C55D}" type="slidenum">
              <a:rPr lang="en-US" smtClean="0"/>
              <a:pPr/>
              <a:t>29</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8E5D614-520E-4DE7-A729-66A60AD96FC6}" type="slidenum">
              <a:rPr lang="en-US" smtClean="0"/>
              <a:pPr/>
              <a:t>30</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90FC15A-E9B0-4791-A4A6-3381F939FCCA}" type="slidenum">
              <a:rPr lang="en-US" smtClean="0"/>
              <a:pPr/>
              <a:t>31</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37FF2C8-EC47-4184-B8FF-81D318370F14}" type="slidenum">
              <a:rPr lang="en-US" smtClean="0"/>
              <a:pPr/>
              <a:t>32</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8FC2D7-AFDE-4E25-954B-221BA103980B}" type="slidenum">
              <a:rPr lang="en-US" smtClean="0"/>
              <a:pPr/>
              <a:t>33</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850C943-E36B-46D6-BA12-6F065BEA7DF5}" type="slidenum">
              <a:rPr lang="en-US" smtClean="0"/>
              <a:pPr/>
              <a:t>35</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3F122C3-3641-497D-8D54-5E35960BB08E}" type="slidenum">
              <a:rPr lang="en-US" smtClean="0"/>
              <a:pPr/>
              <a:t>37</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F4FC6B-8B84-45AB-A96F-C76834C5C0FB}" type="slidenum">
              <a:rPr lang="en-US" smtClean="0"/>
              <a:pPr/>
              <a:t>3</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D44CE7F-DD2A-47B1-B35D-426D25AD21EE}" type="slidenum">
              <a:rPr lang="en-US" smtClean="0"/>
              <a:pPr/>
              <a:t>39</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778C6E7-80D3-4B2B-ADE1-6CE3133B2BBE}" type="slidenum">
              <a:rPr lang="en-US" smtClean="0"/>
              <a:pPr/>
              <a:t>40</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508511E-C182-40A1-976C-0CEEAC523EE7}" type="slidenum">
              <a:rPr lang="en-US" smtClean="0"/>
              <a:pPr/>
              <a:t>41</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indent="0" eaLnBrk="1" hangingPunct="1">
              <a:spcBef>
                <a:spcPct val="0"/>
              </a:spcBef>
              <a:buFontTx/>
              <a:buNone/>
            </a:pPr>
            <a:endParaRPr lang="es-CL" sz="1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693C504-EEB3-4F4A-AFAA-29CB85BF8130}" type="slidenum">
              <a:rPr lang="en-US" smtClean="0"/>
              <a:pPr/>
              <a:t>43</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4C30279-8E51-47BC-BA83-0B91B5A0CE9E}" type="slidenum">
              <a:rPr lang="en-US" smtClean="0"/>
              <a:pPr/>
              <a:t>44</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F27C860-0E16-49ED-A5B3-069B2CB9F5F0}" type="slidenum">
              <a:rPr lang="en-US" smtClean="0"/>
              <a:pPr/>
              <a:t>45</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388136A-D857-482F-9A7E-E3E52FB00B3E}" type="slidenum">
              <a:rPr lang="en-US" smtClean="0"/>
              <a:pPr/>
              <a:t>46</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37F12C4-47AA-466B-A975-221DDBC8B11B}" type="slidenum">
              <a:rPr lang="en-US" smtClean="0"/>
              <a:pPr/>
              <a:t>47</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83BBB9A-E5AE-4160-A5AF-5D3D4C6C7365}" type="slidenum">
              <a:rPr lang="en-US" smtClean="0"/>
              <a:pPr/>
              <a:t>48</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698FFBA-DFD4-45EB-B604-D85D4000C864}" type="slidenum">
              <a:rPr lang="en-US" smtClean="0"/>
              <a:pPr/>
              <a:t>49</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4487D26-C80B-4EDB-BF0B-361CE47565A4}" type="slidenum">
              <a:rPr lang="en-US" smtClean="0"/>
              <a:pPr/>
              <a:t>4</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B55EDAC-0600-4836-8959-05394298274F}" type="slidenum">
              <a:rPr lang="en-US" smtClean="0"/>
              <a:pPr/>
              <a:t>50</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1BDC1D7D-10F3-4A74-B08A-8AED363599F4}" type="slidenum">
              <a:rPr lang="en-US" smtClean="0"/>
              <a:pPr/>
              <a:t>51</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D3EA153-FCA8-45C1-B579-D33CF93E0826}" type="slidenum">
              <a:rPr lang="en-US" smtClean="0"/>
              <a:pPr/>
              <a:t>52</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1902862-71BB-42DB-89E7-79915EC1E489}" type="slidenum">
              <a:rPr lang="en-US" smtClean="0"/>
              <a:pPr/>
              <a:t>53</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7E42A8A-68A4-46CB-A398-8E388717D18F}" type="slidenum">
              <a:rPr lang="en-US" smtClean="0"/>
              <a:pPr/>
              <a:t>54</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9F7B7DD-2BAC-4B0F-9025-FFBB12FA7B0C}" type="slidenum">
              <a:rPr lang="en-US" smtClean="0"/>
              <a:pPr/>
              <a:t>55</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FE2B315-3BAC-4DE0-B526-5D69341BD8F1}" type="slidenum">
              <a:rPr lang="en-US" smtClean="0"/>
              <a:pPr/>
              <a:t>56</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A8DE9D5-B979-42D6-80D8-1542733F3029}" type="slidenum">
              <a:rPr lang="en-US" smtClean="0"/>
              <a:pPr/>
              <a:t>57</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C245777-C52B-41F2-B98D-8758913B3850}" type="slidenum">
              <a:rPr lang="en-US" smtClean="0"/>
              <a:pPr/>
              <a:t>58</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4E3D885-9B19-4899-9C0E-6C3F2868F60C}" type="slidenum">
              <a:rPr lang="en-US" smtClean="0"/>
              <a:pPr/>
              <a:t>59</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marL="0" indent="0" eaLnBrk="1" hangingPunct="1">
              <a:spcBef>
                <a:spcPct val="0"/>
              </a:spcBef>
              <a:buFontTx/>
              <a:buNone/>
            </a:pPr>
            <a:endParaRPr lang="es-CL"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38DEE49-D815-44E0-8921-BB1BB67B9F1B}" type="slidenum">
              <a:rPr lang="en-US" smtClean="0"/>
              <a:pPr/>
              <a:t>5</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9E030AC-6D85-4AAC-AE85-A0CE63912EB2}" type="slidenum">
              <a:rPr lang="en-US" smtClean="0"/>
              <a:pPr/>
              <a:t>60</a:t>
            </a:fld>
            <a:endParaRPr lang="en-US" smtClean="0"/>
          </a:p>
        </p:txBody>
      </p:sp>
      <p:sp>
        <p:nvSpPr>
          <p:cNvPr id="129027" name="Rectangle 2"/>
          <p:cNvSpPr>
            <a:spLocks noRot="1" noChangeArrowheads="1" noTextEdit="1"/>
          </p:cNvSpPr>
          <p:nvPr>
            <p:ph type="sldImg"/>
          </p:nvPr>
        </p:nvSpPr>
        <p:spPr>
          <a:ln cap="flat"/>
        </p:spPr>
      </p:sp>
      <p:sp>
        <p:nvSpPr>
          <p:cNvPr id="129028" name="Rectangle 3"/>
          <p:cNvSpPr>
            <a:spLocks noGrp="1" noChangeArrowheads="1"/>
          </p:cNvSpPr>
          <p:nvPr>
            <p:ph type="body" idx="1"/>
          </p:nvPr>
        </p:nvSpPr>
        <p:spPr>
          <a:noFill/>
          <a:ln/>
        </p:spPr>
        <p:txBody>
          <a:bodyPr/>
          <a:lstStyle/>
          <a:p>
            <a:pPr marL="0" indent="0" eaLnBrk="1" hangingPunct="1">
              <a:spcBef>
                <a:spcPct val="0"/>
              </a:spcBef>
              <a:buFontTx/>
              <a:buNone/>
            </a:pPr>
            <a:endParaRPr lang="es-MX" sz="18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90BC188-92D0-4982-926D-A7CE45DCA415}" type="slidenum">
              <a:rPr lang="en-US" smtClean="0"/>
              <a:pPr/>
              <a:t>61</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B79DB91-A441-465A-B94A-B43A1B09E561}" type="slidenum">
              <a:rPr lang="en-US" smtClean="0"/>
              <a:pPr/>
              <a:t>62</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FAF63B0-3EF3-4E50-8FF1-0B2E828EC21E}" type="slidenum">
              <a:rPr lang="en-US" smtClean="0"/>
              <a:pPr/>
              <a:t>63</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BBB2688-3528-422D-BC61-BF9DE20C2E05}" type="slidenum">
              <a:rPr lang="en-US" smtClean="0"/>
              <a:pPr/>
              <a:t>64</a:t>
            </a:fld>
            <a:endParaRPr lang="en-US"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6E43239-58AC-4B8F-9595-B8E99DB9D6A5}" type="slidenum">
              <a:rPr lang="en-US" smtClean="0"/>
              <a:pPr/>
              <a:t>65</a:t>
            </a:fld>
            <a:endParaRPr lang="en-US" smtClean="0"/>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A8DE24E-6973-4025-A455-0786A5BACBB5}" type="slidenum">
              <a:rPr lang="en-US" smtClean="0"/>
              <a:pPr/>
              <a:t>6</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E1E7658-E704-446F-B7F6-888939C1A6AA}" type="slidenum">
              <a:rPr lang="en-US" smtClean="0"/>
              <a:pPr/>
              <a:t>7</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3DEF1D6-AF90-4558-BCBC-A759C338CB41}" type="slidenum">
              <a:rPr lang="en-US" smtClean="0"/>
              <a:pPr/>
              <a:t>8</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spcBef>
                <a:spcPct val="0"/>
              </a:spcBef>
              <a:buFontTx/>
              <a:buNone/>
            </a:pPr>
            <a:endParaRPr lang="es-CL"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FA067F0-1339-4AC1-A1DB-0CBAAD0A1630}" type="slidenum">
              <a:rPr lang="en-US" smtClean="0"/>
              <a:pPr/>
              <a:t>12</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s-C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p:nvSpPr>
        <p:spPr>
          <a:xfrm>
            <a:off x="7643813" y="214313"/>
            <a:ext cx="10001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5" name="Imagen 4" descr="logo.png"/>
          <p:cNvPicPr>
            <a:picLocks noChangeAspect="1"/>
          </p:cNvPicPr>
          <p:nvPr/>
        </p:nvPicPr>
        <p:blipFill>
          <a:blip r:embed="rId2"/>
          <a:srcRect/>
          <a:stretch>
            <a:fillRect/>
          </a:stretch>
        </p:blipFill>
        <p:spPr bwMode="auto">
          <a:xfrm>
            <a:off x="6934200" y="357188"/>
            <a:ext cx="1600200" cy="635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latin typeface="Century Gothic" pitchFamily="34" charset="0"/>
              </a:defRPr>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sldNum" sz="quarter" idx="11"/>
          </p:nvPr>
        </p:nvSpPr>
        <p:spPr/>
        <p:txBody>
          <a:bodyPr/>
          <a:lstStyle>
            <a:lvl1pPr>
              <a:defRPr/>
            </a:lvl1pPr>
          </a:lstStyle>
          <a:p>
            <a:pPr>
              <a:defRPr/>
            </a:pPr>
            <a:fld id="{BFDD9A53-FC26-4363-8E22-D53900E2C2C6}" type="slidenum">
              <a:rPr lang="es-ES"/>
              <a:pPr>
                <a:defRPr/>
              </a:pPr>
              <a:t>‹Nº›</a:t>
            </a:fld>
            <a:endParaRPr lang="es-ES"/>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112C350A-88C3-4208-837E-521B604F1191}" type="slidenum">
              <a:rPr lang="es-ES"/>
              <a:pPr>
                <a:defRPr/>
              </a:pPr>
              <a:t>‹Nº›</a:t>
            </a:fld>
            <a:endParaRPr lang="es-E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431585CF-A7F6-4A05-9085-AA1F0AABDE00}" type="slidenum">
              <a:rPr lang="es-ES"/>
              <a:pPr>
                <a:defRPr/>
              </a:pPr>
              <a:t>‹Nº›</a:t>
            </a:fld>
            <a:endParaRPr lang="es-E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5" name="4 Rectángulo"/>
          <p:cNvSpPr/>
          <p:nvPr/>
        </p:nvSpPr>
        <p:spPr>
          <a:xfrm>
            <a:off x="7643813" y="214313"/>
            <a:ext cx="10001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6"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sldNum" sz="quarter" idx="11"/>
          </p:nvPr>
        </p:nvSpPr>
        <p:spPr/>
        <p:txBody>
          <a:bodyPr/>
          <a:lstStyle>
            <a:lvl1pPr>
              <a:defRPr/>
            </a:lvl1pPr>
          </a:lstStyle>
          <a:p>
            <a:pPr>
              <a:defRPr/>
            </a:pPr>
            <a:fld id="{BCD85A99-F8B1-4304-9CED-B71816E99789}" type="slidenum">
              <a:rPr lang="es-ES"/>
              <a:pPr>
                <a:defRPr/>
              </a:pPr>
              <a:t>‹Nº›</a:t>
            </a:fld>
            <a:endParaRPr lang="es-E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5" name="4 Rectángulo"/>
          <p:cNvSpPr/>
          <p:nvPr/>
        </p:nvSpPr>
        <p:spPr>
          <a:xfrm>
            <a:off x="7715250" y="214313"/>
            <a:ext cx="92868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6"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sldNum" sz="quarter" idx="11"/>
          </p:nvPr>
        </p:nvSpPr>
        <p:spPr/>
        <p:txBody>
          <a:bodyPr/>
          <a:lstStyle>
            <a:lvl1pPr>
              <a:defRPr/>
            </a:lvl1pPr>
          </a:lstStyle>
          <a:p>
            <a:pPr>
              <a:defRPr/>
            </a:pPr>
            <a:fld id="{1AF100FB-76A8-4F4F-839E-F4B5C8F137F7}" type="slidenum">
              <a:rPr lang="es-ES"/>
              <a:pPr>
                <a:defRPr/>
              </a:pPr>
              <a:t>‹Nº›</a:t>
            </a:fld>
            <a:endParaRPr lang="es-E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5800" y="411480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A863C434-D97E-41BC-AF3D-06D26B4BF4C1}" type="slidenum">
              <a:rPr lang="es-ES"/>
              <a:pPr>
                <a:defRPr/>
              </a:pPr>
              <a:t>‹Nº›</a:t>
            </a:fld>
            <a:endParaRPr lang="es-ES"/>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p:nvSpPr>
        <p:spPr>
          <a:xfrm>
            <a:off x="7643813" y="214313"/>
            <a:ext cx="10001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5"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p:txBody>
          <a:bodyPr/>
          <a:lstStyle>
            <a:lvl1pPr>
              <a:defRPr sz="3200">
                <a:latin typeface="Calibri" pitchFamily="34" charset="0"/>
              </a:defRPr>
            </a:lvl1p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lvl1pPr>
              <a:defRPr sz="22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2000">
                <a:latin typeface="Calibri"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Rectangle 4"/>
          <p:cNvSpPr>
            <a:spLocks noGrp="1" noChangeArrowheads="1"/>
          </p:cNvSpPr>
          <p:nvPr>
            <p:ph type="dt" sz="half" idx="10"/>
          </p:nvPr>
        </p:nvSpPr>
        <p:spPr/>
        <p:txBody>
          <a:bodyPr/>
          <a:lstStyle>
            <a:lvl1pPr>
              <a:defRPr/>
            </a:lvl1pPr>
          </a:lstStyle>
          <a:p>
            <a:pPr>
              <a:defRPr/>
            </a:pPr>
            <a:endParaRPr lang="es-ES"/>
          </a:p>
        </p:txBody>
      </p:sp>
      <p:sp>
        <p:nvSpPr>
          <p:cNvPr id="7" name="Rectangle 5"/>
          <p:cNvSpPr>
            <a:spLocks noGrp="1" noChangeArrowheads="1"/>
          </p:cNvSpPr>
          <p:nvPr>
            <p:ph type="sldNum" sz="quarter" idx="11"/>
          </p:nvPr>
        </p:nvSpPr>
        <p:spPr/>
        <p:txBody>
          <a:bodyPr/>
          <a:lstStyle>
            <a:lvl1pPr>
              <a:defRPr/>
            </a:lvl1pPr>
          </a:lstStyle>
          <a:p>
            <a:pPr>
              <a:defRPr/>
            </a:pPr>
            <a:fld id="{A7679ED7-4A43-4BB3-9B64-27558FDA28AA}" type="slidenum">
              <a:rPr lang="es-ES"/>
              <a:pPr>
                <a:defRPr/>
              </a:pPr>
              <a:t>‹Nº›</a:t>
            </a:fld>
            <a:endParaRPr lang="es-ES"/>
          </a:p>
        </p:txBody>
      </p:sp>
    </p:spTree>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5DE54054-5E25-4679-A848-02D567A82BD0}" type="slidenum">
              <a:rPr lang="es-ES"/>
              <a:pPr>
                <a:defRPr/>
              </a:pPr>
              <a:t>‹Nº›</a:t>
            </a:fld>
            <a:endParaRPr lang="es-ES"/>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Rectángulo"/>
          <p:cNvSpPr/>
          <p:nvPr/>
        </p:nvSpPr>
        <p:spPr>
          <a:xfrm>
            <a:off x="7643813" y="214313"/>
            <a:ext cx="10001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6"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sldNum" sz="quarter" idx="11"/>
          </p:nvPr>
        </p:nvSpPr>
        <p:spPr/>
        <p:txBody>
          <a:bodyPr/>
          <a:lstStyle>
            <a:lvl1pPr>
              <a:defRPr/>
            </a:lvl1pPr>
          </a:lstStyle>
          <a:p>
            <a:pPr>
              <a:defRPr/>
            </a:pPr>
            <a:fld id="{4DBFD362-268E-4408-9345-960D35CEA849}" type="slidenum">
              <a:rPr lang="es-ES"/>
              <a:pPr>
                <a:defRPr/>
              </a:pPr>
              <a:t>‹Nº›</a:t>
            </a:fld>
            <a:endParaRPr lang="es-E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6 Rectángulo"/>
          <p:cNvSpPr/>
          <p:nvPr/>
        </p:nvSpPr>
        <p:spPr>
          <a:xfrm>
            <a:off x="7643813" y="214313"/>
            <a:ext cx="1071562" cy="928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8"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9" name="Rectangle 4"/>
          <p:cNvSpPr>
            <a:spLocks noGrp="1" noChangeArrowheads="1"/>
          </p:cNvSpPr>
          <p:nvPr>
            <p:ph type="dt" sz="half" idx="10"/>
          </p:nvPr>
        </p:nvSpPr>
        <p:spPr/>
        <p:txBody>
          <a:bodyPr/>
          <a:lstStyle>
            <a:lvl1pPr>
              <a:defRPr/>
            </a:lvl1pPr>
          </a:lstStyle>
          <a:p>
            <a:pPr>
              <a:defRPr/>
            </a:pPr>
            <a:endParaRPr lang="es-ES"/>
          </a:p>
        </p:txBody>
      </p:sp>
      <p:sp>
        <p:nvSpPr>
          <p:cNvPr id="10" name="Rectangle 5"/>
          <p:cNvSpPr>
            <a:spLocks noGrp="1" noChangeArrowheads="1"/>
          </p:cNvSpPr>
          <p:nvPr>
            <p:ph type="sldNum" sz="quarter" idx="11"/>
          </p:nvPr>
        </p:nvSpPr>
        <p:spPr/>
        <p:txBody>
          <a:bodyPr/>
          <a:lstStyle>
            <a:lvl1pPr>
              <a:defRPr/>
            </a:lvl1pPr>
          </a:lstStyle>
          <a:p>
            <a:pPr>
              <a:defRPr/>
            </a:pPr>
            <a:fld id="{93A2F6F3-BC2E-458A-90BB-973105C339F6}" type="slidenum">
              <a:rPr lang="es-ES"/>
              <a:pPr>
                <a:defRPr/>
              </a:pPr>
              <a:t>‹Nº›</a:t>
            </a:fld>
            <a:endParaRPr lang="es-E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Rectángulo"/>
          <p:cNvSpPr/>
          <p:nvPr/>
        </p:nvSpPr>
        <p:spPr>
          <a:xfrm>
            <a:off x="7643813" y="214313"/>
            <a:ext cx="1000125"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4"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sldNum" sz="quarter" idx="11"/>
          </p:nvPr>
        </p:nvSpPr>
        <p:spPr/>
        <p:txBody>
          <a:bodyPr/>
          <a:lstStyle>
            <a:lvl1pPr>
              <a:defRPr/>
            </a:lvl1pPr>
          </a:lstStyle>
          <a:p>
            <a:pPr>
              <a:defRPr/>
            </a:pPr>
            <a:fld id="{0ED985DB-6BB0-4745-9AA7-1428BBC8246E}" type="slidenum">
              <a:rPr lang="es-ES"/>
              <a:pPr>
                <a:defRPr/>
              </a:pPr>
              <a:t>‹Nº›</a:t>
            </a:fld>
            <a:endParaRPr lang="es-E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p:cNvSpPr/>
          <p:nvPr/>
        </p:nvSpPr>
        <p:spPr>
          <a:xfrm>
            <a:off x="7715250" y="214313"/>
            <a:ext cx="92868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3" name="Imagen 4" descr="logo.png"/>
          <p:cNvPicPr>
            <a:picLocks noChangeAspect="1"/>
          </p:cNvPicPr>
          <p:nvPr/>
        </p:nvPicPr>
        <p:blipFill>
          <a:blip r:embed="rId2"/>
          <a:srcRect/>
          <a:stretch>
            <a:fillRect/>
          </a:stretch>
        </p:blipFill>
        <p:spPr bwMode="auto">
          <a:xfrm>
            <a:off x="6934200" y="282575"/>
            <a:ext cx="1600200" cy="635000"/>
          </a:xfrm>
          <a:prstGeom prst="rect">
            <a:avLst/>
          </a:prstGeom>
          <a:noFill/>
          <a:ln w="9525">
            <a:noFill/>
            <a:miter lim="800000"/>
            <a:headEnd/>
            <a:tailEnd/>
          </a:ln>
        </p:spPr>
      </p:pic>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sldNum" sz="quarter" idx="11"/>
          </p:nvPr>
        </p:nvSpPr>
        <p:spPr/>
        <p:txBody>
          <a:bodyPr/>
          <a:lstStyle>
            <a:lvl1pPr>
              <a:defRPr/>
            </a:lvl1pPr>
          </a:lstStyle>
          <a:p>
            <a:pPr>
              <a:defRPr/>
            </a:pPr>
            <a:fld id="{A4D371D0-C745-4EEB-96EC-3CD8E9FAE63E}" type="slidenum">
              <a:rPr lang="es-ES"/>
              <a:pPr>
                <a:defRPr/>
              </a:pPr>
              <a:t>‹Nº›</a:t>
            </a:fld>
            <a:endParaRPr lang="es-ES"/>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DE3B5486-30E7-4EB2-9D38-5649A2FFD6B8}" type="slidenum">
              <a:rPr lang="es-ES"/>
              <a:pPr>
                <a:defRPr/>
              </a:pPr>
              <a:t>‹Nº›</a:t>
            </a:fld>
            <a:endParaRPr lang="es-ES"/>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75DD197F-BD49-4288-8787-5BDE4C1D6BD6}" type="slidenum">
              <a:rPr lang="es-ES"/>
              <a:pPr>
                <a:defRPr/>
              </a:pPr>
              <a:t>‹Nº›</a:t>
            </a:fld>
            <a:endParaRPr lang="es-ES"/>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410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7A50FB-1318-49C0-94A5-D83DC233DE42}" type="slidenum">
              <a:rPr lang="es-ES"/>
              <a:pPr>
                <a:defRPr/>
              </a:pPr>
              <a:t>‹Nº›</a:t>
            </a:fld>
            <a:endParaRPr lang="es-ES"/>
          </a:p>
        </p:txBody>
      </p:sp>
      <p:pic>
        <p:nvPicPr>
          <p:cNvPr id="1030" name="Picture 6" descr="Fondef 2"/>
          <p:cNvPicPr>
            <a:picLocks noChangeAspect="1" noChangeArrowheads="1"/>
          </p:cNvPicPr>
          <p:nvPr/>
        </p:nvPicPr>
        <p:blipFill>
          <a:blip r:embed="rId17"/>
          <a:srcRect/>
          <a:stretch>
            <a:fillRect/>
          </a:stretch>
        </p:blipFill>
        <p:spPr bwMode="auto">
          <a:xfrm>
            <a:off x="3706813" y="6165850"/>
            <a:ext cx="1728787" cy="573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0" r:id="rId1"/>
    <p:sldLayoutId id="2147484111" r:id="rId2"/>
    <p:sldLayoutId id="2147484104" r:id="rId3"/>
    <p:sldLayoutId id="2147484112" r:id="rId4"/>
    <p:sldLayoutId id="2147484113" r:id="rId5"/>
    <p:sldLayoutId id="2147484114" r:id="rId6"/>
    <p:sldLayoutId id="2147484115" r:id="rId7"/>
    <p:sldLayoutId id="2147484105" r:id="rId8"/>
    <p:sldLayoutId id="2147484106" r:id="rId9"/>
    <p:sldLayoutId id="2147484107" r:id="rId10"/>
    <p:sldLayoutId id="2147484108" r:id="rId11"/>
    <p:sldLayoutId id="2147484116" r:id="rId12"/>
    <p:sldLayoutId id="2147484117" r:id="rId13"/>
    <p:sldLayoutId id="2147484109" r:id="rId14"/>
  </p:sldLayoutIdLst>
  <p:transition>
    <p:cut/>
  </p:transition>
  <p:txStyles>
    <p:titleStyle>
      <a:lvl1pPr algn="ctr" rtl="0" eaLnBrk="0" fontAlgn="base" hangingPunct="0">
        <a:spcBef>
          <a:spcPct val="0"/>
        </a:spcBef>
        <a:spcAft>
          <a:spcPct val="0"/>
        </a:spcAft>
        <a:defRPr sz="2800">
          <a:solidFill>
            <a:srgbClr val="FF0000"/>
          </a:solidFill>
          <a:latin typeface="Century Gothic" pitchFamily="34" charset="0"/>
          <a:ea typeface="+mj-ea"/>
          <a:cs typeface="+mj-cs"/>
        </a:defRPr>
      </a:lvl1pPr>
      <a:lvl2pPr algn="ctr" rtl="0" eaLnBrk="0" fontAlgn="base" hangingPunct="0">
        <a:spcBef>
          <a:spcPct val="0"/>
        </a:spcBef>
        <a:spcAft>
          <a:spcPct val="0"/>
        </a:spcAft>
        <a:defRPr sz="2800">
          <a:solidFill>
            <a:srgbClr val="FF0000"/>
          </a:solidFill>
          <a:latin typeface="Century Gothic" pitchFamily="34" charset="0"/>
        </a:defRPr>
      </a:lvl2pPr>
      <a:lvl3pPr algn="ctr" rtl="0" eaLnBrk="0" fontAlgn="base" hangingPunct="0">
        <a:spcBef>
          <a:spcPct val="0"/>
        </a:spcBef>
        <a:spcAft>
          <a:spcPct val="0"/>
        </a:spcAft>
        <a:defRPr sz="2800">
          <a:solidFill>
            <a:srgbClr val="FF0000"/>
          </a:solidFill>
          <a:latin typeface="Century Gothic" pitchFamily="34" charset="0"/>
        </a:defRPr>
      </a:lvl3pPr>
      <a:lvl4pPr algn="ctr" rtl="0" eaLnBrk="0" fontAlgn="base" hangingPunct="0">
        <a:spcBef>
          <a:spcPct val="0"/>
        </a:spcBef>
        <a:spcAft>
          <a:spcPct val="0"/>
        </a:spcAft>
        <a:defRPr sz="2800">
          <a:solidFill>
            <a:srgbClr val="FF0000"/>
          </a:solidFill>
          <a:latin typeface="Century Gothic" pitchFamily="34" charset="0"/>
        </a:defRPr>
      </a:lvl4pPr>
      <a:lvl5pPr algn="ctr" rtl="0" eaLnBrk="0" fontAlgn="base" hangingPunct="0">
        <a:spcBef>
          <a:spcPct val="0"/>
        </a:spcBef>
        <a:spcAft>
          <a:spcPct val="0"/>
        </a:spcAft>
        <a:defRPr sz="2800">
          <a:solidFill>
            <a:srgbClr val="FF0000"/>
          </a:solidFill>
          <a:latin typeface="Century Gothic"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rgbClr val="0070C0"/>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000">
          <a:solidFill>
            <a:srgbClr val="0070C0"/>
          </a:solidFill>
          <a:latin typeface="Century Gothic" pitchFamily="34" charset="0"/>
        </a:defRPr>
      </a:lvl2pPr>
      <a:lvl3pPr marL="1143000" indent="-228600" algn="l" rtl="0" eaLnBrk="0" fontAlgn="base" hangingPunct="0">
        <a:spcBef>
          <a:spcPct val="20000"/>
        </a:spcBef>
        <a:spcAft>
          <a:spcPct val="0"/>
        </a:spcAft>
        <a:buChar char="•"/>
        <a:defRPr sz="2400">
          <a:solidFill>
            <a:srgbClr val="0070C0"/>
          </a:solidFill>
          <a:latin typeface="Century Gothic" pitchFamily="34" charset="0"/>
        </a:defRPr>
      </a:lvl3pPr>
      <a:lvl4pPr marL="1600200" indent="-228600" algn="l" rtl="0" eaLnBrk="0" fontAlgn="base" hangingPunct="0">
        <a:spcBef>
          <a:spcPct val="20000"/>
        </a:spcBef>
        <a:spcAft>
          <a:spcPct val="0"/>
        </a:spcAft>
        <a:buChar char="–"/>
        <a:defRPr sz="1600">
          <a:solidFill>
            <a:srgbClr val="0070C0"/>
          </a:solidFill>
          <a:latin typeface="Century Gothic" pitchFamily="34" charset="0"/>
        </a:defRPr>
      </a:lvl4pPr>
      <a:lvl5pPr marL="2057400" indent="-228600" algn="l" rtl="0" eaLnBrk="0" fontAlgn="base" hangingPunct="0">
        <a:spcBef>
          <a:spcPct val="20000"/>
        </a:spcBef>
        <a:spcAft>
          <a:spcPct val="0"/>
        </a:spcAft>
        <a:buChar char="»"/>
        <a:defRPr sz="2000">
          <a:solidFill>
            <a:srgbClr val="0070C0"/>
          </a:solidFill>
          <a:latin typeface="Century Gothic"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06400" y="2301875"/>
            <a:ext cx="8737600" cy="1635125"/>
          </a:xfrm>
          <a:noFill/>
        </p:spPr>
        <p:txBody>
          <a:bodyPr lIns="92075" tIns="46038" rIns="92075" bIns="46038"/>
          <a:lstStyle/>
          <a:p>
            <a:pPr eaLnBrk="1" hangingPunct="1"/>
            <a:r>
              <a:rPr lang="en-US" smtClean="0">
                <a:solidFill>
                  <a:schemeClr val="tx1"/>
                </a:solidFill>
                <a:latin typeface="Palatino Linotype" pitchFamily="18" charset="0"/>
              </a:rPr>
              <a:t/>
            </a:r>
            <a:br>
              <a:rPr lang="en-US" smtClean="0">
                <a:solidFill>
                  <a:schemeClr val="tx1"/>
                </a:solidFill>
                <a:latin typeface="Palatino Linotype" pitchFamily="18" charset="0"/>
              </a:rPr>
            </a:br>
            <a:r>
              <a:rPr lang="en-US" b="1" smtClean="0">
                <a:latin typeface="Calibri" pitchFamily="34" charset="0"/>
              </a:rPr>
              <a:t>XVII Concurso Anual de I + D</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Fondo de Fomento al Desarrollo Científico y Tecnológico</a:t>
            </a:r>
            <a:br>
              <a:rPr lang="en-US" b="1" smtClean="0">
                <a:latin typeface="Calibri" pitchFamily="34" charset="0"/>
              </a:rPr>
            </a:br>
            <a:r>
              <a:rPr lang="en-US" b="1" smtClean="0">
                <a:latin typeface="Calibri" pitchFamily="34" charset="0"/>
              </a:rPr>
              <a:t/>
            </a:r>
            <a:br>
              <a:rPr lang="en-US" b="1" smtClean="0">
                <a:latin typeface="Calibri" pitchFamily="34" charset="0"/>
              </a:rPr>
            </a:br>
            <a:r>
              <a:rPr lang="es-ES_tradnl" b="1" smtClean="0">
                <a:latin typeface="Calibri" pitchFamily="34" charset="0"/>
              </a:rPr>
              <a:t>Proyectos</a:t>
            </a:r>
            <a:r>
              <a:rPr lang="en-US" b="1" smtClean="0">
                <a:latin typeface="Calibri" pitchFamily="34" charset="0"/>
              </a:rPr>
              <a:t> 2010</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www.fondef.cl</a:t>
            </a:r>
          </a:p>
        </p:txBody>
      </p:sp>
      <p:sp>
        <p:nvSpPr>
          <p:cNvPr id="10243" name="Rectangle 8"/>
          <p:cNvSpPr>
            <a:spLocks noChangeArrowheads="1"/>
          </p:cNvSpPr>
          <p:nvPr/>
        </p:nvSpPr>
        <p:spPr bwMode="auto">
          <a:xfrm>
            <a:off x="922338" y="4967288"/>
            <a:ext cx="7467600" cy="1036637"/>
          </a:xfrm>
          <a:prstGeom prst="rect">
            <a:avLst/>
          </a:prstGeom>
          <a:noFill/>
          <a:ln w="9525">
            <a:noFill/>
            <a:miter lim="800000"/>
            <a:headEnd/>
            <a:tailEnd/>
          </a:ln>
        </p:spPr>
        <p:txBody>
          <a:bodyPr lIns="92075" tIns="46038" rIns="92075" bIns="46038"/>
          <a:lstStyle/>
          <a:p>
            <a:pPr algn="ctr">
              <a:lnSpc>
                <a:spcPct val="70000"/>
              </a:lnSpc>
              <a:spcBef>
                <a:spcPct val="20000"/>
              </a:spcBef>
              <a:buClr>
                <a:srgbClr val="CC0000"/>
              </a:buClr>
              <a:buFont typeface="Wingdings" pitchFamily="2" charset="2"/>
              <a:buNone/>
            </a:pPr>
            <a:endParaRPr lang="es-CL" sz="2000" u="none">
              <a:latin typeface="Palatino Linotype" pitchFamily="18" charset="0"/>
            </a:endParaRPr>
          </a:p>
        </p:txBody>
      </p:sp>
      <p:pic>
        <p:nvPicPr>
          <p:cNvPr id="10244" name="Picture 11"/>
          <p:cNvPicPr>
            <a:picLocks noChangeAspect="1" noChangeArrowheads="1"/>
          </p:cNvPicPr>
          <p:nvPr/>
        </p:nvPicPr>
        <p:blipFill>
          <a:blip r:embed="rId3"/>
          <a:srcRect/>
          <a:stretch>
            <a:fillRect/>
          </a:stretch>
        </p:blipFill>
        <p:spPr bwMode="auto">
          <a:xfrm>
            <a:off x="542925" y="1235075"/>
            <a:ext cx="714375" cy="71437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Título"/>
          <p:cNvSpPr>
            <a:spLocks noGrp="1"/>
          </p:cNvSpPr>
          <p:nvPr>
            <p:ph type="ctrTitle"/>
          </p:nvPr>
        </p:nvSpPr>
        <p:spPr/>
        <p:txBody>
          <a:bodyPr/>
          <a:lstStyle/>
          <a:p>
            <a:pPr eaLnBrk="1" hangingPunct="1"/>
            <a:r>
              <a:rPr lang="es-CL" b="1" smtClean="0"/>
              <a:t>UNIVERSIDAD DE VALPARAÍSO</a:t>
            </a:r>
          </a:p>
        </p:txBody>
      </p:sp>
      <p:sp>
        <p:nvSpPr>
          <p:cNvPr id="19459" name="4 Subtítulo"/>
          <p:cNvSpPr>
            <a:spLocks noGrp="1"/>
          </p:cNvSpPr>
          <p:nvPr>
            <p:ph type="subTitle" idx="1"/>
          </p:nvPr>
        </p:nvSpPr>
        <p:spPr/>
        <p:txBody>
          <a:bodyPr/>
          <a:lstStyle/>
          <a:p>
            <a:pPr eaLnBrk="1" hangingPunct="1"/>
            <a:endParaRPr lang="es-CL" smtClean="0"/>
          </a:p>
        </p:txBody>
      </p:sp>
      <p:pic>
        <p:nvPicPr>
          <p:cNvPr id="19460" name="Picture 5" descr="http://www.uv.cl/images/menu_marca.gif"/>
          <p:cNvPicPr>
            <a:picLocks noChangeAspect="1" noChangeArrowheads="1"/>
          </p:cNvPicPr>
          <p:nvPr/>
        </p:nvPicPr>
        <p:blipFill>
          <a:blip r:embed="rId2"/>
          <a:srcRect/>
          <a:stretch>
            <a:fillRect/>
          </a:stretch>
        </p:blipFill>
        <p:spPr bwMode="auto">
          <a:xfrm>
            <a:off x="3848100" y="3905250"/>
            <a:ext cx="1481138" cy="690563"/>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t0.gstatic.com/images?q=tbn:ANd9GcQSGtiFSwNmmzrPIW08HM7uBP3N7NjHdOakSiMx6_ZwD735OIaMmw"/>
          <p:cNvPicPr>
            <a:picLocks noChangeAspect="1" noChangeArrowheads="1"/>
          </p:cNvPicPr>
          <p:nvPr/>
        </p:nvPicPr>
        <p:blipFill>
          <a:blip r:embed="rId2"/>
          <a:srcRect/>
          <a:stretch>
            <a:fillRect/>
          </a:stretch>
        </p:blipFill>
        <p:spPr bwMode="auto">
          <a:xfrm>
            <a:off x="7059613" y="5295900"/>
            <a:ext cx="2084387" cy="1562100"/>
          </a:xfrm>
          <a:prstGeom prst="rect">
            <a:avLst/>
          </a:prstGeom>
          <a:noFill/>
          <a:ln w="9525">
            <a:noFill/>
            <a:miter lim="800000"/>
            <a:headEnd/>
            <a:tailEnd/>
          </a:ln>
        </p:spPr>
      </p:pic>
      <p:sp>
        <p:nvSpPr>
          <p:cNvPr id="20483" name="1 Título"/>
          <p:cNvSpPr>
            <a:spLocks noGrp="1"/>
          </p:cNvSpPr>
          <p:nvPr>
            <p:ph type="title"/>
          </p:nvPr>
        </p:nvSpPr>
        <p:spPr/>
        <p:txBody>
          <a:bodyPr/>
          <a:lstStyle/>
          <a:p>
            <a:pPr eaLnBrk="1" hangingPunct="1"/>
            <a:r>
              <a:rPr lang="es-CL" sz="2800" b="1" i="1" smtClean="0">
                <a:cs typeface="Arial" charset="0"/>
              </a:rPr>
              <a:t>Dieta saludable para escolares</a:t>
            </a:r>
          </a:p>
        </p:txBody>
      </p:sp>
      <p:sp>
        <p:nvSpPr>
          <p:cNvPr id="20484" name="2 Marcador de contenido"/>
          <p:cNvSpPr>
            <a:spLocks noGrp="1"/>
          </p:cNvSpPr>
          <p:nvPr>
            <p:ph idx="1"/>
          </p:nvPr>
        </p:nvSpPr>
        <p:spPr>
          <a:xfrm>
            <a:off x="685800" y="1549400"/>
            <a:ext cx="7772400" cy="4546600"/>
          </a:xfrm>
        </p:spPr>
        <p:txBody>
          <a:bodyPr/>
          <a:lstStyle/>
          <a:p>
            <a:pPr eaLnBrk="1" hangingPunct="1"/>
            <a:r>
              <a:rPr lang="es-CL" sz="1800" b="1" smtClean="0"/>
              <a:t>D09I1222     </a:t>
            </a:r>
            <a:r>
              <a:rPr lang="es-CL" sz="1800" b="1" i="1" smtClean="0"/>
              <a:t>Optimización de las características saludables de la dieta de escolares de primer año básico de la comuna de Quillota con el objetivo de disminuir el riesgo cardiovascular</a:t>
            </a:r>
          </a:p>
          <a:p>
            <a:pPr eaLnBrk="1" hangingPunct="1"/>
            <a:r>
              <a:rPr lang="es-CL" sz="1800" b="1" smtClean="0"/>
              <a:t>Problema: </a:t>
            </a:r>
            <a:r>
              <a:rPr lang="es-CL" sz="1800" smtClean="0"/>
              <a:t>Los escolares chilenos presentan elevada prevalencia de factores de riesgo cardiovascular (RCV), situación que los predispone tempranamente a una disminución de su calidad de vida y una baja expectativa de años de vida saludables.</a:t>
            </a:r>
          </a:p>
          <a:p>
            <a:pPr eaLnBrk="1" hangingPunct="1"/>
            <a:r>
              <a:rPr lang="es-CL" sz="1800" b="1" smtClean="0"/>
              <a:t>Solución: </a:t>
            </a:r>
            <a:r>
              <a:rPr lang="es-CL" sz="1800" smtClean="0"/>
              <a:t>Disminuir el  riesgo en escolares de 1º año básico mediante la optimización de las características saludables de la dieta, en una intervención integral que considera al escolar y su entorno. Incluye mayor consumo de alimentos saludables, mejora cualitativa y cuantitativa de la actividad física, intervención familiar y comunitaria. Generará una  propuesta de políticas públicas sobre especificaciones de calidad de programas alimentarios</a:t>
            </a:r>
          </a:p>
          <a:p>
            <a:pPr eaLnBrk="1" hangingPunct="1"/>
            <a:r>
              <a:rPr lang="es-CL" sz="1800" smtClean="0"/>
              <a:t> </a:t>
            </a:r>
            <a:r>
              <a:rPr lang="es-CL" sz="1800" b="1" smtClean="0"/>
              <a:t>Instituciones</a:t>
            </a:r>
            <a:r>
              <a:rPr lang="es-CL" sz="1800" smtClean="0"/>
              <a:t>: U. de Valparaíso. </a:t>
            </a:r>
            <a:r>
              <a:rPr lang="es-CL" sz="1800" b="1" smtClean="0"/>
              <a:t>Mandante: </a:t>
            </a:r>
            <a:r>
              <a:rPr lang="es-CL" sz="1800" smtClean="0"/>
              <a:t>JUNAEB. </a:t>
            </a:r>
            <a:r>
              <a:rPr lang="es-CL" sz="1800" b="1" smtClean="0"/>
              <a:t>Asociados: </a:t>
            </a:r>
            <a:r>
              <a:rPr lang="es-CL" sz="1800" smtClean="0"/>
              <a:t>I. Municipalidad de  Quillota, MINSAL, Surfrut, Foodgroup.</a:t>
            </a:r>
          </a:p>
          <a:p>
            <a:pPr eaLnBrk="1" hangingPunct="1"/>
            <a:r>
              <a:rPr lang="es-CL" sz="1800" b="1" smtClean="0"/>
              <a:t>Aporte Fondef: </a:t>
            </a:r>
            <a:r>
              <a:rPr lang="es-CL" sz="1800" smtClean="0"/>
              <a:t>M</a:t>
            </a:r>
            <a:r>
              <a:rPr lang="es-ES" sz="1800" smtClean="0"/>
              <a:t>$ 298.299</a:t>
            </a:r>
            <a:endParaRPr lang="es-CL" sz="1800" b="1" smtClean="0"/>
          </a:p>
        </p:txBody>
      </p:sp>
      <p:pic>
        <p:nvPicPr>
          <p:cNvPr id="20485" name="Picture 16" descr="http://t0.gstatic.com/images?q=tbn:ANd9GcQb9X71mMaLwXgEVzTaEEn05wO-7gjaST5KWXYRiu8CQJ6XovAt"/>
          <p:cNvPicPr>
            <a:picLocks noChangeAspect="1" noChangeArrowheads="1"/>
          </p:cNvPicPr>
          <p:nvPr/>
        </p:nvPicPr>
        <p:blipFill>
          <a:blip r:embed="rId3"/>
          <a:srcRect/>
          <a:stretch>
            <a:fillRect/>
          </a:stretch>
        </p:blipFill>
        <p:spPr bwMode="auto">
          <a:xfrm>
            <a:off x="46038" y="6269038"/>
            <a:ext cx="674687" cy="496887"/>
          </a:xfrm>
          <a:prstGeom prst="rect">
            <a:avLst/>
          </a:prstGeom>
          <a:noFill/>
          <a:ln w="9525">
            <a:noFill/>
            <a:miter lim="800000"/>
            <a:headEnd/>
            <a:tailEnd/>
          </a:ln>
        </p:spPr>
      </p:pic>
      <p:sp>
        <p:nvSpPr>
          <p:cNvPr id="20486"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ctrTitle"/>
          </p:nvPr>
        </p:nvSpPr>
        <p:spPr/>
        <p:txBody>
          <a:bodyPr/>
          <a:lstStyle/>
          <a:p>
            <a:pPr eaLnBrk="1" hangingPunct="1"/>
            <a:r>
              <a:rPr lang="es-ES" b="1" smtClean="0"/>
              <a:t>PONTIFICIA UNIVERSIDAD CATÓLICA DE CHILE</a:t>
            </a:r>
          </a:p>
        </p:txBody>
      </p:sp>
      <p:sp>
        <p:nvSpPr>
          <p:cNvPr id="21507" name="Rectangle 5"/>
          <p:cNvSpPr>
            <a:spLocks noGrp="1" noChangeArrowheads="1"/>
          </p:cNvSpPr>
          <p:nvPr>
            <p:ph type="subTitle" idx="1"/>
          </p:nvPr>
        </p:nvSpPr>
        <p:spPr>
          <a:xfrm>
            <a:off x="1371600" y="3902075"/>
            <a:ext cx="6400800" cy="1736725"/>
          </a:xfrm>
        </p:spPr>
        <p:txBody>
          <a:bodyPr/>
          <a:lstStyle/>
          <a:p>
            <a:pPr eaLnBrk="1" hangingPunct="1"/>
            <a:endParaRPr lang="es-CL" smtClean="0"/>
          </a:p>
        </p:txBody>
      </p:sp>
      <p:pic>
        <p:nvPicPr>
          <p:cNvPr id="21508" name="Picture 6"/>
          <p:cNvPicPr>
            <a:picLocks noChangeAspect="1" noChangeArrowheads="1"/>
          </p:cNvPicPr>
          <p:nvPr/>
        </p:nvPicPr>
        <p:blipFill>
          <a:blip r:embed="rId3"/>
          <a:srcRect/>
          <a:stretch>
            <a:fillRect/>
          </a:stretch>
        </p:blipFill>
        <p:spPr bwMode="auto">
          <a:xfrm>
            <a:off x="4205288" y="3916363"/>
            <a:ext cx="685800" cy="63817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685800" y="685800"/>
            <a:ext cx="7823200" cy="889000"/>
          </a:xfrm>
        </p:spPr>
        <p:txBody>
          <a:bodyPr/>
          <a:lstStyle/>
          <a:p>
            <a:pPr eaLnBrk="1" hangingPunct="1"/>
            <a:r>
              <a:rPr lang="es-CL" sz="2800" b="1" i="1" smtClean="0">
                <a:cs typeface="Arial" charset="0"/>
              </a:rPr>
              <a:t/>
            </a:r>
            <a:br>
              <a:rPr lang="es-CL" sz="2800" b="1" i="1" smtClean="0">
                <a:cs typeface="Arial" charset="0"/>
              </a:rPr>
            </a:br>
            <a:r>
              <a:rPr lang="es-CL" sz="2800" b="1" i="1" smtClean="0">
                <a:cs typeface="Arial" charset="0"/>
              </a:rPr>
              <a:t>Sistema para gestionar los pavimentos</a:t>
            </a:r>
            <a:endParaRPr lang="es-ES" sz="2800" b="1" smtClean="0"/>
          </a:p>
        </p:txBody>
      </p:sp>
      <p:sp>
        <p:nvSpPr>
          <p:cNvPr id="22531" name="Rectangle 4"/>
          <p:cNvSpPr>
            <a:spLocks noGrp="1" noChangeArrowheads="1"/>
          </p:cNvSpPr>
          <p:nvPr>
            <p:ph idx="1"/>
          </p:nvPr>
        </p:nvSpPr>
        <p:spPr>
          <a:xfrm>
            <a:off x="571500" y="1804988"/>
            <a:ext cx="7797800" cy="4468812"/>
          </a:xfrm>
        </p:spPr>
        <p:txBody>
          <a:bodyPr/>
          <a:lstStyle/>
          <a:p>
            <a:pPr eaLnBrk="1" hangingPunct="1"/>
            <a:r>
              <a:rPr lang="es-CL" sz="1800" b="1" smtClean="0"/>
              <a:t>D09I1018</a:t>
            </a:r>
            <a:r>
              <a:rPr lang="es-CL" sz="1800" b="1" i="1" smtClean="0"/>
              <a:t>	 Investigación y desarrollo de soluciones para la gestión de pavimentos urbanos en Chile </a:t>
            </a:r>
          </a:p>
          <a:p>
            <a:pPr eaLnBrk="1" hangingPunct="1"/>
            <a:r>
              <a:rPr lang="es-ES_tradnl" sz="1800" b="1" smtClean="0"/>
              <a:t>Problema:</a:t>
            </a:r>
            <a:r>
              <a:rPr lang="es-ES_tradnl" sz="1800" smtClean="0"/>
              <a:t>  El m</a:t>
            </a:r>
            <a:r>
              <a:rPr lang="es-CL" sz="1800" smtClean="0"/>
              <a:t>al estado de los pavimentos urbanos genera costos importantes y externalidades negativas a los usuarios y al país. Por ejemplo, aumento de emisiones, costos de operación y mantención, entre otros</a:t>
            </a:r>
            <a:r>
              <a:rPr lang="es-ES_tradnl" sz="1800" smtClean="0"/>
              <a:t>. </a:t>
            </a:r>
          </a:p>
          <a:p>
            <a:pPr eaLnBrk="1" hangingPunct="1"/>
            <a:r>
              <a:rPr lang="es-CL" sz="1800" b="1" smtClean="0"/>
              <a:t>Solución:</a:t>
            </a:r>
            <a:r>
              <a:rPr lang="es-CL" sz="1800" smtClean="0"/>
              <a:t> Metodologías para la evaluación técnico-económica de pavimentos y Manuales  de ajuste y/o rediseño de aspectos legislativos e institucionales.  Incluye la creación de un Sistema de Gestión de Pavimentos Urbanos (SGPU)  que incorpora un Sistema de Información Geográfica.</a:t>
            </a:r>
            <a:endParaRPr lang="es-ES_tradnl" sz="1800" smtClean="0"/>
          </a:p>
          <a:p>
            <a:pPr eaLnBrk="1" hangingPunct="1">
              <a:lnSpc>
                <a:spcPct val="90000"/>
              </a:lnSpc>
              <a:spcBef>
                <a:spcPts val="600"/>
              </a:spcBef>
            </a:pPr>
            <a:r>
              <a:rPr lang="es-CL" sz="1800" b="1" smtClean="0"/>
              <a:t>Instituciones:</a:t>
            </a:r>
            <a:r>
              <a:rPr lang="es-CL" sz="1800" smtClean="0"/>
              <a:t> </a:t>
            </a:r>
            <a:r>
              <a:rPr lang="es-ES_tradnl" sz="1800" smtClean="0"/>
              <a:t>PUC. </a:t>
            </a:r>
            <a:r>
              <a:rPr lang="es-ES_tradnl" sz="1800" b="1" smtClean="0"/>
              <a:t>Mandante: </a:t>
            </a:r>
            <a:r>
              <a:rPr lang="es-CL" sz="1800" smtClean="0"/>
              <a:t>Ministerio de Vivienda y Urbanismo. </a:t>
            </a:r>
            <a:r>
              <a:rPr lang="es-ES_tradnl" sz="1800" b="1" smtClean="0"/>
              <a:t>Asociados: </a:t>
            </a:r>
            <a:r>
              <a:rPr lang="es-CL" sz="1800" smtClean="0"/>
              <a:t>Gobierno Regional de Santiago, Municipalidad de Santiago, Municipalidad de Macul.</a:t>
            </a:r>
            <a:r>
              <a:rPr lang="es-ES_tradnl" sz="1800" smtClean="0"/>
              <a:t> </a:t>
            </a:r>
          </a:p>
          <a:p>
            <a:pPr eaLnBrk="1" hangingPunct="1">
              <a:lnSpc>
                <a:spcPct val="90000"/>
              </a:lnSpc>
              <a:spcBef>
                <a:spcPts val="600"/>
              </a:spcBef>
            </a:pPr>
            <a:r>
              <a:rPr lang="es-CL" sz="1800" b="1" smtClean="0"/>
              <a:t>Aporte Fondef:</a:t>
            </a:r>
            <a:r>
              <a:rPr lang="es-CL" sz="1800" smtClean="0"/>
              <a:t> M</a:t>
            </a:r>
            <a:r>
              <a:rPr lang="es-ES" sz="1800" smtClean="0"/>
              <a:t>$ 307.350</a:t>
            </a:r>
          </a:p>
        </p:txBody>
      </p:sp>
      <p:pic>
        <p:nvPicPr>
          <p:cNvPr id="22532" name="Picture 6" descr="http://t1.gstatic.com/images?q=tbn:ANd9GcQaeSKAItlbfne-T1Xfje71wyX3WqyMBWHTKU_tAUI0XjyA6C6jAg"/>
          <p:cNvPicPr>
            <a:picLocks noChangeAspect="1" noChangeArrowheads="1"/>
          </p:cNvPicPr>
          <p:nvPr/>
        </p:nvPicPr>
        <p:blipFill>
          <a:blip r:embed="rId3"/>
          <a:srcRect/>
          <a:stretch>
            <a:fillRect/>
          </a:stretch>
        </p:blipFill>
        <p:spPr bwMode="auto">
          <a:xfrm>
            <a:off x="6908800" y="5324475"/>
            <a:ext cx="2235200" cy="1533525"/>
          </a:xfrm>
          <a:prstGeom prst="rect">
            <a:avLst/>
          </a:prstGeom>
          <a:noFill/>
          <a:ln w="9525">
            <a:noFill/>
            <a:miter lim="800000"/>
            <a:headEnd/>
            <a:tailEnd/>
          </a:ln>
        </p:spPr>
      </p:pic>
      <p:pic>
        <p:nvPicPr>
          <p:cNvPr id="22533"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22534"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http://www.marineturbines.com/uploads/images/slide/seagenhasbeenin_165029.jpg"/>
          <p:cNvPicPr>
            <a:picLocks noChangeAspect="1" noChangeArrowheads="1"/>
          </p:cNvPicPr>
          <p:nvPr/>
        </p:nvPicPr>
        <p:blipFill>
          <a:blip r:embed="rId3"/>
          <a:srcRect/>
          <a:stretch>
            <a:fillRect/>
          </a:stretch>
        </p:blipFill>
        <p:spPr bwMode="auto">
          <a:xfrm>
            <a:off x="7207250" y="5562600"/>
            <a:ext cx="1936750" cy="1295400"/>
          </a:xfrm>
          <a:prstGeom prst="rect">
            <a:avLst/>
          </a:prstGeom>
          <a:noFill/>
          <a:ln w="9525">
            <a:noFill/>
            <a:miter lim="800000"/>
            <a:headEnd/>
            <a:tailEnd/>
          </a:ln>
        </p:spPr>
      </p:pic>
      <p:sp>
        <p:nvSpPr>
          <p:cNvPr id="23555" name="Rectangle 3"/>
          <p:cNvSpPr>
            <a:spLocks noGrp="1" noChangeArrowheads="1"/>
          </p:cNvSpPr>
          <p:nvPr>
            <p:ph type="title"/>
          </p:nvPr>
        </p:nvSpPr>
        <p:spPr>
          <a:xfrm>
            <a:off x="685800" y="719138"/>
            <a:ext cx="7772400" cy="1143000"/>
          </a:xfrm>
        </p:spPr>
        <p:txBody>
          <a:bodyPr/>
          <a:lstStyle/>
          <a:p>
            <a:pPr eaLnBrk="1" hangingPunct="1"/>
            <a:r>
              <a:rPr lang="es-CL" sz="2800" b="1" i="1" smtClean="0">
                <a:cs typeface="Arial" charset="0"/>
              </a:rPr>
              <a:t>Bases para energía de las mareas</a:t>
            </a:r>
            <a:endParaRPr lang="es-ES" sz="2800" b="1" i="1" smtClean="0">
              <a:cs typeface="Arial" charset="0"/>
            </a:endParaRPr>
          </a:p>
        </p:txBody>
      </p:sp>
      <p:sp>
        <p:nvSpPr>
          <p:cNvPr id="23556" name="Rectangle 4"/>
          <p:cNvSpPr>
            <a:spLocks noGrp="1" noChangeArrowheads="1"/>
          </p:cNvSpPr>
          <p:nvPr>
            <p:ph idx="1"/>
          </p:nvPr>
        </p:nvSpPr>
        <p:spPr>
          <a:xfrm>
            <a:off x="685800" y="1524000"/>
            <a:ext cx="7772400" cy="4279900"/>
          </a:xfrm>
        </p:spPr>
        <p:txBody>
          <a:bodyPr/>
          <a:lstStyle/>
          <a:p>
            <a:pPr eaLnBrk="1" hangingPunct="1"/>
            <a:r>
              <a:rPr lang="es-CL" sz="1800" b="1" smtClean="0"/>
              <a:t>D09I1052 </a:t>
            </a:r>
            <a:r>
              <a:rPr lang="es-CL" sz="1800" b="1" i="1" smtClean="0"/>
              <a:t>         Evaluación del recurso energético asociado a corrientes mareales en el canal de Chacao para la selección e implementación de dispositivos</a:t>
            </a:r>
          </a:p>
          <a:p>
            <a:pPr eaLnBrk="1" hangingPunct="1">
              <a:spcBef>
                <a:spcPts val="600"/>
              </a:spcBef>
            </a:pPr>
            <a:r>
              <a:rPr lang="es-ES_tradnl" sz="1800" b="1" smtClean="0"/>
              <a:t>Problema:</a:t>
            </a:r>
            <a:r>
              <a:rPr lang="es-ES_tradnl" sz="1800" smtClean="0"/>
              <a:t>  </a:t>
            </a:r>
            <a:r>
              <a:rPr lang="es-CL" sz="1800" smtClean="0"/>
              <a:t>Chile posee uno de los mayores recursos energéticos asociados al oleaje y corrientes mareales del planeta. El canal de Chacao, ha sido identificado como una zona de gran potencial.</a:t>
            </a:r>
          </a:p>
          <a:p>
            <a:pPr eaLnBrk="1" hangingPunct="1"/>
            <a:r>
              <a:rPr lang="es-CL" sz="1800" smtClean="0"/>
              <a:t> </a:t>
            </a:r>
            <a:r>
              <a:rPr lang="es-ES_tradnl" sz="1800" b="1" smtClean="0"/>
              <a:t>Solución: </a:t>
            </a:r>
            <a:r>
              <a:rPr lang="es-CL" sz="1800" smtClean="0"/>
              <a:t>Realizar los estudios batimétricos,  de marea y de corrientes para conocer las propiedades del fondo marino y caracterizar las corrientes en la zona del Canal de Chacao. Ello permitirá definir puntos específicos  donde se podrán instalar y operar los primeros dispositivos de prueba.  Incluye un mapa para la recuperación de energía,  línea base ambiental, diagnóstico y evaluación de las tecnologías, modelamiento hidrodinámico, estudios de mercado, entre otros.</a:t>
            </a:r>
            <a:endParaRPr lang="es-ES_tradnl" sz="1800" smtClean="0"/>
          </a:p>
          <a:p>
            <a:pPr eaLnBrk="1" hangingPunct="1"/>
            <a:r>
              <a:rPr lang="es-ES_tradnl" sz="1800" b="1" smtClean="0"/>
              <a:t>Institución:</a:t>
            </a:r>
            <a:r>
              <a:rPr lang="es-ES_tradnl" sz="1800" smtClean="0"/>
              <a:t> PUC, </a:t>
            </a:r>
            <a:r>
              <a:rPr lang="es-CL" sz="1800" smtClean="0"/>
              <a:t>Instituto Nacional de Hidráulica,  </a:t>
            </a:r>
            <a:r>
              <a:rPr lang="es-CL" sz="1800" b="1" smtClean="0"/>
              <a:t>A</a:t>
            </a:r>
            <a:r>
              <a:rPr lang="es-ES_tradnl" sz="1800" b="1" smtClean="0"/>
              <a:t>sociados:  </a:t>
            </a:r>
            <a:r>
              <a:rPr lang="es-ES_tradnl" sz="1800" smtClean="0"/>
              <a:t>DICTUC,  </a:t>
            </a:r>
            <a:r>
              <a:rPr lang="es-CL" sz="1800" smtClean="0"/>
              <a:t>HydroChile S.A.</a:t>
            </a:r>
            <a:endParaRPr lang="es-ES_tradnl" sz="1800" smtClean="0"/>
          </a:p>
          <a:p>
            <a:pPr eaLnBrk="1" hangingPunct="1">
              <a:spcBef>
                <a:spcPts val="600"/>
              </a:spcBef>
            </a:pPr>
            <a:r>
              <a:rPr lang="es-ES_tradnl" sz="1800" b="1" smtClean="0"/>
              <a:t>Aporte Fondef:</a:t>
            </a:r>
            <a:r>
              <a:rPr lang="es-ES_tradnl" sz="1800" smtClean="0"/>
              <a:t> M$ 388.456</a:t>
            </a:r>
            <a:endParaRPr lang="es-ES" sz="1800" smtClean="0"/>
          </a:p>
        </p:txBody>
      </p:sp>
      <p:pic>
        <p:nvPicPr>
          <p:cNvPr id="23557"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23558"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http://mcolon1579.files.wordpress.com/2007/11/062.jpg"/>
          <p:cNvPicPr>
            <a:picLocks noChangeAspect="1" noChangeArrowheads="1"/>
          </p:cNvPicPr>
          <p:nvPr/>
        </p:nvPicPr>
        <p:blipFill>
          <a:blip r:embed="rId3"/>
          <a:srcRect/>
          <a:stretch>
            <a:fillRect/>
          </a:stretch>
        </p:blipFill>
        <p:spPr bwMode="auto">
          <a:xfrm>
            <a:off x="7018338" y="5267325"/>
            <a:ext cx="2125662" cy="1590675"/>
          </a:xfrm>
          <a:prstGeom prst="rect">
            <a:avLst/>
          </a:prstGeom>
          <a:noFill/>
          <a:ln w="9525">
            <a:noFill/>
            <a:miter lim="800000"/>
            <a:headEnd/>
            <a:tailEnd/>
          </a:ln>
        </p:spPr>
      </p:pic>
      <p:sp>
        <p:nvSpPr>
          <p:cNvPr id="24579" name="Rectangle 3"/>
          <p:cNvSpPr>
            <a:spLocks noGrp="1" noChangeArrowheads="1"/>
          </p:cNvSpPr>
          <p:nvPr>
            <p:ph type="title"/>
          </p:nvPr>
        </p:nvSpPr>
        <p:spPr>
          <a:xfrm>
            <a:off x="685800" y="828675"/>
            <a:ext cx="7772400" cy="971550"/>
          </a:xfrm>
        </p:spPr>
        <p:txBody>
          <a:bodyPr/>
          <a:lstStyle/>
          <a:p>
            <a:pPr eaLnBrk="1" hangingPunct="1"/>
            <a:r>
              <a:rPr lang="es-ES" sz="2800" b="1" i="1" smtClean="0">
                <a:cs typeface="Arial" charset="0"/>
              </a:rPr>
              <a:t>Videos para mejorar las competencias de los profesores</a:t>
            </a:r>
          </a:p>
        </p:txBody>
      </p:sp>
      <p:sp>
        <p:nvSpPr>
          <p:cNvPr id="24580" name="Rectangle 4"/>
          <p:cNvSpPr>
            <a:spLocks noGrp="1" noChangeArrowheads="1"/>
          </p:cNvSpPr>
          <p:nvPr>
            <p:ph idx="1"/>
          </p:nvPr>
        </p:nvSpPr>
        <p:spPr>
          <a:xfrm>
            <a:off x="590550" y="1731963"/>
            <a:ext cx="7966075" cy="4119562"/>
          </a:xfrm>
        </p:spPr>
        <p:txBody>
          <a:bodyPr/>
          <a:lstStyle/>
          <a:p>
            <a:pPr eaLnBrk="1" hangingPunct="1">
              <a:spcBef>
                <a:spcPts val="600"/>
              </a:spcBef>
            </a:pPr>
            <a:r>
              <a:rPr lang="es-CL" sz="1800" b="1" smtClean="0">
                <a:cs typeface="Arial" charset="0"/>
              </a:rPr>
              <a:t>D09I1063</a:t>
            </a:r>
            <a:r>
              <a:rPr lang="es-CL" sz="1700" b="1" smtClean="0">
                <a:cs typeface="Arial" charset="0"/>
              </a:rPr>
              <a:t>	</a:t>
            </a:r>
            <a:r>
              <a:rPr lang="en-US" sz="1800" b="1" i="1" smtClean="0"/>
              <a:t>Generación de una videoteca de buenas prácticas docentes para la formación inicial y contínua de profesores y profesoras de Chile</a:t>
            </a:r>
            <a:endParaRPr lang="es-ES_tradnl" sz="1800" b="1" i="1" smtClean="0"/>
          </a:p>
          <a:p>
            <a:pPr eaLnBrk="1" hangingPunct="1">
              <a:spcBef>
                <a:spcPts val="600"/>
              </a:spcBef>
            </a:pPr>
            <a:r>
              <a:rPr lang="es-CL" sz="1800" b="1" smtClean="0"/>
              <a:t>Problema:</a:t>
            </a:r>
            <a:r>
              <a:rPr lang="es-CL" sz="1800" smtClean="0"/>
              <a:t>  Existe consenso sobre los problemas de la calidad de la educación en Chile. </a:t>
            </a:r>
            <a:r>
              <a:rPr lang="es-ES_tradnl" sz="1800" smtClean="0">
                <a:ea typeface="ＭＳ Ｐゴシック" pitchFamily="34" charset="-128"/>
              </a:rPr>
              <a:t>Un número importante de los profesores tiene falencias en sus competencias profesionales y/o disciplinarias.</a:t>
            </a:r>
            <a:endParaRPr lang="es-CL" sz="1800" smtClean="0"/>
          </a:p>
          <a:p>
            <a:pPr eaLnBrk="1" hangingPunct="1">
              <a:spcBef>
                <a:spcPts val="600"/>
              </a:spcBef>
            </a:pPr>
            <a:r>
              <a:rPr lang="es-CL" sz="1800" b="1" smtClean="0"/>
              <a:t>Solución:</a:t>
            </a:r>
            <a:r>
              <a:rPr lang="es-ES_tradnl" sz="1800" b="1" smtClean="0"/>
              <a:t> </a:t>
            </a:r>
            <a:r>
              <a:rPr lang="es-ES_tradnl" sz="1800" smtClean="0">
                <a:ea typeface="ＭＳ Ｐゴシック" pitchFamily="34" charset="-128"/>
              </a:rPr>
              <a:t>Existen registros de profesores de buen desempeño, y se cuenta con evidencia internacional de métodos de aprendizaje  basados en buenas prácticas. Se desarrollará un  modelo conceptual y una plataforma de aprendizaje con soporte en línea para la formación de competencias en base a la observación y análisis de videos reales de buenas prácticas docentes seleccionadas de los más de 60 mil archivos de AEP y Docente Más.</a:t>
            </a:r>
            <a:endParaRPr lang="es-CL" sz="1800" smtClean="0"/>
          </a:p>
          <a:p>
            <a:pPr eaLnBrk="1" hangingPunct="1">
              <a:spcBef>
                <a:spcPts val="600"/>
              </a:spcBef>
            </a:pPr>
            <a:r>
              <a:rPr lang="es-CL" sz="1800" b="1" smtClean="0"/>
              <a:t>Institución:</a:t>
            </a:r>
            <a:r>
              <a:rPr lang="es-CL" sz="1800" smtClean="0"/>
              <a:t> PUC.  </a:t>
            </a:r>
            <a:r>
              <a:rPr lang="es-CL" sz="1800" b="1" smtClean="0"/>
              <a:t>Mandante: </a:t>
            </a:r>
            <a:r>
              <a:rPr lang="es-ES_tradnl" sz="1800" smtClean="0">
                <a:ea typeface="ＭＳ Ｐゴシック" pitchFamily="34" charset="-128"/>
              </a:rPr>
              <a:t>CPEIP. </a:t>
            </a:r>
            <a:r>
              <a:rPr lang="es-CL" sz="1800" b="1" smtClean="0"/>
              <a:t>Asociados:</a:t>
            </a:r>
            <a:r>
              <a:rPr lang="es-CL" sz="1800" smtClean="0"/>
              <a:t> </a:t>
            </a:r>
            <a:r>
              <a:rPr lang="es-ES_tradnl" sz="1800" smtClean="0">
                <a:ea typeface="ＭＳ Ｐゴシック" pitchFamily="34" charset="-128"/>
              </a:rPr>
              <a:t>Corporación Municipal de Peñalolén.</a:t>
            </a:r>
            <a:endParaRPr lang="es-CL" sz="1800" smtClean="0"/>
          </a:p>
          <a:p>
            <a:pPr eaLnBrk="1" hangingPunct="1">
              <a:spcBef>
                <a:spcPts val="600"/>
              </a:spcBef>
            </a:pPr>
            <a:r>
              <a:rPr lang="es-CL" sz="1800" b="1" smtClean="0"/>
              <a:t>Aporte Fondef: </a:t>
            </a:r>
            <a:r>
              <a:rPr lang="es-CL" sz="1800" smtClean="0"/>
              <a:t>M$ 298.031</a:t>
            </a:r>
            <a:endParaRPr lang="es-ES" sz="1800" smtClean="0"/>
          </a:p>
        </p:txBody>
      </p:sp>
      <p:pic>
        <p:nvPicPr>
          <p:cNvPr id="24581"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24582"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SensorNetwork"/>
          <p:cNvPicPr>
            <a:picLocks noChangeAspect="1" noChangeArrowheads="1"/>
          </p:cNvPicPr>
          <p:nvPr/>
        </p:nvPicPr>
        <p:blipFill>
          <a:blip r:embed="rId3"/>
          <a:srcRect/>
          <a:stretch>
            <a:fillRect/>
          </a:stretch>
        </p:blipFill>
        <p:spPr bwMode="auto">
          <a:xfrm>
            <a:off x="7404100" y="5072063"/>
            <a:ext cx="1739900" cy="1785937"/>
          </a:xfrm>
          <a:prstGeom prst="rect">
            <a:avLst/>
          </a:prstGeom>
          <a:noFill/>
          <a:ln w="9525">
            <a:noFill/>
            <a:miter lim="800000"/>
            <a:headEnd/>
            <a:tailEnd/>
          </a:ln>
        </p:spPr>
      </p:pic>
      <p:sp>
        <p:nvSpPr>
          <p:cNvPr id="25603" name="Rectangle 3"/>
          <p:cNvSpPr>
            <a:spLocks noGrp="1" noChangeArrowheads="1"/>
          </p:cNvSpPr>
          <p:nvPr>
            <p:ph type="title"/>
          </p:nvPr>
        </p:nvSpPr>
        <p:spPr>
          <a:xfrm>
            <a:off x="685800" y="719138"/>
            <a:ext cx="7772400" cy="1143000"/>
          </a:xfrm>
        </p:spPr>
        <p:txBody>
          <a:bodyPr/>
          <a:lstStyle/>
          <a:p>
            <a:pPr eaLnBrk="1" hangingPunct="1"/>
            <a:r>
              <a:rPr lang="es-ES" sz="2800" b="1" i="1" smtClean="0">
                <a:cs typeface="Arial" charset="0"/>
              </a:rPr>
              <a:t>Redes de sensores  con un nuevo chip </a:t>
            </a:r>
          </a:p>
        </p:txBody>
      </p:sp>
      <p:sp>
        <p:nvSpPr>
          <p:cNvPr id="25604" name="Rectangle 4"/>
          <p:cNvSpPr>
            <a:spLocks noGrp="1" noChangeArrowheads="1"/>
          </p:cNvSpPr>
          <p:nvPr>
            <p:ph idx="1"/>
          </p:nvPr>
        </p:nvSpPr>
        <p:spPr>
          <a:xfrm>
            <a:off x="546100" y="1582738"/>
            <a:ext cx="7772400" cy="4648200"/>
          </a:xfrm>
        </p:spPr>
        <p:txBody>
          <a:bodyPr/>
          <a:lstStyle/>
          <a:p>
            <a:pPr eaLnBrk="1" hangingPunct="1"/>
            <a:endParaRPr lang="es-CL" sz="1800" b="1" smtClean="0"/>
          </a:p>
          <a:p>
            <a:pPr eaLnBrk="1" hangingPunct="1"/>
            <a:r>
              <a:rPr lang="es-CL" sz="1800" b="1" smtClean="0"/>
              <a:t>D09I1094</a:t>
            </a:r>
            <a:r>
              <a:rPr lang="es-CL" sz="1800" smtClean="0"/>
              <a:t>	</a:t>
            </a:r>
            <a:r>
              <a:rPr lang="es-CL" sz="1800" b="1" i="1" smtClean="0"/>
              <a:t> Redes inalámbricas de sensores con tecnologías de múltiples antenas</a:t>
            </a:r>
            <a:endParaRPr lang="es-CL" sz="1800" i="1" smtClean="0">
              <a:cs typeface="Arial" charset="0"/>
            </a:endParaRPr>
          </a:p>
          <a:p>
            <a:pPr eaLnBrk="1" hangingPunct="1"/>
            <a:r>
              <a:rPr lang="es-ES" sz="1800" b="1" smtClean="0"/>
              <a:t>Problema:</a:t>
            </a:r>
            <a:r>
              <a:rPr lang="es-ES" sz="1800" smtClean="0"/>
              <a:t> Las actuales redes de sensores tr</a:t>
            </a:r>
            <a:r>
              <a:rPr lang="es-CL" sz="1800" smtClean="0"/>
              <a:t>ansmiten omnidireccionalmente (en todas direcciones). Ello conduce a un uso ineficiente de la energía, congestión por interferencia y limitaciones para zonas extensas.</a:t>
            </a:r>
          </a:p>
          <a:p>
            <a:pPr eaLnBrk="1" hangingPunct="1"/>
            <a:r>
              <a:rPr lang="es-MX" sz="1800" b="1" smtClean="0"/>
              <a:t>Solución:</a:t>
            </a:r>
            <a:r>
              <a:rPr lang="es-MX" sz="1800" smtClean="0"/>
              <a:t> Tecnología para </a:t>
            </a:r>
            <a:r>
              <a:rPr lang="es-CL" sz="1800" smtClean="0"/>
              <a:t>transmisiones direccionales que pueden ser  implementadas mediante arreglos de antenas. Involucra la  investigación de algoritmos  de la capa física, protocolos de comunicaciones y construcción de un chip especializado.  Potencialidades:  a 100 m de distancia la energía por bit transmitido puede reducirse a la mitad  para la misma potencia; tendría  2 a  4 veces el alcance, versus los  nodos tradicionales,  a un costo similar.</a:t>
            </a:r>
          </a:p>
          <a:p>
            <a:pPr eaLnBrk="1" hangingPunct="1"/>
            <a:r>
              <a:rPr lang="es-CL" sz="1800" b="1" smtClean="0"/>
              <a:t>Institución:</a:t>
            </a:r>
            <a:r>
              <a:rPr lang="es-CL" sz="1800" smtClean="0"/>
              <a:t> </a:t>
            </a:r>
            <a:r>
              <a:rPr lang="es-ES_tradnl" sz="1800" smtClean="0"/>
              <a:t>PUC. </a:t>
            </a:r>
            <a:r>
              <a:rPr lang="es-ES_tradnl" sz="1800" b="1" smtClean="0"/>
              <a:t>Asociados</a:t>
            </a:r>
            <a:r>
              <a:rPr lang="es-ES_tradnl" sz="1800" smtClean="0"/>
              <a:t>: </a:t>
            </a:r>
            <a:r>
              <a:rPr lang="es-CL" sz="1800" smtClean="0"/>
              <a:t>Wiseconn, YX Wireless,  Coasín, C2 Mining, Mapcity.</a:t>
            </a:r>
          </a:p>
          <a:p>
            <a:pPr eaLnBrk="1" hangingPunct="1"/>
            <a:r>
              <a:rPr lang="es-ES_tradnl" sz="1800" b="1" smtClean="0"/>
              <a:t>Aporte Fondef:</a:t>
            </a:r>
            <a:r>
              <a:rPr lang="es-ES_tradnl" sz="1800" smtClean="0"/>
              <a:t> M$ 223.947</a:t>
            </a:r>
            <a:endParaRPr lang="es-ES" sz="1800" smtClean="0"/>
          </a:p>
        </p:txBody>
      </p:sp>
      <p:pic>
        <p:nvPicPr>
          <p:cNvPr id="2560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2560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http://t1.gstatic.com/images?q=tbn:ANd9GcR_WAotYuADf0srZXsZQ1fGyYB5fM1ArDt_NgdeogyGoGawserT"/>
          <p:cNvPicPr>
            <a:picLocks noChangeAspect="1" noChangeArrowheads="1"/>
          </p:cNvPicPr>
          <p:nvPr/>
        </p:nvPicPr>
        <p:blipFill>
          <a:blip r:embed="rId3"/>
          <a:srcRect/>
          <a:stretch>
            <a:fillRect/>
          </a:stretch>
        </p:blipFill>
        <p:spPr bwMode="auto">
          <a:xfrm>
            <a:off x="6924675" y="5194300"/>
            <a:ext cx="2219325" cy="1663700"/>
          </a:xfrm>
          <a:prstGeom prst="rect">
            <a:avLst/>
          </a:prstGeom>
          <a:noFill/>
          <a:ln w="9525">
            <a:noFill/>
            <a:miter lim="800000"/>
            <a:headEnd/>
            <a:tailEnd/>
          </a:ln>
        </p:spPr>
      </p:pic>
      <p:sp>
        <p:nvSpPr>
          <p:cNvPr id="26627" name="Rectangle 3"/>
          <p:cNvSpPr>
            <a:spLocks noGrp="1" noChangeArrowheads="1"/>
          </p:cNvSpPr>
          <p:nvPr>
            <p:ph type="title"/>
          </p:nvPr>
        </p:nvSpPr>
        <p:spPr>
          <a:xfrm>
            <a:off x="685800" y="762000"/>
            <a:ext cx="7772400" cy="1030288"/>
          </a:xfrm>
        </p:spPr>
        <p:txBody>
          <a:bodyPr/>
          <a:lstStyle/>
          <a:p>
            <a:pPr eaLnBrk="1" hangingPunct="1"/>
            <a:r>
              <a:rPr lang="es-CL" sz="2800" b="1" i="1" smtClean="0">
                <a:cs typeface="Arial" charset="0"/>
              </a:rPr>
              <a:t>Avances  farmacológicos para tratar el cáncer </a:t>
            </a:r>
            <a:endParaRPr lang="es-ES" sz="2800" b="1" i="1" smtClean="0">
              <a:cs typeface="Arial" charset="0"/>
            </a:endParaRPr>
          </a:p>
        </p:txBody>
      </p:sp>
      <p:sp>
        <p:nvSpPr>
          <p:cNvPr id="26628" name="Rectangle 4"/>
          <p:cNvSpPr>
            <a:spLocks noGrp="1" noChangeArrowheads="1"/>
          </p:cNvSpPr>
          <p:nvPr>
            <p:ph idx="1"/>
          </p:nvPr>
        </p:nvSpPr>
        <p:spPr>
          <a:xfrm>
            <a:off x="685800" y="1500188"/>
            <a:ext cx="7772400" cy="4646612"/>
          </a:xfrm>
        </p:spPr>
        <p:txBody>
          <a:bodyPr/>
          <a:lstStyle/>
          <a:p>
            <a:pPr eaLnBrk="1" hangingPunct="1"/>
            <a:r>
              <a:rPr lang="es-CL" sz="1800" b="1" smtClean="0"/>
              <a:t>D09I1104</a:t>
            </a:r>
            <a:r>
              <a:rPr lang="es-CL" sz="1700" smtClean="0"/>
              <a:t>	</a:t>
            </a:r>
            <a:r>
              <a:rPr lang="es-CL" sz="1800" b="1" i="1" smtClean="0"/>
              <a:t> Generación y desarrollo de nuevos fármacos para el tratamiento de cánceres dependientes del EGFR</a:t>
            </a:r>
            <a:endParaRPr lang="es-CL" sz="1800" i="1" smtClean="0">
              <a:cs typeface="Arial" charset="0"/>
            </a:endParaRPr>
          </a:p>
          <a:p>
            <a:pPr eaLnBrk="1" hangingPunct="1"/>
            <a:r>
              <a:rPr lang="es-ES_tradnl" sz="1800" b="1" smtClean="0"/>
              <a:t>Problema:</a:t>
            </a:r>
            <a:r>
              <a:rPr lang="es-ES_tradnl" sz="1800" smtClean="0"/>
              <a:t>  </a:t>
            </a:r>
            <a:r>
              <a:rPr lang="es-CL" sz="1800" smtClean="0"/>
              <a:t>El receptor del factor de crecimiento epidermal (EGFR) es un buen blanco para el diseño de drogas anti-tumorales, pero las drogas actuales dirigidas a su molécula, que se utilizan en el tratamiento de ciertos cánceres (e.g. Pulmón), tienen efectividad limitada.</a:t>
            </a:r>
            <a:endParaRPr lang="es-ES_tradnl" sz="1800" smtClean="0"/>
          </a:p>
          <a:p>
            <a:pPr eaLnBrk="1" hangingPunct="1"/>
            <a:r>
              <a:rPr lang="es-ES_tradnl" sz="1800" b="1" smtClean="0"/>
              <a:t>Solución:</a:t>
            </a:r>
            <a:r>
              <a:rPr lang="es-ES_tradnl" sz="1800" smtClean="0"/>
              <a:t> </a:t>
            </a:r>
            <a:r>
              <a:rPr lang="es-CL" sz="1800" smtClean="0"/>
              <a:t>Es posible inhibir la actividad cancerígena del EGFR con nuevos fármacos que están dirigidos no a su molécula, sino a algún proceso del cual su función depende crucialmente. Se propone utilizar fármacos análogos al propranolol, solos o en combinación con desipramina, para inhibir la enzima fosfatato fosfohidrolasa (PAP) e inducir así endocitosis del EGFR, con su consiguiente remoción desde la superficie celular y efecto dañino para las células tumorales</a:t>
            </a:r>
            <a:r>
              <a:rPr lang="es-ES_tradnl" sz="1800" smtClean="0"/>
              <a:t>.</a:t>
            </a:r>
          </a:p>
          <a:p>
            <a:pPr eaLnBrk="1" hangingPunct="1">
              <a:lnSpc>
                <a:spcPct val="90000"/>
              </a:lnSpc>
              <a:spcBef>
                <a:spcPts val="600"/>
              </a:spcBef>
            </a:pPr>
            <a:r>
              <a:rPr lang="es-ES_tradnl" sz="1800" b="1" smtClean="0"/>
              <a:t>Institución:</a:t>
            </a:r>
            <a:r>
              <a:rPr lang="es-ES_tradnl" sz="1800" smtClean="0"/>
              <a:t> PUC.  </a:t>
            </a:r>
            <a:r>
              <a:rPr lang="es-ES_tradnl" sz="1800" b="1" smtClean="0"/>
              <a:t>Asociados:</a:t>
            </a:r>
            <a:r>
              <a:rPr lang="es-ES_tradnl" sz="1800" smtClean="0"/>
              <a:t>  </a:t>
            </a:r>
            <a:r>
              <a:rPr lang="es-CL" sz="1800" smtClean="0"/>
              <a:t>Farmindustria, Fundación Ciencias para la Vida.</a:t>
            </a:r>
          </a:p>
          <a:p>
            <a:pPr eaLnBrk="1" hangingPunct="1">
              <a:lnSpc>
                <a:spcPct val="90000"/>
              </a:lnSpc>
              <a:spcBef>
                <a:spcPts val="600"/>
              </a:spcBef>
            </a:pPr>
            <a:r>
              <a:rPr lang="es-ES_tradnl" sz="1800" b="1" smtClean="0"/>
              <a:t>Aporte Fondef:</a:t>
            </a:r>
            <a:r>
              <a:rPr lang="es-ES_tradnl" sz="1800" smtClean="0"/>
              <a:t> M$ 389.247</a:t>
            </a:r>
            <a:endParaRPr lang="es-ES" sz="1800" smtClean="0"/>
          </a:p>
        </p:txBody>
      </p:sp>
      <p:pic>
        <p:nvPicPr>
          <p:cNvPr id="26629"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26630"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668338"/>
            <a:ext cx="7975600" cy="1371600"/>
          </a:xfrm>
        </p:spPr>
        <p:txBody>
          <a:bodyPr/>
          <a:lstStyle/>
          <a:p>
            <a:pPr eaLnBrk="1" hangingPunct="1">
              <a:lnSpc>
                <a:spcPct val="80000"/>
              </a:lnSpc>
            </a:pPr>
            <a:r>
              <a:rPr lang="es-CL" sz="2800" b="1" i="1" smtClean="0">
                <a:cs typeface="Arial" charset="0"/>
              </a:rPr>
              <a:t>Kit no invasivo para detectar cáncer gástrico</a:t>
            </a:r>
            <a:endParaRPr lang="es-ES" sz="2800" b="1" i="1" smtClean="0"/>
          </a:p>
        </p:txBody>
      </p:sp>
      <p:sp>
        <p:nvSpPr>
          <p:cNvPr id="27651" name="Rectangle 3"/>
          <p:cNvSpPr>
            <a:spLocks noGrp="1" noChangeArrowheads="1"/>
          </p:cNvSpPr>
          <p:nvPr>
            <p:ph idx="1"/>
          </p:nvPr>
        </p:nvSpPr>
        <p:spPr>
          <a:xfrm>
            <a:off x="514350" y="1779588"/>
            <a:ext cx="7988300" cy="3995737"/>
          </a:xfrm>
        </p:spPr>
        <p:txBody>
          <a:bodyPr/>
          <a:lstStyle/>
          <a:p>
            <a:pPr eaLnBrk="1" hangingPunct="1"/>
            <a:r>
              <a:rPr lang="es-CL" sz="1800" b="1" smtClean="0"/>
              <a:t>D09I1137	</a:t>
            </a:r>
            <a:r>
              <a:rPr lang="es-CL" sz="1800" b="1" i="1" smtClean="0"/>
              <a:t> Test de tamizaje para la detección precoz de cáncer gástrico</a:t>
            </a:r>
          </a:p>
          <a:p>
            <a:r>
              <a:rPr lang="es-CL" sz="1800" b="1" smtClean="0"/>
              <a:t>Problema: </a:t>
            </a:r>
            <a:r>
              <a:rPr lang="es-CL" sz="1800" smtClean="0"/>
              <a:t>El cáncer gástrico es la primera causa de muerte por tumores malignos Chile y la segunda en el mundo: No hay estrategias disponibles para pruebas de tamizaje no-invasivo.</a:t>
            </a:r>
          </a:p>
          <a:p>
            <a:r>
              <a:rPr lang="es-CL" sz="1800" b="1" smtClean="0"/>
              <a:t> Solución: </a:t>
            </a:r>
            <a:r>
              <a:rPr lang="es-CL" sz="1800" smtClean="0"/>
              <a:t>Desarrollar un kit para tamizaje primario de cáncer gástrico en población general basado en la detección plasmática de Reprimo Metilado.  Combinarlo con marcadores de lesiones precursoras (atrofia gástrica), Pepsinógenos I/II y Gastrina-17 y marcadores de agentes etiológicos del cáncer gástrico (H.pylori) . La oportunidad de aplicar la metilación del DNA como marcador de tamizaje proviene de la fusión de dos metodologías:  Conversión mediante Bisulfito de Sodio;  amplificación metilación específica por PCR (Polymerase Chain </a:t>
            </a:r>
            <a:r>
              <a:rPr lang="en-US" sz="1800" smtClean="0"/>
              <a:t>Reaction) o MSP (Methylation-Specific PCR)</a:t>
            </a:r>
            <a:endParaRPr lang="es-CL" sz="1800" smtClean="0"/>
          </a:p>
          <a:p>
            <a:r>
              <a:rPr lang="es-ES_tradnl" sz="1800" b="1" smtClean="0"/>
              <a:t>Institución:  </a:t>
            </a:r>
            <a:r>
              <a:rPr lang="es-ES_tradnl" sz="1800" smtClean="0"/>
              <a:t>PUC.  </a:t>
            </a:r>
            <a:r>
              <a:rPr lang="es-ES_tradnl" sz="1800" b="1" smtClean="0"/>
              <a:t>Asociados: </a:t>
            </a:r>
            <a:r>
              <a:rPr lang="es-CL" sz="1800" smtClean="0"/>
              <a:t>MINSAL, ROCHE, Red Salud UC.</a:t>
            </a:r>
            <a:endParaRPr lang="es-ES_tradnl" sz="1800" smtClean="0"/>
          </a:p>
          <a:p>
            <a:pPr eaLnBrk="1" hangingPunct="1">
              <a:spcBef>
                <a:spcPts val="600"/>
              </a:spcBef>
            </a:pPr>
            <a:r>
              <a:rPr lang="es-ES_tradnl" sz="1800" b="1" smtClean="0"/>
              <a:t>Aporte Fondef: </a:t>
            </a:r>
            <a:r>
              <a:rPr lang="es-ES_tradnl" sz="1800" smtClean="0"/>
              <a:t>M$ 383.072</a:t>
            </a:r>
            <a:endParaRPr lang="es-CL" sz="1800" smtClean="0"/>
          </a:p>
          <a:p>
            <a:pPr eaLnBrk="1" hangingPunct="1">
              <a:spcBef>
                <a:spcPts val="600"/>
              </a:spcBef>
            </a:pPr>
            <a:endParaRPr lang="es-ES" sz="1800" smtClean="0">
              <a:cs typeface="Arial" charset="0"/>
            </a:endParaRPr>
          </a:p>
        </p:txBody>
      </p:sp>
      <p:pic>
        <p:nvPicPr>
          <p:cNvPr id="27652" name="Picture 6" descr="http://t1.gstatic.com/images?q=tbn:ANd9GcSxFpWWRFLAEL8Nt8Ewo7h8Zvp5NG8vxMRu9fvPUU-LQkjoi-Th"/>
          <p:cNvPicPr>
            <a:picLocks noChangeAspect="1" noChangeArrowheads="1"/>
          </p:cNvPicPr>
          <p:nvPr/>
        </p:nvPicPr>
        <p:blipFill>
          <a:blip r:embed="rId3"/>
          <a:srcRect/>
          <a:stretch>
            <a:fillRect/>
          </a:stretch>
        </p:blipFill>
        <p:spPr bwMode="auto">
          <a:xfrm>
            <a:off x="7137400" y="5353050"/>
            <a:ext cx="2006600" cy="1504950"/>
          </a:xfrm>
          <a:prstGeom prst="rect">
            <a:avLst/>
          </a:prstGeom>
          <a:noFill/>
          <a:ln w="9525">
            <a:noFill/>
            <a:miter lim="800000"/>
            <a:headEnd/>
            <a:tailEnd/>
          </a:ln>
        </p:spPr>
      </p:pic>
      <p:pic>
        <p:nvPicPr>
          <p:cNvPr id="27653"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27654" name="13 CuadroTexto"/>
          <p:cNvSpPr txBox="1">
            <a:spLocks noChangeArrowheads="1"/>
          </p:cNvSpPr>
          <p:nvPr/>
        </p:nvSpPr>
        <p:spPr bwMode="auto">
          <a:xfrm>
            <a:off x="73025" y="6550025"/>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r>
              <a:rPr lang="es-CL" sz="2800" b="1" i="1" smtClean="0">
                <a:cs typeface="Arial" charset="0"/>
              </a:rPr>
              <a:t>Aseguramiento de calidad para viviendas</a:t>
            </a:r>
          </a:p>
        </p:txBody>
      </p:sp>
      <p:sp>
        <p:nvSpPr>
          <p:cNvPr id="28675" name="2 Marcador de contenido"/>
          <p:cNvSpPr>
            <a:spLocks noGrp="1"/>
          </p:cNvSpPr>
          <p:nvPr>
            <p:ph idx="1"/>
          </p:nvPr>
        </p:nvSpPr>
        <p:spPr>
          <a:xfrm>
            <a:off x="685800" y="1727200"/>
            <a:ext cx="7772400" cy="4368800"/>
          </a:xfrm>
        </p:spPr>
        <p:txBody>
          <a:bodyPr/>
          <a:lstStyle/>
          <a:p>
            <a:pPr eaLnBrk="1" hangingPunct="1"/>
            <a:r>
              <a:rPr lang="es-CL" sz="1800" b="1" smtClean="0"/>
              <a:t>D09I1162</a:t>
            </a:r>
            <a:r>
              <a:rPr lang="es-CL" sz="1800" b="1" i="1" smtClean="0"/>
              <a:t>       Diseño y aplicación de un sistema de aseguramiento de calidad para obras de construcción habitacional en Chile, basado en criterios y estándares de desempeño (performance)</a:t>
            </a:r>
          </a:p>
          <a:p>
            <a:pPr eaLnBrk="1" hangingPunct="1"/>
            <a:r>
              <a:rPr lang="es-CL" sz="1800" b="1" smtClean="0"/>
              <a:t>Problema:</a:t>
            </a:r>
            <a:r>
              <a:rPr lang="es-CL" sz="1800" smtClean="0"/>
              <a:t>	Deficiente calidad de la construcción en Chile, altos costos de reparación y postventa, potencial de ahorro del consumo de energía, daños en la salud de usuarios por problemas higrotérmicos, entre otros.</a:t>
            </a:r>
          </a:p>
          <a:p>
            <a:r>
              <a:rPr lang="es-CL" sz="1800" smtClean="0"/>
              <a:t> </a:t>
            </a:r>
            <a:r>
              <a:rPr lang="es-CL" sz="1800" b="1" smtClean="0"/>
              <a:t>Solución: </a:t>
            </a:r>
            <a:r>
              <a:rPr lang="es-CL" sz="1800" smtClean="0"/>
              <a:t>Desarrollo de un sistema de aseguramiento y certificación de calidad basado en desempeños (performance), a partir de tres productos : un sistema de medición de desempeños de construcciones habitacionales, un proceso de control y certificación que utiliza dicho sistema para elaborar juicios de calidad, y especificaciones constructivas basadas en prestaciones. </a:t>
            </a:r>
          </a:p>
          <a:p>
            <a:r>
              <a:rPr lang="es-ES_tradnl" sz="1800" b="1" smtClean="0"/>
              <a:t>Institución: </a:t>
            </a:r>
            <a:r>
              <a:rPr lang="es-ES_tradnl" sz="1800" smtClean="0"/>
              <a:t>PUC., U. del Bío Bío. </a:t>
            </a:r>
            <a:r>
              <a:rPr lang="es-ES_tradnl" sz="1800" b="1" smtClean="0"/>
              <a:t>Mandante: </a:t>
            </a:r>
            <a:r>
              <a:rPr lang="es-ES_tradnl" sz="1800" smtClean="0"/>
              <a:t>MINVU.  </a:t>
            </a:r>
            <a:r>
              <a:rPr lang="es-ES_tradnl" sz="1800" b="1" smtClean="0"/>
              <a:t>Asociados: </a:t>
            </a:r>
            <a:r>
              <a:rPr lang="es-CL" sz="1800" smtClean="0"/>
              <a:t>Egistek , Manquehue,  Urbaniza , Nobatek.</a:t>
            </a:r>
            <a:endParaRPr lang="es-ES_tradnl" sz="1800" smtClean="0"/>
          </a:p>
          <a:p>
            <a:pPr eaLnBrk="1" hangingPunct="1">
              <a:spcBef>
                <a:spcPts val="600"/>
              </a:spcBef>
            </a:pPr>
            <a:r>
              <a:rPr lang="es-ES_tradnl" sz="1800" b="1" smtClean="0"/>
              <a:t>Aporte Fondef: </a:t>
            </a:r>
            <a:r>
              <a:rPr lang="es-ES_tradnl" sz="1800" smtClean="0"/>
              <a:t>M$ 315.649</a:t>
            </a:r>
            <a:endParaRPr lang="es-CL" sz="1800" smtClean="0"/>
          </a:p>
          <a:p>
            <a:endParaRPr lang="es-CL" sz="1800" smtClean="0"/>
          </a:p>
        </p:txBody>
      </p:sp>
      <p:pic>
        <p:nvPicPr>
          <p:cNvPr id="28676" name="Picture 16" descr="http://t0.gstatic.com/images?q=tbn:ANd9GcQb9X71mMaLwXgEVzTaEEn05wO-7gjaST5KWXYRiu8CQJ6XovAt"/>
          <p:cNvPicPr>
            <a:picLocks noChangeAspect="1" noChangeArrowheads="1"/>
          </p:cNvPicPr>
          <p:nvPr/>
        </p:nvPicPr>
        <p:blipFill>
          <a:blip r:embed="rId2"/>
          <a:srcRect/>
          <a:stretch>
            <a:fillRect/>
          </a:stretch>
        </p:blipFill>
        <p:spPr bwMode="auto">
          <a:xfrm>
            <a:off x="46038" y="6269038"/>
            <a:ext cx="674687" cy="496887"/>
          </a:xfrm>
          <a:prstGeom prst="rect">
            <a:avLst/>
          </a:prstGeom>
          <a:noFill/>
          <a:ln w="9525">
            <a:noFill/>
            <a:miter lim="800000"/>
            <a:headEnd/>
            <a:tailEnd/>
          </a:ln>
        </p:spPr>
      </p:pic>
      <p:sp>
        <p:nvSpPr>
          <p:cNvPr id="28677"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pic>
        <p:nvPicPr>
          <p:cNvPr id="28678" name="Picture 8" descr="http://t2.gstatic.com/images?q=tbn:ANd9GcQuaH7iWbrDgioS1OHCt5ZQb3XP3tUI-kHlVh3DkwJyuuR3pc3S"/>
          <p:cNvPicPr>
            <a:picLocks noChangeAspect="1" noChangeArrowheads="1"/>
          </p:cNvPicPr>
          <p:nvPr/>
        </p:nvPicPr>
        <p:blipFill>
          <a:blip r:embed="rId3"/>
          <a:srcRect/>
          <a:stretch>
            <a:fillRect/>
          </a:stretch>
        </p:blipFill>
        <p:spPr bwMode="auto">
          <a:xfrm>
            <a:off x="7037388" y="5286375"/>
            <a:ext cx="2106612" cy="15716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lang="es-ES" b="1" smtClean="0"/>
              <a:t>UNIVERSIDAD CATÓLICA DEL NORTE</a:t>
            </a:r>
          </a:p>
        </p:txBody>
      </p:sp>
      <p:pic>
        <p:nvPicPr>
          <p:cNvPr id="11267" name="Picture 3"/>
          <p:cNvPicPr>
            <a:picLocks noGrp="1" noChangeAspect="1" noChangeArrowheads="1"/>
          </p:cNvPicPr>
          <p:nvPr>
            <p:ph type="subTitle" idx="1"/>
          </p:nvPr>
        </p:nvPicPr>
        <p:blipFill>
          <a:blip r:embed="rId3"/>
          <a:srcRect/>
          <a:stretch>
            <a:fillRect/>
          </a:stretch>
        </p:blipFill>
        <p:spPr>
          <a:xfrm>
            <a:off x="4240213" y="4006850"/>
            <a:ext cx="722312" cy="769938"/>
          </a:xfrm>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4"/>
          <p:cNvPicPr>
            <a:picLocks noChangeAspect="1" noChangeArrowheads="1"/>
          </p:cNvPicPr>
          <p:nvPr/>
        </p:nvPicPr>
        <p:blipFill>
          <a:blip r:embed="rId2"/>
          <a:srcRect/>
          <a:stretch>
            <a:fillRect/>
          </a:stretch>
        </p:blipFill>
        <p:spPr bwMode="auto">
          <a:xfrm>
            <a:off x="7540625" y="5132388"/>
            <a:ext cx="1603375" cy="1725612"/>
          </a:xfrm>
          <a:prstGeom prst="rect">
            <a:avLst/>
          </a:prstGeom>
          <a:noFill/>
          <a:ln w="12700">
            <a:noFill/>
            <a:miter lim="800000"/>
            <a:headEnd type="none" w="sm" len="sm"/>
            <a:tailEnd type="none" w="sm" len="sm"/>
          </a:ln>
        </p:spPr>
      </p:pic>
      <p:sp>
        <p:nvSpPr>
          <p:cNvPr id="29699" name="1 Título"/>
          <p:cNvSpPr>
            <a:spLocks noGrp="1"/>
          </p:cNvSpPr>
          <p:nvPr>
            <p:ph type="title"/>
          </p:nvPr>
        </p:nvSpPr>
        <p:spPr/>
        <p:txBody>
          <a:bodyPr/>
          <a:lstStyle/>
          <a:p>
            <a:r>
              <a:rPr lang="es-CL" sz="2800" b="1" i="1" smtClean="0">
                <a:cs typeface="Arial" charset="0"/>
              </a:rPr>
              <a:t>Extractos  saludables a partir de algas</a:t>
            </a:r>
          </a:p>
        </p:txBody>
      </p:sp>
      <p:sp>
        <p:nvSpPr>
          <p:cNvPr id="29700" name="2 Marcador de contenido"/>
          <p:cNvSpPr>
            <a:spLocks noGrp="1"/>
          </p:cNvSpPr>
          <p:nvPr>
            <p:ph idx="1"/>
          </p:nvPr>
        </p:nvSpPr>
        <p:spPr>
          <a:xfrm>
            <a:off x="685800" y="1536700"/>
            <a:ext cx="7772400" cy="4559300"/>
          </a:xfrm>
        </p:spPr>
        <p:txBody>
          <a:bodyPr/>
          <a:lstStyle/>
          <a:p>
            <a:r>
              <a:rPr lang="es-CL" sz="1800" b="1" smtClean="0"/>
              <a:t>D09I1207</a:t>
            </a:r>
            <a:r>
              <a:rPr lang="es-CL" sz="1800" smtClean="0"/>
              <a:t>          </a:t>
            </a:r>
            <a:r>
              <a:rPr lang="es-CL" sz="1800" b="1" i="1" smtClean="0"/>
              <a:t>Diseño y evaluación de procesos para la extracción y purificación de carotenoides y ácidos grasos W-3 y W-6 </a:t>
            </a:r>
            <a:r>
              <a:rPr lang="pt-BR" sz="1800" b="1" i="1" smtClean="0"/>
              <a:t>de microalgas usando dióxido de carbono supercrítico</a:t>
            </a:r>
            <a:endParaRPr lang="es-CL" sz="1800" b="1" i="1" smtClean="0"/>
          </a:p>
          <a:p>
            <a:r>
              <a:rPr lang="es-CL" sz="1800" b="1" smtClean="0"/>
              <a:t>Problema: </a:t>
            </a:r>
            <a:r>
              <a:rPr lang="es-CL" sz="1800" smtClean="0"/>
              <a:t>Se requiere agregar valor a las microalgas, usando procesos de extracción / raccionamiento con CO2 supercrítico. Entre los productos se incluyen carotenoides (e.g., astaxantina de Haematococcus pluvialis) y ácidos grasos poliinsaturados (e.g., EPA y DHA de Spirulina máxima).	</a:t>
            </a:r>
          </a:p>
          <a:p>
            <a:r>
              <a:rPr lang="es-ES_tradnl" sz="1800" b="1" smtClean="0"/>
              <a:t>Solución: </a:t>
            </a:r>
            <a:r>
              <a:rPr lang="es-CL" sz="1800" smtClean="0"/>
              <a:t>Aprovechar las metodologías desarrolladas para extraer y/o fraccionar productos relacionados como EPA y DHA de aceite de pescado, pigmentos carotenoides de tomate y cápsicos deshidratados, aceites especiales de semillas oleaginosas, antioxidantes naturales de hierbas aromáticas, entre otros productos.</a:t>
            </a:r>
            <a:endParaRPr lang="es-ES_tradnl" sz="1800" smtClean="0"/>
          </a:p>
          <a:p>
            <a:r>
              <a:rPr lang="es-ES_tradnl" sz="1800" b="1" smtClean="0"/>
              <a:t>Institución: </a:t>
            </a:r>
            <a:r>
              <a:rPr lang="es-ES_tradnl" sz="1800" smtClean="0"/>
              <a:t>PUC., </a:t>
            </a:r>
            <a:r>
              <a:rPr lang="es-CL" sz="1800" smtClean="0"/>
              <a:t>UTFSM</a:t>
            </a:r>
            <a:r>
              <a:rPr lang="es-ES_tradnl" sz="1800" smtClean="0"/>
              <a:t>. </a:t>
            </a:r>
            <a:r>
              <a:rPr lang="es-ES_tradnl" sz="1800" b="1" smtClean="0"/>
              <a:t>Asociados: </a:t>
            </a:r>
            <a:r>
              <a:rPr lang="es-CL" sz="1800" smtClean="0"/>
              <a:t>Atacama BioNatural Products., Golden Omega, Granasur, Lo Vicuña, Indura.</a:t>
            </a:r>
            <a:endParaRPr lang="es-ES_tradnl" sz="1800" smtClean="0"/>
          </a:p>
          <a:p>
            <a:pPr eaLnBrk="1" hangingPunct="1">
              <a:spcBef>
                <a:spcPts val="600"/>
              </a:spcBef>
            </a:pPr>
            <a:r>
              <a:rPr lang="es-ES_tradnl" sz="1800" b="1" smtClean="0"/>
              <a:t>Aporte Fondef: </a:t>
            </a:r>
            <a:r>
              <a:rPr lang="es-ES_tradnl" sz="1800" smtClean="0"/>
              <a:t>M$ 389.025</a:t>
            </a:r>
            <a:endParaRPr lang="es-CL" sz="1800" smtClean="0"/>
          </a:p>
          <a:p>
            <a:endParaRPr lang="es-CL" sz="1800" smtClean="0"/>
          </a:p>
        </p:txBody>
      </p:sp>
      <p:pic>
        <p:nvPicPr>
          <p:cNvPr id="29701" name="Picture 18" descr="http://www.notebook-battery.us/images/digital-usb-disk-pen.jpg"/>
          <p:cNvPicPr>
            <a:picLocks noChangeAspect="1" noChangeArrowheads="1"/>
          </p:cNvPicPr>
          <p:nvPr/>
        </p:nvPicPr>
        <p:blipFill>
          <a:blip r:embed="rId3"/>
          <a:srcRect/>
          <a:stretch>
            <a:fillRect/>
          </a:stretch>
        </p:blipFill>
        <p:spPr bwMode="auto">
          <a:xfrm>
            <a:off x="0" y="6264275"/>
            <a:ext cx="593725" cy="593725"/>
          </a:xfrm>
          <a:prstGeom prst="rect">
            <a:avLst/>
          </a:prstGeom>
          <a:noFill/>
          <a:ln w="9525">
            <a:noFill/>
            <a:miter lim="800000"/>
            <a:headEnd/>
            <a:tailEnd/>
          </a:ln>
        </p:spPr>
      </p:pic>
      <p:sp>
        <p:nvSpPr>
          <p:cNvPr id="29702"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vidanutrida.com/wp-content/uploads/2010/02/bipolaridad.jpg"/>
          <p:cNvPicPr>
            <a:picLocks noChangeAspect="1" noChangeArrowheads="1"/>
          </p:cNvPicPr>
          <p:nvPr/>
        </p:nvPicPr>
        <p:blipFill>
          <a:blip r:embed="rId2"/>
          <a:srcRect/>
          <a:stretch>
            <a:fillRect/>
          </a:stretch>
        </p:blipFill>
        <p:spPr bwMode="auto">
          <a:xfrm>
            <a:off x="7505700" y="5219700"/>
            <a:ext cx="1638300" cy="1638300"/>
          </a:xfrm>
          <a:prstGeom prst="rect">
            <a:avLst/>
          </a:prstGeom>
          <a:noFill/>
          <a:ln w="9525">
            <a:noFill/>
            <a:miter lim="800000"/>
            <a:headEnd/>
            <a:tailEnd/>
          </a:ln>
        </p:spPr>
      </p:pic>
      <p:sp>
        <p:nvSpPr>
          <p:cNvPr id="30723" name="1 Título"/>
          <p:cNvSpPr>
            <a:spLocks noGrp="1"/>
          </p:cNvSpPr>
          <p:nvPr>
            <p:ph type="title"/>
          </p:nvPr>
        </p:nvSpPr>
        <p:spPr/>
        <p:txBody>
          <a:bodyPr/>
          <a:lstStyle/>
          <a:p>
            <a:r>
              <a:rPr lang="es-CL" sz="2800" b="1" i="1" smtClean="0">
                <a:cs typeface="Arial" charset="0"/>
              </a:rPr>
              <a:t>Actualizar los test de CI</a:t>
            </a:r>
          </a:p>
        </p:txBody>
      </p:sp>
      <p:sp>
        <p:nvSpPr>
          <p:cNvPr id="30724" name="2 Marcador de contenido"/>
          <p:cNvSpPr>
            <a:spLocks noGrp="1"/>
          </p:cNvSpPr>
          <p:nvPr>
            <p:ph idx="1"/>
          </p:nvPr>
        </p:nvSpPr>
        <p:spPr>
          <a:xfrm>
            <a:off x="685800" y="1768475"/>
            <a:ext cx="7772400" cy="4327525"/>
          </a:xfrm>
        </p:spPr>
        <p:txBody>
          <a:bodyPr/>
          <a:lstStyle/>
          <a:p>
            <a:r>
              <a:rPr lang="es-CL" sz="1800" b="1" smtClean="0"/>
              <a:t>D09I1238  </a:t>
            </a:r>
            <a:r>
              <a:rPr lang="es-CL" sz="1800" b="1" i="1" smtClean="0"/>
              <a:t>     Construcción y estandarización de instrumentos de evaluación psicométrica para el desarrollo de una cultura de evaluación ética y rigurosa</a:t>
            </a:r>
          </a:p>
          <a:p>
            <a:r>
              <a:rPr lang="es-CL" sz="1800" b="1" smtClean="0"/>
              <a:t>Problema</a:t>
            </a:r>
            <a:r>
              <a:rPr lang="es-CL" sz="1800" b="1" i="1" smtClean="0"/>
              <a:t>:</a:t>
            </a:r>
            <a:r>
              <a:rPr lang="es-CL" sz="1800" b="1" smtClean="0"/>
              <a:t> </a:t>
            </a:r>
            <a:r>
              <a:rPr lang="es-CL" sz="1800" smtClean="0"/>
              <a:t>La evaluación psicológica en Chile tiene deficiencias: falta de  instrumentos psicométricos,  falta de profesionales capacitados en procedimientos de aplicación de los mismos , falta de un contexto sociocultural y legal que promueva procesos de evaluación éticos y rigurosos. </a:t>
            </a:r>
          </a:p>
          <a:p>
            <a:r>
              <a:rPr lang="es-ES_tradnl" sz="1800" b="1" smtClean="0"/>
              <a:t>Solución</a:t>
            </a:r>
            <a:r>
              <a:rPr lang="es-ES_tradnl" sz="1800" smtClean="0"/>
              <a:t>: C</a:t>
            </a:r>
            <a:r>
              <a:rPr lang="es-CL" sz="1800" smtClean="0"/>
              <a:t>reación, adaptación y estandarización de instrumentos psicológicos. Entre los principales:  Evaluación Cognitiva (WAIS IV- test de CI) Test de Inteligencia No Verbal.  Por ejemplo, el test WAIS, versión IV, tiene ventajas significativas sobre la versión anterior que se usa actualmente en el país y cuya estandarización de 1960 está obsoleta .</a:t>
            </a:r>
          </a:p>
          <a:p>
            <a:r>
              <a:rPr lang="es-ES_tradnl" sz="1800" b="1" smtClean="0"/>
              <a:t>Institución: </a:t>
            </a:r>
            <a:r>
              <a:rPr lang="es-ES_tradnl" sz="1800" smtClean="0"/>
              <a:t>PUC.  </a:t>
            </a:r>
            <a:r>
              <a:rPr lang="es-ES_tradnl" sz="1800" b="1" smtClean="0"/>
              <a:t>Asociados:  </a:t>
            </a:r>
            <a:r>
              <a:rPr lang="es-CL" sz="1800" smtClean="0"/>
              <a:t>Vetor Editora, Impresora Optima. </a:t>
            </a:r>
          </a:p>
          <a:p>
            <a:pPr eaLnBrk="1" hangingPunct="1">
              <a:spcBef>
                <a:spcPts val="600"/>
              </a:spcBef>
            </a:pPr>
            <a:r>
              <a:rPr lang="es-ES_tradnl" sz="1800" b="1" smtClean="0"/>
              <a:t>Aporte Fondef: </a:t>
            </a:r>
            <a:r>
              <a:rPr lang="es-ES_tradnl" sz="1800" smtClean="0"/>
              <a:t>M$ 204.952</a:t>
            </a:r>
            <a:endParaRPr lang="es-CL" sz="1800" smtClean="0"/>
          </a:p>
          <a:p>
            <a:endParaRPr lang="es-CL" sz="1600" smtClean="0"/>
          </a:p>
        </p:txBody>
      </p:sp>
      <p:pic>
        <p:nvPicPr>
          <p:cNvPr id="30725" name="Picture 18" descr="http://www.notebook-battery.us/images/digital-usb-disk-pen.jpg"/>
          <p:cNvPicPr>
            <a:picLocks noChangeAspect="1" noChangeArrowheads="1"/>
          </p:cNvPicPr>
          <p:nvPr/>
        </p:nvPicPr>
        <p:blipFill>
          <a:blip r:embed="rId3"/>
          <a:srcRect/>
          <a:stretch>
            <a:fillRect/>
          </a:stretch>
        </p:blipFill>
        <p:spPr bwMode="auto">
          <a:xfrm>
            <a:off x="0" y="6264275"/>
            <a:ext cx="593725" cy="593725"/>
          </a:xfrm>
          <a:prstGeom prst="rect">
            <a:avLst/>
          </a:prstGeom>
          <a:noFill/>
          <a:ln w="9525">
            <a:noFill/>
            <a:miter lim="800000"/>
            <a:headEnd/>
            <a:tailEnd/>
          </a:ln>
        </p:spPr>
      </p:pic>
      <p:sp>
        <p:nvSpPr>
          <p:cNvPr id="3072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p:txBody>
          <a:bodyPr/>
          <a:lstStyle/>
          <a:p>
            <a:pPr eaLnBrk="1" hangingPunct="1"/>
            <a:r>
              <a:rPr lang="es-ES" b="1" smtClean="0"/>
              <a:t>UNIVERSIDAD DE CHILE</a:t>
            </a:r>
          </a:p>
        </p:txBody>
      </p:sp>
      <p:sp>
        <p:nvSpPr>
          <p:cNvPr id="31747" name="Rectangle 5"/>
          <p:cNvSpPr>
            <a:spLocks noGrp="1" noChangeArrowheads="1"/>
          </p:cNvSpPr>
          <p:nvPr>
            <p:ph type="subTitle" idx="1"/>
          </p:nvPr>
        </p:nvSpPr>
        <p:spPr/>
        <p:txBody>
          <a:bodyPr/>
          <a:lstStyle/>
          <a:p>
            <a:pPr eaLnBrk="1" hangingPunct="1"/>
            <a:endParaRPr lang="es-CL" smtClean="0"/>
          </a:p>
        </p:txBody>
      </p:sp>
      <p:pic>
        <p:nvPicPr>
          <p:cNvPr id="31748" name="Picture 6"/>
          <p:cNvPicPr>
            <a:picLocks noChangeAspect="1" noChangeArrowheads="1"/>
          </p:cNvPicPr>
          <p:nvPr/>
        </p:nvPicPr>
        <p:blipFill>
          <a:blip r:embed="rId3"/>
          <a:srcRect/>
          <a:stretch>
            <a:fillRect/>
          </a:stretch>
        </p:blipFill>
        <p:spPr bwMode="auto">
          <a:xfrm>
            <a:off x="4322763" y="3929063"/>
            <a:ext cx="523875" cy="86677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685800" y="762000"/>
            <a:ext cx="7772400" cy="1143000"/>
          </a:xfrm>
        </p:spPr>
        <p:txBody>
          <a:bodyPr/>
          <a:lstStyle/>
          <a:p>
            <a:pPr eaLnBrk="1" hangingPunct="1"/>
            <a:r>
              <a:rPr lang="es-ES_tradnl" sz="2800" b="1" i="1" smtClean="0"/>
              <a:t>Textos para mejorar la enseñanza de matemáticas</a:t>
            </a:r>
            <a:endParaRPr lang="es-ES" sz="2800" b="1" i="1" smtClean="0">
              <a:cs typeface="Arial" charset="0"/>
            </a:endParaRPr>
          </a:p>
        </p:txBody>
      </p:sp>
      <p:sp>
        <p:nvSpPr>
          <p:cNvPr id="32771" name="Rectangle 4"/>
          <p:cNvSpPr>
            <a:spLocks noGrp="1" noChangeArrowheads="1"/>
          </p:cNvSpPr>
          <p:nvPr>
            <p:ph idx="1"/>
          </p:nvPr>
        </p:nvSpPr>
        <p:spPr>
          <a:xfrm>
            <a:off x="609600" y="1657350"/>
            <a:ext cx="8001000" cy="4114800"/>
          </a:xfrm>
        </p:spPr>
        <p:txBody>
          <a:bodyPr/>
          <a:lstStyle/>
          <a:p>
            <a:r>
              <a:rPr lang="es-CL" sz="1800" b="1" smtClean="0">
                <a:cs typeface="Arial" charset="0"/>
              </a:rPr>
              <a:t>D09I1023	</a:t>
            </a:r>
            <a:r>
              <a:rPr lang="es-CL" sz="1800" b="1" i="1" smtClean="0"/>
              <a:t>Recursos pedagógicos para la implementación de los estándares de formación inicial para profesores de Enseñanza Básica en Matemáticas</a:t>
            </a:r>
            <a:endParaRPr lang="es-CL" sz="1800" b="1" i="1" smtClean="0">
              <a:cs typeface="Arial" charset="0"/>
            </a:endParaRPr>
          </a:p>
          <a:p>
            <a:r>
              <a:rPr lang="es-ES_tradnl" sz="1800" b="1" smtClean="0">
                <a:cs typeface="Arial" charset="0"/>
              </a:rPr>
              <a:t>Problema: </a:t>
            </a:r>
            <a:r>
              <a:rPr lang="es-CL" sz="1800" smtClean="0">
                <a:cs typeface="Arial" charset="0"/>
              </a:rPr>
              <a:t>D</a:t>
            </a:r>
            <a:r>
              <a:rPr lang="es-CL" sz="1800" smtClean="0"/>
              <a:t>eficiente preparación para enseñar matemáticas de los profesores de enseñanza básica (EB) chilenos.</a:t>
            </a:r>
            <a:endParaRPr lang="es-ES_tradnl" altLang="ja-JP" sz="1800" smtClean="0">
              <a:ea typeface="ＭＳ Ｐゴシック" pitchFamily="34" charset="-128"/>
              <a:cs typeface="Arial" charset="0"/>
            </a:endParaRPr>
          </a:p>
          <a:p>
            <a:r>
              <a:rPr lang="es-ES_tradnl" sz="1800" b="1" smtClean="0">
                <a:cs typeface="Arial" charset="0"/>
              </a:rPr>
              <a:t>Solución:</a:t>
            </a:r>
            <a:r>
              <a:rPr lang="es-ES_tradnl" sz="1800" smtClean="0">
                <a:cs typeface="Arial" charset="0"/>
              </a:rPr>
              <a:t> </a:t>
            </a:r>
            <a:r>
              <a:rPr lang="es-CL" sz="1800" smtClean="0">
                <a:cs typeface="Arial" charset="0"/>
              </a:rPr>
              <a:t>T</a:t>
            </a:r>
            <a:r>
              <a:rPr lang="es-CL" sz="1800" smtClean="0"/>
              <a:t>extos y material de apoyo elaborado especialmente para estudiantes de pedagogía en EB, orientado por los Estándares de Formación Inicial para Profesores de EB en matemáticas (EEB).  Se proponen 4 libros de matemáticas para estudiantes de pedagogía, 4 libros de matemáticas para formadores de profesores, material multimedial de acompañamiento. </a:t>
            </a:r>
            <a:endParaRPr lang="es-ES_tradnl" sz="1800" smtClean="0">
              <a:cs typeface="Arial" charset="0"/>
            </a:endParaRPr>
          </a:p>
          <a:p>
            <a:pPr eaLnBrk="1" hangingPunct="1">
              <a:spcBef>
                <a:spcPts val="600"/>
              </a:spcBef>
            </a:pPr>
            <a:r>
              <a:rPr lang="es-CL" sz="1800" b="1" smtClean="0">
                <a:cs typeface="Arial" charset="0"/>
              </a:rPr>
              <a:t>Institución:</a:t>
            </a:r>
            <a:r>
              <a:rPr lang="es-CL" sz="1800" smtClean="0">
                <a:cs typeface="Arial" charset="0"/>
              </a:rPr>
              <a:t> </a:t>
            </a:r>
            <a:r>
              <a:rPr lang="es-ES" sz="1800" smtClean="0">
                <a:cs typeface="Arial" charset="0"/>
              </a:rPr>
              <a:t>U. de Chile, PUC.  </a:t>
            </a:r>
            <a:r>
              <a:rPr lang="es-ES" sz="1800" b="1" smtClean="0">
                <a:cs typeface="Arial" charset="0"/>
              </a:rPr>
              <a:t>Asociados</a:t>
            </a:r>
            <a:r>
              <a:rPr lang="es-ES" sz="1800" smtClean="0">
                <a:cs typeface="Arial" charset="0"/>
              </a:rPr>
              <a:t>: </a:t>
            </a:r>
            <a:r>
              <a:rPr lang="es-CL" sz="1800" smtClean="0"/>
              <a:t>Editorial Ediciones SM Chile, CPEIP, Academia Chilena de Ciencias.</a:t>
            </a:r>
            <a:endParaRPr lang="es-CL" sz="1800" smtClean="0">
              <a:cs typeface="Arial" charset="0"/>
            </a:endParaRPr>
          </a:p>
          <a:p>
            <a:pPr eaLnBrk="1" hangingPunct="1">
              <a:spcBef>
                <a:spcPts val="600"/>
              </a:spcBef>
            </a:pPr>
            <a:r>
              <a:rPr lang="es-ES" sz="1800" b="1" smtClean="0">
                <a:cs typeface="Arial" charset="0"/>
              </a:rPr>
              <a:t>Aporte Fondef</a:t>
            </a:r>
            <a:r>
              <a:rPr lang="es-ES" sz="1800" smtClean="0">
                <a:cs typeface="Arial" charset="0"/>
              </a:rPr>
              <a:t>: M$ 339.110  </a:t>
            </a:r>
          </a:p>
          <a:p>
            <a:pPr eaLnBrk="1" hangingPunct="1">
              <a:spcBef>
                <a:spcPts val="600"/>
              </a:spcBef>
            </a:pPr>
            <a:endParaRPr lang="es-ES" sz="1800" smtClean="0">
              <a:cs typeface="Arial" charset="0"/>
            </a:endParaRPr>
          </a:p>
        </p:txBody>
      </p:sp>
      <p:pic>
        <p:nvPicPr>
          <p:cNvPr id="32772" name="Picture 6" descr="http://t2.gstatic.com/images?q=tbn:ANd9GcQgRqZXWeTXY-ig5eDofGylJJUn1lntbMliQ1dHxBBvtqr8YD5A"/>
          <p:cNvPicPr>
            <a:picLocks noChangeAspect="1" noChangeArrowheads="1"/>
          </p:cNvPicPr>
          <p:nvPr/>
        </p:nvPicPr>
        <p:blipFill>
          <a:blip r:embed="rId3"/>
          <a:srcRect/>
          <a:stretch>
            <a:fillRect/>
          </a:stretch>
        </p:blipFill>
        <p:spPr bwMode="auto">
          <a:xfrm>
            <a:off x="6910388" y="5372100"/>
            <a:ext cx="2233612" cy="1485900"/>
          </a:xfrm>
          <a:prstGeom prst="rect">
            <a:avLst/>
          </a:prstGeom>
          <a:noFill/>
          <a:ln w="9525">
            <a:noFill/>
            <a:miter lim="800000"/>
            <a:headEnd/>
            <a:tailEnd/>
          </a:ln>
        </p:spPr>
      </p:pic>
      <p:pic>
        <p:nvPicPr>
          <p:cNvPr id="32773"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32774"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t3.gstatic.com/images?q=tbn:ANd9GcTgBvZFeiD4Eeaoc9kXtEnC3C7hWG3gxT-h1zOh2I8LvDBVNJ23"/>
          <p:cNvPicPr>
            <a:picLocks noChangeAspect="1" noChangeArrowheads="1"/>
          </p:cNvPicPr>
          <p:nvPr/>
        </p:nvPicPr>
        <p:blipFill>
          <a:blip r:embed="rId3"/>
          <a:srcRect/>
          <a:stretch>
            <a:fillRect/>
          </a:stretch>
        </p:blipFill>
        <p:spPr bwMode="auto">
          <a:xfrm>
            <a:off x="6983413" y="5438775"/>
            <a:ext cx="2160587" cy="1419225"/>
          </a:xfrm>
          <a:prstGeom prst="rect">
            <a:avLst/>
          </a:prstGeom>
          <a:noFill/>
          <a:ln w="9525">
            <a:noFill/>
            <a:miter lim="800000"/>
            <a:headEnd/>
            <a:tailEnd/>
          </a:ln>
        </p:spPr>
      </p:pic>
      <p:sp>
        <p:nvSpPr>
          <p:cNvPr id="33795" name="Rectangle 3"/>
          <p:cNvSpPr>
            <a:spLocks noGrp="1" noChangeArrowheads="1"/>
          </p:cNvSpPr>
          <p:nvPr>
            <p:ph type="title"/>
          </p:nvPr>
        </p:nvSpPr>
        <p:spPr>
          <a:xfrm>
            <a:off x="685800" y="762000"/>
            <a:ext cx="7772400" cy="1143000"/>
          </a:xfrm>
        </p:spPr>
        <p:txBody>
          <a:bodyPr/>
          <a:lstStyle/>
          <a:p>
            <a:pPr eaLnBrk="1" hangingPunct="1"/>
            <a:r>
              <a:rPr lang="es-ES_tradnl" sz="2800" b="1" i="1" smtClean="0"/>
              <a:t/>
            </a:r>
            <a:br>
              <a:rPr lang="es-ES_tradnl" sz="2800" b="1" i="1" smtClean="0"/>
            </a:br>
            <a:r>
              <a:rPr lang="es-ES_tradnl" sz="2800" b="1" i="1" smtClean="0"/>
              <a:t>Kits más eficientes para el control de enfermedades en salmones</a:t>
            </a:r>
            <a:br>
              <a:rPr lang="es-ES_tradnl" sz="2800" b="1" i="1" smtClean="0"/>
            </a:br>
            <a:endParaRPr lang="es-ES" sz="2800" b="1" i="1" smtClean="0">
              <a:cs typeface="Arial" charset="0"/>
            </a:endParaRPr>
          </a:p>
        </p:txBody>
      </p:sp>
      <p:sp>
        <p:nvSpPr>
          <p:cNvPr id="33796" name="Rectangle 4"/>
          <p:cNvSpPr>
            <a:spLocks noGrp="1" noChangeArrowheads="1"/>
          </p:cNvSpPr>
          <p:nvPr>
            <p:ph idx="1"/>
          </p:nvPr>
        </p:nvSpPr>
        <p:spPr>
          <a:xfrm>
            <a:off x="609600" y="1657350"/>
            <a:ext cx="8001000" cy="4114800"/>
          </a:xfrm>
        </p:spPr>
        <p:txBody>
          <a:bodyPr/>
          <a:lstStyle/>
          <a:p>
            <a:endParaRPr lang="es-CL" sz="1800" b="1" smtClean="0">
              <a:cs typeface="Arial" charset="0"/>
            </a:endParaRPr>
          </a:p>
          <a:p>
            <a:r>
              <a:rPr lang="es-CL" sz="1800" b="1" smtClean="0">
                <a:cs typeface="Arial" charset="0"/>
              </a:rPr>
              <a:t>D09I1030	</a:t>
            </a:r>
            <a:r>
              <a:rPr lang="es-CL" sz="1800" b="1" smtClean="0"/>
              <a:t> </a:t>
            </a:r>
            <a:r>
              <a:rPr lang="es-CL" sz="1800" b="1" i="1" smtClean="0"/>
              <a:t>Desarrollo de herramientas biotecnológicas en el formato de RT-PCR  tiempo real para la formulación de kits diagnósticos orientados al control de múltiples enfermedades de salmónidos incluidas en programas oficiales </a:t>
            </a:r>
          </a:p>
          <a:p>
            <a:r>
              <a:rPr lang="es-ES_tradnl" sz="1800" b="1" smtClean="0">
                <a:cs typeface="Arial" charset="0"/>
              </a:rPr>
              <a:t>Problema:  </a:t>
            </a:r>
            <a:r>
              <a:rPr lang="es-ES_tradnl" sz="1800" smtClean="0"/>
              <a:t>Existen deficiencias en los sistemas de </a:t>
            </a:r>
            <a:r>
              <a:rPr lang="es-CL" sz="1800" smtClean="0"/>
              <a:t>diagnóstico de patógenos de salmónidos.</a:t>
            </a:r>
            <a:endParaRPr lang="es-ES_tradnl" altLang="ja-JP" sz="1800" smtClean="0">
              <a:ea typeface="ＭＳ Ｐゴシック" pitchFamily="34" charset="-128"/>
              <a:cs typeface="Arial" charset="0"/>
            </a:endParaRPr>
          </a:p>
          <a:p>
            <a:r>
              <a:rPr lang="es-ES_tradnl" sz="1800" b="1" smtClean="0">
                <a:cs typeface="Arial" charset="0"/>
              </a:rPr>
              <a:t>Solución:</a:t>
            </a:r>
            <a:r>
              <a:rPr lang="es-CL" sz="1800" smtClean="0"/>
              <a:t> La plataforma tecnológica de RT‐PCR permitirá a partir de una misma muestra biológica: Detectar en forma simultánea tres patógenos por ensayo, cuantificar la carga de patógeno, detectar en forma sensible, específica y rápida y aplicar tecnología de menor costo. El producto principal  es Kit‐Programa Sanitario General Reproductores. </a:t>
            </a:r>
            <a:endParaRPr lang="es-ES_tradnl" sz="1800" smtClean="0">
              <a:cs typeface="Arial" charset="0"/>
            </a:endParaRPr>
          </a:p>
          <a:p>
            <a:pPr eaLnBrk="1" hangingPunct="1">
              <a:spcBef>
                <a:spcPts val="600"/>
              </a:spcBef>
            </a:pPr>
            <a:r>
              <a:rPr lang="es-CL" sz="1800" b="1" smtClean="0">
                <a:cs typeface="Arial" charset="0"/>
              </a:rPr>
              <a:t>Institución:</a:t>
            </a:r>
            <a:r>
              <a:rPr lang="es-CL" sz="1800" smtClean="0">
                <a:cs typeface="Arial" charset="0"/>
              </a:rPr>
              <a:t> </a:t>
            </a:r>
            <a:r>
              <a:rPr lang="es-ES" sz="1800" smtClean="0">
                <a:cs typeface="Arial" charset="0"/>
              </a:rPr>
              <a:t>U. de Chile.  </a:t>
            </a:r>
            <a:r>
              <a:rPr lang="es-ES" sz="1800" b="1" smtClean="0">
                <a:cs typeface="Arial" charset="0"/>
              </a:rPr>
              <a:t>Asociados</a:t>
            </a:r>
            <a:r>
              <a:rPr lang="es-ES" sz="1800" smtClean="0">
                <a:cs typeface="Arial" charset="0"/>
              </a:rPr>
              <a:t>: </a:t>
            </a:r>
            <a:r>
              <a:rPr lang="es-CL" sz="1800" smtClean="0"/>
              <a:t>Quetro, AquaInnovo, Empresas Aquachile.</a:t>
            </a:r>
            <a:endParaRPr lang="es-CL" sz="1800" smtClean="0">
              <a:cs typeface="Arial" charset="0"/>
            </a:endParaRPr>
          </a:p>
          <a:p>
            <a:pPr eaLnBrk="1" hangingPunct="1">
              <a:spcBef>
                <a:spcPts val="600"/>
              </a:spcBef>
            </a:pPr>
            <a:r>
              <a:rPr lang="es-ES" sz="1800" b="1" smtClean="0">
                <a:cs typeface="Arial" charset="0"/>
              </a:rPr>
              <a:t>Aporte Fondef</a:t>
            </a:r>
            <a:r>
              <a:rPr lang="es-ES" sz="1800" smtClean="0">
                <a:cs typeface="Arial" charset="0"/>
              </a:rPr>
              <a:t>: M$ 293.377  </a:t>
            </a:r>
          </a:p>
          <a:p>
            <a:pPr eaLnBrk="1" hangingPunct="1">
              <a:spcBef>
                <a:spcPts val="600"/>
              </a:spcBef>
            </a:pPr>
            <a:endParaRPr lang="es-ES" sz="1800" smtClean="0">
              <a:cs typeface="Arial" charset="0"/>
            </a:endParaRPr>
          </a:p>
        </p:txBody>
      </p:sp>
      <p:pic>
        <p:nvPicPr>
          <p:cNvPr id="33797"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33798"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4" descr="http://www.neuro-zone.com/writable/content_attachments/files/wharton%20jelly.jpg"/>
          <p:cNvPicPr>
            <a:picLocks noChangeAspect="1" noChangeArrowheads="1"/>
          </p:cNvPicPr>
          <p:nvPr/>
        </p:nvPicPr>
        <p:blipFill>
          <a:blip r:embed="rId3"/>
          <a:srcRect/>
          <a:stretch>
            <a:fillRect/>
          </a:stretch>
        </p:blipFill>
        <p:spPr bwMode="auto">
          <a:xfrm>
            <a:off x="7037388" y="5303838"/>
            <a:ext cx="2106612" cy="1554162"/>
          </a:xfrm>
          <a:prstGeom prst="rect">
            <a:avLst/>
          </a:prstGeom>
          <a:noFill/>
          <a:ln w="9525">
            <a:noFill/>
            <a:miter lim="800000"/>
            <a:headEnd/>
            <a:tailEnd/>
          </a:ln>
        </p:spPr>
      </p:pic>
      <p:sp>
        <p:nvSpPr>
          <p:cNvPr id="34819" name="Rectangle 2"/>
          <p:cNvSpPr>
            <a:spLocks noGrp="1" noChangeArrowheads="1"/>
          </p:cNvSpPr>
          <p:nvPr>
            <p:ph type="title"/>
          </p:nvPr>
        </p:nvSpPr>
        <p:spPr>
          <a:xfrm>
            <a:off x="685800" y="985838"/>
            <a:ext cx="7772400" cy="1143000"/>
          </a:xfrm>
        </p:spPr>
        <p:txBody>
          <a:bodyPr/>
          <a:lstStyle/>
          <a:p>
            <a:pPr eaLnBrk="1" hangingPunct="1"/>
            <a:r>
              <a:rPr lang="en-US" sz="2800" b="1" i="1" smtClean="0">
                <a:cs typeface="Arial" charset="0"/>
              </a:rPr>
              <a:t>Nuevas células para el tratamiento de lesiones</a:t>
            </a:r>
            <a:r>
              <a:rPr lang="en-US" b="1" i="1" smtClean="0">
                <a:cs typeface="Arial" charset="0"/>
              </a:rPr>
              <a:t/>
            </a:r>
            <a:br>
              <a:rPr lang="en-US" b="1" i="1" smtClean="0">
                <a:cs typeface="Arial" charset="0"/>
              </a:rPr>
            </a:br>
            <a:endParaRPr lang="es-ES" b="1" i="1" smtClean="0">
              <a:cs typeface="Arial" charset="0"/>
            </a:endParaRPr>
          </a:p>
        </p:txBody>
      </p:sp>
      <p:sp>
        <p:nvSpPr>
          <p:cNvPr id="34820" name="Rectangle 3"/>
          <p:cNvSpPr>
            <a:spLocks noGrp="1" noChangeArrowheads="1"/>
          </p:cNvSpPr>
          <p:nvPr>
            <p:ph idx="1"/>
          </p:nvPr>
        </p:nvSpPr>
        <p:spPr>
          <a:xfrm>
            <a:off x="685800" y="1587500"/>
            <a:ext cx="7772400" cy="4503738"/>
          </a:xfrm>
        </p:spPr>
        <p:txBody>
          <a:bodyPr/>
          <a:lstStyle/>
          <a:p>
            <a:r>
              <a:rPr lang="es-CL" sz="1800" b="1" smtClean="0">
                <a:cs typeface="Arial" charset="0"/>
              </a:rPr>
              <a:t>D09I1047</a:t>
            </a:r>
            <a:r>
              <a:rPr lang="es-CL" sz="1800" i="1" smtClean="0">
                <a:cs typeface="Arial" charset="0"/>
              </a:rPr>
              <a:t>	</a:t>
            </a:r>
            <a:r>
              <a:rPr lang="es-CL" sz="1800" b="1" i="1" smtClean="0">
                <a:cs typeface="Arial" charset="0"/>
              </a:rPr>
              <a:t>D</a:t>
            </a:r>
            <a:r>
              <a:rPr lang="es-CL" sz="1800" b="1" i="1" smtClean="0"/>
              <a:t>esarrollar tecnologías para la obtención de células troncales </a:t>
            </a:r>
            <a:r>
              <a:rPr lang="pt-BR" sz="1800" b="1" i="1" smtClean="0"/>
              <a:t>mesenquimáticas de gelatina de Wharton </a:t>
            </a:r>
            <a:r>
              <a:rPr lang="es-CL" sz="1800" b="1" i="1" smtClean="0"/>
              <a:t>(WJ-MSC) para el tratamiento de lesiones vasculares causadas por isquemia crónica de las extremidades</a:t>
            </a:r>
          </a:p>
          <a:p>
            <a:pPr eaLnBrk="1" hangingPunct="1">
              <a:spcBef>
                <a:spcPts val="600"/>
              </a:spcBef>
            </a:pPr>
            <a:r>
              <a:rPr lang="en-US" sz="1800" b="1" smtClean="0">
                <a:cs typeface="Arial" charset="0"/>
              </a:rPr>
              <a:t>Problema:</a:t>
            </a:r>
            <a:r>
              <a:rPr lang="en-US" sz="1800" smtClean="0">
                <a:cs typeface="Arial" charset="0"/>
              </a:rPr>
              <a:t> La incidencia  annual de la isquemia crónica en las extremidades en países desarrollados es entre 500 a 1000 casos por millón.  Es 20 veces más frecuente en pacientes diabéticos  El “pie diabético”  es el que motiva mayores hospitalizaciones (57% relacionado a isquemia) y es la primera causa de amputaciones. </a:t>
            </a:r>
            <a:endParaRPr lang="es-ES" sz="1800" smtClean="0">
              <a:cs typeface="Arial" charset="0"/>
            </a:endParaRPr>
          </a:p>
          <a:p>
            <a:r>
              <a:rPr lang="es-ES_tradnl" sz="1800" b="1" smtClean="0">
                <a:cs typeface="Arial" charset="0"/>
              </a:rPr>
              <a:t>Solución:</a:t>
            </a:r>
            <a:r>
              <a:rPr lang="es-ES_tradnl" sz="1800" smtClean="0">
                <a:cs typeface="Arial" charset="0"/>
              </a:rPr>
              <a:t>  </a:t>
            </a:r>
            <a:r>
              <a:rPr lang="es-CL" sz="1800" smtClean="0"/>
              <a:t>La obtención y expansión de WJ-MSC es más eficiente con respecto a otras fuentes como la sangre de cordón o la BM y dadas sus características inmunogénicas pueden ser utilizadas en el desarrollo de productos de uso alogénico. </a:t>
            </a:r>
            <a:endParaRPr lang="es-ES_tradnl" sz="1800" smtClean="0">
              <a:cs typeface="Arial" charset="0"/>
            </a:endParaRPr>
          </a:p>
          <a:p>
            <a:pPr eaLnBrk="1" hangingPunct="1">
              <a:spcBef>
                <a:spcPts val="600"/>
              </a:spcBef>
            </a:pPr>
            <a:r>
              <a:rPr lang="es-CL" sz="1800" b="1" smtClean="0">
                <a:cs typeface="Arial" charset="0"/>
              </a:rPr>
              <a:t>Institución:</a:t>
            </a:r>
            <a:r>
              <a:rPr lang="es-CL" sz="1800" smtClean="0">
                <a:cs typeface="Arial" charset="0"/>
              </a:rPr>
              <a:t> U. de Chile,  PUC.  </a:t>
            </a:r>
            <a:r>
              <a:rPr lang="es-CL" sz="1800" b="1" smtClean="0">
                <a:cs typeface="Arial" charset="0"/>
              </a:rPr>
              <a:t>Asociados:  </a:t>
            </a:r>
            <a:r>
              <a:rPr lang="es-CL" sz="1800" smtClean="0"/>
              <a:t>Vidacel, Inversiones Herbolaria</a:t>
            </a: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$ 270.033</a:t>
            </a:r>
          </a:p>
        </p:txBody>
      </p:sp>
      <p:sp>
        <p:nvSpPr>
          <p:cNvPr id="34821" name="AutoShape 6" descr="data:image/jpg;base64,/9j/4AAQSkZJRgABAQAAAQABAAD/2wCEAAkGBhQSEBUUExQWFRUVGBgXGBgXFxoYFxQYFxcXFRQXFxgYHCYeGh0lHBcUHy8gIycpLCwsFR4xNTAqNSYrLCkBCQoKDgwOGg8PGiwkHyQqLCoqLCwsLCwpLCksLCkpLCwsKSksLCwsLCwsLCwsLCwsLCwpLCwsLCwsLCksKSwsLP/AABEIAMEBBQMBIgACEQEDEQH/xAAbAAACAwEBAQAAAAAAAAAAAAAEBQACAwYBB//EADYQAAEDAwIEAwcEAQQDAAAAAAEAAhEDBCExQQUSUWFxgZETIqGxwdHwFDLh8UIGFSOCM2Jy/8QAGwEAAwEBAQEBAAAAAAAAAAAAAgMEAQUABgf/xAAyEQACAQMDAwMCBAUFAAAAAAAAAQIDESEEEjETQVEFIjIUcWGBkbEjM0JS4QahwdHw/9oADAMBAAIRAxEAPwD52642WFWvJWZqrJy50Y2KeTR1ZU5z1VFVyakYVeF4HgbL3kK8/Sk6IsdzGV9pmUS2v8tlQ2cCV5ydFjszysyEk7ohj9ih2USrPafBeaNNHUcSFpb0gGkkbQrWdTGUVygDHVKbfAwVewWZajwTMqVrPOPzdMU7ciJSyL4XoC2fSg5WtFg0wjcsBwyylG3kZRLaIGN1vSYDM+Q+a8dShTOd2evZ5ALpsHCFKNqUDKxfTT4sc7pGBWb2LYsVS1MAcvIM5qqiXUsLFzEaYtmaitC8LVphvQrBuyvXuObaPkhwrBC4q9zzM+VXZQJ0CoSrMuSMStd+x5Hvsj0V6DM5MKv6s9Asi9es2G3FcBpawqIHmUWbX5BuhovCVmXKBKsEX5ivJWtNq8ICG4J41pRDaUQSdVm2lKhA6oXkw8qkTAkrW3tS5Z21EF25XQWtqA0bRt8ULbuoxV2E3sQEyy5dkPdW+RAXQhgMTPn3QF2GirAg4wY+6GpCrRf8RHqS3PIro0tVvyfngiS0ZWb6UiBH59Vm+5RKG2N2DNbJRgtyR+ei0ocOIzO2nx+yYVKQDMDz65j7pNSqr2RzZyyITRBUbR2RtdsFZhgTFN2G02DBkOg9Feo4jRbut5yNQq+zkEbrbp5Oje64AagMyp7LmC2qMgd1SnrrEfkJt8YESduQc0BKpUt0xbT5jgLT2WIP58V7qE03bgUGgsn0E5daToqfptoyt6gvqiR9JUcxOHWEoZ9sfMJimGppi2FHZRLqKydTTFIIHcFQhbvasiExM8VUUUK08RRReLx4PartVWvVvaKdhhDVf2UodtZGW9ZwILdZ+PVJldAO5nU5RGumV4yo3osa5O6lqySt24CihpYUMkxAKcU37aQgLGAMlHW7uU6T26+it9M2Os93PYyWWENHcwMlc2+59pWc6TBJjw2Ti+ueSm4buER90rtW79v4VnrGppzahT7fuUUY/wBTC6NORrI/OqPoWTXAe9DhJiJ+PhKpZW5IJjePVNf0GNTzfIRlfKVatsXPamaskmYusyB7rgQMDeZgmPzZUr2cuhp0BdkwI6CdScJv7L3AMGDnq2N+0zCwZaBztBGRmdcxp6KVVO7OZZ8nP3VMRjz7INro1/AmvEKAaY5pONBjKX3LJJ6ALo0mpIfT4LCqCBH9KtcYPqPPVYU6BEEGAfPqfoUQw4zE/Xuj27Xgf1LLIvrNnB1QNSpBwnN5Qjzz/CT3rCIIVFNp8Hm9x5TunzgoujeGcpS2qQiKNwjlEW0x5QuhuCI+cooEEfXCU27kbQEHCS4ksohxtfd2HjqsKnD520zjoiqNTOUW0YSuOBN2jnavDzuMIKpYwuweA4k8oAPWTH59UO61aBnQ/ko+o0HCr2Zxb6CGqUl2t1wthGAD4JNe8KiYyOqZCumyuLfc5twXiNubIhBlsKxSTCPF4vV4iMCwVeViFcPKS0Fc1atw4hUZRMSjrSmP8t+qVKSQV0kCvbzCTqtra3IW91R5TjRbMow2T0KU54wCso8p1AAiqd4NfRKK70KLuMSt6e7IfTTeRj7R1R28SnNrZhon/Lbp4pRamSAMSuhpthgM6SB5IYRU6ihLgrk4wjtsFWdImCDBGSY0ONEdSsed0OcQyQC+CJEn3oO+EjF5GAYC6jhfEPa0xzbYnqNRKX6joZUodanxw13X4kWoi45RrQ4e0tBMBoBYY1MZDnZmTJnwVqvDnUxzFoLTu06dJ9DlEWkc37ZBkEE4nQE9N0fbV2CoZkYMc0GRBxHRfOSnJPBPDMWzkOI2RYecNj/IHXBEfniuers5ic5Mx9l2160hjmnIxHXlIMxjqFyl1ZcuZzPn2XU0lW/IVKV7ozs6EiQjnhp1Zr/kBp4wsrNxJJ38Mfn3Rvssba5+UZVNV+RNVi+tZuc8k5adPFJuIWDm6+PruurfVa3B3Qt21j2xzZjX6J1GnqLbtj2/Zg0601hrB87rgtMFVZXT2/4dIMiCMbZxOEgrUC0wVfCSki1MZWdwOqd2+f27/NcjRJkQuksqg5YOqTVjt4POG5XQ2p1iNcjomlvyxgnw1SqnTMCMyDvkRr+dkXasIIPwOhUk7NXQhQakH0ukA+KrVtZkbdOnVbNYYl248PksTVyJGO3TxU+5t4GunGXYpa2pBIBBB67bql7aw6BrrMzO+Y/MFEC4G04jvB7oyg+W6AjvoDtrpul1JSWWGo7DmrrhTS2TAkxjX0XPcQ4I4ZAkLubqzB0/vpCHNvE7zhOp6lxDtGWT5vUtyCou7u+FMeZ5fRRXLWxsZs/E4gL0BZNetQcKpoWNLd2IRLqEgGcbhB8Pd70JnbiZbv47KOp7WBLDLU28x0mInp4K10MYgee+8LWnoddPlshOIUiTAnAnO50MdUhZkMhZsS8Rr/4gJaSirwe8cyh11IKyCle424bWwn9tV5mwD4rmbdpa2Uy4bcGYGZ26pUGoVVU8Mumt0Eu41pM3TThV0WOyTHTvssRQhocNDr1HVC1K3RWympfLMX4NdOEoWZ21nUDiDg7EA9NdPNFuqNBMEvDRERh3/wBR4/JcNwfiz6NZrxnlIJGxg7ruf1bapFSnvnlAw2fezscyvlvUNE9PLfH4v9/Bzelsx2F9zUk8oyNfPUjw+y5vjLBJGjh09ZXUPJ5HOZTPs2u5S7Guw2xnTuuY/wBQuBfzfnilaX+ZYngv4oJwvmc/lBySGgzgkmF2HH/9MOtKIfzh22ARB9fyFwFKuWnmGo6dtwnVT/VFauA2tVc8DQE/HGp8V1Ywl9RTnjYn7l5DqwzcDjm1K9c3GPVeHsZW1M4hfpMZxnG8GrW5QUNpXlJbI/cMY/8AYQceCUXfB/aTiM+ic1HAAjfU9O2UFZM992fMr4jXuKrydP8AP7l1KEOGLG8EDG6ydz9lixhOhwukq2nMNZ7IB9pGIUMam77j5qCwkEcNIBkHTKd0wTBO5Oe8A/b1XOPhkJrw+5aSJkDfw9FNUg+RErRzYbvJLQIyNY6dCsatflaca48pn5rGnfBVvq49nMH+NF7S049Vblj/AJAUop5Zi2uQfyEZb3wn6aJIbwIijfNhfSOlGpFwlHH/AL9B7jCWLnQsawie2dwhuYRhuZz4SgaV+AdcFH07hogzpE918nX07ovvbsTypqL5KuZ1jzURDbikckjzOiilz4B6bPj0qzXKisF9ULGVi5NaB9SkdifeG66ChRdgAak+SirWTAnFvgZW7fdiNcCNR1Pgl1QGZzLcQdv7Ti2ovJg4kRMkk6CPgmFTgUlwiHCJ2GsfBc3rRg8ioRqN5wfMrwe+VKdudSMLq7zhzWOMDmMkdjnVSnwYvEnHlELo/VLadinpk8t3fg54Nc/DdAiLag4OEaroa9rTpjlbnw380MX7hsBK6+5YWCx0oR+TyNLN0U+UuO0DbOvms3W7Xn3Uu/WECIV7W9c3IcW+CylUnTT7p9hexSftCBYOkALobRzmAU/emNkmtb95jWQInqh7zj3sevN22Q6irKvFU1EOppYpXnwPK/EYZyhz4JktxG4Hj4rnb+rODhJ63GKjnY0Oi8/Xv3HMFlPTOnkjaorETUVCD2Xr606andeU/e09Fc22cYVG4Ho92DfqiMZRdpek4W3LgAj4SjrPh7X5jPwXpVtqyep0FuKim50fdbUrMtOCIPdFigGDQ/Rbua0jTX7fdRutfge9lJ5QILeXZcBHRUrUJ3BPz/PqtqltBxI6z11KIaGmIBEa/cI1LuKbhJe1CKvayg6fM0wuufw8E9ZGuxQdfhu41Gyf1E0Jd7AtkZbBHn0R9EbESOiwttSIg74+iZADlGkgyPA/zChqTcHg59RWEl/woglzcg+o/OqB9kRqut9n0wI8jKU8Vs8B400P0Xc0XqHXeyos2/X/ACbSnlJi+noQVrbVCDyyek/JDOdhZsr581bWgqsXCX5fgyupTTQ2qUQe3rnuVFtRb7jSovl3JxdjmN2dj5pCitCa8E4E6u7cNGpXbnOMFeR0YxcsIG4TSLqggEwu74bw0AQ7XEdukqlpYU6OI95pzv8An8LorQNcTviT9lyNZUqNblFpDZ01BXvktWtGsIgTInpB8e6GrDoTjHfr90xYGF4LZIGx8ThYXgaJIaQDMnTMbR8lxYt3syNXuc9UZznYRM4zKGqzM5geiOxqJnVVp0i4HpB8+kLoKR0oOwq9m4mTMahei3LgTmAmAEZ3mPJY3DQGx+ZTN7Y+N3kVVWziFlUo9NtY0CLcdfksScEfFURbHqSSshjbVQyiXHpASN7OaSd0bdH/AIgAd/VZ0qPX+l6HtvIXq6rntj2SBBaALe0s+fHkimsnt+bJrwuiGg+7IGZ3EJicpNRXLI47Y8glHgbQ13M4sdjlESD1nOMdlG8JJ3BhFVnBxndZtqEHGy+gXptLa1m/n/AU5PlGreGjr+fm6IZahgJJ0x89FrRu5An880RcDA5dD8NoXE12hqadKTd0ySVaUHYXf7gBkzHdSndBw+2ypxClAjbWO6W8/K5S06cZIopV962yY4FXlf7wmRProiLeqIO2M90roX7HYnKLoy3TT8hA1t5Gyp3V0Nm08iPHKzee+SvG3ERPkdQrPrB04HMO3yRQl5QiKs8lKlu14kkBwiI36rymwg5P8r2lctEY8UQ8wJbqDI/O6nrRClCE8SPHMMTk6DOsbALEUp5gRIcDP3Hgq29wTMmTMn+loKk4B799CSMeaRCUqbxyc+pRcXg5filk6mT02PVLmNyu3cOZvK9oI27oWlwJvPoQdQOvULu0fUoNXq8nuo0vcTh9H/jbMeai35HDSPQbeKi5NWe+bl5dydu5wPDODczveBMZgCTG5Xa0TyUAQ3lEcoGMHyyDGoKT0KJDXj2jQSW+6JLnSDkHTH1Td1h/xu5XOdkEuJwSZkxr0Geirc1UrRUuLo6jmk7IDo05PWU74fTOdsJTb1eTGDCZsMguBgfWJAXR1dKbunwbVawGU3tDmtnPvBztpOR9fVecSuMR4jyWHsmjmlzdBpvI0WdEzHQL5ZwW6/g9tj8ilowbgQrNpyYAx/E/Ra1ACZO52VH0J229Ovmtubvu7IDvKEDmGm0fVLHtnXT4BMrgHQukHYZg7ShW0RAzE/EKmDssj47nhAHsoE9RoVR1sXDSAMoyvHUQN0ur8SaJDfU/RVR3Pgs2RjG8nZf7sl5cCA3YfPuvKdz2QFRxJmdcLWl4wn7EkRVavUdkhlatkiQI19OydcPcCcZkHG8HoktvV0IOn4E4tX5xsI8TukzbjlcrghqppGdbhzgfdkjXT5rOpSiNZjOF0duAdz5E/BbOtmOJloIzpghdaj/qOztWj+a/6JFqWsNHOUKbjgDyTy1tuVkO8/sjGsYz9og9v6ygrm7GTHriN8rn+o+rvWrp042XLuBKpKphIR8TfJIjTTuNkgrvyeyb8QuC9xIz3jVILtpn5rdMsFSi7A/KZluqaU+JvAAM82BPVLmVSCm9pwt1XHTP9IqzSd5HR005uWyPcKoXZc2Hbboi3rSY36pTWBYSJwOy1t7nQxE/nlulxS5QurTlGTsOzTIjod1oy4hsOGD4pZRvSD1CLp3beUgjvqk1abJXuTM6o5TLTE9EVZVCSC7b0KWXNUTPwndWoX3KPulVKbaOhpnSnaNRD59Hm0Pvax1G/wCdlg9xBgyHDBnZCUqnMc4OxC2/yH+Y77+Kls1hm6309/KnwEvkk8sx0GY6ZXqyp8R5RHJTOTlzJPr0UXrS8HEdCp/aIbe3BdrkSZE5jwXQWrZYAfd5sc2fez70knER5rlrOtOQY6o1tyWObykknl1cTy50HjrvCrqwb4OrOnud0b17Yg4BgmAfzyRFM8vMdOm+eqj7vm1w6ciMkiR6q1Sg9zjuIGTAJ2xPhsnS1k5K0ufItruw+3bAaIBME9SCPDwKo6pqdtDt4D5eiFZU5SSyZa3XoDhx+MeaGaS8ifdGddDtsufsvkyGcsaUq0xnAkDfWTosqlzLCGzzwcRnGceSXNY93uh0ASSTGQNCD4KV77OXl2JM6zpPovdPOB0I3ZelX5B70zI317kadUu4hxUvcSAJJk/wFnfXjnEiMaDGShRTjO/irKdNJ7nyUKrGCtEX8UvXaaTqlfOj+JNO6Ac2F1KSSiRVpucrtlqVQjRGULoRlANMZWJqo3DcJUmmdLbXedvBN7S+x+78+C4mneQmNlxAuPKSBO8wp6lDA5e/B3FvfACJPWfloiqPEYGM774AxK5D9WaeJB7zrAWjONNHWYznXeFDKhfhA1NJd2lg62vxEmR03nEHdCVL0TBfIOTAOcawVz7ONA7Y7n7LG74i6oAMANBAgQTmcnzWR01sWMWm2Ow1u7lrdCPmUju8nGmqvRAn3io7OBgKqCcOChKnLDKWllzEEnAOy6uxe1ohvYAxsk9hSa05HeJTltcACBAwfhOCkaiW/DLKEYRzBZRfiVlTyQZJgn5fP5pPAB/bGY0TCpcc2NW9vh+dlZtrzZPxQ0rwj7mQarV/0r9QB1tPQnssXWhH7XZ7wml5SIZ46/RL/ZEnC+w0Ho9OtRjOcm9yvZdiGNabymLLi4c0w9qq6uDn66JyKQIIcJhI+J8GIksnGy5Wv0P0lbpt4eUyynqU/ksmtLihbo712RFD/UomCI+vdcz7XlMOGnqrCoonpoPkueuqOKSO5o8bY8SSR+d1FxrandRTvRx8i/q3/aF2VbvGEc2qcCcg4P52SqmYGPBeVLojHQeqocLshpVXwxr/ALqW1JEb7aAycR3KbW3EJqE5wNY0AGdVxdsSagXU0Djw23yQPNIrUoxEaivbCRpxTibWtIaOsnr0SSnxQgzrvnK945WEgHbpukr6xKbRoraNoVXGGRtU426InHRE2t2ajgSTp8AufY1HW9cNPu9EyVKKWBv1DtY6MVWcpcSJiQB8EJdV2n4doQP6hVfdguPwU8aWRfUsFOptOT4R8kBUsiJOoVql0QMLOnfZynRjJCnJsEdSOd0GWp+93MNB9UJXsAeoVEJ+TFIUlejCYjhJ2Mq7OEGYlG6kTd6FnOZ1KYsDnN5tIx4rdlgAi7LhhqGGg/nZKqVI2uFGpkytmYW7qWPA7aq93biiQMhx9Vk6YJU6e53RRdpZM6R6pjb0gW9BOpiOiV03SUUyviOmibNXWCR1GOaOKjXt95zYw4S08sESDqMEeiY1rueZ8NaXGSG4b4ALnKF5BGdEfeXALNcjb7KKdL3K5TTqe1vuMG3MgNnAmNMT3if6RNJ41xouY/3ADePp8VpT4vGh+qyVFvg5koSbOr5w5mY02SeswgkIahx0AkEwNhP0Wv8AurTuCu56T6i9GulVT23urdvwPRUomlMQSVKtYGdzEQdY/ggLM3LTmQeywr3kgAjTAjpMxPis9V10NbVTpqySsHe4BxjhzSRIgnfukNzYvpnqOq6F1yTqcdOi9cxpExjxCijJwWRkajicu2qonNzwhhMg+iiZ1Ij+sjKm2EPdDKOphBV25S4u7Erkrw9n/ID0XU0wGCZnDSRnG5Hw+K57htOX+CeO0M4wfgkah3kT1lulY5zilXmqFBwmPELYtyQc5nqEu5lXTaccFjg4YaLAq9MrML3mRtGWNzUV6TPgh2OWzn+6gaAaLPuQT2WDh0WZMK9Ki5xELUkjVgPoMOvqmFCkOaJzH0n5KWXCXuc0NyTtBO+dOyL9gWu5Y6nPXR0nz07KaU7uyFOVyUKYPTx8gZnRV9meWXkTmIz4K760YAEfFe06kkyTnbEf2qp+nV4rda4tiiq8g9e2ydcE4g0ZHuu7fCPzZKLgGCSMkzCE9rAiVNOl1YWLKFTZk6Pi3E6Ul5AJ3JzJ0K5i44tJIaceCFu3ucADmCfih6bEdHTxgsjalRSQULg7YVhVcq06ZidlcNTsE7wVpudOqMrXJAG6yDMKFiF83PKo0mjKo8HRDOp9DCLLfBULUSPJgvtHDeVoL8rQ0lR9FFh8hJlxxF2xhaDij/FBeyRFrRaTBwsaikaophbOLnot2cVO406bJW5kHzws3PPh4IXTTM2If071pzy/GFEgbWcF4h6JnTR0XsxCCqN1KPft2QjhJKRBi4m3BaeXO2g/ZGXmG5x/P9LGxI5XeQHis+L1CAAN/slv3VAYq9S4Be8S5pG2g8EvRHs2g+98FgVbBJYRVKblyeBeyoF6UYJAVoBKoArxhYzGSmyQm/DmAEbRlJWvTaxr41gpVROwuQ6tYrA8rn/9Ty5kSTPaceCJvqYpwADO3NqBpnuqcBc6fe5ZnbE76Izi1qXQ8eB8QlaGUFrIxnx2+/YkcrT29hSpyyRC8awyt6bC0FxjsP4X2FWuqNJym/sv2sUSkrCy/pASJMyYPjJgQNNEt5PVNLyoYPNBPY4zEZS9whfKQljIyDwY1KS8FiBmfirl6qaqNt9gj0MgQcALOVtghYPdC8jWrlzUXkrMOVkYFjTllRrey9aFq1C2YZOP4FRw7Isgdl57CRjRBc8mAuC8ZjIRTqKz9kiuGpWMX5WbgifZFeGn0C9cK4J5KIgsjZRFuNuPav0HyQDf8vNRRR0+BEeA6z0/7j5FC8U/c3zUUQx+ZlP5Cm4/cVnsoor1wig8Oq9Cii0wsVfZeqLGYzFG2X7lFEE+AJcHU8J/cE6dofNRRcWt/MX3OdV+Qpq6fnZZ3H1+hUUXV1PzRQuULK26Xv1UUXoFMTFZuUUTO4xGjFnVUURLkJ8GYWiiiNizamt2qKJMuQGelF2n/jqeA+aiiCXAEgbfzWY3UUWhHiwdqvVESNiR6iii8N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34822" name="AutoShape 8" descr="data:image/jpg;base64,/9j/4AAQSkZJRgABAQAAAQABAAD/2wCEAAkGBhQSEBUUExQWFRUVGBgXGBgXFxoYFxQYFxcXFRQXFxgYHCYeGh0lHBcUHy8gIycpLCwsFR4xNTAqNSYrLCkBCQoKDgwOGg8PGiwkHyQqLCoqLCwsLCwpLCksLCkpLCwsKSksLCwsLCwsLCwsLCwsLCwpLCwsLCwsLCksKSwsLP/AABEIAMEBBQMBIgACEQEDEQH/xAAbAAACAwEBAQAAAAAAAAAAAAAEBQACAwYBB//EADYQAAEDAwIEAwcEAQQDAAAAAAEAAhEDBCExQQUSUWFxgZETIqGxwdHwFDLh8UIGFSOCM2Jy/8QAGwEAAwEBAQEBAAAAAAAAAAAAAgMEAQUABgf/xAAyEQACAQMDAwMCBAUFAAAAAAAAAQIDESEEEjETQVEFIjIUcWGBkbEjM0JS4QahwdHw/9oADAMBAAIRAxEAPwD52642WFWvJWZqrJy50Y2KeTR1ZU5z1VFVyakYVeF4HgbL3kK8/Sk6IsdzGV9pmUS2v8tlQ2cCV5ydFjszysyEk7ohj9ih2USrPafBeaNNHUcSFpb0gGkkbQrWdTGUVygDHVKbfAwVewWZajwTMqVrPOPzdMU7ciJSyL4XoC2fSg5WtFg0wjcsBwyylG3kZRLaIGN1vSYDM+Q+a8dShTOd2evZ5ALpsHCFKNqUDKxfTT4sc7pGBWb2LYsVS1MAcvIM5qqiXUsLFzEaYtmaitC8LVphvQrBuyvXuObaPkhwrBC4q9zzM+VXZQJ0CoSrMuSMStd+x5Hvsj0V6DM5MKv6s9Asi9es2G3FcBpawqIHmUWbX5BuhovCVmXKBKsEX5ivJWtNq8ICG4J41pRDaUQSdVm2lKhA6oXkw8qkTAkrW3tS5Z21EF25XQWtqA0bRt8ULbuoxV2E3sQEyy5dkPdW+RAXQhgMTPn3QF2GirAg4wY+6GpCrRf8RHqS3PIro0tVvyfngiS0ZWb6UiBH59Vm+5RKG2N2DNbJRgtyR+ei0ocOIzO2nx+yYVKQDMDz65j7pNSqr2RzZyyITRBUbR2RtdsFZhgTFN2G02DBkOg9Feo4jRbut5yNQq+zkEbrbp5Oje64AagMyp7LmC2qMgd1SnrrEfkJt8YESduQc0BKpUt0xbT5jgLT2WIP58V7qE03bgUGgsn0E5daToqfptoyt6gvqiR9JUcxOHWEoZ9sfMJimGppi2FHZRLqKydTTFIIHcFQhbvasiExM8VUUUK08RRReLx4PartVWvVvaKdhhDVf2UodtZGW9ZwILdZ+PVJldAO5nU5RGumV4yo3osa5O6lqySt24CihpYUMkxAKcU37aQgLGAMlHW7uU6T26+it9M2Os93PYyWWENHcwMlc2+59pWc6TBJjw2Ti+ueSm4buER90rtW79v4VnrGppzahT7fuUUY/wBTC6NORrI/OqPoWTXAe9DhJiJ+PhKpZW5IJjePVNf0GNTzfIRlfKVatsXPamaskmYusyB7rgQMDeZgmPzZUr2cuhp0BdkwI6CdScJv7L3AMGDnq2N+0zCwZaBztBGRmdcxp6KVVO7OZZ8nP3VMRjz7INro1/AmvEKAaY5pONBjKX3LJJ6ALo0mpIfT4LCqCBH9KtcYPqPPVYU6BEEGAfPqfoUQw4zE/Xuj27Xgf1LLIvrNnB1QNSpBwnN5Qjzz/CT3rCIIVFNp8Hm9x5TunzgoujeGcpS2qQiKNwjlEW0x5QuhuCI+cooEEfXCU27kbQEHCS4ksohxtfd2HjqsKnD520zjoiqNTOUW0YSuOBN2jnavDzuMIKpYwuweA4k8oAPWTH59UO61aBnQ/ko+o0HCr2Zxb6CGqUl2t1wthGAD4JNe8KiYyOqZCumyuLfc5twXiNubIhBlsKxSTCPF4vV4iMCwVeViFcPKS0Fc1atw4hUZRMSjrSmP8t+qVKSQV0kCvbzCTqtra3IW91R5TjRbMow2T0KU54wCso8p1AAiqd4NfRKK70KLuMSt6e7IfTTeRj7R1R28SnNrZhon/Lbp4pRamSAMSuhpthgM6SB5IYRU6ihLgrk4wjtsFWdImCDBGSY0ONEdSsed0OcQyQC+CJEn3oO+EjF5GAYC6jhfEPa0xzbYnqNRKX6joZUodanxw13X4kWoi45RrQ4e0tBMBoBYY1MZDnZmTJnwVqvDnUxzFoLTu06dJ9DlEWkc37ZBkEE4nQE9N0fbV2CoZkYMc0GRBxHRfOSnJPBPDMWzkOI2RYecNj/IHXBEfniuers5ic5Mx9l2160hjmnIxHXlIMxjqFyl1ZcuZzPn2XU0lW/IVKV7ozs6EiQjnhp1Zr/kBp4wsrNxJJ38Mfn3Rvssba5+UZVNV+RNVi+tZuc8k5adPFJuIWDm6+PruurfVa3B3Qt21j2xzZjX6J1GnqLbtj2/Zg0601hrB87rgtMFVZXT2/4dIMiCMbZxOEgrUC0wVfCSki1MZWdwOqd2+f27/NcjRJkQuksqg5YOqTVjt4POG5XQ2p1iNcjomlvyxgnw1SqnTMCMyDvkRr+dkXasIIPwOhUk7NXQhQakH0ukA+KrVtZkbdOnVbNYYl248PksTVyJGO3TxU+5t4GunGXYpa2pBIBBB67bql7aw6BrrMzO+Y/MFEC4G04jvB7oyg+W6AjvoDtrpul1JSWWGo7DmrrhTS2TAkxjX0XPcQ4I4ZAkLubqzB0/vpCHNvE7zhOp6lxDtGWT5vUtyCou7u+FMeZ5fRRXLWxsZs/E4gL0BZNetQcKpoWNLd2IRLqEgGcbhB8Pd70JnbiZbv47KOp7WBLDLU28x0mInp4K10MYgee+8LWnoddPlshOIUiTAnAnO50MdUhZkMhZsS8Rr/4gJaSirwe8cyh11IKyCle424bWwn9tV5mwD4rmbdpa2Uy4bcGYGZ26pUGoVVU8Mumt0Eu41pM3TThV0WOyTHTvssRQhocNDr1HVC1K3RWympfLMX4NdOEoWZ21nUDiDg7EA9NdPNFuqNBMEvDRERh3/wBR4/JcNwfiz6NZrxnlIJGxg7ruf1bapFSnvnlAw2fezscyvlvUNE9PLfH4v9/Bzelsx2F9zUk8oyNfPUjw+y5vjLBJGjh09ZXUPJ5HOZTPs2u5S7Guw2xnTuuY/wBQuBfzfnilaX+ZYngv4oJwvmc/lBySGgzgkmF2HH/9MOtKIfzh22ARB9fyFwFKuWnmGo6dtwnVT/VFauA2tVc8DQE/HGp8V1Ywl9RTnjYn7l5DqwzcDjm1K9c3GPVeHsZW1M4hfpMZxnG8GrW5QUNpXlJbI/cMY/8AYQceCUXfB/aTiM+ic1HAAjfU9O2UFZM992fMr4jXuKrydP8AP7l1KEOGLG8EDG6ydz9lixhOhwukq2nMNZ7IB9pGIUMam77j5qCwkEcNIBkHTKd0wTBO5Oe8A/b1XOPhkJrw+5aSJkDfw9FNUg+RErRzYbvJLQIyNY6dCsatflaca48pn5rGnfBVvq49nMH+NF7S049Vblj/AJAUop5Zi2uQfyEZb3wn6aJIbwIijfNhfSOlGpFwlHH/AL9B7jCWLnQsawie2dwhuYRhuZz4SgaV+AdcFH07hogzpE918nX07ovvbsTypqL5KuZ1jzURDbikckjzOiilz4B6bPj0qzXKisF9ULGVi5NaB9SkdifeG66ChRdgAak+SirWTAnFvgZW7fdiNcCNR1Pgl1QGZzLcQdv7Ti2ovJg4kRMkk6CPgmFTgUlwiHCJ2GsfBc3rRg8ioRqN5wfMrwe+VKdudSMLq7zhzWOMDmMkdjnVSnwYvEnHlELo/VLadinpk8t3fg54Nc/DdAiLag4OEaroa9rTpjlbnw380MX7hsBK6+5YWCx0oR+TyNLN0U+UuO0DbOvms3W7Xn3Uu/WECIV7W9c3IcW+CylUnTT7p9hexSftCBYOkALobRzmAU/emNkmtb95jWQInqh7zj3sevN22Q6irKvFU1EOppYpXnwPK/EYZyhz4JktxG4Hj4rnb+rODhJ63GKjnY0Oi8/Xv3HMFlPTOnkjaorETUVCD2Xr606andeU/e09Fc22cYVG4Ho92DfqiMZRdpek4W3LgAj4SjrPh7X5jPwXpVtqyep0FuKim50fdbUrMtOCIPdFigGDQ/Rbua0jTX7fdRutfge9lJ5QILeXZcBHRUrUJ3BPz/PqtqltBxI6z11KIaGmIBEa/cI1LuKbhJe1CKvayg6fM0wuufw8E9ZGuxQdfhu41Gyf1E0Jd7AtkZbBHn0R9EbESOiwttSIg74+iZADlGkgyPA/zChqTcHg59RWEl/woglzcg+o/OqB9kRqut9n0wI8jKU8Vs8B400P0Xc0XqHXeyos2/X/ACbSnlJi+noQVrbVCDyyek/JDOdhZsr581bWgqsXCX5fgyupTTQ2qUQe3rnuVFtRb7jSovl3JxdjmN2dj5pCitCa8E4E6u7cNGpXbnOMFeR0YxcsIG4TSLqggEwu74bw0AQ7XEdukqlpYU6OI95pzv8An8LorQNcTviT9lyNZUqNblFpDZ01BXvktWtGsIgTInpB8e6GrDoTjHfr90xYGF4LZIGx8ThYXgaJIaQDMnTMbR8lxYt3syNXuc9UZznYRM4zKGqzM5geiOxqJnVVp0i4HpB8+kLoKR0oOwq9m4mTMahei3LgTmAmAEZ3mPJY3DQGx+ZTN7Y+N3kVVWziFlUo9NtY0CLcdfksScEfFURbHqSSshjbVQyiXHpASN7OaSd0bdH/AIgAd/VZ0qPX+l6HtvIXq6rntj2SBBaALe0s+fHkimsnt+bJrwuiGg+7IGZ3EJicpNRXLI47Y8glHgbQ13M4sdjlESD1nOMdlG8JJ3BhFVnBxndZtqEHGy+gXptLa1m/n/AU5PlGreGjr+fm6IZahgJJ0x89FrRu5An880RcDA5dD8NoXE12hqadKTd0ySVaUHYXf7gBkzHdSndBw+2ypxClAjbWO6W8/K5S06cZIopV962yY4FXlf7wmRProiLeqIO2M90roX7HYnKLoy3TT8hA1t5Gyp3V0Nm08iPHKzee+SvG3ERPkdQrPrB04HMO3yRQl5QiKs8lKlu14kkBwiI36rymwg5P8r2lctEY8UQ8wJbqDI/O6nrRClCE8SPHMMTk6DOsbALEUp5gRIcDP3Hgq29wTMmTMn+loKk4B799CSMeaRCUqbxyc+pRcXg5filk6mT02PVLmNyu3cOZvK9oI27oWlwJvPoQdQOvULu0fUoNXq8nuo0vcTh9H/jbMeai35HDSPQbeKi5NWe+bl5dydu5wPDODczveBMZgCTG5Xa0TyUAQ3lEcoGMHyyDGoKT0KJDXj2jQSW+6JLnSDkHTH1Td1h/xu5XOdkEuJwSZkxr0Geirc1UrRUuLo6jmk7IDo05PWU74fTOdsJTb1eTGDCZsMguBgfWJAXR1dKbunwbVawGU3tDmtnPvBztpOR9fVecSuMR4jyWHsmjmlzdBpvI0WdEzHQL5ZwW6/g9tj8ilowbgQrNpyYAx/E/Ra1ACZO52VH0J229Ovmtubvu7IDvKEDmGm0fVLHtnXT4BMrgHQukHYZg7ShW0RAzE/EKmDssj47nhAHsoE9RoVR1sXDSAMoyvHUQN0ur8SaJDfU/RVR3Pgs2RjG8nZf7sl5cCA3YfPuvKdz2QFRxJmdcLWl4wn7EkRVavUdkhlatkiQI19OydcPcCcZkHG8HoktvV0IOn4E4tX5xsI8TukzbjlcrghqppGdbhzgfdkjXT5rOpSiNZjOF0duAdz5E/BbOtmOJloIzpghdaj/qOztWj+a/6JFqWsNHOUKbjgDyTy1tuVkO8/sjGsYz9og9v6ygrm7GTHriN8rn+o+rvWrp042XLuBKpKphIR8TfJIjTTuNkgrvyeyb8QuC9xIz3jVILtpn5rdMsFSi7A/KZluqaU+JvAAM82BPVLmVSCm9pwt1XHTP9IqzSd5HR005uWyPcKoXZc2Hbboi3rSY36pTWBYSJwOy1t7nQxE/nlulxS5QurTlGTsOzTIjod1oy4hsOGD4pZRvSD1CLp3beUgjvqk1abJXuTM6o5TLTE9EVZVCSC7b0KWXNUTPwndWoX3KPulVKbaOhpnSnaNRD59Hm0Pvax1G/wCdlg9xBgyHDBnZCUqnMc4OxC2/yH+Y77+Kls1hm6309/KnwEvkk8sx0GY6ZXqyp8R5RHJTOTlzJPr0UXrS8HEdCp/aIbe3BdrkSZE5jwXQWrZYAfd5sc2fez70knER5rlrOtOQY6o1tyWObykknl1cTy50HjrvCrqwb4OrOnud0b17Yg4BgmAfzyRFM8vMdOm+eqj7vm1w6ciMkiR6q1Sg9zjuIGTAJ2xPhsnS1k5K0ufItruw+3bAaIBME9SCPDwKo6pqdtDt4D5eiFZU5SSyZa3XoDhx+MeaGaS8ifdGddDtsufsvkyGcsaUq0xnAkDfWTosqlzLCGzzwcRnGceSXNY93uh0ASSTGQNCD4KV77OXl2JM6zpPovdPOB0I3ZelX5B70zI317kadUu4hxUvcSAJJk/wFnfXjnEiMaDGShRTjO/irKdNJ7nyUKrGCtEX8UvXaaTqlfOj+JNO6Ac2F1KSSiRVpucrtlqVQjRGULoRlANMZWJqo3DcJUmmdLbXedvBN7S+x+78+C4mneQmNlxAuPKSBO8wp6lDA5e/B3FvfACJPWfloiqPEYGM774AxK5D9WaeJB7zrAWjONNHWYznXeFDKhfhA1NJd2lg62vxEmR03nEHdCVL0TBfIOTAOcawVz7ONA7Y7n7LG74i6oAMANBAgQTmcnzWR01sWMWm2Ow1u7lrdCPmUju8nGmqvRAn3io7OBgKqCcOChKnLDKWllzEEnAOy6uxe1ohvYAxsk9hSa05HeJTltcACBAwfhOCkaiW/DLKEYRzBZRfiVlTyQZJgn5fP5pPAB/bGY0TCpcc2NW9vh+dlZtrzZPxQ0rwj7mQarV/0r9QB1tPQnssXWhH7XZ7wml5SIZ46/RL/ZEnC+w0Ho9OtRjOcm9yvZdiGNabymLLi4c0w9qq6uDn66JyKQIIcJhI+J8GIksnGy5Wv0P0lbpt4eUyynqU/ksmtLihbo712RFD/UomCI+vdcz7XlMOGnqrCoonpoPkueuqOKSO5o8bY8SSR+d1FxrandRTvRx8i/q3/aF2VbvGEc2qcCcg4P52SqmYGPBeVLojHQeqocLshpVXwxr/ALqW1JEb7aAycR3KbW3EJqE5wNY0AGdVxdsSagXU0Djw23yQPNIrUoxEaivbCRpxTibWtIaOsnr0SSnxQgzrvnK945WEgHbpukr6xKbRoraNoVXGGRtU426InHRE2t2ajgSTp8AufY1HW9cNPu9EyVKKWBv1DtY6MVWcpcSJiQB8EJdV2n4doQP6hVfdguPwU8aWRfUsFOptOT4R8kBUsiJOoVql0QMLOnfZynRjJCnJsEdSOd0GWp+93MNB9UJXsAeoVEJ+TFIUlejCYjhJ2Mq7OEGYlG6kTd6FnOZ1KYsDnN5tIx4rdlgAi7LhhqGGg/nZKqVI2uFGpkytmYW7qWPA7aq93biiQMhx9Vk6YJU6e53RRdpZM6R6pjb0gW9BOpiOiV03SUUyviOmibNXWCR1GOaOKjXt95zYw4S08sESDqMEeiY1rueZ8NaXGSG4b4ALnKF5BGdEfeXALNcjb7KKdL3K5TTqe1vuMG3MgNnAmNMT3if6RNJ41xouY/3ADePp8VpT4vGh+qyVFvg5koSbOr5w5mY02SeswgkIahx0AkEwNhP0Wv8AurTuCu56T6i9GulVT23urdvwPRUomlMQSVKtYGdzEQdY/ggLM3LTmQeywr3kgAjTAjpMxPis9V10NbVTpqySsHe4BxjhzSRIgnfukNzYvpnqOq6F1yTqcdOi9cxpExjxCijJwWRkajicu2qonNzwhhMg+iiZ1Ij+sjKm2EPdDKOphBV25S4u7Erkrw9n/ID0XU0wGCZnDSRnG5Hw+K57htOX+CeO0M4wfgkah3kT1lulY5zilXmqFBwmPELYtyQc5nqEu5lXTaccFjg4YaLAq9MrML3mRtGWNzUV6TPgh2OWzn+6gaAaLPuQT2WDh0WZMK9Ki5xELUkjVgPoMOvqmFCkOaJzH0n5KWXCXuc0NyTtBO+dOyL9gWu5Y6nPXR0nz07KaU7uyFOVyUKYPTx8gZnRV9meWXkTmIz4K760YAEfFe06kkyTnbEf2qp+nV4rda4tiiq8g9e2ydcE4g0ZHuu7fCPzZKLgGCSMkzCE9rAiVNOl1YWLKFTZk6Pi3E6Ul5AJ3JzJ0K5i44tJIaceCFu3ucADmCfih6bEdHTxgsjalRSQULg7YVhVcq06ZidlcNTsE7wVpudOqMrXJAG6yDMKFiF83PKo0mjKo8HRDOp9DCLLfBULUSPJgvtHDeVoL8rQ0lR9FFh8hJlxxF2xhaDij/FBeyRFrRaTBwsaikaophbOLnot2cVO406bJW5kHzws3PPh4IXTTM2If071pzy/GFEgbWcF4h6JnTR0XsxCCqN1KPft2QjhJKRBi4m3BaeXO2g/ZGXmG5x/P9LGxI5XeQHis+L1CAAN/slv3VAYq9S4Be8S5pG2g8EvRHs2g+98FgVbBJYRVKblyeBeyoF6UYJAVoBKoArxhYzGSmyQm/DmAEbRlJWvTaxr41gpVROwuQ6tYrA8rn/9Ty5kSTPaceCJvqYpwADO3NqBpnuqcBc6fe5ZnbE76Izi1qXQ8eB8QlaGUFrIxnx2+/YkcrT29hSpyyRC8awyt6bC0FxjsP4X2FWuqNJym/sv2sUSkrCy/pASJMyYPjJgQNNEt5PVNLyoYPNBPY4zEZS9whfKQljIyDwY1KS8FiBmfirl6qaqNt9gj0MgQcALOVtghYPdC8jWrlzUXkrMOVkYFjTllRrey9aFq1C2YZOP4FRw7Isgdl57CRjRBc8mAuC8ZjIRTqKz9kiuGpWMX5WbgifZFeGn0C9cK4J5KIgsjZRFuNuPav0HyQDf8vNRRR0+BEeA6z0/7j5FC8U/c3zUUQx+ZlP5Cm4/cVnsoor1wig8Oq9Cii0wsVfZeqLGYzFG2X7lFEE+AJcHU8J/cE6dofNRRcWt/MX3OdV+Qpq6fnZZ3H1+hUUXV1PzRQuULK26Xv1UUXoFMTFZuUUTO4xGjFnVUURLkJ8GYWiiiNizamt2qKJMuQGelF2n/jqeA+aiiCXAEgbfzWY3UUWhHiwdqvVESNiR6iii8N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34823" name="AutoShape 10" descr="data:image/jpg;base64,/9j/4AAQSkZJRgABAQAAAQABAAD/2wCEAAkGBhQSEBUUExQWFRUVGBgXGBgXFxoYFxQYFxcXFRQXFxgYHCYeGh0lHBcUHy8gIycpLCwsFR4xNTAqNSYrLCkBCQoKDgwOGg8PGiwkHyQqLCoqLCwsLCwpLCksLCkpLCwsKSksLCwsLCwsLCwsLCwsLCwpLCwsLCwsLCksKSwsLP/AABEIAMEBBQMBIgACEQEDEQH/xAAbAAACAwEBAQAAAAAAAAAAAAAEBQACAwYBB//EADYQAAEDAwIEAwcEAQQDAAAAAAEAAhEDBCExQQUSUWFxgZETIqGxwdHwFDLh8UIGFSOCM2Jy/8QAGwEAAwEBAQEBAAAAAAAAAAAAAgMEAQUABgf/xAAyEQACAQMDAwMCBAUFAAAAAAAAAQIDESEEEjETQVEFIjIUcWGBkbEjM0JS4QahwdHw/9oADAMBAAIRAxEAPwD52642WFWvJWZqrJy50Y2KeTR1ZU5z1VFVyakYVeF4HgbL3kK8/Sk6IsdzGV9pmUS2v8tlQ2cCV5ydFjszysyEk7ohj9ih2USrPafBeaNNHUcSFpb0gGkkbQrWdTGUVygDHVKbfAwVewWZajwTMqVrPOPzdMU7ciJSyL4XoC2fSg5WtFg0wjcsBwyylG3kZRLaIGN1vSYDM+Q+a8dShTOd2evZ5ALpsHCFKNqUDKxfTT4sc7pGBWb2LYsVS1MAcvIM5qqiXUsLFzEaYtmaitC8LVphvQrBuyvXuObaPkhwrBC4q9zzM+VXZQJ0CoSrMuSMStd+x5Hvsj0V6DM5MKv6s9Asi9es2G3FcBpawqIHmUWbX5BuhovCVmXKBKsEX5ivJWtNq8ICG4J41pRDaUQSdVm2lKhA6oXkw8qkTAkrW3tS5Z21EF25XQWtqA0bRt8ULbuoxV2E3sQEyy5dkPdW+RAXQhgMTPn3QF2GirAg4wY+6GpCrRf8RHqS3PIro0tVvyfngiS0ZWb6UiBH59Vm+5RKG2N2DNbJRgtyR+ei0ocOIzO2nx+yYVKQDMDz65j7pNSqr2RzZyyITRBUbR2RtdsFZhgTFN2G02DBkOg9Feo4jRbut5yNQq+zkEbrbp5Oje64AagMyp7LmC2qMgd1SnrrEfkJt8YESduQc0BKpUt0xbT5jgLT2WIP58V7qE03bgUGgsn0E5daToqfptoyt6gvqiR9JUcxOHWEoZ9sfMJimGppi2FHZRLqKydTTFIIHcFQhbvasiExM8VUUUK08RRReLx4PartVWvVvaKdhhDVf2UodtZGW9ZwILdZ+PVJldAO5nU5RGumV4yo3osa5O6lqySt24CihpYUMkxAKcU37aQgLGAMlHW7uU6T26+it9M2Os93PYyWWENHcwMlc2+59pWc6TBJjw2Ti+ueSm4buER90rtW79v4VnrGppzahT7fuUUY/wBTC6NORrI/OqPoWTXAe9DhJiJ+PhKpZW5IJjePVNf0GNTzfIRlfKVatsXPamaskmYusyB7rgQMDeZgmPzZUr2cuhp0BdkwI6CdScJv7L3AMGDnq2N+0zCwZaBztBGRmdcxp6KVVO7OZZ8nP3VMRjz7INro1/AmvEKAaY5pONBjKX3LJJ6ALo0mpIfT4LCqCBH9KtcYPqPPVYU6BEEGAfPqfoUQw4zE/Xuj27Xgf1LLIvrNnB1QNSpBwnN5Qjzz/CT3rCIIVFNp8Hm9x5TunzgoujeGcpS2qQiKNwjlEW0x5QuhuCI+cooEEfXCU27kbQEHCS4ksohxtfd2HjqsKnD520zjoiqNTOUW0YSuOBN2jnavDzuMIKpYwuweA4k8oAPWTH59UO61aBnQ/ko+o0HCr2Zxb6CGqUl2t1wthGAD4JNe8KiYyOqZCumyuLfc5twXiNubIhBlsKxSTCPF4vV4iMCwVeViFcPKS0Fc1atw4hUZRMSjrSmP8t+qVKSQV0kCvbzCTqtra3IW91R5TjRbMow2T0KU54wCso8p1AAiqd4NfRKK70KLuMSt6e7IfTTeRj7R1R28SnNrZhon/Lbp4pRamSAMSuhpthgM6SB5IYRU6ihLgrk4wjtsFWdImCDBGSY0ONEdSsed0OcQyQC+CJEn3oO+EjF5GAYC6jhfEPa0xzbYnqNRKX6joZUodanxw13X4kWoi45RrQ4e0tBMBoBYY1MZDnZmTJnwVqvDnUxzFoLTu06dJ9DlEWkc37ZBkEE4nQE9N0fbV2CoZkYMc0GRBxHRfOSnJPBPDMWzkOI2RYecNj/IHXBEfniuers5ic5Mx9l2160hjmnIxHXlIMxjqFyl1ZcuZzPn2XU0lW/IVKV7ozs6EiQjnhp1Zr/kBp4wsrNxJJ38Mfn3Rvssba5+UZVNV+RNVi+tZuc8k5adPFJuIWDm6+PruurfVa3B3Qt21j2xzZjX6J1GnqLbtj2/Zg0601hrB87rgtMFVZXT2/4dIMiCMbZxOEgrUC0wVfCSki1MZWdwOqd2+f27/NcjRJkQuksqg5YOqTVjt4POG5XQ2p1iNcjomlvyxgnw1SqnTMCMyDvkRr+dkXasIIPwOhUk7NXQhQakH0ukA+KrVtZkbdOnVbNYYl248PksTVyJGO3TxU+5t4GunGXYpa2pBIBBB67bql7aw6BrrMzO+Y/MFEC4G04jvB7oyg+W6AjvoDtrpul1JSWWGo7DmrrhTS2TAkxjX0XPcQ4I4ZAkLubqzB0/vpCHNvE7zhOp6lxDtGWT5vUtyCou7u+FMeZ5fRRXLWxsZs/E4gL0BZNetQcKpoWNLd2IRLqEgGcbhB8Pd70JnbiZbv47KOp7WBLDLU28x0mInp4K10MYgee+8LWnoddPlshOIUiTAnAnO50MdUhZkMhZsS8Rr/4gJaSirwe8cyh11IKyCle424bWwn9tV5mwD4rmbdpa2Uy4bcGYGZ26pUGoVVU8Mumt0Eu41pM3TThV0WOyTHTvssRQhocNDr1HVC1K3RWympfLMX4NdOEoWZ21nUDiDg7EA9NdPNFuqNBMEvDRERh3/wBR4/JcNwfiz6NZrxnlIJGxg7ruf1bapFSnvnlAw2fezscyvlvUNE9PLfH4v9/Bzelsx2F9zUk8oyNfPUjw+y5vjLBJGjh09ZXUPJ5HOZTPs2u5S7Guw2xnTuuY/wBQuBfzfnilaX+ZYngv4oJwvmc/lBySGgzgkmF2HH/9MOtKIfzh22ARB9fyFwFKuWnmGo6dtwnVT/VFauA2tVc8DQE/HGp8V1Ywl9RTnjYn7l5DqwzcDjm1K9c3GPVeHsZW1M4hfpMZxnG8GrW5QUNpXlJbI/cMY/8AYQceCUXfB/aTiM+ic1HAAjfU9O2UFZM992fMr4jXuKrydP8AP7l1KEOGLG8EDG6ydz9lixhOhwukq2nMNZ7IB9pGIUMam77j5qCwkEcNIBkHTKd0wTBO5Oe8A/b1XOPhkJrw+5aSJkDfw9FNUg+RErRzYbvJLQIyNY6dCsatflaca48pn5rGnfBVvq49nMH+NF7S049Vblj/AJAUop5Zi2uQfyEZb3wn6aJIbwIijfNhfSOlGpFwlHH/AL9B7jCWLnQsawie2dwhuYRhuZz4SgaV+AdcFH07hogzpE918nX07ovvbsTypqL5KuZ1jzURDbikckjzOiilz4B6bPj0qzXKisF9ULGVi5NaB9SkdifeG66ChRdgAak+SirWTAnFvgZW7fdiNcCNR1Pgl1QGZzLcQdv7Ti2ovJg4kRMkk6CPgmFTgUlwiHCJ2GsfBc3rRg8ioRqN5wfMrwe+VKdudSMLq7zhzWOMDmMkdjnVSnwYvEnHlELo/VLadinpk8t3fg54Nc/DdAiLag4OEaroa9rTpjlbnw380MX7hsBK6+5YWCx0oR+TyNLN0U+UuO0DbOvms3W7Xn3Uu/WECIV7W9c3IcW+CylUnTT7p9hexSftCBYOkALobRzmAU/emNkmtb95jWQInqh7zj3sevN22Q6irKvFU1EOppYpXnwPK/EYZyhz4JktxG4Hj4rnb+rODhJ63GKjnY0Oi8/Xv3HMFlPTOnkjaorETUVCD2Xr606andeU/e09Fc22cYVG4Ho92DfqiMZRdpek4W3LgAj4SjrPh7X5jPwXpVtqyep0FuKim50fdbUrMtOCIPdFigGDQ/Rbua0jTX7fdRutfge9lJ5QILeXZcBHRUrUJ3BPz/PqtqltBxI6z11KIaGmIBEa/cI1LuKbhJe1CKvayg6fM0wuufw8E9ZGuxQdfhu41Gyf1E0Jd7AtkZbBHn0R9EbESOiwttSIg74+iZADlGkgyPA/zChqTcHg59RWEl/woglzcg+o/OqB9kRqut9n0wI8jKU8Vs8B400P0Xc0XqHXeyos2/X/ACbSnlJi+noQVrbVCDyyek/JDOdhZsr581bWgqsXCX5fgyupTTQ2qUQe3rnuVFtRb7jSovl3JxdjmN2dj5pCitCa8E4E6u7cNGpXbnOMFeR0YxcsIG4TSLqggEwu74bw0AQ7XEdukqlpYU6OI95pzv8An8LorQNcTviT9lyNZUqNblFpDZ01BXvktWtGsIgTInpB8e6GrDoTjHfr90xYGF4LZIGx8ThYXgaJIaQDMnTMbR8lxYt3syNXuc9UZznYRM4zKGqzM5geiOxqJnVVp0i4HpB8+kLoKR0oOwq9m4mTMahei3LgTmAmAEZ3mPJY3DQGx+ZTN7Y+N3kVVWziFlUo9NtY0CLcdfksScEfFURbHqSSshjbVQyiXHpASN7OaSd0bdH/AIgAd/VZ0qPX+l6HtvIXq6rntj2SBBaALe0s+fHkimsnt+bJrwuiGg+7IGZ3EJicpNRXLI47Y8glHgbQ13M4sdjlESD1nOMdlG8JJ3BhFVnBxndZtqEHGy+gXptLa1m/n/AU5PlGreGjr+fm6IZahgJJ0x89FrRu5An880RcDA5dD8NoXE12hqadKTd0ySVaUHYXf7gBkzHdSndBw+2ypxClAjbWO6W8/K5S06cZIopV962yY4FXlf7wmRProiLeqIO2M90roX7HYnKLoy3TT8hA1t5Gyp3V0Nm08iPHKzee+SvG3ERPkdQrPrB04HMO3yRQl5QiKs8lKlu14kkBwiI36rymwg5P8r2lctEY8UQ8wJbqDI/O6nrRClCE8SPHMMTk6DOsbALEUp5gRIcDP3Hgq29wTMmTMn+loKk4B799CSMeaRCUqbxyc+pRcXg5filk6mT02PVLmNyu3cOZvK9oI27oWlwJvPoQdQOvULu0fUoNXq8nuo0vcTh9H/jbMeai35HDSPQbeKi5NWe+bl5dydu5wPDODczveBMZgCTG5Xa0TyUAQ3lEcoGMHyyDGoKT0KJDXj2jQSW+6JLnSDkHTH1Td1h/xu5XOdkEuJwSZkxr0Geirc1UrRUuLo6jmk7IDo05PWU74fTOdsJTb1eTGDCZsMguBgfWJAXR1dKbunwbVawGU3tDmtnPvBztpOR9fVecSuMR4jyWHsmjmlzdBpvI0WdEzHQL5ZwW6/g9tj8ilowbgQrNpyYAx/E/Ra1ACZO52VH0J229Ovmtubvu7IDvKEDmGm0fVLHtnXT4BMrgHQukHYZg7ShW0RAzE/EKmDssj47nhAHsoE9RoVR1sXDSAMoyvHUQN0ur8SaJDfU/RVR3Pgs2RjG8nZf7sl5cCA3YfPuvKdz2QFRxJmdcLWl4wn7EkRVavUdkhlatkiQI19OydcPcCcZkHG8HoktvV0IOn4E4tX5xsI8TukzbjlcrghqppGdbhzgfdkjXT5rOpSiNZjOF0duAdz5E/BbOtmOJloIzpghdaj/qOztWj+a/6JFqWsNHOUKbjgDyTy1tuVkO8/sjGsYz9og9v6ygrm7GTHriN8rn+o+rvWrp042XLuBKpKphIR8TfJIjTTuNkgrvyeyb8QuC9xIz3jVILtpn5rdMsFSi7A/KZluqaU+JvAAM82BPVLmVSCm9pwt1XHTP9IqzSd5HR005uWyPcKoXZc2Hbboi3rSY36pTWBYSJwOy1t7nQxE/nlulxS5QurTlGTsOzTIjod1oy4hsOGD4pZRvSD1CLp3beUgjvqk1abJXuTM6o5TLTE9EVZVCSC7b0KWXNUTPwndWoX3KPulVKbaOhpnSnaNRD59Hm0Pvax1G/wCdlg9xBgyHDBnZCUqnMc4OxC2/yH+Y77+Kls1hm6309/KnwEvkk8sx0GY6ZXqyp8R5RHJTOTlzJPr0UXrS8HEdCp/aIbe3BdrkSZE5jwXQWrZYAfd5sc2fez70knER5rlrOtOQY6o1tyWObykknl1cTy50HjrvCrqwb4OrOnud0b17Yg4BgmAfzyRFM8vMdOm+eqj7vm1w6ciMkiR6q1Sg9zjuIGTAJ2xPhsnS1k5K0ufItruw+3bAaIBME9SCPDwKo6pqdtDt4D5eiFZU5SSyZa3XoDhx+MeaGaS8ifdGddDtsufsvkyGcsaUq0xnAkDfWTosqlzLCGzzwcRnGceSXNY93uh0ASSTGQNCD4KV77OXl2JM6zpPovdPOB0I3ZelX5B70zI317kadUu4hxUvcSAJJk/wFnfXjnEiMaDGShRTjO/irKdNJ7nyUKrGCtEX8UvXaaTqlfOj+JNO6Ac2F1KSSiRVpucrtlqVQjRGULoRlANMZWJqo3DcJUmmdLbXedvBN7S+x+78+C4mneQmNlxAuPKSBO8wp6lDA5e/B3FvfACJPWfloiqPEYGM774AxK5D9WaeJB7zrAWjONNHWYznXeFDKhfhA1NJd2lg62vxEmR03nEHdCVL0TBfIOTAOcawVz7ONA7Y7n7LG74i6oAMANBAgQTmcnzWR01sWMWm2Ow1u7lrdCPmUju8nGmqvRAn3io7OBgKqCcOChKnLDKWllzEEnAOy6uxe1ohvYAxsk9hSa05HeJTltcACBAwfhOCkaiW/DLKEYRzBZRfiVlTyQZJgn5fP5pPAB/bGY0TCpcc2NW9vh+dlZtrzZPxQ0rwj7mQarV/0r9QB1tPQnssXWhH7XZ7wml5SIZ46/RL/ZEnC+w0Ho9OtRjOcm9yvZdiGNabymLLi4c0w9qq6uDn66JyKQIIcJhI+J8GIksnGy5Wv0P0lbpt4eUyynqU/ksmtLihbo712RFD/UomCI+vdcz7XlMOGnqrCoonpoPkueuqOKSO5o8bY8SSR+d1FxrandRTvRx8i/q3/aF2VbvGEc2qcCcg4P52SqmYGPBeVLojHQeqocLshpVXwxr/ALqW1JEb7aAycR3KbW3EJqE5wNY0AGdVxdsSagXU0Djw23yQPNIrUoxEaivbCRpxTibWtIaOsnr0SSnxQgzrvnK945WEgHbpukr6xKbRoraNoVXGGRtU426InHRE2t2ajgSTp8AufY1HW9cNPu9EyVKKWBv1DtY6MVWcpcSJiQB8EJdV2n4doQP6hVfdguPwU8aWRfUsFOptOT4R8kBUsiJOoVql0QMLOnfZynRjJCnJsEdSOd0GWp+93MNB9UJXsAeoVEJ+TFIUlejCYjhJ2Mq7OEGYlG6kTd6FnOZ1KYsDnN5tIx4rdlgAi7LhhqGGg/nZKqVI2uFGpkytmYW7qWPA7aq93biiQMhx9Vk6YJU6e53RRdpZM6R6pjb0gW9BOpiOiV03SUUyviOmibNXWCR1GOaOKjXt95zYw4S08sESDqMEeiY1rueZ8NaXGSG4b4ALnKF5BGdEfeXALNcjb7KKdL3K5TTqe1vuMG3MgNnAmNMT3if6RNJ41xouY/3ADePp8VpT4vGh+qyVFvg5koSbOr5w5mY02SeswgkIahx0AkEwNhP0Wv8AurTuCu56T6i9GulVT23urdvwPRUomlMQSVKtYGdzEQdY/ggLM3LTmQeywr3kgAjTAjpMxPis9V10NbVTpqySsHe4BxjhzSRIgnfukNzYvpnqOq6F1yTqcdOi9cxpExjxCijJwWRkajicu2qonNzwhhMg+iiZ1Ij+sjKm2EPdDKOphBV25S4u7Erkrw9n/ID0XU0wGCZnDSRnG5Hw+K57htOX+CeO0M4wfgkah3kT1lulY5zilXmqFBwmPELYtyQc5nqEu5lXTaccFjg4YaLAq9MrML3mRtGWNzUV6TPgh2OWzn+6gaAaLPuQT2WDh0WZMK9Ki5xELUkjVgPoMOvqmFCkOaJzH0n5KWXCXuc0NyTtBO+dOyL9gWu5Y6nPXR0nz07KaU7uyFOVyUKYPTx8gZnRV9meWXkTmIz4K760YAEfFe06kkyTnbEf2qp+nV4rda4tiiq8g9e2ydcE4g0ZHuu7fCPzZKLgGCSMkzCE9rAiVNOl1YWLKFTZk6Pi3E6Ul5AJ3JzJ0K5i44tJIaceCFu3ucADmCfih6bEdHTxgsjalRSQULg7YVhVcq06ZidlcNTsE7wVpudOqMrXJAG6yDMKFiF83PKo0mjKo8HRDOp9DCLLfBULUSPJgvtHDeVoL8rQ0lR9FFh8hJlxxF2xhaDij/FBeyRFrRaTBwsaikaophbOLnot2cVO406bJW5kHzws3PPh4IXTTM2If071pzy/GFEgbWcF4h6JnTR0XsxCCqN1KPft2QjhJKRBi4m3BaeXO2g/ZGXmG5x/P9LGxI5XeQHis+L1CAAN/slv3VAYq9S4Be8S5pG2g8EvRHs2g+98FgVbBJYRVKblyeBeyoF6UYJAVoBKoArxhYzGSmyQm/DmAEbRlJWvTaxr41gpVROwuQ6tYrA8rn/9Ty5kSTPaceCJvqYpwADO3NqBpnuqcBc6fe5ZnbE76Izi1qXQ8eB8QlaGUFrIxnx2+/YkcrT29hSpyyRC8awyt6bC0FxjsP4X2FWuqNJym/sv2sUSkrCy/pASJMyYPjJgQNNEt5PVNLyoYPNBPY4zEZS9whfKQljIyDwY1KS8FiBmfirl6qaqNt9gj0MgQcALOVtghYPdC8jWrlzUXkrMOVkYFjTllRrey9aFq1C2YZOP4FRw7Isgdl57CRjRBc8mAuC8ZjIRTqKz9kiuGpWMX5WbgifZFeGn0C9cK4J5KIgsjZRFuNuPav0HyQDf8vNRRR0+BEeA6z0/7j5FC8U/c3zUUQx+ZlP5Cm4/cVnsoor1wig8Oq9Cii0wsVfZeqLGYzFG2X7lFEE+AJcHU8J/cE6dofNRRcWt/MX3OdV+Qpq6fnZZ3H1+hUUXV1PzRQuULK26Xv1UUXoFMTFZuUUTO4xGjFnVUURLkJ8GYWiiiNizamt2qKJMuQGelF2n/jqeA+aiiCXAEgbfzWY3UUWhHiwdqvVESNiR6iii8N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34824" name="AutoShape 12" descr="data:image/jpg;base64,/9j/4AAQSkZJRgABAQAAAQABAAD/2wCEAAkGBhQSEBUUExQWFRUVGBgXGBgXFxoYFxQYFxcXFRQXFxgYHCYeGh0lHBcUHy8gIycpLCwsFR4xNTAqNSYrLCkBCQoKDgwOGg8PGiwkHyQqLCoqLCwsLCwpLCksLCkpLCwsKSksLCwsLCwsLCwsLCwsLCwpLCwsLCwsLCksKSwsLP/AABEIAMEBBQMBIgACEQEDEQH/xAAbAAACAwEBAQAAAAAAAAAAAAAEBQACAwYBB//EADYQAAEDAwIEAwcEAQQDAAAAAAEAAhEDBCExQQUSUWFxgZETIqGxwdHwFDLh8UIGFSOCM2Jy/8QAGwEAAwEBAQEBAAAAAAAAAAAAAgMEAQUABgf/xAAyEQACAQMDAwMCBAUFAAAAAAAAAQIDESEEEjETQVEFIjIUcWGBkbEjM0JS4QahwdHw/9oADAMBAAIRAxEAPwD52642WFWvJWZqrJy50Y2KeTR1ZU5z1VFVyakYVeF4HgbL3kK8/Sk6IsdzGV9pmUS2v8tlQ2cCV5ydFjszysyEk7ohj9ih2USrPafBeaNNHUcSFpb0gGkkbQrWdTGUVygDHVKbfAwVewWZajwTMqVrPOPzdMU7ciJSyL4XoC2fSg5WtFg0wjcsBwyylG3kZRLaIGN1vSYDM+Q+a8dShTOd2evZ5ALpsHCFKNqUDKxfTT4sc7pGBWb2LYsVS1MAcvIM5qqiXUsLFzEaYtmaitC8LVphvQrBuyvXuObaPkhwrBC4q9zzM+VXZQJ0CoSrMuSMStd+x5Hvsj0V6DM5MKv6s9Asi9es2G3FcBpawqIHmUWbX5BuhovCVmXKBKsEX5ivJWtNq8ICG4J41pRDaUQSdVm2lKhA6oXkw8qkTAkrW3tS5Z21EF25XQWtqA0bRt8ULbuoxV2E3sQEyy5dkPdW+RAXQhgMTPn3QF2GirAg4wY+6GpCrRf8RHqS3PIro0tVvyfngiS0ZWb6UiBH59Vm+5RKG2N2DNbJRgtyR+ei0ocOIzO2nx+yYVKQDMDz65j7pNSqr2RzZyyITRBUbR2RtdsFZhgTFN2G02DBkOg9Feo4jRbut5yNQq+zkEbrbp5Oje64AagMyp7LmC2qMgd1SnrrEfkJt8YESduQc0BKpUt0xbT5jgLT2WIP58V7qE03bgUGgsn0E5daToqfptoyt6gvqiR9JUcxOHWEoZ9sfMJimGppi2FHZRLqKydTTFIIHcFQhbvasiExM8VUUUK08RRReLx4PartVWvVvaKdhhDVf2UodtZGW9ZwILdZ+PVJldAO5nU5RGumV4yo3osa5O6lqySt24CihpYUMkxAKcU37aQgLGAMlHW7uU6T26+it9M2Os93PYyWWENHcwMlc2+59pWc6TBJjw2Ti+ueSm4buER90rtW79v4VnrGppzahT7fuUUY/wBTC6NORrI/OqPoWTXAe9DhJiJ+PhKpZW5IJjePVNf0GNTzfIRlfKVatsXPamaskmYusyB7rgQMDeZgmPzZUr2cuhp0BdkwI6CdScJv7L3AMGDnq2N+0zCwZaBztBGRmdcxp6KVVO7OZZ8nP3VMRjz7INro1/AmvEKAaY5pONBjKX3LJJ6ALo0mpIfT4LCqCBH9KtcYPqPPVYU6BEEGAfPqfoUQw4zE/Xuj27Xgf1LLIvrNnB1QNSpBwnN5Qjzz/CT3rCIIVFNp8Hm9x5TunzgoujeGcpS2qQiKNwjlEW0x5QuhuCI+cooEEfXCU27kbQEHCS4ksohxtfd2HjqsKnD520zjoiqNTOUW0YSuOBN2jnavDzuMIKpYwuweA4k8oAPWTH59UO61aBnQ/ko+o0HCr2Zxb6CGqUl2t1wthGAD4JNe8KiYyOqZCumyuLfc5twXiNubIhBlsKxSTCPF4vV4iMCwVeViFcPKS0Fc1atw4hUZRMSjrSmP8t+qVKSQV0kCvbzCTqtra3IW91R5TjRbMow2T0KU54wCso8p1AAiqd4NfRKK70KLuMSt6e7IfTTeRj7R1R28SnNrZhon/Lbp4pRamSAMSuhpthgM6SB5IYRU6ihLgrk4wjtsFWdImCDBGSY0ONEdSsed0OcQyQC+CJEn3oO+EjF5GAYC6jhfEPa0xzbYnqNRKX6joZUodanxw13X4kWoi45RrQ4e0tBMBoBYY1MZDnZmTJnwVqvDnUxzFoLTu06dJ9DlEWkc37ZBkEE4nQE9N0fbV2CoZkYMc0GRBxHRfOSnJPBPDMWzkOI2RYecNj/IHXBEfniuers5ic5Mx9l2160hjmnIxHXlIMxjqFyl1ZcuZzPn2XU0lW/IVKV7ozs6EiQjnhp1Zr/kBp4wsrNxJJ38Mfn3Rvssba5+UZVNV+RNVi+tZuc8k5adPFJuIWDm6+PruurfVa3B3Qt21j2xzZjX6J1GnqLbtj2/Zg0601hrB87rgtMFVZXT2/4dIMiCMbZxOEgrUC0wVfCSki1MZWdwOqd2+f27/NcjRJkQuksqg5YOqTVjt4POG5XQ2p1iNcjomlvyxgnw1SqnTMCMyDvkRr+dkXasIIPwOhUk7NXQhQakH0ukA+KrVtZkbdOnVbNYYl248PksTVyJGO3TxU+5t4GunGXYpa2pBIBBB67bql7aw6BrrMzO+Y/MFEC4G04jvB7oyg+W6AjvoDtrpul1JSWWGo7DmrrhTS2TAkxjX0XPcQ4I4ZAkLubqzB0/vpCHNvE7zhOp6lxDtGWT5vUtyCou7u+FMeZ5fRRXLWxsZs/E4gL0BZNetQcKpoWNLd2IRLqEgGcbhB8Pd70JnbiZbv47KOp7WBLDLU28x0mInp4K10MYgee+8LWnoddPlshOIUiTAnAnO50MdUhZkMhZsS8Rr/4gJaSirwe8cyh11IKyCle424bWwn9tV5mwD4rmbdpa2Uy4bcGYGZ26pUGoVVU8Mumt0Eu41pM3TThV0WOyTHTvssRQhocNDr1HVC1K3RWympfLMX4NdOEoWZ21nUDiDg7EA9NdPNFuqNBMEvDRERh3/wBR4/JcNwfiz6NZrxnlIJGxg7ruf1bapFSnvnlAw2fezscyvlvUNE9PLfH4v9/Bzelsx2F9zUk8oyNfPUjw+y5vjLBJGjh09ZXUPJ5HOZTPs2u5S7Guw2xnTuuY/wBQuBfzfnilaX+ZYngv4oJwvmc/lBySGgzgkmF2HH/9MOtKIfzh22ARB9fyFwFKuWnmGo6dtwnVT/VFauA2tVc8DQE/HGp8V1Ywl9RTnjYn7l5DqwzcDjm1K9c3GPVeHsZW1M4hfpMZxnG8GrW5QUNpXlJbI/cMY/8AYQceCUXfB/aTiM+ic1HAAjfU9O2UFZM992fMr4jXuKrydP8AP7l1KEOGLG8EDG6ydz9lixhOhwukq2nMNZ7IB9pGIUMam77j5qCwkEcNIBkHTKd0wTBO5Oe8A/b1XOPhkJrw+5aSJkDfw9FNUg+RErRzYbvJLQIyNY6dCsatflaca48pn5rGnfBVvq49nMH+NF7S049Vblj/AJAUop5Zi2uQfyEZb3wn6aJIbwIijfNhfSOlGpFwlHH/AL9B7jCWLnQsawie2dwhuYRhuZz4SgaV+AdcFH07hogzpE918nX07ovvbsTypqL5KuZ1jzURDbikckjzOiilz4B6bPj0qzXKisF9ULGVi5NaB9SkdifeG66ChRdgAak+SirWTAnFvgZW7fdiNcCNR1Pgl1QGZzLcQdv7Ti2ovJg4kRMkk6CPgmFTgUlwiHCJ2GsfBc3rRg8ioRqN5wfMrwe+VKdudSMLq7zhzWOMDmMkdjnVSnwYvEnHlELo/VLadinpk8t3fg54Nc/DdAiLag4OEaroa9rTpjlbnw380MX7hsBK6+5YWCx0oR+TyNLN0U+UuO0DbOvms3W7Xn3Uu/WECIV7W9c3IcW+CylUnTT7p9hexSftCBYOkALobRzmAU/emNkmtb95jWQInqh7zj3sevN22Q6irKvFU1EOppYpXnwPK/EYZyhz4JktxG4Hj4rnb+rODhJ63GKjnY0Oi8/Xv3HMFlPTOnkjaorETUVCD2Xr606andeU/e09Fc22cYVG4Ho92DfqiMZRdpek4W3LgAj4SjrPh7X5jPwXpVtqyep0FuKim50fdbUrMtOCIPdFigGDQ/Rbua0jTX7fdRutfge9lJ5QILeXZcBHRUrUJ3BPz/PqtqltBxI6z11KIaGmIBEa/cI1LuKbhJe1CKvayg6fM0wuufw8E9ZGuxQdfhu41Gyf1E0Jd7AtkZbBHn0R9EbESOiwttSIg74+iZADlGkgyPA/zChqTcHg59RWEl/woglzcg+o/OqB9kRqut9n0wI8jKU8Vs8B400P0Xc0XqHXeyos2/X/ACbSnlJi+noQVrbVCDyyek/JDOdhZsr581bWgqsXCX5fgyupTTQ2qUQe3rnuVFtRb7jSovl3JxdjmN2dj5pCitCa8E4E6u7cNGpXbnOMFeR0YxcsIG4TSLqggEwu74bw0AQ7XEdukqlpYU6OI95pzv8An8LorQNcTviT9lyNZUqNblFpDZ01BXvktWtGsIgTInpB8e6GrDoTjHfr90xYGF4LZIGx8ThYXgaJIaQDMnTMbR8lxYt3syNXuc9UZznYRM4zKGqzM5geiOxqJnVVp0i4HpB8+kLoKR0oOwq9m4mTMahei3LgTmAmAEZ3mPJY3DQGx+ZTN7Y+N3kVVWziFlUo9NtY0CLcdfksScEfFURbHqSSshjbVQyiXHpASN7OaSd0bdH/AIgAd/VZ0qPX+l6HtvIXq6rntj2SBBaALe0s+fHkimsnt+bJrwuiGg+7IGZ3EJicpNRXLI47Y8glHgbQ13M4sdjlESD1nOMdlG8JJ3BhFVnBxndZtqEHGy+gXptLa1m/n/AU5PlGreGjr+fm6IZahgJJ0x89FrRu5An880RcDA5dD8NoXE12hqadKTd0ySVaUHYXf7gBkzHdSndBw+2ypxClAjbWO6W8/K5S06cZIopV962yY4FXlf7wmRProiLeqIO2M90roX7HYnKLoy3TT8hA1t5Gyp3V0Nm08iPHKzee+SvG3ERPkdQrPrB04HMO3yRQl5QiKs8lKlu14kkBwiI36rymwg5P8r2lctEY8UQ8wJbqDI/O6nrRClCE8SPHMMTk6DOsbALEUp5gRIcDP3Hgq29wTMmTMn+loKk4B799CSMeaRCUqbxyc+pRcXg5filk6mT02PVLmNyu3cOZvK9oI27oWlwJvPoQdQOvULu0fUoNXq8nuo0vcTh9H/jbMeai35HDSPQbeKi5NWe+bl5dydu5wPDODczveBMZgCTG5Xa0TyUAQ3lEcoGMHyyDGoKT0KJDXj2jQSW+6JLnSDkHTH1Td1h/xu5XOdkEuJwSZkxr0Geirc1UrRUuLo6jmk7IDo05PWU74fTOdsJTb1eTGDCZsMguBgfWJAXR1dKbunwbVawGU3tDmtnPvBztpOR9fVecSuMR4jyWHsmjmlzdBpvI0WdEzHQL5ZwW6/g9tj8ilowbgQrNpyYAx/E/Ra1ACZO52VH0J229Ovmtubvu7IDvKEDmGm0fVLHtnXT4BMrgHQukHYZg7ShW0RAzE/EKmDssj47nhAHsoE9RoVR1sXDSAMoyvHUQN0ur8SaJDfU/RVR3Pgs2RjG8nZf7sl5cCA3YfPuvKdz2QFRxJmdcLWl4wn7EkRVavUdkhlatkiQI19OydcPcCcZkHG8HoktvV0IOn4E4tX5xsI8TukzbjlcrghqppGdbhzgfdkjXT5rOpSiNZjOF0duAdz5E/BbOtmOJloIzpghdaj/qOztWj+a/6JFqWsNHOUKbjgDyTy1tuVkO8/sjGsYz9og9v6ygrm7GTHriN8rn+o+rvWrp042XLuBKpKphIR8TfJIjTTuNkgrvyeyb8QuC9xIz3jVILtpn5rdMsFSi7A/KZluqaU+JvAAM82BPVLmVSCm9pwt1XHTP9IqzSd5HR005uWyPcKoXZc2Hbboi3rSY36pTWBYSJwOy1t7nQxE/nlulxS5QurTlGTsOzTIjod1oy4hsOGD4pZRvSD1CLp3beUgjvqk1abJXuTM6o5TLTE9EVZVCSC7b0KWXNUTPwndWoX3KPulVKbaOhpnSnaNRD59Hm0Pvax1G/wCdlg9xBgyHDBnZCUqnMc4OxC2/yH+Y77+Kls1hm6309/KnwEvkk8sx0GY6ZXqyp8R5RHJTOTlzJPr0UXrS8HEdCp/aIbe3BdrkSZE5jwXQWrZYAfd5sc2fez70knER5rlrOtOQY6o1tyWObykknl1cTy50HjrvCrqwb4OrOnud0b17Yg4BgmAfzyRFM8vMdOm+eqj7vm1w6ciMkiR6q1Sg9zjuIGTAJ2xPhsnS1k5K0ufItruw+3bAaIBME9SCPDwKo6pqdtDt4D5eiFZU5SSyZa3XoDhx+MeaGaS8ifdGddDtsufsvkyGcsaUq0xnAkDfWTosqlzLCGzzwcRnGceSXNY93uh0ASSTGQNCD4KV77OXl2JM6zpPovdPOB0I3ZelX5B70zI317kadUu4hxUvcSAJJk/wFnfXjnEiMaDGShRTjO/irKdNJ7nyUKrGCtEX8UvXaaTqlfOj+JNO6Ac2F1KSSiRVpucrtlqVQjRGULoRlANMZWJqo3DcJUmmdLbXedvBN7S+x+78+C4mneQmNlxAuPKSBO8wp6lDA5e/B3FvfACJPWfloiqPEYGM774AxK5D9WaeJB7zrAWjONNHWYznXeFDKhfhA1NJd2lg62vxEmR03nEHdCVL0TBfIOTAOcawVz7ONA7Y7n7LG74i6oAMANBAgQTmcnzWR01sWMWm2Ow1u7lrdCPmUju8nGmqvRAn3io7OBgKqCcOChKnLDKWllzEEnAOy6uxe1ohvYAxsk9hSa05HeJTltcACBAwfhOCkaiW/DLKEYRzBZRfiVlTyQZJgn5fP5pPAB/bGY0TCpcc2NW9vh+dlZtrzZPxQ0rwj7mQarV/0r9QB1tPQnssXWhH7XZ7wml5SIZ46/RL/ZEnC+w0Ho9OtRjOcm9yvZdiGNabymLLi4c0w9qq6uDn66JyKQIIcJhI+J8GIksnGy5Wv0P0lbpt4eUyynqU/ksmtLihbo712RFD/UomCI+vdcz7XlMOGnqrCoonpoPkueuqOKSO5o8bY8SSR+d1FxrandRTvRx8i/q3/aF2VbvGEc2qcCcg4P52SqmYGPBeVLojHQeqocLshpVXwxr/ALqW1JEb7aAycR3KbW3EJqE5wNY0AGdVxdsSagXU0Djw23yQPNIrUoxEaivbCRpxTibWtIaOsnr0SSnxQgzrvnK945WEgHbpukr6xKbRoraNoVXGGRtU426InHRE2t2ajgSTp8AufY1HW9cNPu9EyVKKWBv1DtY6MVWcpcSJiQB8EJdV2n4doQP6hVfdguPwU8aWRfUsFOptOT4R8kBUsiJOoVql0QMLOnfZynRjJCnJsEdSOd0GWp+93MNB9UJXsAeoVEJ+TFIUlejCYjhJ2Mq7OEGYlG6kTd6FnOZ1KYsDnN5tIx4rdlgAi7LhhqGGg/nZKqVI2uFGpkytmYW7qWPA7aq93biiQMhx9Vk6YJU6e53RRdpZM6R6pjb0gW9BOpiOiV03SUUyviOmibNXWCR1GOaOKjXt95zYw4S08sESDqMEeiY1rueZ8NaXGSG4b4ALnKF5BGdEfeXALNcjb7KKdL3K5TTqe1vuMG3MgNnAmNMT3if6RNJ41xouY/3ADePp8VpT4vGh+qyVFvg5koSbOr5w5mY02SeswgkIahx0AkEwNhP0Wv8AurTuCu56T6i9GulVT23urdvwPRUomlMQSVKtYGdzEQdY/ggLM3LTmQeywr3kgAjTAjpMxPis9V10NbVTpqySsHe4BxjhzSRIgnfukNzYvpnqOq6F1yTqcdOi9cxpExjxCijJwWRkajicu2qonNzwhhMg+iiZ1Ij+sjKm2EPdDKOphBV25S4u7Erkrw9n/ID0XU0wGCZnDSRnG5Hw+K57htOX+CeO0M4wfgkah3kT1lulY5zilXmqFBwmPELYtyQc5nqEu5lXTaccFjg4YaLAq9MrML3mRtGWNzUV6TPgh2OWzn+6gaAaLPuQT2WDh0WZMK9Ki5xELUkjVgPoMOvqmFCkOaJzH0n5KWXCXuc0NyTtBO+dOyL9gWu5Y6nPXR0nz07KaU7uyFOVyUKYPTx8gZnRV9meWXkTmIz4K760YAEfFe06kkyTnbEf2qp+nV4rda4tiiq8g9e2ydcE4g0ZHuu7fCPzZKLgGCSMkzCE9rAiVNOl1YWLKFTZk6Pi3E6Ul5AJ3JzJ0K5i44tJIaceCFu3ucADmCfih6bEdHTxgsjalRSQULg7YVhVcq06ZidlcNTsE7wVpudOqMrXJAG6yDMKFiF83PKo0mjKo8HRDOp9DCLLfBULUSPJgvtHDeVoL8rQ0lR9FFh8hJlxxF2xhaDij/FBeyRFrRaTBwsaikaophbOLnot2cVO406bJW5kHzws3PPh4IXTTM2If071pzy/GFEgbWcF4h6JnTR0XsxCCqN1KPft2QjhJKRBi4m3BaeXO2g/ZGXmG5x/P9LGxI5XeQHis+L1CAAN/slv3VAYq9S4Be8S5pG2g8EvRHs2g+98FgVbBJYRVKblyeBeyoF6UYJAVoBKoArxhYzGSmyQm/DmAEbRlJWvTaxr41gpVROwuQ6tYrA8rn/9Ty5kSTPaceCJvqYpwADO3NqBpnuqcBc6fe5ZnbE76Izi1qXQ8eB8QlaGUFrIxnx2+/YkcrT29hSpyyRC8awyt6bC0FxjsP4X2FWuqNJym/sv2sUSkrCy/pASJMyYPjJgQNNEt5PVNLyoYPNBPY4zEZS9whfKQljIyDwY1KS8FiBmfirl6qaqNt9gj0MgQcALOVtghYPdC8jWrlzUXkrMOVkYFjTllRrey9aFq1C2YZOP4FRw7Isgdl57CRjRBc8mAuC8ZjIRTqKz9kiuGpWMX5WbgifZFeGn0C9cK4J5KIgsjZRFuNuPav0HyQDf8vNRRR0+BEeA6z0/7j5FC8U/c3zUUQx+ZlP5Cm4/cVnsoor1wig8Oq9Cii0wsVfZeqLGYzFG2X7lFEE+AJcHU8J/cE6dofNRRcWt/MX3OdV+Qpq6fnZZ3H1+hUUXV1PzRQuULK26Xv1UUXoFMTFZuUUTO4xGjFnVUURLkJ8GYWiiiNizamt2qKJMuQGelF2n/jqeA+aiiCXAEgbfzWY3UUWhHiwdqvVESNiR6iii8NP/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pic>
        <p:nvPicPr>
          <p:cNvPr id="3482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3482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http://t3.gstatic.com/images?q=tbn:ANd9GcSL97yUTItD0C2YRatc-kZERYh6Zk8BR8S4w_vHUoSIpG7y9eqSRg"/>
          <p:cNvPicPr>
            <a:picLocks noChangeAspect="1" noChangeArrowheads="1"/>
          </p:cNvPicPr>
          <p:nvPr/>
        </p:nvPicPr>
        <p:blipFill>
          <a:blip r:embed="rId3"/>
          <a:srcRect/>
          <a:stretch>
            <a:fillRect/>
          </a:stretch>
        </p:blipFill>
        <p:spPr bwMode="auto">
          <a:xfrm>
            <a:off x="7331075" y="5238750"/>
            <a:ext cx="1812925" cy="1619250"/>
          </a:xfrm>
          <a:prstGeom prst="rect">
            <a:avLst/>
          </a:prstGeom>
          <a:noFill/>
          <a:ln w="9525">
            <a:noFill/>
            <a:miter lim="800000"/>
            <a:headEnd/>
            <a:tailEnd/>
          </a:ln>
        </p:spPr>
      </p:pic>
      <p:sp>
        <p:nvSpPr>
          <p:cNvPr id="35843" name="Rectangle 3"/>
          <p:cNvSpPr>
            <a:spLocks noGrp="1" noChangeArrowheads="1"/>
          </p:cNvSpPr>
          <p:nvPr>
            <p:ph type="title"/>
          </p:nvPr>
        </p:nvSpPr>
        <p:spPr>
          <a:xfrm>
            <a:off x="685800" y="695325"/>
            <a:ext cx="7772400" cy="1143000"/>
          </a:xfrm>
        </p:spPr>
        <p:txBody>
          <a:bodyPr/>
          <a:lstStyle/>
          <a:p>
            <a:pPr eaLnBrk="1" hangingPunct="1"/>
            <a:r>
              <a:rPr lang="en-GB" b="1" i="1" smtClean="0">
                <a:latin typeface="Calibri" pitchFamily="34" charset="0"/>
                <a:cs typeface="Arial" charset="0"/>
              </a:rPr>
              <a:t>Viviendas de emergencia “definitivas”</a:t>
            </a:r>
            <a:endParaRPr lang="es-ES" b="1" i="1" smtClean="0">
              <a:latin typeface="Calibri" pitchFamily="34" charset="0"/>
              <a:cs typeface="Arial" charset="0"/>
            </a:endParaRPr>
          </a:p>
        </p:txBody>
      </p:sp>
      <p:sp>
        <p:nvSpPr>
          <p:cNvPr id="32771" name="Rectangle 4"/>
          <p:cNvSpPr>
            <a:spLocks noGrp="1" noChangeArrowheads="1"/>
          </p:cNvSpPr>
          <p:nvPr>
            <p:ph type="body" sz="half" idx="1"/>
          </p:nvPr>
        </p:nvSpPr>
        <p:spPr>
          <a:xfrm>
            <a:off x="647700" y="1639888"/>
            <a:ext cx="7964488" cy="4192587"/>
          </a:xfrm>
        </p:spPr>
        <p:txBody>
          <a:bodyPr/>
          <a:lstStyle/>
          <a:p>
            <a:pPr>
              <a:defRPr/>
            </a:pPr>
            <a:r>
              <a:rPr lang="es-CL" sz="1800" b="1" dirty="0" smtClean="0">
                <a:latin typeface="Calibri" pitchFamily="34" charset="0"/>
                <a:cs typeface="Arial" charset="0"/>
              </a:rPr>
              <a:t>D09I1058</a:t>
            </a:r>
            <a:r>
              <a:rPr lang="es-CL" sz="1800" b="1" i="1" dirty="0" smtClean="0">
                <a:latin typeface="Calibri" pitchFamily="34" charset="0"/>
                <a:cs typeface="Arial" charset="0"/>
              </a:rPr>
              <a:t>	 Desarrollo  de bases técnicas y normativas de prototipos de vivienda modular, con énfasis en soluciones de emergencia, bajo criterios técnicos, geográficos y económicos que mejoren su eficiencia y funcionalidad.</a:t>
            </a:r>
          </a:p>
          <a:p>
            <a:pPr marL="357188" indent="-357188" algn="just" eaLnBrk="1" hangingPunct="1">
              <a:spcBef>
                <a:spcPts val="600"/>
              </a:spcBef>
              <a:defRPr/>
            </a:pPr>
            <a:r>
              <a:rPr lang="es-CL" sz="1800" b="1" dirty="0" smtClean="0">
                <a:latin typeface="Calibri" pitchFamily="34" charset="0"/>
                <a:cs typeface="Arial" charset="0"/>
              </a:rPr>
              <a:t>Problema: </a:t>
            </a:r>
            <a:r>
              <a:rPr lang="es-CL" sz="1800" dirty="0" smtClean="0">
                <a:latin typeface="Calibri" pitchFamily="34" charset="0"/>
                <a:cs typeface="Arial" charset="0"/>
              </a:rPr>
              <a:t>La vivienda de emergencia,  que se dice provisoria, en la práctica no lo es. Permanece en uso en la población por largos años. Asimismo, la madera y tableros ofrecen ventajas como materiales de construcción.</a:t>
            </a:r>
          </a:p>
          <a:p>
            <a:pPr>
              <a:defRPr/>
            </a:pPr>
            <a:r>
              <a:rPr lang="es-CL" sz="1800" b="1" dirty="0" smtClean="0">
                <a:latin typeface="Calibri" pitchFamily="34" charset="0"/>
                <a:cs typeface="Arial" charset="0"/>
              </a:rPr>
              <a:t>Solución: </a:t>
            </a:r>
            <a:r>
              <a:rPr lang="es-CL" sz="1800" dirty="0" smtClean="0">
                <a:latin typeface="Calibri" pitchFamily="34" charset="0"/>
                <a:cs typeface="Arial" charset="0"/>
              </a:rPr>
              <a:t>Transferir  tecnologías como construcción modular industrializada; sistemas de paneles aislantes, “listo para ensamblar” para una solución modular, ampliable, estandarizada y permanente. Se  construirán prototipos según  diversas zonas climáticas de Chile.  Las viviendas serán evaluadas en sus propiedades  térmicas y  acústicas, entre otras.</a:t>
            </a:r>
          </a:p>
          <a:p>
            <a:pPr>
              <a:defRPr/>
            </a:pPr>
            <a:r>
              <a:rPr lang="es-CL" sz="1800" b="1" dirty="0" smtClean="0">
                <a:latin typeface="Calibri" pitchFamily="34" charset="0"/>
                <a:cs typeface="Arial" charset="0"/>
              </a:rPr>
              <a:t>Institución</a:t>
            </a:r>
            <a:r>
              <a:rPr lang="es-CL" sz="1800" dirty="0" smtClean="0">
                <a:latin typeface="Calibri" pitchFamily="34" charset="0"/>
                <a:cs typeface="Arial" charset="0"/>
              </a:rPr>
              <a:t>: U. de Chile. </a:t>
            </a:r>
            <a:r>
              <a:rPr lang="es-CL" sz="1800" b="1" dirty="0" smtClean="0">
                <a:latin typeface="Calibri" pitchFamily="34" charset="0"/>
                <a:cs typeface="Arial" charset="0"/>
              </a:rPr>
              <a:t>Mandante: </a:t>
            </a:r>
            <a:r>
              <a:rPr lang="es-CL" sz="1800" dirty="0" smtClean="0">
                <a:latin typeface="Calibri" pitchFamily="34" charset="0"/>
                <a:cs typeface="Arial" charset="0"/>
              </a:rPr>
              <a:t>Colegio de Ingenieros Forestales sede Maule. </a:t>
            </a:r>
            <a:r>
              <a:rPr lang="es-CL" sz="1800" b="1" dirty="0" smtClean="0">
                <a:latin typeface="Calibri" pitchFamily="34" charset="0"/>
                <a:cs typeface="Arial" charset="0"/>
              </a:rPr>
              <a:t>Asociados: </a:t>
            </a:r>
            <a:r>
              <a:rPr lang="es-CL" sz="1800" dirty="0" smtClean="0">
                <a:latin typeface="Calibri" pitchFamily="34" charset="0"/>
                <a:cs typeface="Arial" charset="0"/>
              </a:rPr>
              <a:t>CORMA, PYMEMAD.</a:t>
            </a:r>
          </a:p>
          <a:p>
            <a:pPr marL="357188" indent="-357188" eaLnBrk="1" hangingPunct="1">
              <a:spcBef>
                <a:spcPts val="600"/>
              </a:spcBef>
              <a:defRPr/>
            </a:pPr>
            <a:r>
              <a:rPr lang="es-CL" sz="1800" b="1" dirty="0" smtClean="0">
                <a:latin typeface="Calibri" pitchFamily="34" charset="0"/>
                <a:cs typeface="Arial" charset="0"/>
              </a:rPr>
              <a:t>Aporte Fondef: </a:t>
            </a:r>
            <a:r>
              <a:rPr lang="es-CL" sz="1800" dirty="0" smtClean="0">
                <a:latin typeface="Calibri" pitchFamily="34" charset="0"/>
                <a:cs typeface="Arial" charset="0"/>
              </a:rPr>
              <a:t>M$ 211.223</a:t>
            </a:r>
          </a:p>
        </p:txBody>
      </p:sp>
      <p:pic>
        <p:nvPicPr>
          <p:cNvPr id="35845"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35846"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http://t1.gstatic.com/images?q=tbn:ANd9GcRXUUkMZECF663Gi9FR_C8ISyj4D3KmBGVanjqMZbwdC0GQ-16h"/>
          <p:cNvPicPr>
            <a:picLocks noChangeAspect="1" noChangeArrowheads="1"/>
          </p:cNvPicPr>
          <p:nvPr/>
        </p:nvPicPr>
        <p:blipFill>
          <a:blip r:embed="rId3"/>
          <a:srcRect/>
          <a:stretch>
            <a:fillRect/>
          </a:stretch>
        </p:blipFill>
        <p:spPr bwMode="auto">
          <a:xfrm>
            <a:off x="7264400" y="5449888"/>
            <a:ext cx="1879600" cy="1408112"/>
          </a:xfrm>
          <a:prstGeom prst="rect">
            <a:avLst/>
          </a:prstGeom>
          <a:noFill/>
          <a:ln w="9525">
            <a:noFill/>
            <a:miter lim="800000"/>
            <a:headEnd/>
            <a:tailEnd/>
          </a:ln>
        </p:spPr>
      </p:pic>
      <p:sp>
        <p:nvSpPr>
          <p:cNvPr id="36867" name="Rectangle 3"/>
          <p:cNvSpPr>
            <a:spLocks noGrp="1" noChangeArrowheads="1"/>
          </p:cNvSpPr>
          <p:nvPr>
            <p:ph type="title"/>
          </p:nvPr>
        </p:nvSpPr>
        <p:spPr>
          <a:xfrm>
            <a:off x="685800" y="762000"/>
            <a:ext cx="7772400" cy="1143000"/>
          </a:xfrm>
        </p:spPr>
        <p:txBody>
          <a:bodyPr/>
          <a:lstStyle/>
          <a:p>
            <a:pPr eaLnBrk="1" hangingPunct="1">
              <a:lnSpc>
                <a:spcPct val="70000"/>
              </a:lnSpc>
            </a:pPr>
            <a:r>
              <a:rPr lang="es-ES_tradnl" sz="2400" i="1" smtClean="0">
                <a:cs typeface="Arial" charset="0"/>
              </a:rPr>
              <a:t/>
            </a:r>
            <a:br>
              <a:rPr lang="es-ES_tradnl" sz="2400" i="1" smtClean="0">
                <a:cs typeface="Arial" charset="0"/>
              </a:rPr>
            </a:br>
            <a:r>
              <a:rPr lang="es-ES_tradnl" sz="2800" b="1" i="1" smtClean="0">
                <a:cs typeface="Arial" charset="0"/>
              </a:rPr>
              <a:t>Mejoramiento genético de los Kiwis</a:t>
            </a:r>
            <a:endParaRPr lang="es-ES" sz="2800" b="1" i="1" smtClean="0">
              <a:cs typeface="Arial" charset="0"/>
            </a:endParaRPr>
          </a:p>
        </p:txBody>
      </p:sp>
      <p:sp>
        <p:nvSpPr>
          <p:cNvPr id="36868" name="Rectangle 4"/>
          <p:cNvSpPr>
            <a:spLocks noGrp="1" noChangeArrowheads="1"/>
          </p:cNvSpPr>
          <p:nvPr>
            <p:ph idx="1"/>
          </p:nvPr>
        </p:nvSpPr>
        <p:spPr>
          <a:xfrm>
            <a:off x="500063" y="1887538"/>
            <a:ext cx="8110537" cy="4114800"/>
          </a:xfrm>
        </p:spPr>
        <p:txBody>
          <a:bodyPr/>
          <a:lstStyle/>
          <a:p>
            <a:r>
              <a:rPr lang="es-CL" sz="1800" b="1" smtClean="0">
                <a:cs typeface="Arial" charset="0"/>
              </a:rPr>
              <a:t>D09I1136</a:t>
            </a:r>
            <a:r>
              <a:rPr lang="es-CL" sz="1800" smtClean="0">
                <a:cs typeface="Arial" charset="0"/>
              </a:rPr>
              <a:t>	</a:t>
            </a:r>
            <a:r>
              <a:rPr lang="es-CL" sz="1800" b="1" i="1" smtClean="0"/>
              <a:t>Programa Chile-Italia de mejoramiento genético del Kiwi apoyado en la selección asistida por marcadores</a:t>
            </a:r>
            <a:endParaRPr lang="es-CL" sz="1800" i="1" smtClean="0">
              <a:cs typeface="Arial" charset="0"/>
            </a:endParaRPr>
          </a:p>
          <a:p>
            <a:r>
              <a:rPr lang="es-ES_tradnl" sz="1800" b="1" smtClean="0">
                <a:cs typeface="Arial" charset="0"/>
              </a:rPr>
              <a:t>Problema: </a:t>
            </a:r>
            <a:r>
              <a:rPr lang="es-CL" sz="1800" smtClean="0"/>
              <a:t>Chile tercer productor mundial y principal abastecedor de mercados del hemisferio norte, pero el precio es bajo y falta productividad en los huertos.</a:t>
            </a:r>
            <a:endParaRPr lang="es-ES_tradnl" sz="1800" smtClean="0">
              <a:cs typeface="Arial" charset="0"/>
            </a:endParaRPr>
          </a:p>
          <a:p>
            <a:r>
              <a:rPr lang="es-ES_tradnl" sz="1800" b="1" smtClean="0">
                <a:cs typeface="Arial" charset="0"/>
              </a:rPr>
              <a:t>Solución:  </a:t>
            </a:r>
            <a:r>
              <a:rPr lang="es-ES_tradnl" sz="1800" smtClean="0">
                <a:cs typeface="Arial" charset="0"/>
              </a:rPr>
              <a:t>Utilizar  </a:t>
            </a:r>
            <a:r>
              <a:rPr lang="es-CL" sz="1800" smtClean="0"/>
              <a:t>marcadores moleculares asociados al sexo de la flor y a la calidad de la fruta, que permiten seleccionar precozmente aquellos individuos que presenten caracteres deseados. Puede generar variedades de alto valor comercial a un costo 50% menor al del mejoramiento tradicional. Asimismo, la generación de nuevas variedades de kiwi permitirá alcanzar precios de exportación un 30% superiores al promedio.</a:t>
            </a:r>
          </a:p>
          <a:p>
            <a:pPr eaLnBrk="1" hangingPunct="1">
              <a:spcBef>
                <a:spcPts val="600"/>
              </a:spcBef>
            </a:pPr>
            <a:r>
              <a:rPr lang="es-CL" sz="1800" b="1" smtClean="0">
                <a:cs typeface="Arial" charset="0"/>
              </a:rPr>
              <a:t>Institución:</a:t>
            </a:r>
            <a:r>
              <a:rPr lang="es-CL" sz="1800" smtClean="0">
                <a:cs typeface="Arial" charset="0"/>
              </a:rPr>
              <a:t> </a:t>
            </a:r>
            <a:r>
              <a:rPr lang="es-ES" sz="1800" smtClean="0">
                <a:cs typeface="Arial" charset="0"/>
              </a:rPr>
              <a:t>U. de Chile. </a:t>
            </a:r>
            <a:r>
              <a:rPr lang="es-ES" sz="1800" b="1" smtClean="0">
                <a:cs typeface="Arial" charset="0"/>
              </a:rPr>
              <a:t>Asociados:  </a:t>
            </a:r>
            <a:r>
              <a:rPr lang="es-ES" sz="1800" smtClean="0">
                <a:cs typeface="Arial" charset="0"/>
              </a:rPr>
              <a:t>Agrícola Ponderosa, Copefrut, Viveros Biotecnia, </a:t>
            </a:r>
            <a:r>
              <a:rPr lang="es-CL" sz="1800" smtClean="0">
                <a:cs typeface="Arial" charset="0"/>
              </a:rPr>
              <a:t>Prize, Campofrut, Biogold.</a:t>
            </a:r>
            <a:endParaRPr lang="es-ES"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$ 549.385</a:t>
            </a:r>
          </a:p>
        </p:txBody>
      </p:sp>
      <p:pic>
        <p:nvPicPr>
          <p:cNvPr id="36869"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36870"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p:cNvPicPr>
            <a:picLocks noChangeAspect="1" noChangeArrowheads="1"/>
          </p:cNvPicPr>
          <p:nvPr/>
        </p:nvPicPr>
        <p:blipFill>
          <a:blip r:embed="rId3"/>
          <a:srcRect/>
          <a:stretch>
            <a:fillRect/>
          </a:stretch>
        </p:blipFill>
        <p:spPr bwMode="auto">
          <a:xfrm>
            <a:off x="6996113" y="5426075"/>
            <a:ext cx="2147887" cy="1431925"/>
          </a:xfrm>
          <a:prstGeom prst="rect">
            <a:avLst/>
          </a:prstGeom>
          <a:noFill/>
          <a:ln w="12700">
            <a:noFill/>
            <a:miter lim="800000"/>
            <a:headEnd type="none" w="sm" len="sm"/>
            <a:tailEnd type="none" w="sm" len="sm"/>
          </a:ln>
        </p:spPr>
      </p:pic>
      <p:sp>
        <p:nvSpPr>
          <p:cNvPr id="37891" name="Rectangle 2"/>
          <p:cNvSpPr>
            <a:spLocks noGrp="1" noChangeArrowheads="1"/>
          </p:cNvSpPr>
          <p:nvPr>
            <p:ph type="title"/>
          </p:nvPr>
        </p:nvSpPr>
        <p:spPr>
          <a:xfrm>
            <a:off x="685800" y="836613"/>
            <a:ext cx="7772400" cy="1143000"/>
          </a:xfrm>
        </p:spPr>
        <p:txBody>
          <a:bodyPr/>
          <a:lstStyle/>
          <a:p>
            <a:pPr eaLnBrk="1" hangingPunct="1">
              <a:lnSpc>
                <a:spcPct val="70000"/>
              </a:lnSpc>
            </a:pPr>
            <a:r>
              <a:rPr lang="es-CL" sz="2800" b="1" i="1" smtClean="0">
                <a:cs typeface="Arial" charset="0"/>
              </a:rPr>
              <a:t>Anticuerpos terapéuticos contra el cáncer</a:t>
            </a:r>
            <a:endParaRPr lang="es-ES" sz="2800" b="1" i="1" smtClean="0">
              <a:cs typeface="Arial" charset="0"/>
            </a:endParaRPr>
          </a:p>
        </p:txBody>
      </p:sp>
      <p:sp>
        <p:nvSpPr>
          <p:cNvPr id="37892" name="Rectangle 3"/>
          <p:cNvSpPr>
            <a:spLocks noGrp="1" noChangeArrowheads="1"/>
          </p:cNvSpPr>
          <p:nvPr>
            <p:ph idx="1"/>
          </p:nvPr>
        </p:nvSpPr>
        <p:spPr>
          <a:xfrm>
            <a:off x="609600" y="1547813"/>
            <a:ext cx="8001000" cy="4337050"/>
          </a:xfrm>
        </p:spPr>
        <p:txBody>
          <a:bodyPr/>
          <a:lstStyle/>
          <a:p>
            <a:r>
              <a:rPr lang="es-CL" sz="1800" b="1" smtClean="0">
                <a:cs typeface="Arial" charset="0"/>
              </a:rPr>
              <a:t>D09I1190</a:t>
            </a:r>
            <a:r>
              <a:rPr lang="es-CL" sz="1800" smtClean="0">
                <a:cs typeface="Arial" charset="0"/>
              </a:rPr>
              <a:t>	</a:t>
            </a:r>
            <a:r>
              <a:rPr lang="es-CL" sz="1800" b="1" i="1" smtClean="0"/>
              <a:t>Desarrollo de un sistema de expresión optimizado para la producción de anticuerpos terapéuticos</a:t>
            </a:r>
            <a:endParaRPr lang="es-CL" sz="1800" i="1" smtClean="0">
              <a:cs typeface="Arial" charset="0"/>
            </a:endParaRPr>
          </a:p>
          <a:p>
            <a:pPr eaLnBrk="1" hangingPunct="1">
              <a:spcBef>
                <a:spcPts val="600"/>
              </a:spcBef>
            </a:pPr>
            <a:r>
              <a:rPr lang="es-ES_tradnl" sz="1800" b="1" smtClean="0">
                <a:cs typeface="Arial" charset="0"/>
              </a:rPr>
              <a:t>Problema:</a:t>
            </a:r>
            <a:r>
              <a:rPr lang="es-ES_tradnl" sz="1800" smtClean="0">
                <a:cs typeface="Arial" charset="0"/>
              </a:rPr>
              <a:t> </a:t>
            </a:r>
            <a:r>
              <a:rPr lang="es-CL" sz="1800" smtClean="0"/>
              <a:t>Mediante la ingeniería genética se han generado diversas proteínas recombinantes (PR) con aplicación terapéutica, conocidas también como biofármacos. Dentro de las PR, se han desarrollado nuevas formas de anticuerpos terapéuticos (AcTp), cuyas aplicaciones de mayor éxito están en el tratamiento del cáncer y de enfermedades autoinmunes.</a:t>
            </a:r>
            <a:endParaRPr lang="es-ES_tradnl" sz="1800" smtClean="0">
              <a:cs typeface="Arial" charset="0"/>
            </a:endParaRPr>
          </a:p>
          <a:p>
            <a:r>
              <a:rPr lang="es-ES_tradnl" sz="1800" b="1" smtClean="0">
                <a:cs typeface="Arial" charset="0"/>
              </a:rPr>
              <a:t>Solución:</a:t>
            </a:r>
            <a:r>
              <a:rPr lang="es-ES_tradnl" sz="1800" smtClean="0">
                <a:cs typeface="Arial" charset="0"/>
              </a:rPr>
              <a:t>  </a:t>
            </a:r>
            <a:r>
              <a:rPr lang="es-CL" sz="1800" smtClean="0"/>
              <a:t> La incorporación de regiones ricas en dinucleótidos CG y elementos de respuesta a estrógenos (EREs) en promotores de vectores de expresión y la sobreexpresión del factor de transcripción XBP1s permitirán mejorar los niveles de expresión de anticuerpos recombinantes en células. El  sistema de expresión tendrá  mayor eficiencia ya que aumenta el rendimiento de producción de anticuerpos recombinantes obtenidos en laboratorio piloto  en un 20% con respecto a los vectores comerciales.</a:t>
            </a:r>
          </a:p>
          <a:p>
            <a:r>
              <a:rPr lang="es-CL" sz="1800" b="1" smtClean="0">
                <a:cs typeface="Arial" charset="0"/>
              </a:rPr>
              <a:t>Institución:</a:t>
            </a:r>
            <a:r>
              <a:rPr lang="es-CL" sz="1800" smtClean="0">
                <a:cs typeface="Arial" charset="0"/>
              </a:rPr>
              <a:t> </a:t>
            </a:r>
            <a:r>
              <a:rPr lang="es-ES" sz="1800" smtClean="0">
                <a:cs typeface="Arial" charset="0"/>
              </a:rPr>
              <a:t>U. de Chile. </a:t>
            </a:r>
            <a:r>
              <a:rPr lang="es-ES" sz="1800" b="1" smtClean="0">
                <a:cs typeface="Arial" charset="0"/>
              </a:rPr>
              <a:t>Asociados: </a:t>
            </a:r>
            <a:r>
              <a:rPr lang="es-CL" sz="1800" smtClean="0"/>
              <a:t>Bestpharma, Orbicorp.</a:t>
            </a:r>
            <a:endParaRPr lang="es-ES"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$ 638.552</a:t>
            </a:r>
          </a:p>
        </p:txBody>
      </p:sp>
      <p:pic>
        <p:nvPicPr>
          <p:cNvPr id="37893"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37894"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pPr eaLnBrk="1" hangingPunct="1"/>
            <a:r>
              <a:rPr lang="es-ES" b="1" smtClean="0"/>
              <a:t>UNIVERSIDAD DE SANTIAGO DE CHILE</a:t>
            </a:r>
          </a:p>
        </p:txBody>
      </p:sp>
      <p:sp>
        <p:nvSpPr>
          <p:cNvPr id="38915" name="Rectangle 3"/>
          <p:cNvSpPr>
            <a:spLocks noGrp="1" noChangeAspect="1" noChangeArrowheads="1"/>
          </p:cNvSpPr>
          <p:nvPr>
            <p:ph type="subTitle" idx="1"/>
          </p:nvPr>
        </p:nvSpPr>
        <p:spPr/>
        <p:txBody>
          <a:bodyPr/>
          <a:lstStyle/>
          <a:p>
            <a:pPr eaLnBrk="1" hangingPunct="1"/>
            <a:endParaRPr lang="es-ES" smtClean="0"/>
          </a:p>
        </p:txBody>
      </p:sp>
      <p:pic>
        <p:nvPicPr>
          <p:cNvPr id="38916" name="Picture 4"/>
          <p:cNvPicPr>
            <a:picLocks noChangeAspect="1" noChangeArrowheads="1"/>
          </p:cNvPicPr>
          <p:nvPr/>
        </p:nvPicPr>
        <p:blipFill>
          <a:blip r:embed="rId3"/>
          <a:srcRect/>
          <a:stretch>
            <a:fillRect/>
          </a:stretch>
        </p:blipFill>
        <p:spPr bwMode="auto">
          <a:xfrm>
            <a:off x="4310063" y="3925888"/>
            <a:ext cx="571500" cy="571500"/>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44525"/>
            <a:ext cx="7772400" cy="1143000"/>
          </a:xfrm>
        </p:spPr>
        <p:txBody>
          <a:bodyPr/>
          <a:lstStyle/>
          <a:p>
            <a:pPr eaLnBrk="1" hangingPunct="1"/>
            <a:r>
              <a:rPr lang="es-CL" sz="2800" b="1" i="1" smtClean="0"/>
              <a:t/>
            </a:r>
            <a:br>
              <a:rPr lang="es-CL" sz="2800" b="1" i="1" smtClean="0"/>
            </a:br>
            <a:r>
              <a:rPr lang="es-CL" sz="2800" b="1" i="1" smtClean="0"/>
              <a:t>Diagnóstico del deterioro cognitivo por pesticidas</a:t>
            </a:r>
            <a:br>
              <a:rPr lang="es-CL" sz="2800" b="1" i="1" smtClean="0"/>
            </a:br>
            <a:endParaRPr lang="es-ES" sz="2800" smtClean="0"/>
          </a:p>
        </p:txBody>
      </p:sp>
      <p:sp>
        <p:nvSpPr>
          <p:cNvPr id="12291" name="Rectangle 3"/>
          <p:cNvSpPr>
            <a:spLocks noGrp="1" noChangeArrowheads="1"/>
          </p:cNvSpPr>
          <p:nvPr>
            <p:ph idx="1"/>
          </p:nvPr>
        </p:nvSpPr>
        <p:spPr>
          <a:xfrm>
            <a:off x="660400" y="1676400"/>
            <a:ext cx="7772400" cy="4279900"/>
          </a:xfrm>
        </p:spPr>
        <p:txBody>
          <a:bodyPr/>
          <a:lstStyle/>
          <a:p>
            <a:pPr eaLnBrk="1" hangingPunct="1"/>
            <a:r>
              <a:rPr lang="es-CL" sz="1800" b="1" smtClean="0">
                <a:cs typeface="Arial" charset="0"/>
              </a:rPr>
              <a:t>D09I1057	</a:t>
            </a:r>
            <a:r>
              <a:rPr lang="es-CL" sz="1800" b="1" i="1" smtClean="0">
                <a:cs typeface="Arial" charset="0"/>
              </a:rPr>
              <a:t> D</a:t>
            </a:r>
            <a:r>
              <a:rPr lang="es-CL" sz="1800" b="1" i="1" smtClean="0"/>
              <a:t>esarrollo de un biomarcador eritrocítico de alta sensibilidad para el diagnóstico de exposición prolongada a pesticidas órganofosforados</a:t>
            </a:r>
          </a:p>
          <a:p>
            <a:pPr eaLnBrk="1" hangingPunct="1"/>
            <a:r>
              <a:rPr lang="es-CL" sz="1800" b="1" smtClean="0">
                <a:cs typeface="Arial" charset="0"/>
              </a:rPr>
              <a:t>Problema:  </a:t>
            </a:r>
            <a:r>
              <a:rPr lang="es-CL" sz="1800" smtClean="0">
                <a:cs typeface="Arial" charset="0"/>
              </a:rPr>
              <a:t>El </a:t>
            </a:r>
            <a:r>
              <a:rPr lang="es-CL" sz="1800" smtClean="0"/>
              <a:t>aumento del uso de plaguicidas organofosforados produce un aumento de las intoxicaciones agudas y  del número de personas en situación de exposición prolongada con el consecuente deterioro cognitivo. </a:t>
            </a:r>
          </a:p>
          <a:p>
            <a:pPr eaLnBrk="1" hangingPunct="1"/>
            <a:r>
              <a:rPr lang="es-ES_tradnl" sz="1800" b="1" smtClean="0">
                <a:cs typeface="Arial" charset="0"/>
              </a:rPr>
              <a:t>Solución: </a:t>
            </a:r>
            <a:r>
              <a:rPr lang="es-CL" sz="1800" smtClean="0"/>
              <a:t>Tecnología y modelo predictivo para estimar la exposición prolongada a organofosforados a través de la medición de la actividad del acilpéptido hidrolasa eritrocítica. Esta enzima presenta mayor sensibilidad a ser inhibida por algunos organofosforados.  Además el método es más preciso dado que la enzima permanece más tiempo inhibida porque tiene una tasa de recambio menor. </a:t>
            </a:r>
          </a:p>
          <a:p>
            <a:pPr eaLnBrk="1" hangingPunct="1">
              <a:spcBef>
                <a:spcPts val="600"/>
              </a:spcBef>
            </a:pPr>
            <a:r>
              <a:rPr lang="es-CL" sz="1800" b="1" smtClean="0">
                <a:cs typeface="Arial" charset="0"/>
              </a:rPr>
              <a:t>Institución:</a:t>
            </a:r>
            <a:r>
              <a:rPr lang="es-CL" sz="1800" smtClean="0">
                <a:cs typeface="Arial" charset="0"/>
              </a:rPr>
              <a:t> U. Católica del Norte. </a:t>
            </a:r>
            <a:r>
              <a:rPr lang="es-CL" sz="1800" b="1" smtClean="0">
                <a:cs typeface="Arial" charset="0"/>
              </a:rPr>
              <a:t>Mandante: </a:t>
            </a:r>
            <a:r>
              <a:rPr lang="es-CL" sz="1800" smtClean="0"/>
              <a:t>Instituto de Salud Pública. </a:t>
            </a:r>
            <a:r>
              <a:rPr lang="es-CL" sz="1800" b="1" smtClean="0"/>
              <a:t>Asociados:</a:t>
            </a:r>
            <a:r>
              <a:rPr lang="es-CL" sz="1800" smtClean="0"/>
              <a:t> M. de Monte Patria, M. de Paihuano,  </a:t>
            </a:r>
          </a:p>
          <a:p>
            <a:pPr eaLnBrk="1" hangingPunct="1">
              <a:spcBef>
                <a:spcPts val="600"/>
              </a:spcBef>
              <a:buFontTx/>
              <a:buNone/>
            </a:pPr>
            <a:r>
              <a:rPr lang="es-CL" sz="1800" smtClean="0"/>
              <a:t>       Secretaría Regional  Ministerial de Salud </a:t>
            </a:r>
            <a:endParaRPr lang="es-CL"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$ 305.081</a:t>
            </a:r>
          </a:p>
          <a:p>
            <a:pPr eaLnBrk="1" hangingPunct="1">
              <a:spcBef>
                <a:spcPts val="600"/>
              </a:spcBef>
            </a:pPr>
            <a:endParaRPr lang="es-ES" sz="1800" smtClean="0">
              <a:cs typeface="Arial" charset="0"/>
            </a:endParaRPr>
          </a:p>
        </p:txBody>
      </p:sp>
      <p:pic>
        <p:nvPicPr>
          <p:cNvPr id="12292" name="Picture 7" descr="http://www.ecodebate.com.br/foto/veneno3.jpg"/>
          <p:cNvPicPr>
            <a:picLocks noChangeAspect="1" noChangeArrowheads="1"/>
          </p:cNvPicPr>
          <p:nvPr/>
        </p:nvPicPr>
        <p:blipFill>
          <a:blip r:embed="rId3"/>
          <a:srcRect/>
          <a:stretch>
            <a:fillRect/>
          </a:stretch>
        </p:blipFill>
        <p:spPr bwMode="auto">
          <a:xfrm>
            <a:off x="6496050" y="5454650"/>
            <a:ext cx="2647950" cy="1403350"/>
          </a:xfrm>
          <a:prstGeom prst="rect">
            <a:avLst/>
          </a:prstGeom>
          <a:noFill/>
          <a:ln w="9525">
            <a:noFill/>
            <a:miter lim="800000"/>
            <a:headEnd/>
            <a:tailEnd/>
          </a:ln>
        </p:spPr>
      </p:pic>
      <p:pic>
        <p:nvPicPr>
          <p:cNvPr id="12293"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12294" name="6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http://t1.gstatic.com/images?q=tbn:ANd9GcT50OSkk-sjhvP2GmntbNVjUlZ_WEUNknqnetiNI4UACxr6TxDc"/>
          <p:cNvPicPr>
            <a:picLocks noChangeAspect="1" noChangeArrowheads="1"/>
          </p:cNvPicPr>
          <p:nvPr/>
        </p:nvPicPr>
        <p:blipFill>
          <a:blip r:embed="rId3"/>
          <a:srcRect/>
          <a:stretch>
            <a:fillRect/>
          </a:stretch>
        </p:blipFill>
        <p:spPr bwMode="auto">
          <a:xfrm>
            <a:off x="7242175" y="5437188"/>
            <a:ext cx="1901825" cy="1420812"/>
          </a:xfrm>
          <a:prstGeom prst="rect">
            <a:avLst/>
          </a:prstGeom>
          <a:noFill/>
          <a:ln w="9525">
            <a:noFill/>
            <a:miter lim="800000"/>
            <a:headEnd/>
            <a:tailEnd/>
          </a:ln>
        </p:spPr>
      </p:pic>
      <p:sp>
        <p:nvSpPr>
          <p:cNvPr id="39939" name="Rectangle 2"/>
          <p:cNvSpPr>
            <a:spLocks noGrp="1" noChangeArrowheads="1"/>
          </p:cNvSpPr>
          <p:nvPr>
            <p:ph type="title"/>
          </p:nvPr>
        </p:nvSpPr>
        <p:spPr>
          <a:xfrm>
            <a:off x="685800" y="773113"/>
            <a:ext cx="7772400" cy="1143000"/>
          </a:xfrm>
        </p:spPr>
        <p:txBody>
          <a:bodyPr/>
          <a:lstStyle/>
          <a:p>
            <a:pPr eaLnBrk="1" hangingPunct="1">
              <a:lnSpc>
                <a:spcPct val="70000"/>
              </a:lnSpc>
            </a:pPr>
            <a:r>
              <a:rPr lang="es-ES_tradnl" sz="2800" b="1" i="1" smtClean="0">
                <a:cs typeface="Arial" charset="0"/>
              </a:rPr>
              <a:t>Envases plásticos  certificados para alimentos</a:t>
            </a:r>
            <a:endParaRPr lang="es-ES" sz="2800" b="1" i="1" smtClean="0">
              <a:cs typeface="Arial" charset="0"/>
            </a:endParaRPr>
          </a:p>
        </p:txBody>
      </p:sp>
      <p:sp>
        <p:nvSpPr>
          <p:cNvPr id="39940" name="Rectangle 3"/>
          <p:cNvSpPr>
            <a:spLocks noGrp="1" noChangeArrowheads="1"/>
          </p:cNvSpPr>
          <p:nvPr>
            <p:ph idx="1"/>
          </p:nvPr>
        </p:nvSpPr>
        <p:spPr>
          <a:xfrm>
            <a:off x="584200" y="1571625"/>
            <a:ext cx="8001000" cy="4419600"/>
          </a:xfrm>
        </p:spPr>
        <p:txBody>
          <a:bodyPr/>
          <a:lstStyle/>
          <a:p>
            <a:pPr eaLnBrk="1" hangingPunct="1">
              <a:spcBef>
                <a:spcPts val="600"/>
              </a:spcBef>
            </a:pPr>
            <a:r>
              <a:rPr lang="es-CL" sz="1800" b="1" smtClean="0">
                <a:cs typeface="Arial" charset="0"/>
              </a:rPr>
              <a:t>D09I1043  </a:t>
            </a:r>
            <a:r>
              <a:rPr lang="es-CL" sz="1800" b="1" i="1" smtClean="0"/>
              <a:t>Propuesta  científica de normativa para el desarrollo de envases plásticos inocuos:  Una metodología científica tecnológica de apoyo a instituciones públicas y privadas para fortalecer la estrategia  nacional</a:t>
            </a:r>
            <a:r>
              <a:rPr lang="es-CL" sz="1800" smtClean="0">
                <a:cs typeface="Arial" charset="0"/>
              </a:rPr>
              <a:t>	</a:t>
            </a:r>
            <a:endParaRPr lang="es-CL" sz="1800" i="1" smtClean="0">
              <a:cs typeface="Arial" charset="0"/>
            </a:endParaRPr>
          </a:p>
          <a:p>
            <a:pPr eaLnBrk="1" hangingPunct="1">
              <a:spcBef>
                <a:spcPts val="600"/>
              </a:spcBef>
            </a:pPr>
            <a:r>
              <a:rPr lang="es-ES_tradnl" sz="1800" b="1" smtClean="0">
                <a:cs typeface="Arial" charset="0"/>
              </a:rPr>
              <a:t>Problema:  </a:t>
            </a:r>
            <a:r>
              <a:rPr lang="es-ES_tradnl" sz="1800" smtClean="0"/>
              <a:t>El traspaso </a:t>
            </a:r>
            <a:r>
              <a:rPr lang="es-ES" sz="1800" smtClean="0"/>
              <a:t> de aditivos y/o contaminantes desde el envase plástico al alimento, es el responsable de la ingesta de sustancias tales como: monómeros, colorantes y solventes, entre otros.  Chile no cuenta con una metodología para evaluar la migración efectiva de un envase plástico al alimento.</a:t>
            </a:r>
            <a:endParaRPr lang="es-ES_tradnl" sz="1800" smtClean="0">
              <a:cs typeface="Arial" charset="0"/>
            </a:endParaRPr>
          </a:p>
          <a:p>
            <a:pPr eaLnBrk="1" hangingPunct="1">
              <a:spcBef>
                <a:spcPts val="600"/>
              </a:spcBef>
            </a:pPr>
            <a:r>
              <a:rPr lang="es-ES_tradnl" sz="1800" b="1" smtClean="0">
                <a:cs typeface="Arial" charset="0"/>
              </a:rPr>
              <a:t>Solución:</a:t>
            </a:r>
            <a:r>
              <a:rPr lang="es-ES_tradnl" sz="1800" smtClean="0">
                <a:cs typeface="Arial" charset="0"/>
              </a:rPr>
              <a:t>  </a:t>
            </a:r>
            <a:r>
              <a:rPr lang="es-ES_tradnl" sz="1800" smtClean="0"/>
              <a:t>Generar</a:t>
            </a:r>
            <a:r>
              <a:rPr lang="es-ES" sz="1800" smtClean="0"/>
              <a:t> metodologías, protocolos y modelos predictivos fenomenológicos que permitan parametrizar los niveles de migración de los envases hacia los alimentos, y establecer los niveles tolerables de manera que no afecten la salud de los consumidores. Se propondrá una  actualización al Reglamento Sanitario de Alimentos y un sistema que permita el control y certificación.</a:t>
            </a:r>
            <a:endParaRPr lang="es-ES_tradnl" sz="1800" smtClean="0"/>
          </a:p>
          <a:p>
            <a:pPr eaLnBrk="1" hangingPunct="1">
              <a:spcBef>
                <a:spcPts val="600"/>
              </a:spcBef>
            </a:pPr>
            <a:r>
              <a:rPr lang="es-CL" sz="1800" b="1" smtClean="0">
                <a:cs typeface="Arial" charset="0"/>
              </a:rPr>
              <a:t>Institución:</a:t>
            </a:r>
            <a:r>
              <a:rPr lang="es-CL" sz="1800" smtClean="0">
                <a:cs typeface="Arial" charset="0"/>
              </a:rPr>
              <a:t> U. de Santiago</a:t>
            </a:r>
            <a:r>
              <a:rPr lang="es-ES" sz="1800" smtClean="0">
                <a:cs typeface="Arial" charset="0"/>
              </a:rPr>
              <a:t>. </a:t>
            </a:r>
            <a:r>
              <a:rPr lang="es-ES" sz="1800" b="1" smtClean="0">
                <a:cs typeface="Arial" charset="0"/>
              </a:rPr>
              <a:t>Mandante</a:t>
            </a:r>
            <a:r>
              <a:rPr lang="es-ES" sz="1800" smtClean="0">
                <a:cs typeface="Arial" charset="0"/>
              </a:rPr>
              <a:t>: </a:t>
            </a:r>
            <a:r>
              <a:rPr lang="es-ES_tradnl" sz="1800" smtClean="0"/>
              <a:t>MINSAL.</a:t>
            </a:r>
            <a:r>
              <a:rPr lang="es-ES_tradnl" sz="1800" smtClean="0">
                <a:solidFill>
                  <a:srgbClr val="006699"/>
                </a:solidFill>
                <a:ea typeface="Times New Roman" pitchFamily="18" charset="0"/>
                <a:cs typeface="Arial" charset="0"/>
              </a:rPr>
              <a:t> </a:t>
            </a:r>
            <a:r>
              <a:rPr lang="es-ES_tradnl" sz="1800" b="1" smtClean="0">
                <a:solidFill>
                  <a:srgbClr val="006699"/>
                </a:solidFill>
                <a:ea typeface="Times New Roman" pitchFamily="18" charset="0"/>
                <a:cs typeface="Arial" charset="0"/>
              </a:rPr>
              <a:t> </a:t>
            </a:r>
            <a:r>
              <a:rPr lang="es-ES_tradnl" sz="1800" b="1" smtClean="0">
                <a:cs typeface="Arial" charset="0"/>
              </a:rPr>
              <a:t>Asoc</a:t>
            </a:r>
            <a:r>
              <a:rPr lang="es-ES" sz="1800" b="1" smtClean="0">
                <a:cs typeface="Arial" charset="0"/>
              </a:rPr>
              <a:t>iados: </a:t>
            </a:r>
            <a:r>
              <a:rPr lang="es-CL" sz="1800" smtClean="0"/>
              <a:t>ASIPLA</a:t>
            </a:r>
            <a:endParaRPr lang="es-ES"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$ 224.222</a:t>
            </a:r>
          </a:p>
        </p:txBody>
      </p:sp>
      <p:pic>
        <p:nvPicPr>
          <p:cNvPr id="39941"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39942"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3"/>
          <a:srcRect/>
          <a:stretch>
            <a:fillRect/>
          </a:stretch>
        </p:blipFill>
        <p:spPr bwMode="auto">
          <a:xfrm>
            <a:off x="7508875" y="5222875"/>
            <a:ext cx="1635125" cy="1635125"/>
          </a:xfrm>
          <a:prstGeom prst="rect">
            <a:avLst/>
          </a:prstGeom>
          <a:noFill/>
          <a:ln w="12700">
            <a:noFill/>
            <a:miter lim="800000"/>
            <a:headEnd type="none" w="sm" len="sm"/>
            <a:tailEnd type="none" w="sm" len="sm"/>
          </a:ln>
        </p:spPr>
      </p:pic>
      <p:sp>
        <p:nvSpPr>
          <p:cNvPr id="40963" name="Rectangle 2"/>
          <p:cNvSpPr>
            <a:spLocks noGrp="1" noChangeArrowheads="1"/>
          </p:cNvSpPr>
          <p:nvPr>
            <p:ph type="title"/>
          </p:nvPr>
        </p:nvSpPr>
        <p:spPr>
          <a:xfrm>
            <a:off x="685800" y="857250"/>
            <a:ext cx="7772400" cy="922338"/>
          </a:xfrm>
        </p:spPr>
        <p:txBody>
          <a:bodyPr/>
          <a:lstStyle/>
          <a:p>
            <a:pPr eaLnBrk="1" hangingPunct="1">
              <a:lnSpc>
                <a:spcPct val="70000"/>
              </a:lnSpc>
            </a:pPr>
            <a:r>
              <a:rPr lang="es-ES_tradnl" sz="2800" b="1" i="1" smtClean="0">
                <a:cs typeface="Arial" charset="0"/>
              </a:rPr>
              <a:t>Plataforma para analizar  tendencias de la web</a:t>
            </a:r>
            <a:endParaRPr lang="es-ES" sz="2800" b="1" i="1" smtClean="0">
              <a:cs typeface="Arial" charset="0"/>
            </a:endParaRPr>
          </a:p>
        </p:txBody>
      </p:sp>
      <p:sp>
        <p:nvSpPr>
          <p:cNvPr id="40964" name="Rectangle 3"/>
          <p:cNvSpPr>
            <a:spLocks noGrp="1" noChangeArrowheads="1"/>
          </p:cNvSpPr>
          <p:nvPr>
            <p:ph idx="1"/>
          </p:nvPr>
        </p:nvSpPr>
        <p:spPr>
          <a:xfrm>
            <a:off x="609600" y="1779588"/>
            <a:ext cx="8001000" cy="4306887"/>
          </a:xfrm>
        </p:spPr>
        <p:txBody>
          <a:bodyPr/>
          <a:lstStyle/>
          <a:p>
            <a:r>
              <a:rPr lang="es-CL" sz="1800" b="1" smtClean="0">
                <a:cs typeface="Arial" charset="0"/>
              </a:rPr>
              <a:t>D09I1185</a:t>
            </a:r>
            <a:r>
              <a:rPr lang="es-CL" sz="1800" smtClean="0">
                <a:cs typeface="Arial" charset="0"/>
              </a:rPr>
              <a:t>	</a:t>
            </a:r>
            <a:r>
              <a:rPr lang="es-CL" sz="1800" b="1" i="1" smtClean="0"/>
              <a:t> Observatorios escalables de la web en tiempo real</a:t>
            </a:r>
          </a:p>
          <a:p>
            <a:pPr eaLnBrk="1" hangingPunct="1">
              <a:spcBef>
                <a:spcPts val="1200"/>
              </a:spcBef>
            </a:pPr>
            <a:r>
              <a:rPr lang="es-ES_tradnl" sz="1800" b="1" smtClean="0">
                <a:cs typeface="Arial" charset="0"/>
              </a:rPr>
              <a:t>Problema:  </a:t>
            </a:r>
            <a:r>
              <a:rPr lang="es-ES_tradnl" sz="1800" smtClean="0"/>
              <a:t>La información que proporciona la Web crece exponencialmente.  Numerosos instituciones necesitan herramientas para analizar tendencias, pero  </a:t>
            </a:r>
            <a:r>
              <a:rPr lang="es-CL" sz="1800" smtClean="0"/>
              <a:t>los  sistemas clasifican la información de manera manual y presentan los contenidos de manera estática. Además,  las técnicas de búsqueda de contenido siguen siendo basadas en palabras claves.</a:t>
            </a:r>
            <a:endParaRPr lang="es-ES_tradnl" sz="1800" smtClean="0"/>
          </a:p>
          <a:p>
            <a:pPr eaLnBrk="1" hangingPunct="1">
              <a:spcBef>
                <a:spcPts val="1200"/>
              </a:spcBef>
            </a:pPr>
            <a:r>
              <a:rPr lang="es-ES_tradnl" sz="1800" b="1" smtClean="0">
                <a:cs typeface="Arial" charset="0"/>
              </a:rPr>
              <a:t>Solución:  </a:t>
            </a:r>
            <a:r>
              <a:rPr lang="es-ES_tradnl" sz="1800" smtClean="0"/>
              <a:t>H</a:t>
            </a:r>
            <a:r>
              <a:rPr lang="es-CL" sz="1800" smtClean="0"/>
              <a:t>erramientas de software que permitan observar la dinámica de la Web mediante la combinación de técnicas de bases de datos espacio-temporales y estrategias recientes de minería de la Web. Por ejemplo,  detección de tópicos y comunidades sociales emergentes, entre otras</a:t>
            </a:r>
            <a:r>
              <a:rPr lang="es-ES_tradnl" sz="1800" smtClean="0"/>
              <a:t>.</a:t>
            </a:r>
          </a:p>
          <a:p>
            <a:pPr eaLnBrk="1" hangingPunct="1">
              <a:spcBef>
                <a:spcPts val="1200"/>
              </a:spcBef>
            </a:pPr>
            <a:r>
              <a:rPr lang="es-CL" sz="1800" b="1" smtClean="0">
                <a:cs typeface="Arial" charset="0"/>
              </a:rPr>
              <a:t>Institución:</a:t>
            </a:r>
            <a:r>
              <a:rPr lang="es-CL" sz="1800" smtClean="0">
                <a:cs typeface="Arial" charset="0"/>
              </a:rPr>
              <a:t> U. de Santiago</a:t>
            </a:r>
            <a:r>
              <a:rPr lang="es-ES" sz="1800" smtClean="0">
                <a:cs typeface="Arial" charset="0"/>
              </a:rPr>
              <a:t>. UDEC, U. de Chile, UNTEC. </a:t>
            </a:r>
            <a:r>
              <a:rPr lang="es-ES" sz="1800" b="1" smtClean="0">
                <a:cs typeface="Arial" charset="0"/>
              </a:rPr>
              <a:t>Asociados:</a:t>
            </a:r>
            <a:r>
              <a:rPr lang="en-US" sz="1800" smtClean="0">
                <a:cs typeface="Arial" charset="0"/>
              </a:rPr>
              <a:t>Bligoo, Modyo,  Newtenberg,  Business News Americas.</a:t>
            </a:r>
            <a:endParaRPr lang="es-ES" sz="1800" smtClean="0"/>
          </a:p>
          <a:p>
            <a:pPr eaLnBrk="1" hangingPunct="1">
              <a:spcBef>
                <a:spcPts val="1200"/>
              </a:spcBef>
            </a:pPr>
            <a:r>
              <a:rPr lang="es-CL" sz="1800" b="1" smtClean="0">
                <a:cs typeface="Arial" charset="0"/>
              </a:rPr>
              <a:t>Aporte Fondef:</a:t>
            </a:r>
            <a:r>
              <a:rPr lang="es-CL" sz="1800" smtClean="0">
                <a:cs typeface="Arial" charset="0"/>
              </a:rPr>
              <a:t> M</a:t>
            </a:r>
            <a:r>
              <a:rPr lang="es-ES" sz="1800" smtClean="0">
                <a:cs typeface="Arial" charset="0"/>
              </a:rPr>
              <a:t>$ 327.290</a:t>
            </a:r>
          </a:p>
        </p:txBody>
      </p:sp>
      <p:pic>
        <p:nvPicPr>
          <p:cNvPr id="4096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4096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http://www.promocionesvap.com/web_images/agua_limpia.jpg"/>
          <p:cNvPicPr>
            <a:picLocks noChangeAspect="1" noChangeArrowheads="1"/>
          </p:cNvPicPr>
          <p:nvPr/>
        </p:nvPicPr>
        <p:blipFill>
          <a:blip r:embed="rId3"/>
          <a:srcRect/>
          <a:stretch>
            <a:fillRect/>
          </a:stretch>
        </p:blipFill>
        <p:spPr bwMode="auto">
          <a:xfrm>
            <a:off x="7591425" y="5310188"/>
            <a:ext cx="1552575" cy="1547812"/>
          </a:xfrm>
          <a:prstGeom prst="rect">
            <a:avLst/>
          </a:prstGeom>
          <a:noFill/>
          <a:ln w="9525">
            <a:noFill/>
            <a:miter lim="800000"/>
            <a:headEnd/>
            <a:tailEnd/>
          </a:ln>
        </p:spPr>
      </p:pic>
      <p:sp>
        <p:nvSpPr>
          <p:cNvPr id="41987" name="Rectangle 2"/>
          <p:cNvSpPr>
            <a:spLocks noGrp="1" noChangeArrowheads="1"/>
          </p:cNvSpPr>
          <p:nvPr>
            <p:ph type="title"/>
          </p:nvPr>
        </p:nvSpPr>
        <p:spPr>
          <a:xfrm>
            <a:off x="685800" y="857250"/>
            <a:ext cx="7772400" cy="922338"/>
          </a:xfrm>
        </p:spPr>
        <p:txBody>
          <a:bodyPr/>
          <a:lstStyle/>
          <a:p>
            <a:pPr eaLnBrk="1" hangingPunct="1">
              <a:lnSpc>
                <a:spcPct val="70000"/>
              </a:lnSpc>
            </a:pPr>
            <a:r>
              <a:rPr lang="es-ES_tradnl" sz="2800" b="1" i="1" smtClean="0">
                <a:cs typeface="Arial" charset="0"/>
              </a:rPr>
              <a:t>Tecnologías para obtener agua limpia</a:t>
            </a:r>
            <a:endParaRPr lang="es-ES" sz="2800" b="1" i="1" smtClean="0">
              <a:cs typeface="Arial" charset="0"/>
            </a:endParaRPr>
          </a:p>
        </p:txBody>
      </p:sp>
      <p:sp>
        <p:nvSpPr>
          <p:cNvPr id="41988" name="Rectangle 3"/>
          <p:cNvSpPr>
            <a:spLocks noGrp="1" noChangeArrowheads="1"/>
          </p:cNvSpPr>
          <p:nvPr>
            <p:ph idx="1"/>
          </p:nvPr>
        </p:nvSpPr>
        <p:spPr>
          <a:xfrm>
            <a:off x="609600" y="1571625"/>
            <a:ext cx="8001000" cy="4514850"/>
          </a:xfrm>
        </p:spPr>
        <p:txBody>
          <a:bodyPr/>
          <a:lstStyle/>
          <a:p>
            <a:r>
              <a:rPr lang="es-CL" sz="1800" b="1" smtClean="0">
                <a:cs typeface="Arial" charset="0"/>
              </a:rPr>
              <a:t>D09I1235</a:t>
            </a:r>
            <a:r>
              <a:rPr lang="es-CL" sz="1800" smtClean="0">
                <a:cs typeface="Arial" charset="0"/>
              </a:rPr>
              <a:t>	</a:t>
            </a:r>
            <a:r>
              <a:rPr lang="es-CL" sz="1800" smtClean="0"/>
              <a:t> </a:t>
            </a:r>
            <a:r>
              <a:rPr lang="es-CL" sz="1800" b="1" i="1" smtClean="0"/>
              <a:t>Atomización ultrasónica y sus aplicaciones agrícolas e industriales </a:t>
            </a:r>
          </a:p>
          <a:p>
            <a:r>
              <a:rPr lang="es-ES_tradnl" sz="1800" b="1" smtClean="0">
                <a:cs typeface="Arial" charset="0"/>
              </a:rPr>
              <a:t>Problema: </a:t>
            </a:r>
            <a:r>
              <a:rPr lang="es-CL" sz="1800" smtClean="0"/>
              <a:t>el abastecimiento de agua será crítico dentro de muy poco tiempo. Se podría resolver este problema desalinizando agua de mar o separando las fases presentes en aguas contaminadas por diversos procesos.</a:t>
            </a:r>
            <a:endParaRPr lang="es-ES_tradnl" sz="1800" smtClean="0"/>
          </a:p>
          <a:p>
            <a:r>
              <a:rPr lang="es-ES_tradnl" sz="1800" b="1" smtClean="0">
                <a:cs typeface="Arial" charset="0"/>
              </a:rPr>
              <a:t>Solución: </a:t>
            </a:r>
            <a:r>
              <a:rPr lang="es-CL" sz="1800" smtClean="0"/>
              <a:t> Abaratar costos energéticos aumentando las superficies de  vaporación de aguas salobres o contaminadas mediante atomización ultrasónica. Actualmente, los equipos de ultrasonidos son capaces de desintegrar un líquido, produciendo millones de gotas diminutas. Sin embargo, a la fecha no ha sido posible producir un spray de agua controlado, de gran caudal y a bajo costo, que permita aumentar dramáticamente la superficie libre en el proceso de evaporación.</a:t>
            </a:r>
            <a:endParaRPr lang="es-ES_tradnl" sz="1800" smtClean="0"/>
          </a:p>
          <a:p>
            <a:r>
              <a:rPr lang="es-CL" sz="1800" b="1" smtClean="0">
                <a:cs typeface="Arial" charset="0"/>
              </a:rPr>
              <a:t>Institución:</a:t>
            </a:r>
            <a:r>
              <a:rPr lang="es-CL" sz="1800" smtClean="0">
                <a:cs typeface="Arial" charset="0"/>
              </a:rPr>
              <a:t> U. de Santiago</a:t>
            </a:r>
            <a:r>
              <a:rPr lang="es-ES" sz="1800" smtClean="0">
                <a:cs typeface="Arial" charset="0"/>
              </a:rPr>
              <a:t>. </a:t>
            </a:r>
            <a:r>
              <a:rPr lang="es-ES" sz="1800" b="1" smtClean="0">
                <a:cs typeface="Arial" charset="0"/>
              </a:rPr>
              <a:t>Asociados:</a:t>
            </a:r>
            <a:r>
              <a:rPr lang="es-CL" sz="1800" smtClean="0"/>
              <a:t> Prodalysa, Quimetal Industrial,  Bioprocesos Chile, </a:t>
            </a:r>
            <a:r>
              <a:rPr lang="pt-BR" sz="1800" smtClean="0"/>
              <a:t>Ganadera Rinconada de Longovilo, </a:t>
            </a:r>
            <a:r>
              <a:rPr lang="es-CL" sz="1800" smtClean="0"/>
              <a:t>Onda Corporation, Pusonics.</a:t>
            </a:r>
          </a:p>
          <a:p>
            <a:r>
              <a:rPr lang="es-CL" sz="1800" b="1" smtClean="0">
                <a:cs typeface="Arial" charset="0"/>
              </a:rPr>
              <a:t>Aporte Fondef:</a:t>
            </a:r>
            <a:r>
              <a:rPr lang="es-CL" sz="1800" smtClean="0">
                <a:cs typeface="Arial" charset="0"/>
              </a:rPr>
              <a:t> M</a:t>
            </a:r>
            <a:r>
              <a:rPr lang="es-ES" sz="1800" smtClean="0">
                <a:cs typeface="Arial" charset="0"/>
              </a:rPr>
              <a:t>$ 358.571</a:t>
            </a:r>
          </a:p>
        </p:txBody>
      </p:sp>
      <p:pic>
        <p:nvPicPr>
          <p:cNvPr id="41989"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41990"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eaLnBrk="1" hangingPunct="1"/>
            <a:r>
              <a:rPr lang="es-ES" b="1" smtClean="0"/>
              <a:t>UNIVERSIDAD CENTRAL DE CHILE</a:t>
            </a:r>
          </a:p>
        </p:txBody>
      </p:sp>
      <p:sp>
        <p:nvSpPr>
          <p:cNvPr id="43011" name="Rectangle 3"/>
          <p:cNvSpPr>
            <a:spLocks noGrp="1" noChangeArrowheads="1"/>
          </p:cNvSpPr>
          <p:nvPr>
            <p:ph type="subTitle" idx="1"/>
          </p:nvPr>
        </p:nvSpPr>
        <p:spPr/>
        <p:txBody>
          <a:bodyPr/>
          <a:lstStyle/>
          <a:p>
            <a:pPr eaLnBrk="1" hangingPunct="1"/>
            <a:endParaRPr lang="es-ES" smtClean="0"/>
          </a:p>
        </p:txBody>
      </p:sp>
      <p:pic>
        <p:nvPicPr>
          <p:cNvPr id="43012" name="Picture 6" descr="Universidad Central"/>
          <p:cNvPicPr>
            <a:picLocks noChangeAspect="1" noChangeArrowheads="1"/>
          </p:cNvPicPr>
          <p:nvPr/>
        </p:nvPicPr>
        <p:blipFill>
          <a:blip r:embed="rId3"/>
          <a:srcRect/>
          <a:stretch>
            <a:fillRect/>
          </a:stretch>
        </p:blipFill>
        <p:spPr bwMode="auto">
          <a:xfrm>
            <a:off x="3895725" y="3951288"/>
            <a:ext cx="1619250" cy="487362"/>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79463"/>
            <a:ext cx="7772400" cy="1143000"/>
          </a:xfrm>
        </p:spPr>
        <p:txBody>
          <a:bodyPr/>
          <a:lstStyle/>
          <a:p>
            <a:pPr eaLnBrk="1" hangingPunct="1"/>
            <a:r>
              <a:rPr lang="es-CL" sz="2800" b="1" i="1" smtClean="0">
                <a:cs typeface="Arial" charset="0"/>
              </a:rPr>
              <a:t>Mejorar las competencias de los escolares</a:t>
            </a:r>
            <a:endParaRPr lang="es-ES" sz="2800" b="1" i="1" smtClean="0">
              <a:cs typeface="Arial" charset="0"/>
            </a:endParaRPr>
          </a:p>
        </p:txBody>
      </p:sp>
      <p:sp>
        <p:nvSpPr>
          <p:cNvPr id="44035" name="Rectangle 3"/>
          <p:cNvSpPr>
            <a:spLocks noGrp="1" noChangeArrowheads="1"/>
          </p:cNvSpPr>
          <p:nvPr>
            <p:ph idx="1"/>
          </p:nvPr>
        </p:nvSpPr>
        <p:spPr>
          <a:xfrm>
            <a:off x="685800" y="1725613"/>
            <a:ext cx="7772400" cy="4114800"/>
          </a:xfrm>
        </p:spPr>
        <p:txBody>
          <a:bodyPr/>
          <a:lstStyle/>
          <a:p>
            <a:r>
              <a:rPr lang="es-CL" sz="1800" b="1" smtClean="0"/>
              <a:t>D09I1017</a:t>
            </a:r>
            <a:r>
              <a:rPr lang="es-CL" sz="1800" smtClean="0"/>
              <a:t>     </a:t>
            </a:r>
            <a:r>
              <a:rPr lang="es-CL" sz="1800" b="1" i="1" smtClean="0"/>
              <a:t>Diseño de un modelo pedagógico de desarrollo y fortalecimiento de competencias genéricas para mejorar aprendizajes de estudiantes de 1er ciclo básico</a:t>
            </a:r>
          </a:p>
          <a:p>
            <a:pPr eaLnBrk="1" hangingPunct="1">
              <a:spcBef>
                <a:spcPts val="600"/>
              </a:spcBef>
            </a:pPr>
            <a:r>
              <a:rPr lang="es-ES" sz="1800" b="1" smtClean="0"/>
              <a:t>Problema:  </a:t>
            </a:r>
            <a:r>
              <a:rPr lang="es-ES" sz="1800" smtClean="0"/>
              <a:t>Existe una g</a:t>
            </a:r>
            <a:r>
              <a:rPr lang="es-CL" sz="1800" smtClean="0"/>
              <a:t>ran demanda nacional hacia el sistema educativo en orden a mejorar la calidad y especialmente el rendimiento de sus alumnos</a:t>
            </a:r>
            <a:endParaRPr lang="es-ES" sz="1800" smtClean="0"/>
          </a:p>
          <a:p>
            <a:pPr eaLnBrk="1" hangingPunct="1">
              <a:spcBef>
                <a:spcPts val="600"/>
              </a:spcBef>
            </a:pPr>
            <a:r>
              <a:rPr lang="es-CL" sz="1800" b="1" smtClean="0"/>
              <a:t>Solución:</a:t>
            </a:r>
            <a:r>
              <a:rPr lang="es-CL" sz="1800" smtClean="0"/>
              <a:t>  Modelo pedagógico para el desarrollo de competencias genérica. Se  dirigen hacia el desarrollo de capacidades de aprendizaje autónomo, manejo de tecnología, trabajo en equipo, capacidad para planificar, desarrollo creativo, organización de la actividad, desarrollo de procesos de autoafirmación, el desarrollo de competencias lingüísticas que les posibiliten grados crecientes de asertividad en sus interacciones.</a:t>
            </a:r>
          </a:p>
          <a:p>
            <a:r>
              <a:rPr lang="es-CL" sz="1800" b="1" smtClean="0"/>
              <a:t>Instituciones:</a:t>
            </a:r>
            <a:r>
              <a:rPr lang="es-CL" sz="1800" smtClean="0"/>
              <a:t>. U. Central. </a:t>
            </a:r>
            <a:r>
              <a:rPr lang="es-CL" sz="1800" b="1" smtClean="0"/>
              <a:t>Mandante: </a:t>
            </a:r>
            <a:r>
              <a:rPr lang="es-CL" sz="1800" smtClean="0"/>
              <a:t>CPEIP. </a:t>
            </a:r>
            <a:r>
              <a:rPr lang="es-CL" sz="1800" b="1" smtClean="0"/>
              <a:t>Asociados</a:t>
            </a:r>
            <a:r>
              <a:rPr lang="es-CL" sz="1800" smtClean="0"/>
              <a:t>: Dirección de Educación de Santiago y de  Puerto Montt,  Corporación Municipal de La Serena.</a:t>
            </a:r>
          </a:p>
          <a:p>
            <a:pPr eaLnBrk="1" hangingPunct="1">
              <a:spcBef>
                <a:spcPts val="600"/>
              </a:spcBef>
            </a:pPr>
            <a:r>
              <a:rPr lang="es-CL" sz="1800" b="1" smtClean="0"/>
              <a:t>Aporte Fondef:</a:t>
            </a:r>
            <a:r>
              <a:rPr lang="es-CL" sz="1800" smtClean="0"/>
              <a:t> M$ 173.191</a:t>
            </a:r>
            <a:endParaRPr lang="es-ES" sz="1800" smtClean="0"/>
          </a:p>
        </p:txBody>
      </p:sp>
      <p:pic>
        <p:nvPicPr>
          <p:cNvPr id="44036" name="Picture 5"/>
          <p:cNvPicPr>
            <a:picLocks noChangeAspect="1" noChangeArrowheads="1"/>
          </p:cNvPicPr>
          <p:nvPr/>
        </p:nvPicPr>
        <p:blipFill>
          <a:blip r:embed="rId2"/>
          <a:srcRect/>
          <a:stretch>
            <a:fillRect/>
          </a:stretch>
        </p:blipFill>
        <p:spPr bwMode="auto">
          <a:xfrm>
            <a:off x="6921500" y="5437188"/>
            <a:ext cx="2222500" cy="1420812"/>
          </a:xfrm>
          <a:prstGeom prst="rect">
            <a:avLst/>
          </a:prstGeom>
          <a:noFill/>
          <a:ln w="12700">
            <a:noFill/>
            <a:miter lim="800000"/>
            <a:headEnd type="none" w="sm" len="sm"/>
            <a:tailEnd type="none" w="sm" len="sm"/>
          </a:ln>
        </p:spPr>
      </p:pic>
      <p:pic>
        <p:nvPicPr>
          <p:cNvPr id="44037" name="Picture 16" descr="http://t0.gstatic.com/images?q=tbn:ANd9GcQb9X71mMaLwXgEVzTaEEn05wO-7gjaST5KWXYRiu8CQJ6XovAt"/>
          <p:cNvPicPr>
            <a:picLocks noChangeAspect="1" noChangeArrowheads="1"/>
          </p:cNvPicPr>
          <p:nvPr/>
        </p:nvPicPr>
        <p:blipFill>
          <a:blip r:embed="rId3"/>
          <a:srcRect/>
          <a:stretch>
            <a:fillRect/>
          </a:stretch>
        </p:blipFill>
        <p:spPr bwMode="auto">
          <a:xfrm>
            <a:off x="46038" y="6269038"/>
            <a:ext cx="674687" cy="496887"/>
          </a:xfrm>
          <a:prstGeom prst="rect">
            <a:avLst/>
          </a:prstGeom>
          <a:noFill/>
          <a:ln w="9525">
            <a:noFill/>
            <a:miter lim="800000"/>
            <a:headEnd/>
            <a:tailEnd/>
          </a:ln>
        </p:spPr>
      </p:pic>
      <p:sp>
        <p:nvSpPr>
          <p:cNvPr id="44038" name="9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s-CL" b="1" smtClean="0"/>
              <a:t>Programa Interdisciplinario de Investigaciones en Educación (PIIE)</a:t>
            </a:r>
            <a:endParaRPr lang="es-ES" b="1" smtClean="0"/>
          </a:p>
        </p:txBody>
      </p:sp>
      <p:sp>
        <p:nvSpPr>
          <p:cNvPr id="45059" name="Rectangle 3"/>
          <p:cNvSpPr>
            <a:spLocks noGrp="1" noChangeAspect="1" noChangeArrowheads="1"/>
          </p:cNvSpPr>
          <p:nvPr>
            <p:ph type="subTitle" idx="1"/>
          </p:nvPr>
        </p:nvSpPr>
        <p:spPr/>
        <p:txBody>
          <a:bodyPr/>
          <a:lstStyle/>
          <a:p>
            <a:pPr eaLnBrk="1" hangingPunct="1"/>
            <a:endParaRPr lang="es-ES" smtClean="0"/>
          </a:p>
        </p:txBody>
      </p:sp>
      <p:pic>
        <p:nvPicPr>
          <p:cNvPr id="45060" name="Picture 6" descr="http://www.piie.cl/portal/images/stories/piie_icon.gif"/>
          <p:cNvPicPr>
            <a:picLocks noChangeAspect="1" noChangeArrowheads="1"/>
          </p:cNvPicPr>
          <p:nvPr/>
        </p:nvPicPr>
        <p:blipFill>
          <a:blip r:embed="rId3"/>
          <a:srcRect/>
          <a:stretch>
            <a:fillRect/>
          </a:stretch>
        </p:blipFill>
        <p:spPr bwMode="auto">
          <a:xfrm>
            <a:off x="4232275" y="3994150"/>
            <a:ext cx="746125" cy="7461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http://www.piie.cl/portal/images/piie/ejeBienestar.jpg"/>
          <p:cNvPicPr>
            <a:picLocks noChangeAspect="1" noChangeArrowheads="1"/>
          </p:cNvPicPr>
          <p:nvPr/>
        </p:nvPicPr>
        <p:blipFill>
          <a:blip r:embed="rId2"/>
          <a:srcRect/>
          <a:stretch>
            <a:fillRect/>
          </a:stretch>
        </p:blipFill>
        <p:spPr bwMode="auto">
          <a:xfrm>
            <a:off x="7296150" y="5029200"/>
            <a:ext cx="1847850" cy="1828800"/>
          </a:xfrm>
          <a:prstGeom prst="rect">
            <a:avLst/>
          </a:prstGeom>
          <a:noFill/>
          <a:ln w="9525">
            <a:noFill/>
            <a:miter lim="800000"/>
            <a:headEnd/>
            <a:tailEnd/>
          </a:ln>
        </p:spPr>
      </p:pic>
      <p:sp>
        <p:nvSpPr>
          <p:cNvPr id="46083" name="Rectangle 2"/>
          <p:cNvSpPr>
            <a:spLocks noGrp="1" noChangeArrowheads="1"/>
          </p:cNvSpPr>
          <p:nvPr>
            <p:ph type="title"/>
          </p:nvPr>
        </p:nvSpPr>
        <p:spPr>
          <a:xfrm>
            <a:off x="685800" y="768350"/>
            <a:ext cx="7772400" cy="1143000"/>
          </a:xfrm>
        </p:spPr>
        <p:txBody>
          <a:bodyPr/>
          <a:lstStyle/>
          <a:p>
            <a:pPr eaLnBrk="1" hangingPunct="1"/>
            <a:r>
              <a:rPr lang="es-CL" sz="2800" b="1" i="1" smtClean="0">
                <a:cs typeface="Arial" charset="0"/>
              </a:rPr>
              <a:t>Apoyo para el bienestar psicosocial en colegios</a:t>
            </a:r>
            <a:endParaRPr lang="es-ES" sz="2800" b="1" i="1" smtClean="0">
              <a:cs typeface="Arial" charset="0"/>
            </a:endParaRPr>
          </a:p>
        </p:txBody>
      </p:sp>
      <p:sp>
        <p:nvSpPr>
          <p:cNvPr id="46084" name="Rectangle 3"/>
          <p:cNvSpPr>
            <a:spLocks noGrp="1" noChangeArrowheads="1"/>
          </p:cNvSpPr>
          <p:nvPr>
            <p:ph idx="1"/>
          </p:nvPr>
        </p:nvSpPr>
        <p:spPr>
          <a:xfrm>
            <a:off x="685800" y="1719263"/>
            <a:ext cx="7772400" cy="4419600"/>
          </a:xfrm>
        </p:spPr>
        <p:txBody>
          <a:bodyPr/>
          <a:lstStyle/>
          <a:p>
            <a:r>
              <a:rPr lang="es-CL" sz="1800" b="1" smtClean="0"/>
              <a:t>D09I1061  </a:t>
            </a:r>
            <a:r>
              <a:rPr lang="es-CL" sz="1800" b="1" i="1" smtClean="0"/>
              <a:t>Promoción del bienestar psicosocial en la escuela.  Un aporte para la política pública en Educación</a:t>
            </a:r>
          </a:p>
          <a:p>
            <a:r>
              <a:rPr lang="es-ES" sz="1800" b="1" smtClean="0"/>
              <a:t>Problema:</a:t>
            </a:r>
            <a:r>
              <a:rPr lang="es-ES" sz="1800" smtClean="0"/>
              <a:t>  </a:t>
            </a:r>
            <a:r>
              <a:rPr lang="es-CL" sz="1800" smtClean="0"/>
              <a:t>Diversos estudios dan cuenta de un deterioro creciente en los niveles de bienestar en las escuelas, situación que afecta tanto los resultados del aprendizaje como la convivencia escolar y la salud física y mental de quienes constituyen la comunidad educativa.</a:t>
            </a:r>
          </a:p>
          <a:p>
            <a:r>
              <a:rPr lang="es-CL" sz="1800" b="1" smtClean="0"/>
              <a:t>Solución:  </a:t>
            </a:r>
            <a:r>
              <a:rPr lang="es-CL" sz="1800" smtClean="0"/>
              <a:t>La propuesta metodológica, para  el primer ciclo de la enseñanza básica,  se sustenta en aportes que provienen desde la educación emocional, las neurociencias, investigaciones sobre climas escolares y salud psicosocial en la escuela. El producto final consiste en un programa de capacitación, material y recursos educativos, una plataforma on-line y una serie audiovisual que hará posible la difusión masiva de este producto.</a:t>
            </a:r>
          </a:p>
          <a:p>
            <a:r>
              <a:rPr lang="es-CL" sz="1800" b="1" smtClean="0"/>
              <a:t>Instituciones: </a:t>
            </a:r>
            <a:r>
              <a:rPr lang="es-CL" sz="1800" smtClean="0"/>
              <a:t>PIIE, U. Academia de Humanismo Cristiano</a:t>
            </a:r>
            <a:r>
              <a:rPr lang="es-CL" sz="1800" b="1" smtClean="0"/>
              <a:t>. Mandante: </a:t>
            </a:r>
            <a:r>
              <a:rPr lang="es-CL" sz="1800" smtClean="0"/>
              <a:t>JUNAEB  </a:t>
            </a:r>
            <a:r>
              <a:rPr lang="es-CL" sz="1800" b="1" smtClean="0"/>
              <a:t> Asociados</a:t>
            </a:r>
            <a:r>
              <a:rPr lang="es-CL" sz="1800" smtClean="0"/>
              <a:t> : CPEIP, Consejo Nacional de Televisión. </a:t>
            </a:r>
          </a:p>
          <a:p>
            <a:pPr eaLnBrk="1" hangingPunct="1">
              <a:lnSpc>
                <a:spcPct val="90000"/>
              </a:lnSpc>
              <a:spcBef>
                <a:spcPts val="600"/>
              </a:spcBef>
            </a:pPr>
            <a:r>
              <a:rPr lang="es-CL" sz="1800" b="1" smtClean="0"/>
              <a:t>Aporte Fondef:</a:t>
            </a:r>
            <a:r>
              <a:rPr lang="es-CL" sz="1800" smtClean="0"/>
              <a:t> M$ 154.342</a:t>
            </a:r>
            <a:endParaRPr lang="es-ES" sz="1800" smtClean="0"/>
          </a:p>
          <a:p>
            <a:pPr eaLnBrk="1" hangingPunct="1">
              <a:lnSpc>
                <a:spcPct val="90000"/>
              </a:lnSpc>
              <a:spcBef>
                <a:spcPts val="600"/>
              </a:spcBef>
            </a:pPr>
            <a:endParaRPr lang="es-ES" sz="1800" smtClean="0"/>
          </a:p>
        </p:txBody>
      </p:sp>
      <p:pic>
        <p:nvPicPr>
          <p:cNvPr id="46085" name="Picture 16" descr="http://t0.gstatic.com/images?q=tbn:ANd9GcQb9X71mMaLwXgEVzTaEEn05wO-7gjaST5KWXYRiu8CQJ6XovAt"/>
          <p:cNvPicPr>
            <a:picLocks noChangeAspect="1" noChangeArrowheads="1"/>
          </p:cNvPicPr>
          <p:nvPr/>
        </p:nvPicPr>
        <p:blipFill>
          <a:blip r:embed="rId3"/>
          <a:srcRect/>
          <a:stretch>
            <a:fillRect/>
          </a:stretch>
        </p:blipFill>
        <p:spPr bwMode="auto">
          <a:xfrm>
            <a:off x="46038" y="6269038"/>
            <a:ext cx="674687" cy="496887"/>
          </a:xfrm>
          <a:prstGeom prst="rect">
            <a:avLst/>
          </a:prstGeom>
          <a:noFill/>
          <a:ln w="9525">
            <a:noFill/>
            <a:miter lim="800000"/>
            <a:headEnd/>
            <a:tailEnd/>
          </a:ln>
        </p:spPr>
      </p:pic>
      <p:sp>
        <p:nvSpPr>
          <p:cNvPr id="46086"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9" descr="http://t2.gstatic.com/images?q=tbn:ANd9GcRhHVQpld4Egv0aoJsOb71sRykCbIRv4x20o4Dv6WYLex4yniFWVA"/>
          <p:cNvPicPr>
            <a:picLocks noChangeAspect="1" noChangeArrowheads="1"/>
          </p:cNvPicPr>
          <p:nvPr/>
        </p:nvPicPr>
        <p:blipFill>
          <a:blip r:embed="rId3"/>
          <a:srcRect/>
          <a:stretch>
            <a:fillRect/>
          </a:stretch>
        </p:blipFill>
        <p:spPr bwMode="auto">
          <a:xfrm>
            <a:off x="3673475" y="3971925"/>
            <a:ext cx="1733550" cy="1000125"/>
          </a:xfrm>
          <a:prstGeom prst="rect">
            <a:avLst/>
          </a:prstGeom>
          <a:noFill/>
          <a:ln w="9525">
            <a:noFill/>
            <a:miter lim="800000"/>
            <a:headEnd/>
            <a:tailEnd/>
          </a:ln>
        </p:spPr>
      </p:pic>
      <p:sp>
        <p:nvSpPr>
          <p:cNvPr id="47107" name="Rectangle 2"/>
          <p:cNvSpPr>
            <a:spLocks noGrp="1" noChangeArrowheads="1"/>
          </p:cNvSpPr>
          <p:nvPr>
            <p:ph type="ctrTitle"/>
          </p:nvPr>
        </p:nvSpPr>
        <p:spPr/>
        <p:txBody>
          <a:bodyPr/>
          <a:lstStyle/>
          <a:p>
            <a:pPr eaLnBrk="1" hangingPunct="1"/>
            <a:r>
              <a:rPr lang="es-ES" b="1" smtClean="0"/>
              <a:t>Centro de Investigación Minero Metalúrgica (CIMM)</a:t>
            </a:r>
          </a:p>
        </p:txBody>
      </p:sp>
      <p:sp>
        <p:nvSpPr>
          <p:cNvPr id="47108" name="3 Subtítulo"/>
          <p:cNvSpPr>
            <a:spLocks noGrp="1"/>
          </p:cNvSpPr>
          <p:nvPr>
            <p:ph type="subTitle" idx="1"/>
          </p:nvPr>
        </p:nvSpPr>
        <p:spPr/>
        <p:txBody>
          <a:bodyPr/>
          <a:lstStyle/>
          <a:p>
            <a:endParaRPr lang="es-CL" b="1" smtClean="0"/>
          </a:p>
        </p:txBody>
      </p:sp>
      <p:sp>
        <p:nvSpPr>
          <p:cNvPr id="47109" name="AutoShape 5" descr="data:image/jpg;base64,/9j/4AAQSkZJRgABAQAAAQABAAD/2wCEAAkGBhAQDxUUERQWFRURGBUXGRUWFBwXFhUQFBAWFRUXFRYXGyYqGRkjJRYcHzAgIycsLCwsFx4yNTAqNSYsLCkBCQoKDQsNGg4OGTUkHyUrNCwtNC80NTQyLjQuLTQ0LDUqKi41LCw0LDEqLDQsLCwsNSwsLDM0KSw0LDQpNiwsLP/AABEIAFIATAMBIgACEQEDEQH/xAAbAAACAgMBAAAAAAAAAAAAAAAABQMGAQQHAv/EAEIQAAEDAgIFBggLCQAAAAAAAAEAAgMEEQUSBhMhMUFRVGGBkZQUIiNCcZLR0gcVFzIzQ0RVYqGxNUVScnOChKLB/8QAGgEAAgMBAQAAAAAAAAAAAAAAAAMCBAUBBv/EADARAAEDAQQIAwkAAAAAAAAAAAEAAgMRBBIhUQUTFDFTgaHwQWGRFSIyQ1JxgsHR/9oADAMBAAIRAxEAPwDuKEJJpBpG2mGVozPO4cB0lLklbE2884KccbpHXWjFOi4DetGpxymj+fKwda5riuPzynx3m3INg/JJ3SXWU/SZPwN9Vrx6KqKvd6LqrtM6IfWjsPsUkWllG7dKOu4/VclssXSxpGXIJ/suLMrtkFdHJ8x7Xegqe64pT1bmnYSPQbK04RphNFbP5RvEecB0FPj0m2tJBRVJtGPYKsNV0JCho6pksbXsN2vAIPQVMtbeslBXMNKnuZWPbJsLvGZfc6P8J4kcQunpbjmj9PWR5J2ZgNoO5zXcrXDcVVtVnFojuEqzZp9Q+9Rcgldcr3DFdPsS+DesiN6eRs7eDZfEkA/nAsesJaykqoT5aknFuLGiQf6lYctjmZuFfsvQst0DxvUkWHEjctaejsrZg1VTvikcc7NULu1kbmEC172O/dwSCtrRN9BBUSA7iIC0dG11kjZZhQgVXG2tl6hKT2sVO2tbG3M82A7SeAA4k7rLdptEMSnOyFsDf4pn3I/sZ7VbtHfg5hp3iWdxqJm7QXCzGH8DBsB6d6ux6PkkpfwCVNpGJg93EpnoRRyRYfC2UZXnO8t4t1krpA09IDgOpPUIW+BQUXnHGpqhKcSxilyvidUMjcQWnygD2kjhfcU1KpGMZ9e+1RStF/mvpw5wFvOdm2npUJHhgqVNjC44LUOEUn3vN3hvsWW4VSj97zd4b7FE4yc6ox/ij3l4Mr+d0XdR7yr6yPy75qxq5PPvktbFpZIbspqllSHtPlJqqMGN+0bBbaOKYRYZT5W5sXlBsLgVDLZrbbbNyg17ud0XdR7VjXO55Rd1HvKIMTSSKY95qZbKQBjh3ktj4opPvebvDfYmmAGjpXuccQMxc0NtLO1waAb+KOBSVr3n7XR91HvKUCTnVH3Ye8piWMbiOn9SzE8jEFX6kq45WB8bg9pvZzTcGxINj6QQpkq0ZlzUrDrGybXjOxmRpLZXAhreAFrdNrpqrQNRVVSKGiwVzbH6ShNVIZKRj3lxu4k3ceVdKVexDQTD5pHSywgucbucXEbeXekzxvkbRjqJ0D2MdV4qqN4DhvMY/WKwaHDuYx+sVZI9FcCc/KGxF262sO/oN1tHQDCM+TVMzkXy5zmy8tr7lT2e0cXormvhHyz6qmOpcOH2CL1ivbaLDj9hi9Yq5D4O8KLi3UtzNsSM5uAd1xdHyeYVmy6lua17ZjfLe17X3Luzz8TojaYOH1VQ8Bw3mMfrFZFDh3Mo/WKt/wAneFZsupbmAvbMb5SbXtfdsQfg9wrNl1LcxF7ZjfKNhNr7lzZrRxei5tMP0dVu6EyxuoYzFG2JgdKAxu4Bs72/na/pKerVwzDIqaJsULQxjL2aNwu4uP5knrW0tJooACs9xBJIQqxphK576enuQ2d/jkcWjzetWdKdIcE8KjGV2SSM5mO5HBQkBc2gU4XBrwSpYdH6ZobaJoy2INtoI3FKJv2yz+g79SpIxips06ltrXkAJJAO3Z0qefCJTXtnFsrYnM6c5vbq2qDheAoPEJjTdJvHwKR0mJvbib5T9FJJ4OTwBa3xT27OtZoMSe7ExMfo5i+BvIRGLjtIKYU+iz/AHwvI1j3OfccJC64N1JWaOPFPTthtnp3sdc8T5/alCN/755J5ljJp+PLNKpcSc3FHTfVtcynd0Zm7D2o+MnOxRs31Wc0wPC4btPamlJo040k0cts873vuODibt29C81OjDxQxxRkayJzX3PF4ddxujVv38+eSNZH0u8s1ZwhYbe23f/1ZVxZ6EIQhCEIQhCEIQhCEIQhCEIQhC//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47110" name="AutoShape 7" descr="data:image/jpg;base64,/9j/4AAQSkZJRgABAQAAAQABAAD/2wCEAAkGBhAQDxUUERQWFRURGBUXGRUWFBwXFhUQFBAWFRUXFRYXGyYqGRkjJRYcHzAgIycsLCwsFx4yNTAqNSYsLCkBCQoKDQsNGg4OGTUkHyUrNCwtNC80NTQyLjQuLTQ0LDUqKi41LCw0LDEqLDQsLCwsNSwsLDM0KSw0LDQpNiwsLP/AABEIAFIATAMBIgACEQEDEQH/xAAbAAACAgMBAAAAAAAAAAAAAAAABQMGAQQHAv/EAEIQAAEDAgIFBggLCQAAAAAAAAEAAgMEEQUSBhMhMUFRVGGBkZQUIiNCcZLR0gcVFzIzQ0RVYqGxNUVScnOChKLB/8QAGgEAAgMBAQAAAAAAAAAAAAAAAAMCBAUBBv/EADARAAEDAQQIAwkAAAAAAAAAAAEAAgMRBBIhUQUTFDFTgaHwQWGRFSIyQ1JxgsHR/9oADAMBAAIRAxEAPwDuKEJJpBpG2mGVozPO4cB0lLklbE2884KccbpHXWjFOi4DetGpxymj+fKwda5riuPzynx3m3INg/JJ3SXWU/SZPwN9Vrx6KqKvd6LqrtM6IfWjsPsUkWllG7dKOu4/VclssXSxpGXIJ/suLMrtkFdHJ8x7Xegqe64pT1bmnYSPQbK04RphNFbP5RvEecB0FPj0m2tJBRVJtGPYKsNV0JCho6pksbXsN2vAIPQVMtbeslBXMNKnuZWPbJsLvGZfc6P8J4kcQunpbjmj9PWR5J2ZgNoO5zXcrXDcVVtVnFojuEqzZp9Q+9Rcgldcr3DFdPsS+DesiN6eRs7eDZfEkA/nAsesJaykqoT5aknFuLGiQf6lYctjmZuFfsvQst0DxvUkWHEjctaejsrZg1VTvikcc7NULu1kbmEC172O/dwSCtrRN9BBUSA7iIC0dG11kjZZhQgVXG2tl6hKT2sVO2tbG3M82A7SeAA4k7rLdptEMSnOyFsDf4pn3I/sZ7VbtHfg5hp3iWdxqJm7QXCzGH8DBsB6d6ux6PkkpfwCVNpGJg93EpnoRRyRYfC2UZXnO8t4t1krpA09IDgOpPUIW+BQUXnHGpqhKcSxilyvidUMjcQWnygD2kjhfcU1KpGMZ9e+1RStF/mvpw5wFvOdm2npUJHhgqVNjC44LUOEUn3vN3hvsWW4VSj97zd4b7FE4yc6ox/ij3l4Mr+d0XdR7yr6yPy75qxq5PPvktbFpZIbspqllSHtPlJqqMGN+0bBbaOKYRYZT5W5sXlBsLgVDLZrbbbNyg17ud0XdR7VjXO55Rd1HvKIMTSSKY95qZbKQBjh3ktj4opPvebvDfYmmAGjpXuccQMxc0NtLO1waAb+KOBSVr3n7XR91HvKUCTnVH3Ye8piWMbiOn9SzE8jEFX6kq45WB8bg9pvZzTcGxINj6QQpkq0ZlzUrDrGybXjOxmRpLZXAhreAFrdNrpqrQNRVVSKGiwVzbH6ShNVIZKRj3lxu4k3ceVdKVexDQTD5pHSywgucbucXEbeXekzxvkbRjqJ0D2MdV4qqN4DhvMY/WKwaHDuYx+sVZI9FcCc/KGxF262sO/oN1tHQDCM+TVMzkXy5zmy8tr7lT2e0cXormvhHyz6qmOpcOH2CL1ivbaLDj9hi9Yq5D4O8KLi3UtzNsSM5uAd1xdHyeYVmy6lua17ZjfLe17X3Luzz8TojaYOH1VQ8Bw3mMfrFZFDh3Mo/WKt/wAneFZsupbmAvbMb5SbXtfdsQfg9wrNl1LcxF7ZjfKNhNr7lzZrRxei5tMP0dVu6EyxuoYzFG2JgdKAxu4Bs72/na/pKerVwzDIqaJsULQxjL2aNwu4uP5knrW0tJooACs9xBJIQqxphK576enuQ2d/jkcWjzetWdKdIcE8KjGV2SSM5mO5HBQkBc2gU4XBrwSpYdH6ZobaJoy2INtoI3FKJv2yz+g79SpIxips06ltrXkAJJAO3Z0qefCJTXtnFsrYnM6c5vbq2qDheAoPEJjTdJvHwKR0mJvbib5T9FJJ4OTwBa3xT27OtZoMSe7ExMfo5i+BvIRGLjtIKYU+iz/AHwvI1j3OfccJC64N1JWaOPFPTthtnp3sdc8T5/alCN/755J5ljJp+PLNKpcSc3FHTfVtcynd0Zm7D2o+MnOxRs31Wc0wPC4btPamlJo040k0cts873vuODibt29C81OjDxQxxRkayJzX3PF4ddxujVv38+eSNZH0u8s1ZwhYbe23f/1ZVxZ6EIQhCEIQhCEIQhCEIQhCEIQhC//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http://www.cimm.cl/includes/thumbnailer.php/266/266/fundicion_-_operario8390411.jpg"/>
          <p:cNvPicPr>
            <a:picLocks noChangeAspect="1" noChangeArrowheads="1"/>
          </p:cNvPicPr>
          <p:nvPr/>
        </p:nvPicPr>
        <p:blipFill>
          <a:blip r:embed="rId2"/>
          <a:srcRect/>
          <a:stretch>
            <a:fillRect/>
          </a:stretch>
        </p:blipFill>
        <p:spPr bwMode="auto">
          <a:xfrm>
            <a:off x="7064375" y="5473700"/>
            <a:ext cx="2079625" cy="1384300"/>
          </a:xfrm>
          <a:prstGeom prst="rect">
            <a:avLst/>
          </a:prstGeom>
          <a:noFill/>
          <a:ln w="9525">
            <a:noFill/>
            <a:miter lim="800000"/>
            <a:headEnd/>
            <a:tailEnd/>
          </a:ln>
        </p:spPr>
      </p:pic>
      <p:sp>
        <p:nvSpPr>
          <p:cNvPr id="48131" name="1 Título"/>
          <p:cNvSpPr>
            <a:spLocks noGrp="1"/>
          </p:cNvSpPr>
          <p:nvPr>
            <p:ph type="title"/>
          </p:nvPr>
        </p:nvSpPr>
        <p:spPr/>
        <p:txBody>
          <a:bodyPr/>
          <a:lstStyle/>
          <a:p>
            <a:r>
              <a:rPr lang="es-CL" sz="2800" b="1" i="1" smtClean="0">
                <a:cs typeface="Arial" charset="0"/>
              </a:rPr>
              <a:t>Certificación ambiental del cobre</a:t>
            </a:r>
          </a:p>
        </p:txBody>
      </p:sp>
      <p:sp>
        <p:nvSpPr>
          <p:cNvPr id="48132" name="2 Marcador de contenido"/>
          <p:cNvSpPr>
            <a:spLocks noGrp="1"/>
          </p:cNvSpPr>
          <p:nvPr>
            <p:ph idx="1"/>
          </p:nvPr>
        </p:nvSpPr>
        <p:spPr>
          <a:xfrm>
            <a:off x="685800" y="1547813"/>
            <a:ext cx="7772400" cy="4548187"/>
          </a:xfrm>
        </p:spPr>
        <p:txBody>
          <a:bodyPr/>
          <a:lstStyle/>
          <a:p>
            <a:r>
              <a:rPr lang="es-CL" sz="1800" b="1" smtClean="0"/>
              <a:t>D09I1188     </a:t>
            </a:r>
            <a:r>
              <a:rPr lang="es-CL" sz="1800" b="1" i="1" smtClean="0"/>
              <a:t>Declaración ambiental de productos certificada, ISO 14025, para cobre y productos de cobre</a:t>
            </a:r>
          </a:p>
          <a:p>
            <a:r>
              <a:rPr lang="es-ES" sz="1800" b="1" smtClean="0"/>
              <a:t>Problema: </a:t>
            </a:r>
            <a:r>
              <a:rPr lang="es-ES" sz="1800" smtClean="0"/>
              <a:t>Una D</a:t>
            </a:r>
            <a:r>
              <a:rPr lang="es-CL" sz="1800" smtClean="0"/>
              <a:t>eclaración Ambiental de Productos (DAP/EPD) del cobre y de los productos principales del mineral permite colocarlo en posición ventajosa, en cuanto a su uso y comercialización. Asimismo, las EPD representan una fuerte señal de preocupación ambiental por parte de la industria.</a:t>
            </a:r>
          </a:p>
          <a:p>
            <a:r>
              <a:rPr lang="es-CL" sz="1800" b="1" smtClean="0"/>
              <a:t>Solución:  </a:t>
            </a:r>
            <a:r>
              <a:rPr lang="es-CL" sz="1800" smtClean="0"/>
              <a:t>Desarrollar un Sistema de EPD, bajo ISO 14025, para los principales productos de cobre (cátodos, alambres y cañerías), acorde a las nuevas exigencias y regulaciones internacionales. Los EPD se basan en el Análisis de Ciclo de Vida ISO 14040/14044, empleando como datos la base de datos LCI desarrollada en el Proyecto D06I1060, del CIMM y la UdeC.</a:t>
            </a:r>
          </a:p>
          <a:p>
            <a:r>
              <a:rPr lang="es-CL" sz="1800" b="1" smtClean="0"/>
              <a:t>Asociados</a:t>
            </a:r>
            <a:r>
              <a:rPr lang="es-CL" sz="1800" smtClean="0"/>
              <a:t> : CIMM, UDEC. </a:t>
            </a:r>
            <a:r>
              <a:rPr lang="es-CL" sz="1800" b="1" smtClean="0"/>
              <a:t>Asociados: </a:t>
            </a:r>
            <a:r>
              <a:rPr lang="es-CL" sz="1800" smtClean="0"/>
              <a:t>EDITEC S.A, CIMM Tecnologías y Servicios , Moody International Holdings Chile, SONAMI, Biosigma, Ministerio de Minería.</a:t>
            </a:r>
          </a:p>
          <a:p>
            <a:pPr eaLnBrk="1" hangingPunct="1">
              <a:lnSpc>
                <a:spcPct val="90000"/>
              </a:lnSpc>
              <a:spcBef>
                <a:spcPts val="600"/>
              </a:spcBef>
            </a:pPr>
            <a:r>
              <a:rPr lang="es-CL" sz="1800" b="1" smtClean="0"/>
              <a:t>Aporte Fondef:</a:t>
            </a:r>
            <a:r>
              <a:rPr lang="es-CL" sz="1800" smtClean="0"/>
              <a:t>  M$ 305.453</a:t>
            </a:r>
            <a:endParaRPr lang="es-ES" sz="1800" smtClean="0"/>
          </a:p>
          <a:p>
            <a:endParaRPr lang="es-CL" smtClean="0"/>
          </a:p>
        </p:txBody>
      </p:sp>
      <p:pic>
        <p:nvPicPr>
          <p:cNvPr id="48133" name="Picture 18" descr="http://www.notebook-battery.us/images/digital-usb-disk-pen.jpg"/>
          <p:cNvPicPr>
            <a:picLocks noChangeAspect="1" noChangeArrowheads="1"/>
          </p:cNvPicPr>
          <p:nvPr/>
        </p:nvPicPr>
        <p:blipFill>
          <a:blip r:embed="rId3"/>
          <a:srcRect/>
          <a:stretch>
            <a:fillRect/>
          </a:stretch>
        </p:blipFill>
        <p:spPr bwMode="auto">
          <a:xfrm>
            <a:off x="0" y="6264275"/>
            <a:ext cx="593725" cy="593725"/>
          </a:xfrm>
          <a:prstGeom prst="rect">
            <a:avLst/>
          </a:prstGeom>
          <a:noFill/>
          <a:ln w="9525">
            <a:noFill/>
            <a:miter lim="800000"/>
            <a:headEnd/>
            <a:tailEnd/>
          </a:ln>
        </p:spPr>
      </p:pic>
      <p:sp>
        <p:nvSpPr>
          <p:cNvPr id="48134"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a:xfrm>
            <a:off x="612775" y="2154238"/>
            <a:ext cx="7772400" cy="1470025"/>
          </a:xfrm>
        </p:spPr>
        <p:txBody>
          <a:bodyPr/>
          <a:lstStyle/>
          <a:p>
            <a:pPr eaLnBrk="1" hangingPunct="1"/>
            <a:r>
              <a:rPr lang="es-ES" b="1" smtClean="0"/>
              <a:t>UNIVERSIDAD DE CONCEPCIÓN</a:t>
            </a:r>
          </a:p>
        </p:txBody>
      </p:sp>
      <p:sp>
        <p:nvSpPr>
          <p:cNvPr id="49155" name="Rectangle 5"/>
          <p:cNvSpPr>
            <a:spLocks noGrp="1" noChangeArrowheads="1"/>
          </p:cNvSpPr>
          <p:nvPr>
            <p:ph type="subTitle" idx="1"/>
          </p:nvPr>
        </p:nvSpPr>
        <p:spPr/>
        <p:txBody>
          <a:bodyPr/>
          <a:lstStyle/>
          <a:p>
            <a:pPr eaLnBrk="1" hangingPunct="1"/>
            <a:endParaRPr lang="es-CL" smtClean="0"/>
          </a:p>
        </p:txBody>
      </p:sp>
      <p:pic>
        <p:nvPicPr>
          <p:cNvPr id="49156" name="Picture 6"/>
          <p:cNvPicPr>
            <a:picLocks noChangeAspect="1" noChangeArrowheads="1"/>
          </p:cNvPicPr>
          <p:nvPr/>
        </p:nvPicPr>
        <p:blipFill>
          <a:blip r:embed="rId3"/>
          <a:srcRect/>
          <a:stretch>
            <a:fillRect/>
          </a:stretch>
        </p:blipFill>
        <p:spPr bwMode="auto">
          <a:xfrm>
            <a:off x="4265613" y="3905250"/>
            <a:ext cx="685800" cy="63817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s-ES" b="1" smtClean="0">
                <a:latin typeface="Calibri" pitchFamily="34" charset="0"/>
                <a:cs typeface="Calibri" pitchFamily="34" charset="0"/>
              </a:rPr>
              <a:t>UNIVERSIDAD DE ANTOFAGASTA</a:t>
            </a:r>
          </a:p>
        </p:txBody>
      </p:sp>
      <p:sp>
        <p:nvSpPr>
          <p:cNvPr id="13315" name="5 Subtítulo"/>
          <p:cNvSpPr>
            <a:spLocks noGrp="1"/>
          </p:cNvSpPr>
          <p:nvPr>
            <p:ph type="subTitle" idx="1"/>
          </p:nvPr>
        </p:nvSpPr>
        <p:spPr/>
        <p:txBody>
          <a:bodyPr/>
          <a:lstStyle/>
          <a:p>
            <a:endParaRPr lang="es-CL" smtClean="0"/>
          </a:p>
        </p:txBody>
      </p:sp>
      <p:pic>
        <p:nvPicPr>
          <p:cNvPr id="13316" name="Picture 6" descr="http://t1.gstatic.com/images?q=tbn:ANd9GcRhy-AANXQYeBHA3iUZr-tEueNXzW6Gx6XvjeM_2jtSl-4rK-me2w4jtguU"/>
          <p:cNvPicPr>
            <a:picLocks noChangeAspect="1" noChangeArrowheads="1"/>
          </p:cNvPicPr>
          <p:nvPr/>
        </p:nvPicPr>
        <p:blipFill>
          <a:blip r:embed="rId3"/>
          <a:srcRect/>
          <a:stretch>
            <a:fillRect/>
          </a:stretch>
        </p:blipFill>
        <p:spPr bwMode="auto">
          <a:xfrm>
            <a:off x="4044950" y="3917950"/>
            <a:ext cx="1003300" cy="7508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http://t1.gstatic.com/images?q=tbn:mX8Zmj-3VvXopM:http://www.chilecrece.cl/wp-content/uploads/2010/09/erizos.jpg&amp;t=1"/>
          <p:cNvPicPr>
            <a:picLocks noChangeAspect="1" noChangeArrowheads="1"/>
          </p:cNvPicPr>
          <p:nvPr/>
        </p:nvPicPr>
        <p:blipFill>
          <a:blip r:embed="rId3"/>
          <a:srcRect/>
          <a:stretch>
            <a:fillRect/>
          </a:stretch>
        </p:blipFill>
        <p:spPr bwMode="auto">
          <a:xfrm>
            <a:off x="7678738" y="5029200"/>
            <a:ext cx="1465262" cy="1828800"/>
          </a:xfrm>
          <a:prstGeom prst="rect">
            <a:avLst/>
          </a:prstGeom>
          <a:noFill/>
          <a:ln w="9525">
            <a:noFill/>
            <a:miter lim="800000"/>
            <a:headEnd/>
            <a:tailEnd/>
          </a:ln>
        </p:spPr>
      </p:pic>
      <p:sp>
        <p:nvSpPr>
          <p:cNvPr id="50179" name="Rectangle 2"/>
          <p:cNvSpPr>
            <a:spLocks noGrp="1" noChangeArrowheads="1"/>
          </p:cNvSpPr>
          <p:nvPr>
            <p:ph type="title"/>
          </p:nvPr>
        </p:nvSpPr>
        <p:spPr>
          <a:xfrm>
            <a:off x="685800" y="762000"/>
            <a:ext cx="7772400" cy="1143000"/>
          </a:xfrm>
        </p:spPr>
        <p:txBody>
          <a:bodyPr/>
          <a:lstStyle/>
          <a:p>
            <a:pPr eaLnBrk="1" hangingPunct="1">
              <a:lnSpc>
                <a:spcPct val="70000"/>
              </a:lnSpc>
            </a:pPr>
            <a:r>
              <a:rPr lang="es-ES_tradnl" sz="2800" b="1" i="1" smtClean="0">
                <a:cs typeface="Arial" charset="0"/>
              </a:rPr>
              <a:t>Genómica para cuatro especies del mar</a:t>
            </a:r>
            <a:endParaRPr lang="es-ES" sz="2800" b="1" i="1" smtClean="0">
              <a:cs typeface="Arial" charset="0"/>
            </a:endParaRPr>
          </a:p>
        </p:txBody>
      </p:sp>
      <p:sp>
        <p:nvSpPr>
          <p:cNvPr id="50180" name="Rectangle 3"/>
          <p:cNvSpPr>
            <a:spLocks noGrp="1" noChangeArrowheads="1"/>
          </p:cNvSpPr>
          <p:nvPr>
            <p:ph idx="1"/>
          </p:nvPr>
        </p:nvSpPr>
        <p:spPr>
          <a:xfrm>
            <a:off x="609600" y="1500188"/>
            <a:ext cx="8001000" cy="4341812"/>
          </a:xfrm>
        </p:spPr>
        <p:txBody>
          <a:bodyPr/>
          <a:lstStyle/>
          <a:p>
            <a:r>
              <a:rPr lang="es-CL" sz="1800" b="1" smtClean="0"/>
              <a:t>D09I1065	</a:t>
            </a:r>
            <a:r>
              <a:rPr lang="es-CL" sz="1800" b="1" i="1" smtClean="0"/>
              <a:t>Plataforma de referencia para el manejo genómico sustentable de recursos bentónicos de interés comercial y repoblamiento de bancos naturales.</a:t>
            </a:r>
          </a:p>
          <a:p>
            <a:r>
              <a:rPr lang="es-ES_tradnl" sz="1800" b="1" smtClean="0">
                <a:cs typeface="Arial" charset="0"/>
              </a:rPr>
              <a:t>Problema:  </a:t>
            </a:r>
            <a:r>
              <a:rPr lang="es-CL" sz="1800" smtClean="0"/>
              <a:t>La utilización de especies sin criterios genómicos produce una reducción de la biomasa en áreas de manejo y bancos naturales, producto de la no adaptación de aquellas introducidas. También hay bajas tasas de recuperación de la población receptora al producirse una mezcla de genotipos entre los ejemplares adaptados y los no adaptados a las condiciones locales.</a:t>
            </a:r>
            <a:endParaRPr lang="es-ES_tradnl" sz="1800" smtClean="0">
              <a:cs typeface="Arial" charset="0"/>
            </a:endParaRPr>
          </a:p>
          <a:p>
            <a:r>
              <a:rPr lang="es-ES_tradnl" sz="1800" b="1" smtClean="0">
                <a:cs typeface="Arial" charset="0"/>
              </a:rPr>
              <a:t>Solución: </a:t>
            </a:r>
            <a:r>
              <a:rPr lang="es-CL" sz="1800" smtClean="0"/>
              <a:t>Plataforma que caracterizará la expresión de productos génicos asociados a la adaptabilidad y estructuración genética de las poblaciones,  creación de un banco genómico con registros históricos,  propuesta de normativas que aseguren la conservación del patrimonio genético. Se aplicará al  </a:t>
            </a:r>
            <a:r>
              <a:rPr lang="es-CL" sz="1800" i="1" smtClean="0"/>
              <a:t>erizo, la chicorea de mar, el piure y el loco</a:t>
            </a:r>
            <a:r>
              <a:rPr lang="es-CL" sz="1800" smtClean="0"/>
              <a:t>.</a:t>
            </a:r>
          </a:p>
          <a:p>
            <a:r>
              <a:rPr lang="es-CL" sz="1800" b="1" smtClean="0">
                <a:cs typeface="Arial" charset="0"/>
              </a:rPr>
              <a:t>Institución:</a:t>
            </a:r>
            <a:r>
              <a:rPr lang="es-CL" sz="1800" smtClean="0">
                <a:cs typeface="Arial" charset="0"/>
              </a:rPr>
              <a:t> U. de Concepción</a:t>
            </a:r>
            <a:r>
              <a:rPr lang="es-ES" sz="1800" smtClean="0">
                <a:cs typeface="Arial" charset="0"/>
              </a:rPr>
              <a:t>, U. Austral, UCN. </a:t>
            </a:r>
            <a:r>
              <a:rPr lang="es-ES" sz="1800" b="1" smtClean="0">
                <a:cs typeface="Arial" charset="0"/>
              </a:rPr>
              <a:t>Mandante: </a:t>
            </a:r>
            <a:r>
              <a:rPr lang="es-CL" sz="1800" smtClean="0"/>
              <a:t>Subsecretaría de Pesca. </a:t>
            </a:r>
            <a:r>
              <a:rPr lang="es-CL" sz="1800" b="1" smtClean="0"/>
              <a:t>Asociados: </a:t>
            </a:r>
            <a:r>
              <a:rPr lang="es-CL" sz="1800" smtClean="0"/>
              <a:t>CEAZA, FEPEMACH. </a:t>
            </a:r>
            <a:endParaRPr lang="es-ES"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$ 294.731</a:t>
            </a:r>
          </a:p>
          <a:p>
            <a:pPr eaLnBrk="1" hangingPunct="1">
              <a:spcBef>
                <a:spcPts val="600"/>
              </a:spcBef>
            </a:pPr>
            <a:endParaRPr lang="es-ES" sz="1800" smtClean="0">
              <a:cs typeface="Arial" charset="0"/>
            </a:endParaRPr>
          </a:p>
        </p:txBody>
      </p:sp>
      <p:pic>
        <p:nvPicPr>
          <p:cNvPr id="50181"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50182"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3"/>
          <a:srcRect/>
          <a:stretch>
            <a:fillRect/>
          </a:stretch>
        </p:blipFill>
        <p:spPr bwMode="auto">
          <a:xfrm>
            <a:off x="7105650" y="5364163"/>
            <a:ext cx="2038350" cy="1493837"/>
          </a:xfrm>
          <a:prstGeom prst="rect">
            <a:avLst/>
          </a:prstGeom>
          <a:noFill/>
          <a:ln w="12700">
            <a:noFill/>
            <a:miter lim="800000"/>
            <a:headEnd type="none" w="sm" len="sm"/>
            <a:tailEnd type="none" w="sm" len="sm"/>
          </a:ln>
        </p:spPr>
      </p:pic>
      <p:sp>
        <p:nvSpPr>
          <p:cNvPr id="51203" name="Rectangle 2"/>
          <p:cNvSpPr>
            <a:spLocks noGrp="1" noChangeArrowheads="1"/>
          </p:cNvSpPr>
          <p:nvPr>
            <p:ph type="title"/>
          </p:nvPr>
        </p:nvSpPr>
        <p:spPr>
          <a:xfrm>
            <a:off x="685800" y="790575"/>
            <a:ext cx="7772400" cy="1143000"/>
          </a:xfrm>
        </p:spPr>
        <p:txBody>
          <a:bodyPr/>
          <a:lstStyle/>
          <a:p>
            <a:pPr eaLnBrk="1" hangingPunct="1">
              <a:lnSpc>
                <a:spcPct val="90000"/>
              </a:lnSpc>
            </a:pPr>
            <a:r>
              <a:rPr lang="es-CL" sz="2800" b="1" i="1" smtClean="0">
                <a:cs typeface="Arial" charset="0"/>
              </a:rPr>
              <a:t>Tecnologías para híbridos de abalón </a:t>
            </a:r>
            <a:endParaRPr lang="es-ES" sz="2800" b="1" i="1" smtClean="0">
              <a:cs typeface="Arial" charset="0"/>
            </a:endParaRPr>
          </a:p>
        </p:txBody>
      </p:sp>
      <p:sp>
        <p:nvSpPr>
          <p:cNvPr id="51204" name="Rectangle 3"/>
          <p:cNvSpPr>
            <a:spLocks noGrp="1" noChangeArrowheads="1"/>
          </p:cNvSpPr>
          <p:nvPr>
            <p:ph idx="1"/>
          </p:nvPr>
        </p:nvSpPr>
        <p:spPr>
          <a:xfrm>
            <a:off x="685800" y="1743075"/>
            <a:ext cx="7772400" cy="4213225"/>
          </a:xfrm>
        </p:spPr>
        <p:txBody>
          <a:bodyPr/>
          <a:lstStyle/>
          <a:p>
            <a:r>
              <a:rPr lang="es-CL" sz="1800" b="1" smtClean="0">
                <a:cs typeface="Arial" charset="0"/>
              </a:rPr>
              <a:t>D09I1067	</a:t>
            </a:r>
            <a:r>
              <a:rPr lang="es-CL" sz="1800" b="1" i="1" smtClean="0">
                <a:cs typeface="Arial" charset="0"/>
              </a:rPr>
              <a:t>B</a:t>
            </a:r>
            <a:r>
              <a:rPr lang="es-CL" sz="1800" b="1" i="1" smtClean="0"/>
              <a:t>iotecnología aplicada a la producción de un híbrido entre abalón rojo y verde (fase 2): optimización del procedimiento de cruza para el desarrollo de una variedad de interés productivo y comercial</a:t>
            </a:r>
            <a:endParaRPr lang="es-CL" sz="1800" i="1" smtClean="0">
              <a:cs typeface="Arial" charset="0"/>
            </a:endParaRPr>
          </a:p>
          <a:p>
            <a:r>
              <a:rPr lang="es-ES_tradnl" sz="1800" b="1" smtClean="0">
                <a:cs typeface="Arial" charset="0"/>
              </a:rPr>
              <a:t>Problema: </a:t>
            </a:r>
            <a:r>
              <a:rPr lang="es-CL" sz="1800" smtClean="0"/>
              <a:t>El proyecto Fondef inicial   demostró la factibilidad de producir semillas híbridas con características de interés productivo, pero se requiere la optimización para lograr un escalamiento productivo-comercial.</a:t>
            </a:r>
            <a:endParaRPr lang="es-ES_tradnl" sz="1800" smtClean="0"/>
          </a:p>
          <a:p>
            <a:r>
              <a:rPr lang="es-CL" sz="1800" b="1" smtClean="0">
                <a:cs typeface="Arial" charset="0"/>
              </a:rPr>
              <a:t>Solución:  </a:t>
            </a:r>
            <a:r>
              <a:rPr lang="es-CL" sz="1800" smtClean="0"/>
              <a:t>Desarrollar una tecnología escalable que permita producir una nueva variedad de abalón con aceptación  por parte de los mercados consumidores de este molusco. Implica un protocolo mejorado que permita aumentar la producción de semillas y la identificación molecular de los reproductores capaces de generar la nueva variedad híbrida de interés, para su posterior selección, entre otros. Los híbridos de abalón con fenotipo verde pueden competir en  mercado asiático.</a:t>
            </a:r>
            <a:endParaRPr lang="es-ES_tradnl" sz="1800" smtClean="0"/>
          </a:p>
          <a:p>
            <a:pPr eaLnBrk="1" hangingPunct="1">
              <a:spcBef>
                <a:spcPts val="600"/>
              </a:spcBef>
            </a:pPr>
            <a:r>
              <a:rPr lang="es-ES_tradnl" sz="1800" b="1" smtClean="0">
                <a:cs typeface="Arial" charset="0"/>
              </a:rPr>
              <a:t>Instituciones:</a:t>
            </a:r>
            <a:r>
              <a:rPr lang="es-ES_tradnl" sz="1800" smtClean="0">
                <a:cs typeface="Arial" charset="0"/>
              </a:rPr>
              <a:t> </a:t>
            </a:r>
            <a:r>
              <a:rPr lang="es-CL" sz="1800" smtClean="0">
                <a:cs typeface="Arial" charset="0"/>
              </a:rPr>
              <a:t>U. de Concepción. </a:t>
            </a:r>
            <a:r>
              <a:rPr lang="es-CL" sz="1800" b="1" smtClean="0">
                <a:cs typeface="Arial" charset="0"/>
              </a:rPr>
              <a:t>Asociados:</a:t>
            </a:r>
            <a:r>
              <a:rPr lang="es-CL" sz="1800" smtClean="0">
                <a:cs typeface="Arial" charset="0"/>
              </a:rPr>
              <a:t>  Pacífico Austral</a:t>
            </a:r>
            <a:r>
              <a:rPr lang="es-CL" sz="1800" smtClean="0"/>
              <a:t> y Abalones Chile.</a:t>
            </a:r>
            <a:endParaRPr lang="es-CL"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$ 225.583</a:t>
            </a:r>
          </a:p>
          <a:p>
            <a:pPr eaLnBrk="1" hangingPunct="1">
              <a:spcBef>
                <a:spcPts val="600"/>
              </a:spcBef>
            </a:pPr>
            <a:endParaRPr lang="es-ES" sz="1800" smtClean="0">
              <a:cs typeface="Arial" charset="0"/>
            </a:endParaRPr>
          </a:p>
        </p:txBody>
      </p:sp>
      <p:pic>
        <p:nvPicPr>
          <p:cNvPr id="5120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120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t1.gstatic.com/images?q=tbn:ANd9GcRfgbs0nqZr9Nnn7lJytbu374CWEIChGZWIdEZS67Cq7ZWMBoZIsw"/>
          <p:cNvPicPr>
            <a:picLocks noChangeAspect="1" noChangeArrowheads="1"/>
          </p:cNvPicPr>
          <p:nvPr/>
        </p:nvPicPr>
        <p:blipFill>
          <a:blip r:embed="rId2"/>
          <a:srcRect/>
          <a:stretch>
            <a:fillRect/>
          </a:stretch>
        </p:blipFill>
        <p:spPr bwMode="auto">
          <a:xfrm>
            <a:off x="7388225" y="5519738"/>
            <a:ext cx="1755775" cy="1338262"/>
          </a:xfrm>
          <a:prstGeom prst="rect">
            <a:avLst/>
          </a:prstGeom>
          <a:noFill/>
          <a:ln w="9525">
            <a:noFill/>
            <a:miter lim="800000"/>
            <a:headEnd/>
            <a:tailEnd/>
          </a:ln>
        </p:spPr>
      </p:pic>
      <p:sp>
        <p:nvSpPr>
          <p:cNvPr id="52227" name="1 Título"/>
          <p:cNvSpPr>
            <a:spLocks noGrp="1"/>
          </p:cNvSpPr>
          <p:nvPr>
            <p:ph type="title"/>
          </p:nvPr>
        </p:nvSpPr>
        <p:spPr/>
        <p:txBody>
          <a:bodyPr/>
          <a:lstStyle/>
          <a:p>
            <a:r>
              <a:rPr lang="es-CL" sz="2800" b="1" i="1" smtClean="0">
                <a:cs typeface="Arial" charset="0"/>
              </a:rPr>
              <a:t>Optimización del riego</a:t>
            </a:r>
          </a:p>
        </p:txBody>
      </p:sp>
      <p:sp>
        <p:nvSpPr>
          <p:cNvPr id="52228" name="2 Marcador de contenido"/>
          <p:cNvSpPr>
            <a:spLocks noGrp="1"/>
          </p:cNvSpPr>
          <p:nvPr>
            <p:ph idx="1"/>
          </p:nvPr>
        </p:nvSpPr>
        <p:spPr>
          <a:xfrm>
            <a:off x="685800" y="1547813"/>
            <a:ext cx="7772400" cy="4548187"/>
          </a:xfrm>
        </p:spPr>
        <p:txBody>
          <a:bodyPr/>
          <a:lstStyle/>
          <a:p>
            <a:r>
              <a:rPr lang="es-CL" sz="1800" b="1" smtClean="0">
                <a:cs typeface="Arial" charset="0"/>
              </a:rPr>
              <a:t>D09I1069	</a:t>
            </a:r>
            <a:r>
              <a:rPr lang="es-CL" sz="1800" b="1" i="1" smtClean="0"/>
              <a:t>Estimación de demandas hídricas mediante sensores remotos. Una herramienta al manejo de agua en la agricultura </a:t>
            </a:r>
          </a:p>
          <a:p>
            <a:r>
              <a:rPr lang="es-ES_tradnl" sz="1800" b="1" smtClean="0">
                <a:cs typeface="Arial" charset="0"/>
              </a:rPr>
              <a:t>Problema: </a:t>
            </a:r>
            <a:r>
              <a:rPr lang="es-CL" sz="1800" smtClean="0"/>
              <a:t>Una óptima determinación de las demandas hídricas en la  agricultura permite mejorar la eficiencia en la utilización de este recurso y bajar  los costos. Hoy en día las demandas hídricas (o evapotranspiración) son frecuentemente estimadas y no medidas.</a:t>
            </a:r>
            <a:endParaRPr lang="es-ES_tradnl" sz="1800" b="1" smtClean="0">
              <a:cs typeface="Arial" charset="0"/>
            </a:endParaRPr>
          </a:p>
          <a:p>
            <a:r>
              <a:rPr lang="es-CL" sz="1800" b="1" smtClean="0">
                <a:cs typeface="Arial" charset="0"/>
              </a:rPr>
              <a:t>Solución:  </a:t>
            </a:r>
            <a:r>
              <a:rPr lang="es-CL" sz="1800" smtClean="0"/>
              <a:t>La información recolectada desde sensores remotos permite estimar las demandas hídricas de diferentes cubiertas vegetales entregando información espacial y temporalmente distribuida sobre una vasta superficie.  Además del uso de sensores, se mejorará la solución a través de metodologías de fusión de imágenes, en conjunto con algoritmos que definen el balance de energía. </a:t>
            </a:r>
            <a:endParaRPr lang="es-CL" sz="1800" b="1" smtClean="0">
              <a:cs typeface="Arial" charset="0"/>
            </a:endParaRPr>
          </a:p>
          <a:p>
            <a:r>
              <a:rPr lang="es-CL" sz="1800" b="1" smtClean="0">
                <a:cs typeface="Arial" charset="0"/>
              </a:rPr>
              <a:t> </a:t>
            </a:r>
            <a:r>
              <a:rPr lang="es-ES_tradnl" sz="1800" b="1" smtClean="0">
                <a:cs typeface="Arial" charset="0"/>
              </a:rPr>
              <a:t>Instituciones:</a:t>
            </a:r>
            <a:r>
              <a:rPr lang="es-ES_tradnl" sz="1800" smtClean="0">
                <a:cs typeface="Arial" charset="0"/>
              </a:rPr>
              <a:t> </a:t>
            </a:r>
            <a:r>
              <a:rPr lang="es-CL" sz="1800" smtClean="0">
                <a:cs typeface="Arial" charset="0"/>
              </a:rPr>
              <a:t>U. de Concepción. </a:t>
            </a:r>
            <a:r>
              <a:rPr lang="es-CL" sz="1800" b="1" smtClean="0">
                <a:cs typeface="Arial" charset="0"/>
              </a:rPr>
              <a:t>Asociados:</a:t>
            </a:r>
            <a:r>
              <a:rPr lang="es-CL" sz="1800" smtClean="0">
                <a:cs typeface="Arial" charset="0"/>
              </a:rPr>
              <a:t>  Agrícola </a:t>
            </a:r>
            <a:r>
              <a:rPr lang="es-CL" sz="1800" smtClean="0"/>
              <a:t>Garcés, Copefrut, Agrocaso, Agrícola San Antonio, Iansagro, Comisión Nacional de Riego.</a:t>
            </a:r>
            <a:endParaRPr lang="es-CL"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$ 293.412</a:t>
            </a:r>
            <a:endParaRPr lang="es-CL" sz="1800" smtClean="0"/>
          </a:p>
        </p:txBody>
      </p:sp>
      <p:pic>
        <p:nvPicPr>
          <p:cNvPr id="52229" name="Picture 18" descr="http://www.notebook-battery.us/images/digital-usb-disk-pen.jpg"/>
          <p:cNvPicPr>
            <a:picLocks noChangeAspect="1" noChangeArrowheads="1"/>
          </p:cNvPicPr>
          <p:nvPr/>
        </p:nvPicPr>
        <p:blipFill>
          <a:blip r:embed="rId3"/>
          <a:srcRect/>
          <a:stretch>
            <a:fillRect/>
          </a:stretch>
        </p:blipFill>
        <p:spPr bwMode="auto">
          <a:xfrm>
            <a:off x="0" y="6264275"/>
            <a:ext cx="593725" cy="593725"/>
          </a:xfrm>
          <a:prstGeom prst="rect">
            <a:avLst/>
          </a:prstGeom>
          <a:noFill/>
          <a:ln w="9525">
            <a:noFill/>
            <a:miter lim="800000"/>
            <a:headEnd/>
            <a:tailEnd/>
          </a:ln>
        </p:spPr>
      </p:pic>
      <p:sp>
        <p:nvSpPr>
          <p:cNvPr id="52230"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http://t2.gstatic.com/images?q=tbn:ANd9GcTcxj9REM_G9TLLjMaUED4hmHPnu5Nk8TStDYhp40Hb2dNqpygfRA"/>
          <p:cNvPicPr>
            <a:picLocks noChangeAspect="1" noChangeArrowheads="1"/>
          </p:cNvPicPr>
          <p:nvPr/>
        </p:nvPicPr>
        <p:blipFill>
          <a:blip r:embed="rId3"/>
          <a:srcRect/>
          <a:stretch>
            <a:fillRect/>
          </a:stretch>
        </p:blipFill>
        <p:spPr bwMode="auto">
          <a:xfrm>
            <a:off x="7351713" y="5514975"/>
            <a:ext cx="1792287" cy="1343025"/>
          </a:xfrm>
          <a:prstGeom prst="rect">
            <a:avLst/>
          </a:prstGeom>
          <a:noFill/>
          <a:ln w="9525">
            <a:noFill/>
            <a:miter lim="800000"/>
            <a:headEnd/>
            <a:tailEnd/>
          </a:ln>
        </p:spPr>
      </p:pic>
      <p:sp>
        <p:nvSpPr>
          <p:cNvPr id="53251" name="Rectangle 2"/>
          <p:cNvSpPr>
            <a:spLocks noGrp="1" noChangeArrowheads="1"/>
          </p:cNvSpPr>
          <p:nvPr>
            <p:ph type="title"/>
          </p:nvPr>
        </p:nvSpPr>
        <p:spPr>
          <a:xfrm>
            <a:off x="685800" y="706438"/>
            <a:ext cx="7772400" cy="1143000"/>
          </a:xfrm>
        </p:spPr>
        <p:txBody>
          <a:bodyPr/>
          <a:lstStyle/>
          <a:p>
            <a:pPr eaLnBrk="1" hangingPunct="1"/>
            <a:r>
              <a:rPr lang="es-ES" sz="2800" b="1" i="1" smtClean="0">
                <a:cs typeface="Arial" charset="0"/>
              </a:rPr>
              <a:t/>
            </a:r>
            <a:br>
              <a:rPr lang="es-ES" sz="2800" b="1" i="1" smtClean="0">
                <a:cs typeface="Arial" charset="0"/>
              </a:rPr>
            </a:br>
            <a:r>
              <a:rPr lang="es-ES" sz="2800" b="1" i="1" smtClean="0">
                <a:cs typeface="Arial" charset="0"/>
              </a:rPr>
              <a:t>Energía que combina biomasa y carbón</a:t>
            </a:r>
            <a:br>
              <a:rPr lang="es-ES" sz="2800" b="1" i="1" smtClean="0">
                <a:cs typeface="Arial" charset="0"/>
              </a:rPr>
            </a:br>
            <a:endParaRPr lang="es-ES" sz="2800" b="1" i="1" smtClean="0">
              <a:cs typeface="Arial" charset="0"/>
            </a:endParaRPr>
          </a:p>
        </p:txBody>
      </p:sp>
      <p:sp>
        <p:nvSpPr>
          <p:cNvPr id="53252" name="Rectangle 3"/>
          <p:cNvSpPr>
            <a:spLocks noGrp="1" noChangeArrowheads="1"/>
          </p:cNvSpPr>
          <p:nvPr>
            <p:ph idx="1"/>
          </p:nvPr>
        </p:nvSpPr>
        <p:spPr>
          <a:xfrm>
            <a:off x="685800" y="1709738"/>
            <a:ext cx="7772400" cy="4114800"/>
          </a:xfrm>
        </p:spPr>
        <p:txBody>
          <a:bodyPr/>
          <a:lstStyle/>
          <a:p>
            <a:r>
              <a:rPr lang="es-CL" sz="1800" b="1" smtClean="0">
                <a:cs typeface="Arial" charset="0"/>
              </a:rPr>
              <a:t>D09I1173	</a:t>
            </a:r>
            <a:r>
              <a:rPr lang="es-CL" sz="1800" b="1" i="1" smtClean="0">
                <a:cs typeface="Arial" charset="0"/>
              </a:rPr>
              <a:t>I</a:t>
            </a:r>
            <a:r>
              <a:rPr lang="es-CL" sz="1800" b="1" i="1" smtClean="0"/>
              <a:t>mplementación de procesos de combustión de carbón y biomasa en Chile: estudio de factibilidad técnica económica</a:t>
            </a:r>
            <a:endParaRPr lang="es-CL" sz="1800" b="1" i="1" smtClean="0">
              <a:cs typeface="Arial" charset="0"/>
            </a:endParaRPr>
          </a:p>
          <a:p>
            <a:r>
              <a:rPr lang="es-ES" sz="1800" b="1" smtClean="0">
                <a:cs typeface="Arial" charset="0"/>
              </a:rPr>
              <a:t>Problema:</a:t>
            </a:r>
            <a:r>
              <a:rPr lang="es-ES" sz="1800" smtClean="0">
                <a:cs typeface="Arial" charset="0"/>
              </a:rPr>
              <a:t>   Los </a:t>
            </a:r>
            <a:r>
              <a:rPr lang="es-CL" sz="1800" smtClean="0"/>
              <a:t>combustibles fósiles para generación eléctrica en Chile está provocando el incremento en gases de efecto invernadero.  Pero,  existen reservas importantes de biomasa forestal con características energéticas renovables que pueden incorporarse en centrales termogeneradoras.</a:t>
            </a:r>
            <a:endParaRPr lang="es-ES" sz="1800" smtClean="0">
              <a:cs typeface="Arial" charset="0"/>
            </a:endParaRPr>
          </a:p>
          <a:p>
            <a:r>
              <a:rPr lang="es-MX" sz="1800" b="1" smtClean="0">
                <a:cs typeface="Arial" charset="0"/>
              </a:rPr>
              <a:t>Solución:</a:t>
            </a:r>
            <a:r>
              <a:rPr lang="es-MX" sz="1800" smtClean="0">
                <a:cs typeface="Arial" charset="0"/>
              </a:rPr>
              <a:t> La </a:t>
            </a:r>
            <a:r>
              <a:rPr lang="es-CL" sz="1800" smtClean="0"/>
              <a:t>Co-combustión se presenta como alternativa tecnológica, en el corto plazo, para el uso de biomasa residual a escala y nivel relevantes para el país.  Puede generar mayores niveles de eficiencia resultantes de la mayor reactividad frente al oxígeno. También  puede mejorar la eficiencia durante la combustión de mezclas de carbón/biomasa forestal, con reducidos impactos medioambientales.</a:t>
            </a:r>
          </a:p>
          <a:p>
            <a:r>
              <a:rPr lang="es-ES" sz="1800" b="1" smtClean="0">
                <a:cs typeface="Arial" charset="0"/>
              </a:rPr>
              <a:t>Institución:</a:t>
            </a:r>
            <a:r>
              <a:rPr lang="es-ES" sz="1800" smtClean="0">
                <a:cs typeface="Arial" charset="0"/>
              </a:rPr>
              <a:t> U. de Concepción. </a:t>
            </a:r>
            <a:r>
              <a:rPr lang="es-ES_tradnl" sz="1800" b="1" smtClean="0">
                <a:cs typeface="Arial" charset="0"/>
              </a:rPr>
              <a:t>Asociados</a:t>
            </a:r>
            <a:r>
              <a:rPr lang="es-ES_tradnl" sz="1800" smtClean="0">
                <a:cs typeface="Arial" charset="0"/>
              </a:rPr>
              <a:t>:</a:t>
            </a:r>
            <a:r>
              <a:rPr lang="es-ES" sz="1800" smtClean="0">
                <a:cs typeface="Arial" charset="0"/>
              </a:rPr>
              <a:t>  </a:t>
            </a:r>
            <a:r>
              <a:rPr lang="es-CL" sz="1800" smtClean="0"/>
              <a:t>E-CL, Soc.Transportes El Bosque, Instituto Nacional del Carbón, INCAR (Oviedo, España).</a:t>
            </a:r>
            <a:endParaRPr lang="es-ES" sz="1800" smtClean="0">
              <a:cs typeface="Arial" charset="0"/>
            </a:endParaRPr>
          </a:p>
          <a:p>
            <a:pPr eaLnBrk="1" hangingPunct="1">
              <a:spcBef>
                <a:spcPts val="600"/>
              </a:spcBef>
            </a:pPr>
            <a:r>
              <a:rPr lang="es-ES" sz="1800" b="1" smtClean="0">
                <a:cs typeface="Arial" charset="0"/>
              </a:rPr>
              <a:t>Aporte Fondef:</a:t>
            </a:r>
            <a:r>
              <a:rPr lang="es-ES" sz="1800" smtClean="0">
                <a:cs typeface="Arial" charset="0"/>
              </a:rPr>
              <a:t> M$ 343.836</a:t>
            </a:r>
          </a:p>
        </p:txBody>
      </p:sp>
      <p:pic>
        <p:nvPicPr>
          <p:cNvPr id="53253"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3254"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descr="http://4.bp.blogspot.com/_poTKC38if4o/THgaYXDA99I/AAAAAAAAQ-0/mDkH1Saxytg/s640/transgenicos_necesarios.jpg"/>
          <p:cNvPicPr>
            <a:picLocks noChangeAspect="1" noChangeArrowheads="1"/>
          </p:cNvPicPr>
          <p:nvPr/>
        </p:nvPicPr>
        <p:blipFill>
          <a:blip r:embed="rId3"/>
          <a:srcRect/>
          <a:stretch>
            <a:fillRect/>
          </a:stretch>
        </p:blipFill>
        <p:spPr bwMode="auto">
          <a:xfrm>
            <a:off x="7121525" y="5534025"/>
            <a:ext cx="2022475" cy="1323975"/>
          </a:xfrm>
          <a:prstGeom prst="rect">
            <a:avLst/>
          </a:prstGeom>
          <a:noFill/>
          <a:ln w="9525">
            <a:noFill/>
            <a:miter lim="800000"/>
            <a:headEnd/>
            <a:tailEnd/>
          </a:ln>
        </p:spPr>
      </p:pic>
      <p:sp>
        <p:nvSpPr>
          <p:cNvPr id="54275" name="Rectangle 2"/>
          <p:cNvSpPr>
            <a:spLocks noGrp="1" noChangeArrowheads="1"/>
          </p:cNvSpPr>
          <p:nvPr>
            <p:ph type="title"/>
          </p:nvPr>
        </p:nvSpPr>
        <p:spPr>
          <a:xfrm>
            <a:off x="685800" y="685800"/>
            <a:ext cx="7772400" cy="1143000"/>
          </a:xfrm>
        </p:spPr>
        <p:txBody>
          <a:bodyPr/>
          <a:lstStyle/>
          <a:p>
            <a:pPr eaLnBrk="1" hangingPunct="1"/>
            <a:r>
              <a:rPr lang="es-ES_tradnl" sz="1800" smtClean="0">
                <a:solidFill>
                  <a:schemeClr val="tx1"/>
                </a:solidFill>
              </a:rPr>
              <a:t/>
            </a:r>
            <a:br>
              <a:rPr lang="es-ES_tradnl" sz="1800" smtClean="0">
                <a:solidFill>
                  <a:schemeClr val="tx1"/>
                </a:solidFill>
              </a:rPr>
            </a:br>
            <a:r>
              <a:rPr lang="es-CL" sz="2600" b="1" i="1" smtClean="0"/>
              <a:t> Plásticos biodegradables basados en almidón</a:t>
            </a:r>
            <a:endParaRPr lang="es-ES" b="1" i="1" smtClean="0"/>
          </a:p>
        </p:txBody>
      </p:sp>
      <p:sp>
        <p:nvSpPr>
          <p:cNvPr id="54276" name="Rectangle 3"/>
          <p:cNvSpPr>
            <a:spLocks noGrp="1" noChangeArrowheads="1"/>
          </p:cNvSpPr>
          <p:nvPr>
            <p:ph idx="1"/>
          </p:nvPr>
        </p:nvSpPr>
        <p:spPr>
          <a:xfrm>
            <a:off x="685800" y="1828800"/>
            <a:ext cx="7772400" cy="4114800"/>
          </a:xfrm>
        </p:spPr>
        <p:txBody>
          <a:bodyPr/>
          <a:lstStyle/>
          <a:p>
            <a:r>
              <a:rPr lang="es-CL" sz="1800" b="1" smtClean="0">
                <a:cs typeface="Arial" charset="0"/>
              </a:rPr>
              <a:t>D09I1195	</a:t>
            </a:r>
            <a:r>
              <a:rPr lang="es-CL" sz="1800" b="1" i="1" smtClean="0"/>
              <a:t>Materiales biodegradables en base a almidón para su utilización en la agroindustria nacional</a:t>
            </a:r>
            <a:endParaRPr lang="es-CL" sz="1800" i="1" smtClean="0">
              <a:cs typeface="Arial" charset="0"/>
            </a:endParaRPr>
          </a:p>
          <a:p>
            <a:r>
              <a:rPr lang="es-ES_tradnl" sz="1800" b="1" smtClean="0">
                <a:cs typeface="Arial" charset="0"/>
              </a:rPr>
              <a:t>Problema: </a:t>
            </a:r>
            <a:r>
              <a:rPr lang="es-CL" sz="1800" smtClean="0"/>
              <a:t>Los agro-plásticos tradicionales generan elevados volúmenes de desechos plásticos en los campos de cultivos. Por su parte, los biodegradables disponibles no cumplen con los requerimientos técnicos necesarios para sustituir los agro-plásticos y su precio es elevado.</a:t>
            </a:r>
            <a:endParaRPr lang="es-ES" sz="1800" smtClean="0"/>
          </a:p>
          <a:p>
            <a:r>
              <a:rPr lang="es-ES_tradnl" sz="1800" b="1" smtClean="0">
                <a:cs typeface="Arial" charset="0"/>
              </a:rPr>
              <a:t>Solución:</a:t>
            </a:r>
            <a:r>
              <a:rPr lang="es-ES_tradnl" sz="1800" smtClean="0">
                <a:cs typeface="Arial" charset="0"/>
              </a:rPr>
              <a:t>  </a:t>
            </a:r>
            <a:r>
              <a:rPr lang="es-CL" sz="1800" smtClean="0"/>
              <a:t>Desarrollar materiales biodegradables termoplásticos basados en almidones, considerando requerimientos técnicos, económicos y de mercado,  que permitan su aplicación en el sector agroindustrial. El proyecto contempla productos comerciales fabricados a nivel demostrativo del tipo “mulching” y “clips”.</a:t>
            </a:r>
          </a:p>
          <a:p>
            <a:r>
              <a:rPr lang="es-ES_tradnl" sz="1800" b="1" smtClean="0">
                <a:cs typeface="Arial" charset="0"/>
              </a:rPr>
              <a:t>Institución:</a:t>
            </a:r>
            <a:r>
              <a:rPr lang="es-ES_tradnl" sz="1800" smtClean="0">
                <a:cs typeface="Arial" charset="0"/>
              </a:rPr>
              <a:t> U. de Concepción. </a:t>
            </a:r>
            <a:r>
              <a:rPr lang="es-ES_tradnl" sz="1800" b="1" smtClean="0">
                <a:cs typeface="Arial" charset="0"/>
              </a:rPr>
              <a:t>Asociada</a:t>
            </a:r>
            <a:r>
              <a:rPr lang="es-ES_tradnl" sz="1800" smtClean="0">
                <a:cs typeface="Arial" charset="0"/>
              </a:rPr>
              <a:t>: </a:t>
            </a:r>
            <a:r>
              <a:rPr lang="es-CL" sz="1800" smtClean="0"/>
              <a:t>Jaime Perelló Arias, Proyectos Plásticos EIRL,  Industrial Comercial e Inversiones La Bolsa, Campofrut.</a:t>
            </a:r>
            <a:endParaRPr lang="es-ES_tradnl" sz="1800" smtClean="0"/>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$ 275.637</a:t>
            </a:r>
          </a:p>
        </p:txBody>
      </p:sp>
      <p:pic>
        <p:nvPicPr>
          <p:cNvPr id="54277"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4278"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descr="http://t0.gstatic.com/images?q=tbn:ANd9GcS0kamKdio1smCFspmL25z56CL696gPaiLaXC7iYIJRB0mUJaEt"/>
          <p:cNvPicPr>
            <a:picLocks noChangeAspect="1" noChangeArrowheads="1"/>
          </p:cNvPicPr>
          <p:nvPr/>
        </p:nvPicPr>
        <p:blipFill>
          <a:blip r:embed="rId3"/>
          <a:srcRect/>
          <a:stretch>
            <a:fillRect/>
          </a:stretch>
        </p:blipFill>
        <p:spPr bwMode="auto">
          <a:xfrm>
            <a:off x="7016750" y="5191125"/>
            <a:ext cx="2127250" cy="1666875"/>
          </a:xfrm>
          <a:prstGeom prst="rect">
            <a:avLst/>
          </a:prstGeom>
          <a:noFill/>
          <a:ln w="9525">
            <a:noFill/>
            <a:miter lim="800000"/>
            <a:headEnd/>
            <a:tailEnd/>
          </a:ln>
        </p:spPr>
      </p:pic>
      <p:sp>
        <p:nvSpPr>
          <p:cNvPr id="55299" name="Rectangle 2"/>
          <p:cNvSpPr>
            <a:spLocks noGrp="1" noChangeArrowheads="1"/>
          </p:cNvSpPr>
          <p:nvPr>
            <p:ph type="title"/>
          </p:nvPr>
        </p:nvSpPr>
        <p:spPr>
          <a:xfrm>
            <a:off x="685800" y="730250"/>
            <a:ext cx="7772400" cy="1143000"/>
          </a:xfrm>
        </p:spPr>
        <p:txBody>
          <a:bodyPr/>
          <a:lstStyle/>
          <a:p>
            <a:pPr eaLnBrk="1" hangingPunct="1"/>
            <a:r>
              <a:rPr lang="es-CL" sz="2800" b="1" i="1" smtClean="0"/>
              <a:t>Tratamiento para enfermedades bucales</a:t>
            </a:r>
            <a:endParaRPr lang="es-ES" sz="2800" b="1" i="1" smtClean="0"/>
          </a:p>
        </p:txBody>
      </p:sp>
      <p:sp>
        <p:nvSpPr>
          <p:cNvPr id="55300" name="Rectangle 3"/>
          <p:cNvSpPr>
            <a:spLocks noGrp="1" noChangeArrowheads="1"/>
          </p:cNvSpPr>
          <p:nvPr>
            <p:ph idx="1"/>
          </p:nvPr>
        </p:nvSpPr>
        <p:spPr>
          <a:xfrm>
            <a:off x="685800" y="1689100"/>
            <a:ext cx="7772400" cy="4114800"/>
          </a:xfrm>
        </p:spPr>
        <p:txBody>
          <a:bodyPr/>
          <a:lstStyle/>
          <a:p>
            <a:r>
              <a:rPr lang="es-CL" sz="1800" b="1" smtClean="0"/>
              <a:t>D09I1200</a:t>
            </a:r>
            <a:r>
              <a:rPr lang="es-CL" sz="1800" smtClean="0"/>
              <a:t>	</a:t>
            </a:r>
            <a:r>
              <a:rPr lang="es-CL" sz="1800" b="1" i="1" smtClean="0"/>
              <a:t>Obtención de terpenos con actividad antimicótica desde trementina al sulfato para el tratamiento de candidiasis oral</a:t>
            </a:r>
          </a:p>
          <a:p>
            <a:pPr eaLnBrk="1" hangingPunct="1">
              <a:spcBef>
                <a:spcPts val="600"/>
              </a:spcBef>
            </a:pPr>
            <a:r>
              <a:rPr lang="es-CL" sz="1800" b="1" smtClean="0"/>
              <a:t>Problema:</a:t>
            </a:r>
            <a:r>
              <a:rPr lang="es-CL" sz="1800" smtClean="0"/>
              <a:t>  La candidiasis oral es una infección por hongos levaduriformes del revestimiento de las membranas mucosas de la boca y la lengua. </a:t>
            </a:r>
            <a:endParaRPr lang="es-ES_tradnl" sz="1800" smtClean="0"/>
          </a:p>
          <a:p>
            <a:r>
              <a:rPr lang="es-CL" sz="1800" b="1" smtClean="0"/>
              <a:t>Solución:  </a:t>
            </a:r>
            <a:r>
              <a:rPr lang="es-CL" sz="1800" smtClean="0"/>
              <a:t>Generar mezclas terpénicas antimicóticas activas frente a Candida Albicans, proveniente de trementina al sulfato, terpenos baratos y abundantes en relación a los terpenos estudiados como los del aceite esencial del Melaleuca Alternifolia. Se desarrollarán un enjuagatorio bucal , una crema y un antimicótico terpénico que además sirve de tratamiento de quelitis comisurales. El enjuagatorio actuará como desinfectante de aparatos protésicos</a:t>
            </a:r>
            <a:endParaRPr lang="es-ES_tradnl" sz="1800" smtClean="0"/>
          </a:p>
          <a:p>
            <a:pPr eaLnBrk="1" hangingPunct="1">
              <a:spcBef>
                <a:spcPts val="600"/>
              </a:spcBef>
            </a:pPr>
            <a:r>
              <a:rPr lang="es-CL" sz="1800" b="1" smtClean="0"/>
              <a:t>Institución:</a:t>
            </a:r>
            <a:r>
              <a:rPr lang="es-CL" sz="1800" smtClean="0"/>
              <a:t> </a:t>
            </a:r>
            <a:r>
              <a:rPr lang="es-ES" sz="1800" smtClean="0"/>
              <a:t>U. de Concepción. </a:t>
            </a:r>
            <a:r>
              <a:rPr lang="es-ES" sz="1800" b="1" smtClean="0"/>
              <a:t>Asociados: </a:t>
            </a:r>
            <a:r>
              <a:rPr lang="es-CL" sz="1800" smtClean="0"/>
              <a:t>Compañía Comercializadora Industrial – CCI,  Laboratorio Pasteur.</a:t>
            </a:r>
            <a:endParaRPr lang="es-ES" sz="1800" smtClean="0"/>
          </a:p>
          <a:p>
            <a:pPr eaLnBrk="1" hangingPunct="1">
              <a:spcBef>
                <a:spcPts val="600"/>
              </a:spcBef>
            </a:pPr>
            <a:r>
              <a:rPr lang="es-CL" sz="1800" b="1" smtClean="0"/>
              <a:t>Aporte Fondef: </a:t>
            </a:r>
            <a:r>
              <a:rPr lang="es-CL" sz="1800" smtClean="0"/>
              <a:t>M</a:t>
            </a:r>
            <a:r>
              <a:rPr lang="es-ES" sz="1800" smtClean="0"/>
              <a:t>$ 395.165</a:t>
            </a:r>
          </a:p>
          <a:p>
            <a:pPr eaLnBrk="1" hangingPunct="1">
              <a:spcBef>
                <a:spcPts val="600"/>
              </a:spcBef>
            </a:pPr>
            <a:endParaRPr lang="es-ES" sz="1800" smtClean="0"/>
          </a:p>
        </p:txBody>
      </p:sp>
      <p:pic>
        <p:nvPicPr>
          <p:cNvPr id="55301"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5302"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http://t2.gstatic.com/images?q=tbn:ANd9GcQaodG6gI9joa_omm2BnIF0mhpjiDMqJB6rHyZPJX_lFTd_sON2"/>
          <p:cNvPicPr>
            <a:picLocks noChangeAspect="1" noChangeArrowheads="1"/>
          </p:cNvPicPr>
          <p:nvPr/>
        </p:nvPicPr>
        <p:blipFill>
          <a:blip r:embed="rId3"/>
          <a:srcRect/>
          <a:stretch>
            <a:fillRect/>
          </a:stretch>
        </p:blipFill>
        <p:spPr bwMode="auto">
          <a:xfrm>
            <a:off x="7620000" y="5029200"/>
            <a:ext cx="1524000" cy="1828800"/>
          </a:xfrm>
          <a:prstGeom prst="rect">
            <a:avLst/>
          </a:prstGeom>
          <a:noFill/>
          <a:ln w="9525">
            <a:noFill/>
            <a:miter lim="800000"/>
            <a:headEnd/>
            <a:tailEnd/>
          </a:ln>
        </p:spPr>
      </p:pic>
      <p:sp>
        <p:nvSpPr>
          <p:cNvPr id="56323" name="Rectangle 3"/>
          <p:cNvSpPr>
            <a:spLocks noGrp="1" noChangeArrowheads="1"/>
          </p:cNvSpPr>
          <p:nvPr>
            <p:ph type="title"/>
          </p:nvPr>
        </p:nvSpPr>
        <p:spPr>
          <a:xfrm>
            <a:off x="685800" y="762000"/>
            <a:ext cx="7772400" cy="1143000"/>
          </a:xfrm>
        </p:spPr>
        <p:txBody>
          <a:bodyPr/>
          <a:lstStyle/>
          <a:p>
            <a:pPr eaLnBrk="1" hangingPunct="1"/>
            <a:r>
              <a:rPr lang="es-CL" sz="2800" b="1" i="1" smtClean="0"/>
              <a:t>Biofármacos  basados  en la leche de mamíferos</a:t>
            </a:r>
            <a:endParaRPr lang="es-ES" sz="2800" b="1" i="1" smtClean="0"/>
          </a:p>
        </p:txBody>
      </p:sp>
      <p:sp>
        <p:nvSpPr>
          <p:cNvPr id="56324" name="Rectangle 4"/>
          <p:cNvSpPr>
            <a:spLocks noGrp="1" noChangeArrowheads="1"/>
          </p:cNvSpPr>
          <p:nvPr>
            <p:ph idx="1"/>
          </p:nvPr>
        </p:nvSpPr>
        <p:spPr>
          <a:xfrm>
            <a:off x="685800" y="1524000"/>
            <a:ext cx="7772400" cy="4343400"/>
          </a:xfrm>
        </p:spPr>
        <p:txBody>
          <a:bodyPr/>
          <a:lstStyle/>
          <a:p>
            <a:r>
              <a:rPr lang="es-CL" sz="1800" b="1" smtClean="0"/>
              <a:t>D09I1262	</a:t>
            </a:r>
            <a:r>
              <a:rPr lang="es-CL" sz="1800" smtClean="0"/>
              <a:t> </a:t>
            </a:r>
            <a:r>
              <a:rPr lang="es-CL" sz="1800" b="1" i="1" smtClean="0"/>
              <a:t>Innovar en la tecnología de proceso para la producción de proteínas recombinantes complejas en la leche de mamíferos no transgénicos,  producción de eritropoyetina humana recombinante</a:t>
            </a:r>
          </a:p>
          <a:p>
            <a:r>
              <a:rPr lang="es-CL" sz="1800" b="1" smtClean="0">
                <a:cs typeface="Arial" charset="0"/>
              </a:rPr>
              <a:t>Problema:</a:t>
            </a:r>
            <a:r>
              <a:rPr lang="es-CL" sz="1800" smtClean="0">
                <a:cs typeface="Arial" charset="0"/>
              </a:rPr>
              <a:t>  </a:t>
            </a:r>
            <a:r>
              <a:rPr lang="es-CL" sz="1800" smtClean="0"/>
              <a:t>Existe una demanda global de biofármacos más efectivos y a menor costo. MEA y FDA autorizaron la comercialización de biofármacos inyectables de uso humano, producidos en la leche de mamíferos genéticamente modificados.</a:t>
            </a:r>
          </a:p>
          <a:p>
            <a:r>
              <a:rPr lang="es-CL" sz="1800" b="1" smtClean="0"/>
              <a:t>Solución: </a:t>
            </a:r>
            <a:r>
              <a:rPr lang="es-CL" sz="1800" smtClean="0"/>
              <a:t>Se  propone investigar la producción de proteínas recombinantes complejas en la glándula mamaria de las cabras (Caprahircus) no transgénicas, mediante la modificación genética in vitro de las células troncales mamarias de cabras juveniles. También se buscará desarrollar Eritropoyetina humana recombinante como biofármaco. Su usa para anemias.</a:t>
            </a:r>
          </a:p>
          <a:p>
            <a:r>
              <a:rPr lang="es-CL" sz="1800" b="1" smtClean="0">
                <a:cs typeface="Arial" charset="0"/>
              </a:rPr>
              <a:t>Institución:</a:t>
            </a:r>
            <a:r>
              <a:rPr lang="es-CL" sz="1800" smtClean="0">
                <a:cs typeface="Arial" charset="0"/>
              </a:rPr>
              <a:t> </a:t>
            </a:r>
            <a:r>
              <a:rPr lang="es-ES" sz="1800" smtClean="0">
                <a:cs typeface="Arial" charset="0"/>
              </a:rPr>
              <a:t>U. de Concepción. </a:t>
            </a:r>
            <a:r>
              <a:rPr lang="es-ES" sz="1800" b="1" smtClean="0">
                <a:cs typeface="Arial" charset="0"/>
              </a:rPr>
              <a:t>Asociados</a:t>
            </a:r>
            <a:r>
              <a:rPr lang="es-ES" sz="1800" smtClean="0">
                <a:cs typeface="Arial" charset="0"/>
              </a:rPr>
              <a:t>:  </a:t>
            </a:r>
            <a:r>
              <a:rPr lang="es-CL" sz="1800" smtClean="0"/>
              <a:t>Laboratorio  Pasteur,  Arquimed, Genexpress.</a:t>
            </a:r>
            <a:endParaRPr lang="es-ES_tradnl" sz="1800" smtClean="0">
              <a:cs typeface="Arial" charset="0"/>
            </a:endParaRPr>
          </a:p>
          <a:p>
            <a:pPr eaLnBrk="1" hangingPunct="1">
              <a:spcBef>
                <a:spcPts val="600"/>
              </a:spcBef>
            </a:pPr>
            <a:r>
              <a:rPr lang="es-CL" sz="1800" b="1" smtClean="0">
                <a:cs typeface="Arial" charset="0"/>
              </a:rPr>
              <a:t>Aporte Fondef:</a:t>
            </a:r>
            <a:r>
              <a:rPr lang="es-CL" sz="1800" smtClean="0">
                <a:cs typeface="Arial" charset="0"/>
              </a:rPr>
              <a:t> M</a:t>
            </a:r>
            <a:r>
              <a:rPr lang="es-ES" sz="1800" smtClean="0">
                <a:cs typeface="Arial" charset="0"/>
              </a:rPr>
              <a:t>$ 418.546</a:t>
            </a:r>
          </a:p>
        </p:txBody>
      </p:sp>
      <p:pic>
        <p:nvPicPr>
          <p:cNvPr id="5632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632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722313" y="2093913"/>
            <a:ext cx="7772400" cy="1470025"/>
          </a:xfrm>
        </p:spPr>
        <p:txBody>
          <a:bodyPr/>
          <a:lstStyle/>
          <a:p>
            <a:pPr eaLnBrk="1" hangingPunct="1"/>
            <a:r>
              <a:rPr lang="es-ES" b="1" smtClean="0"/>
              <a:t>UNIVERSIDAD DEL BÍO BÍO</a:t>
            </a:r>
          </a:p>
        </p:txBody>
      </p:sp>
      <p:sp>
        <p:nvSpPr>
          <p:cNvPr id="57347" name="Rectangle 3"/>
          <p:cNvSpPr>
            <a:spLocks noGrp="1" noChangeArrowheads="1"/>
          </p:cNvSpPr>
          <p:nvPr>
            <p:ph type="subTitle" idx="1"/>
          </p:nvPr>
        </p:nvSpPr>
        <p:spPr/>
        <p:txBody>
          <a:bodyPr/>
          <a:lstStyle/>
          <a:p>
            <a:pPr eaLnBrk="1" hangingPunct="1"/>
            <a:endParaRPr lang="es-CL" smtClean="0"/>
          </a:p>
        </p:txBody>
      </p:sp>
      <p:pic>
        <p:nvPicPr>
          <p:cNvPr id="57348" name="Picture 5"/>
          <p:cNvPicPr>
            <a:picLocks noChangeAspect="1" noChangeArrowheads="1"/>
          </p:cNvPicPr>
          <p:nvPr/>
        </p:nvPicPr>
        <p:blipFill>
          <a:blip r:embed="rId3"/>
          <a:srcRect/>
          <a:stretch>
            <a:fillRect/>
          </a:stretch>
        </p:blipFill>
        <p:spPr bwMode="auto">
          <a:xfrm>
            <a:off x="3724275" y="3949700"/>
            <a:ext cx="1973263" cy="671513"/>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3"/>
          <a:srcRect/>
          <a:stretch>
            <a:fillRect/>
          </a:stretch>
        </p:blipFill>
        <p:spPr bwMode="auto">
          <a:xfrm>
            <a:off x="7159625" y="5400675"/>
            <a:ext cx="1984375" cy="1457325"/>
          </a:xfrm>
          <a:prstGeom prst="rect">
            <a:avLst/>
          </a:prstGeom>
          <a:noFill/>
          <a:ln w="12700">
            <a:noFill/>
            <a:miter lim="800000"/>
            <a:headEnd type="none" w="sm" len="sm"/>
            <a:tailEnd type="none" w="sm" len="sm"/>
          </a:ln>
        </p:spPr>
      </p:pic>
      <p:sp>
        <p:nvSpPr>
          <p:cNvPr id="58371" name="Rectangle 2"/>
          <p:cNvSpPr>
            <a:spLocks noGrp="1" noChangeArrowheads="1"/>
          </p:cNvSpPr>
          <p:nvPr>
            <p:ph type="title"/>
          </p:nvPr>
        </p:nvSpPr>
        <p:spPr>
          <a:xfrm>
            <a:off x="685800" y="838200"/>
            <a:ext cx="7772400" cy="1143000"/>
          </a:xfrm>
        </p:spPr>
        <p:txBody>
          <a:bodyPr/>
          <a:lstStyle/>
          <a:p>
            <a:pPr eaLnBrk="1" hangingPunct="1"/>
            <a:r>
              <a:rPr lang="es-ES_tradnl" sz="1800" b="1" smtClean="0">
                <a:cs typeface="Arial" charset="0"/>
              </a:rPr>
              <a:t/>
            </a:r>
            <a:br>
              <a:rPr lang="es-ES_tradnl" sz="1800" b="1" smtClean="0">
                <a:cs typeface="Arial" charset="0"/>
              </a:rPr>
            </a:br>
            <a:r>
              <a:rPr lang="es-ES_tradnl" b="1" i="1" smtClean="0">
                <a:cs typeface="Arial" charset="0"/>
              </a:rPr>
              <a:t/>
            </a:r>
            <a:br>
              <a:rPr lang="es-ES_tradnl" b="1" i="1" smtClean="0">
                <a:cs typeface="Arial" charset="0"/>
              </a:rPr>
            </a:br>
            <a:r>
              <a:rPr lang="es-ES_tradnl" sz="1800" b="1" smtClean="0">
                <a:cs typeface="Arial" charset="0"/>
              </a:rPr>
              <a:t/>
            </a:r>
            <a:br>
              <a:rPr lang="es-ES_tradnl" sz="1800" b="1" smtClean="0">
                <a:cs typeface="Arial" charset="0"/>
              </a:rPr>
            </a:br>
            <a:endParaRPr lang="es-ES" sz="1800" b="1" smtClean="0">
              <a:cs typeface="Arial" charset="0"/>
            </a:endParaRPr>
          </a:p>
        </p:txBody>
      </p:sp>
      <p:sp>
        <p:nvSpPr>
          <p:cNvPr id="58372" name="Rectangle 3"/>
          <p:cNvSpPr>
            <a:spLocks noGrp="1" noChangeArrowheads="1"/>
          </p:cNvSpPr>
          <p:nvPr>
            <p:ph idx="1"/>
          </p:nvPr>
        </p:nvSpPr>
        <p:spPr>
          <a:xfrm>
            <a:off x="771525" y="1524000"/>
            <a:ext cx="7772400" cy="4732338"/>
          </a:xfrm>
        </p:spPr>
        <p:txBody>
          <a:bodyPr/>
          <a:lstStyle/>
          <a:p>
            <a:r>
              <a:rPr lang="es-CL" sz="1800" b="1" smtClean="0"/>
              <a:t>D09I1081</a:t>
            </a:r>
            <a:r>
              <a:rPr lang="es-CL" sz="1700" b="1" smtClean="0"/>
              <a:t>	</a:t>
            </a:r>
            <a:r>
              <a:rPr lang="es-CL" sz="1800" b="1" i="1" smtClean="0"/>
              <a:t>Desarrollo e introducción del sistema de edificación pasiva en Chile</a:t>
            </a:r>
          </a:p>
          <a:p>
            <a:r>
              <a:rPr lang="es-ES" sz="1800" b="1" smtClean="0"/>
              <a:t>Problema:  </a:t>
            </a:r>
            <a:r>
              <a:rPr lang="es-ES" sz="1800" smtClean="0"/>
              <a:t>Existe un ga</a:t>
            </a:r>
            <a:r>
              <a:rPr lang="es-CL" sz="1800" smtClean="0"/>
              <a:t>sto de energía alto (calefacción)  y/o  menor confort interior debido a las variaciones de la  temperatura.  También se producen emisiones por este  consumo energético y en la fabricación y construcción de los materiales para una vivienda.</a:t>
            </a:r>
          </a:p>
          <a:p>
            <a:r>
              <a:rPr lang="es-ES" sz="1800" smtClean="0"/>
              <a:t> </a:t>
            </a:r>
            <a:r>
              <a:rPr lang="es-ES" sz="1800" b="1" smtClean="0"/>
              <a:t>Solución:</a:t>
            </a:r>
            <a:r>
              <a:rPr lang="es-ES" sz="1800" smtClean="0"/>
              <a:t> La construcción en madera tiene  </a:t>
            </a:r>
            <a:r>
              <a:rPr lang="es-CL" sz="1800" smtClean="0"/>
              <a:t>excelente propiedades físicas, es antisísmica y  no emite CO².  Con el sistema constructivo denominado edificaciones pasivas  es posible tener un clima interior agradable con un consumo mínimo en energía. Se usan construcciones adecuadas (envolvente, ventanas) y una técnica sustentable como intercambiadores de calor, paneles solares y energía geotérmica (aire) </a:t>
            </a:r>
          </a:p>
          <a:p>
            <a:r>
              <a:rPr lang="es-CL" sz="1800" b="1" smtClean="0"/>
              <a:t>Instituciones:</a:t>
            </a:r>
            <a:r>
              <a:rPr lang="es-CL" sz="1800" smtClean="0"/>
              <a:t> </a:t>
            </a:r>
            <a:r>
              <a:rPr lang="es-ES_tradnl" sz="1800" smtClean="0"/>
              <a:t>U. del Bío Bío. </a:t>
            </a:r>
            <a:r>
              <a:rPr lang="es-CL" sz="1800" b="1" smtClean="0"/>
              <a:t>Asociados:  </a:t>
            </a:r>
            <a:r>
              <a:rPr lang="es-CL" sz="1800" smtClean="0"/>
              <a:t>Constructora Marcus, Constructora INARK, Máquinas Termofluídos, JMS Ingenieros,  Hochschule Biberach, Kaufmann Holzbau GMBH,  Rotho -Blaas GMBH. </a:t>
            </a:r>
            <a:endParaRPr lang="es-ES_tradnl" sz="1800" smtClean="0"/>
          </a:p>
          <a:p>
            <a:pPr eaLnBrk="1" hangingPunct="1">
              <a:spcBef>
                <a:spcPts val="600"/>
              </a:spcBef>
            </a:pPr>
            <a:r>
              <a:rPr lang="es-ES_tradnl" sz="1800" b="1" smtClean="0"/>
              <a:t>Aporte Fondef:</a:t>
            </a:r>
            <a:r>
              <a:rPr lang="es-ES_tradnl" sz="1800" smtClean="0"/>
              <a:t> M$ 188.332 </a:t>
            </a:r>
            <a:endParaRPr lang="es-ES" sz="1800" smtClean="0"/>
          </a:p>
        </p:txBody>
      </p:sp>
      <p:sp>
        <p:nvSpPr>
          <p:cNvPr id="56325" name="Rectangle 5"/>
          <p:cNvSpPr>
            <a:spLocks noChangeArrowheads="1"/>
          </p:cNvSpPr>
          <p:nvPr/>
        </p:nvSpPr>
        <p:spPr bwMode="auto">
          <a:xfrm>
            <a:off x="622300" y="712788"/>
            <a:ext cx="7772400" cy="1066800"/>
          </a:xfrm>
          <a:prstGeom prst="rect">
            <a:avLst/>
          </a:prstGeom>
          <a:noFill/>
          <a:ln w="9525">
            <a:noFill/>
            <a:miter lim="800000"/>
            <a:headEnd/>
            <a:tailEnd/>
          </a:ln>
        </p:spPr>
        <p:txBody>
          <a:bodyPr anchor="ctr"/>
          <a:lstStyle/>
          <a:p>
            <a:pPr algn="ctr">
              <a:defRPr/>
            </a:pPr>
            <a:r>
              <a:rPr lang="es-CL" sz="2800" b="1" i="1" u="none" dirty="0">
                <a:solidFill>
                  <a:srgbClr val="FF0000"/>
                </a:solidFill>
                <a:latin typeface="Calibri" pitchFamily="34" charset="0"/>
                <a:ea typeface="+mj-ea"/>
                <a:cs typeface="+mj-cs"/>
              </a:rPr>
              <a:t>Viviendas eficientes energéticamente</a:t>
            </a:r>
            <a:endParaRPr lang="es-ES" sz="2800" b="1" i="1" u="none" dirty="0">
              <a:solidFill>
                <a:srgbClr val="FF0000"/>
              </a:solidFill>
              <a:latin typeface="Calibri" pitchFamily="34" charset="0"/>
              <a:ea typeface="+mj-ea"/>
              <a:cs typeface="+mj-cs"/>
            </a:endParaRPr>
          </a:p>
        </p:txBody>
      </p:sp>
      <p:pic>
        <p:nvPicPr>
          <p:cNvPr id="58374"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8375"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http://www.papelnet.cl/celulosa/fotos-celulosa/celulosa3.jpg"/>
          <p:cNvPicPr>
            <a:picLocks noChangeAspect="1" noChangeArrowheads="1"/>
          </p:cNvPicPr>
          <p:nvPr/>
        </p:nvPicPr>
        <p:blipFill>
          <a:blip r:embed="rId3"/>
          <a:srcRect/>
          <a:stretch>
            <a:fillRect/>
          </a:stretch>
        </p:blipFill>
        <p:spPr bwMode="auto">
          <a:xfrm>
            <a:off x="7058025" y="5486400"/>
            <a:ext cx="2085975" cy="1371600"/>
          </a:xfrm>
          <a:prstGeom prst="rect">
            <a:avLst/>
          </a:prstGeom>
          <a:noFill/>
          <a:ln w="9525">
            <a:noFill/>
            <a:miter lim="800000"/>
            <a:headEnd/>
            <a:tailEnd/>
          </a:ln>
        </p:spPr>
      </p:pic>
      <p:sp>
        <p:nvSpPr>
          <p:cNvPr id="59395" name="Rectangle 3"/>
          <p:cNvSpPr>
            <a:spLocks noGrp="1" noChangeArrowheads="1"/>
          </p:cNvSpPr>
          <p:nvPr>
            <p:ph type="title"/>
          </p:nvPr>
        </p:nvSpPr>
        <p:spPr>
          <a:xfrm>
            <a:off x="723900" y="692150"/>
            <a:ext cx="7772400" cy="1143000"/>
          </a:xfrm>
        </p:spPr>
        <p:txBody>
          <a:bodyPr/>
          <a:lstStyle/>
          <a:p>
            <a:pPr eaLnBrk="1" hangingPunct="1">
              <a:lnSpc>
                <a:spcPct val="80000"/>
              </a:lnSpc>
            </a:pPr>
            <a:r>
              <a:rPr lang="es-ES_tradnl" sz="2800" b="1" i="1" smtClean="0">
                <a:cs typeface="Arial" charset="0"/>
              </a:rPr>
              <a:t>Nanotecnologías para la celulosa</a:t>
            </a:r>
            <a:endParaRPr lang="es-ES" sz="2800" b="1" i="1" smtClean="0">
              <a:cs typeface="Arial" charset="0"/>
            </a:endParaRPr>
          </a:p>
        </p:txBody>
      </p:sp>
      <p:sp>
        <p:nvSpPr>
          <p:cNvPr id="59396" name="Rectangle 4"/>
          <p:cNvSpPr>
            <a:spLocks noGrp="1" noChangeArrowheads="1"/>
          </p:cNvSpPr>
          <p:nvPr>
            <p:ph idx="1"/>
          </p:nvPr>
        </p:nvSpPr>
        <p:spPr>
          <a:xfrm>
            <a:off x="685800" y="1485900"/>
            <a:ext cx="7772400" cy="4313238"/>
          </a:xfrm>
        </p:spPr>
        <p:txBody>
          <a:bodyPr/>
          <a:lstStyle/>
          <a:p>
            <a:r>
              <a:rPr lang="es-CL" sz="1800" b="1" smtClean="0"/>
              <a:t>D09I240	</a:t>
            </a:r>
            <a:r>
              <a:rPr lang="es-CL" sz="1800" b="1" i="1" smtClean="0"/>
              <a:t>Desarrollo de nanotecnologías como herramienta de selección genética para la fabricación de Celulosa Premium</a:t>
            </a:r>
          </a:p>
          <a:p>
            <a:r>
              <a:rPr lang="es-ES_tradnl" sz="1800" b="1" smtClean="0"/>
              <a:t>Problema: </a:t>
            </a:r>
            <a:r>
              <a:rPr lang="es-CL" sz="1800" smtClean="0"/>
              <a:t>Bajo aprovechamiento comercial de la celulosa, debido a la degradación de las fibras en el proceso de pulpaje (daño físico, químico y mecánico).</a:t>
            </a:r>
            <a:endParaRPr lang="es-ES_tradnl" sz="1800" smtClean="0"/>
          </a:p>
          <a:p>
            <a:r>
              <a:rPr lang="es-ES_tradnl" sz="1800" smtClean="0"/>
              <a:t> </a:t>
            </a:r>
            <a:r>
              <a:rPr lang="es-ES_tradnl" sz="1800" b="1" smtClean="0"/>
              <a:t>Solución: </a:t>
            </a:r>
            <a:r>
              <a:rPr lang="es-CL" sz="1800" smtClean="0"/>
              <a:t>Uso de nanotecnologías para a selección clonal en base a la caracterización completa desde la planta. Las tecnologías permitirán además establecer relaciones empíricas entre las propiedades nanomecánicas y la morfología de fibras, desde el clon adulto hasta la hoja de celulosa. Se definirán las expresiones genéticas del Eucalyptus globulus que permitan la especificación de la calidad de la para la producción de celulosa de calidad Premium. Representa una continuidad del proyecto D07i1101</a:t>
            </a:r>
          </a:p>
          <a:p>
            <a:r>
              <a:rPr lang="es-CL" sz="1800" smtClean="0"/>
              <a:t> </a:t>
            </a:r>
            <a:r>
              <a:rPr lang="es-CL" sz="1800" b="1" smtClean="0">
                <a:cs typeface="Times New Roman" pitchFamily="18" charset="0"/>
              </a:rPr>
              <a:t>Institución:</a:t>
            </a:r>
            <a:r>
              <a:rPr lang="es-CL" sz="1800" smtClean="0">
                <a:cs typeface="Times New Roman" pitchFamily="18" charset="0"/>
              </a:rPr>
              <a:t> </a:t>
            </a:r>
            <a:r>
              <a:rPr lang="es-ES_tradnl" sz="1800" smtClean="0"/>
              <a:t>U. Bío Bío</a:t>
            </a:r>
            <a:r>
              <a:rPr lang="es-ES" sz="1800" smtClean="0">
                <a:cs typeface="Times New Roman" pitchFamily="18" charset="0"/>
              </a:rPr>
              <a:t>. </a:t>
            </a:r>
            <a:r>
              <a:rPr lang="es-ES" sz="1800" b="1" smtClean="0">
                <a:cs typeface="Times New Roman" pitchFamily="18" charset="0"/>
              </a:rPr>
              <a:t>Asociados: </a:t>
            </a:r>
            <a:r>
              <a:rPr lang="pt-BR" sz="1800" smtClean="0"/>
              <a:t>Bosques Cautín, </a:t>
            </a:r>
            <a:r>
              <a:rPr lang="es-CL" sz="1800" smtClean="0"/>
              <a:t>Genómica Forestal, Bioforest, Cooperativa de Mejoramiento Genético Forestal, Washington State University, University of Tennessee, Université Laval </a:t>
            </a:r>
            <a:endParaRPr lang="es-CL" sz="1800" smtClean="0">
              <a:cs typeface="Times New Roman" pitchFamily="18" charset="0"/>
            </a:endParaRP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$ 440.095</a:t>
            </a:r>
          </a:p>
          <a:p>
            <a:pPr eaLnBrk="1" hangingPunct="1">
              <a:spcBef>
                <a:spcPts val="600"/>
              </a:spcBef>
            </a:pPr>
            <a:endParaRPr lang="es-ES" sz="1800" smtClean="0">
              <a:cs typeface="Times New Roman" pitchFamily="18" charset="0"/>
            </a:endParaRPr>
          </a:p>
        </p:txBody>
      </p:sp>
      <p:pic>
        <p:nvPicPr>
          <p:cNvPr id="59397"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59398"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http://t1.gstatic.com/images?q=tbn:ANd9GcSRCZf1RbLeZNTdmffxsTluElitDwpbyy4oxLGlzMh3YK4wuzJf"/>
          <p:cNvPicPr>
            <a:picLocks noChangeAspect="1" noChangeArrowheads="1"/>
          </p:cNvPicPr>
          <p:nvPr/>
        </p:nvPicPr>
        <p:blipFill>
          <a:blip r:embed="rId3"/>
          <a:srcRect/>
          <a:stretch>
            <a:fillRect/>
          </a:stretch>
        </p:blipFill>
        <p:spPr bwMode="auto">
          <a:xfrm>
            <a:off x="6900863" y="5178425"/>
            <a:ext cx="2243137" cy="1679575"/>
          </a:xfrm>
          <a:prstGeom prst="rect">
            <a:avLst/>
          </a:prstGeom>
          <a:noFill/>
          <a:ln w="9525">
            <a:noFill/>
            <a:miter lim="800000"/>
            <a:headEnd/>
            <a:tailEnd/>
          </a:ln>
        </p:spPr>
      </p:pic>
      <p:sp>
        <p:nvSpPr>
          <p:cNvPr id="14339" name="Rectangle 2"/>
          <p:cNvSpPr>
            <a:spLocks noGrp="1" noChangeArrowheads="1"/>
          </p:cNvSpPr>
          <p:nvPr>
            <p:ph type="title"/>
          </p:nvPr>
        </p:nvSpPr>
        <p:spPr>
          <a:xfrm>
            <a:off x="685800" y="644525"/>
            <a:ext cx="7772400" cy="1143000"/>
          </a:xfrm>
        </p:spPr>
        <p:txBody>
          <a:bodyPr/>
          <a:lstStyle/>
          <a:p>
            <a:pPr eaLnBrk="1" hangingPunct="1"/>
            <a:r>
              <a:rPr lang="es-CL" sz="2800" b="1" i="1" smtClean="0"/>
              <a:t/>
            </a:r>
            <a:br>
              <a:rPr lang="es-CL" sz="2800" b="1" i="1" smtClean="0"/>
            </a:br>
            <a:r>
              <a:rPr lang="es-CL" sz="2800" b="1" i="1" smtClean="0"/>
              <a:t>Cultivo de anguilas  en el norte</a:t>
            </a:r>
            <a:br>
              <a:rPr lang="es-CL" sz="2800" b="1" i="1" smtClean="0"/>
            </a:br>
            <a:endParaRPr lang="es-ES" sz="2800" smtClean="0"/>
          </a:p>
        </p:txBody>
      </p:sp>
      <p:sp>
        <p:nvSpPr>
          <p:cNvPr id="2" name="Rectangle 3"/>
          <p:cNvSpPr>
            <a:spLocks noGrp="1" noChangeArrowheads="1"/>
          </p:cNvSpPr>
          <p:nvPr>
            <p:ph idx="1"/>
          </p:nvPr>
        </p:nvSpPr>
        <p:spPr>
          <a:xfrm>
            <a:off x="660400" y="1676400"/>
            <a:ext cx="7772400" cy="4279900"/>
          </a:xfrm>
        </p:spPr>
        <p:txBody>
          <a:bodyPr/>
          <a:lstStyle/>
          <a:p>
            <a:pPr eaLnBrk="1" hangingPunct="1">
              <a:defRPr/>
            </a:pPr>
            <a:r>
              <a:rPr lang="es-CL" sz="1800" b="1" dirty="0" smtClean="0">
                <a:cs typeface="Arial" charset="0"/>
              </a:rPr>
              <a:t>D09I1160	</a:t>
            </a:r>
            <a:r>
              <a:rPr lang="es-CL" sz="1800" b="1" i="1" dirty="0" smtClean="0">
                <a:cs typeface="Arial" charset="0"/>
              </a:rPr>
              <a:t> </a:t>
            </a:r>
            <a:r>
              <a:rPr lang="es-ES_tradnl" sz="1800" b="1" i="1" dirty="0" smtClean="0">
                <a:cs typeface="Arial" charset="0"/>
              </a:rPr>
              <a:t>Producción de larvas de “anguila común” (OPHICHTHUS REMIGER) a partir de un stock de reproductores, mediante la utilización de dietas enriquecidas, control microbiológico y sistemas de cultivo en recirculación para el acondicionamiento reproductivo</a:t>
            </a:r>
          </a:p>
          <a:p>
            <a:pPr marL="400050" indent="-400050">
              <a:defRPr/>
            </a:pPr>
            <a:r>
              <a:rPr lang="es-CL" sz="1800" b="1" dirty="0" smtClean="0"/>
              <a:t>Problema: </a:t>
            </a:r>
            <a:r>
              <a:rPr lang="es-CL" sz="1800" dirty="0" smtClean="0"/>
              <a:t>Existe un alta demanda de mercado y un símil internacional de Anguilla Japónica. Consiste en un recurso nativo sub explotado de alto valor cuyo ciclo de cultivo en cautiverio no ha sido resuelto.</a:t>
            </a:r>
          </a:p>
          <a:p>
            <a:pPr>
              <a:defRPr/>
            </a:pPr>
            <a:r>
              <a:rPr lang="es-CL" sz="1800" dirty="0" smtClean="0"/>
              <a:t> </a:t>
            </a:r>
            <a:r>
              <a:rPr lang="es-ES_tradnl" sz="1800" b="1" dirty="0" smtClean="0"/>
              <a:t>Solución:  </a:t>
            </a:r>
            <a:r>
              <a:rPr lang="es-CL" sz="1800" dirty="0" smtClean="0"/>
              <a:t>Adaptar  una tecnología de cultivos existentes a esta especie. Se  utilizarán   sistemas de recirculación y se acondicionará un stock de reproductores, con enriquecimiento nutricional.</a:t>
            </a:r>
          </a:p>
          <a:p>
            <a:pPr eaLnBrk="1" hangingPunct="1">
              <a:spcBef>
                <a:spcPts val="600"/>
              </a:spcBef>
              <a:defRPr/>
            </a:pPr>
            <a:r>
              <a:rPr lang="es-CL" sz="1800" b="1" dirty="0" smtClean="0"/>
              <a:t>Institución: </a:t>
            </a:r>
            <a:r>
              <a:rPr lang="es-CL" sz="1800" dirty="0" smtClean="0"/>
              <a:t>U. de Antofagasta.  </a:t>
            </a:r>
            <a:r>
              <a:rPr lang="es-CL" sz="1800" b="1" dirty="0" smtClean="0"/>
              <a:t>Asociados: </a:t>
            </a:r>
            <a:r>
              <a:rPr lang="es-CL" sz="1800" dirty="0" smtClean="0"/>
              <a:t>Algas </a:t>
            </a:r>
            <a:r>
              <a:rPr lang="es-CL" sz="1800" dirty="0" err="1" smtClean="0"/>
              <a:t>Prodemar</a:t>
            </a:r>
            <a:r>
              <a:rPr lang="es-CL" sz="1800" dirty="0" smtClean="0"/>
              <a:t>, STI de </a:t>
            </a:r>
            <a:r>
              <a:rPr lang="es-CL" sz="1800" dirty="0" err="1" smtClean="0"/>
              <a:t>Cerqueros</a:t>
            </a:r>
            <a:r>
              <a:rPr lang="es-CL" sz="1800" dirty="0" smtClean="0"/>
              <a:t> Artesanales y Ramos Afines de Taltal.</a:t>
            </a:r>
          </a:p>
          <a:p>
            <a:pPr eaLnBrk="1" hangingPunct="1">
              <a:spcBef>
                <a:spcPts val="600"/>
              </a:spcBef>
              <a:defRPr/>
            </a:pPr>
            <a:r>
              <a:rPr lang="es-CL" sz="1800" b="1" dirty="0" smtClean="0"/>
              <a:t>Aporte Fondef: </a:t>
            </a:r>
            <a:r>
              <a:rPr lang="es-CL" sz="1800" dirty="0" smtClean="0"/>
              <a:t>M</a:t>
            </a:r>
            <a:r>
              <a:rPr lang="es-ES" sz="1800" dirty="0" smtClean="0"/>
              <a:t>$ 302.575</a:t>
            </a:r>
          </a:p>
          <a:p>
            <a:pPr eaLnBrk="1" hangingPunct="1">
              <a:spcBef>
                <a:spcPts val="600"/>
              </a:spcBef>
              <a:defRPr/>
            </a:pPr>
            <a:endParaRPr lang="es-ES" sz="1800" dirty="0" smtClean="0">
              <a:cs typeface="Arial" charset="0"/>
            </a:endParaRPr>
          </a:p>
        </p:txBody>
      </p:sp>
      <p:pic>
        <p:nvPicPr>
          <p:cNvPr id="14341"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14342"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130425"/>
            <a:ext cx="7772400" cy="1563688"/>
          </a:xfrm>
        </p:spPr>
        <p:txBody>
          <a:bodyPr/>
          <a:lstStyle/>
          <a:p>
            <a:pPr eaLnBrk="1" hangingPunct="1"/>
            <a:r>
              <a:rPr lang="es-ES" b="1" smtClean="0"/>
              <a:t>UNIVERSIDAD DE LA FRONTERA</a:t>
            </a:r>
          </a:p>
        </p:txBody>
      </p:sp>
      <p:sp>
        <p:nvSpPr>
          <p:cNvPr id="60419" name="Rectangle 3"/>
          <p:cNvSpPr>
            <a:spLocks noGrp="1" noChangeAspect="1" noChangeArrowheads="1"/>
          </p:cNvSpPr>
          <p:nvPr>
            <p:ph type="subTitle" idx="1"/>
          </p:nvPr>
        </p:nvSpPr>
        <p:spPr/>
        <p:txBody>
          <a:bodyPr/>
          <a:lstStyle/>
          <a:p>
            <a:pPr eaLnBrk="1" hangingPunct="1"/>
            <a:endParaRPr lang="es-CL" smtClean="0"/>
          </a:p>
        </p:txBody>
      </p:sp>
      <p:pic>
        <p:nvPicPr>
          <p:cNvPr id="60420" name="Picture 4"/>
          <p:cNvPicPr>
            <a:picLocks noChangeAspect="1" noChangeArrowheads="1"/>
          </p:cNvPicPr>
          <p:nvPr/>
        </p:nvPicPr>
        <p:blipFill>
          <a:blip r:embed="rId3"/>
          <a:srcRect/>
          <a:stretch>
            <a:fillRect/>
          </a:stretch>
        </p:blipFill>
        <p:spPr bwMode="auto">
          <a:xfrm>
            <a:off x="4165600" y="3941763"/>
            <a:ext cx="714375" cy="61912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8" descr="http://www.investigaciones.cl/noticias2010/junio/16junio010/nota/image002.jpg"/>
          <p:cNvPicPr>
            <a:picLocks noChangeAspect="1" noChangeArrowheads="1"/>
          </p:cNvPicPr>
          <p:nvPr/>
        </p:nvPicPr>
        <p:blipFill>
          <a:blip r:embed="rId3"/>
          <a:srcRect/>
          <a:stretch>
            <a:fillRect/>
          </a:stretch>
        </p:blipFill>
        <p:spPr bwMode="auto">
          <a:xfrm>
            <a:off x="7219950" y="5414963"/>
            <a:ext cx="1924050" cy="1443037"/>
          </a:xfrm>
          <a:prstGeom prst="rect">
            <a:avLst/>
          </a:prstGeom>
          <a:noFill/>
          <a:ln w="9525">
            <a:noFill/>
            <a:miter lim="800000"/>
            <a:headEnd/>
            <a:tailEnd/>
          </a:ln>
        </p:spPr>
      </p:pic>
      <p:sp>
        <p:nvSpPr>
          <p:cNvPr id="61443" name="Rectangle 3"/>
          <p:cNvSpPr>
            <a:spLocks noGrp="1" noChangeArrowheads="1"/>
          </p:cNvSpPr>
          <p:nvPr>
            <p:ph type="title"/>
          </p:nvPr>
        </p:nvSpPr>
        <p:spPr>
          <a:xfrm>
            <a:off x="685800" y="787400"/>
            <a:ext cx="7772400" cy="1143000"/>
          </a:xfrm>
        </p:spPr>
        <p:txBody>
          <a:bodyPr/>
          <a:lstStyle/>
          <a:p>
            <a:pPr eaLnBrk="1" hangingPunct="1">
              <a:lnSpc>
                <a:spcPct val="80000"/>
              </a:lnSpc>
            </a:pPr>
            <a:r>
              <a:rPr lang="es-ES_tradnl" sz="2800" b="1" i="1" smtClean="0">
                <a:cs typeface="Arial" charset="0"/>
              </a:rPr>
              <a:t>I + D para mejorar el trabajo policial</a:t>
            </a:r>
            <a:endParaRPr lang="es-ES" sz="2800" b="1" i="1" smtClean="0">
              <a:cs typeface="Arial" charset="0"/>
            </a:endParaRPr>
          </a:p>
        </p:txBody>
      </p:sp>
      <p:sp>
        <p:nvSpPr>
          <p:cNvPr id="61444" name="Rectangle 4"/>
          <p:cNvSpPr>
            <a:spLocks noGrp="1" noChangeArrowheads="1"/>
          </p:cNvSpPr>
          <p:nvPr>
            <p:ph idx="1"/>
          </p:nvPr>
        </p:nvSpPr>
        <p:spPr>
          <a:xfrm>
            <a:off x="685800" y="1684338"/>
            <a:ext cx="7772400" cy="4114800"/>
          </a:xfrm>
        </p:spPr>
        <p:txBody>
          <a:bodyPr/>
          <a:lstStyle/>
          <a:p>
            <a:pPr eaLnBrk="1" hangingPunct="1">
              <a:spcBef>
                <a:spcPts val="600"/>
              </a:spcBef>
            </a:pPr>
            <a:r>
              <a:rPr lang="es-CL" sz="1800" b="1" smtClean="0"/>
              <a:t>D09I035	</a:t>
            </a:r>
            <a:r>
              <a:rPr lang="es-CL" sz="1800" b="1" i="1" smtClean="0"/>
              <a:t>Desarrollo y validación de un sistema pericial basado en entomofauna cadavérica destinado a la aplicación forense nacional</a:t>
            </a:r>
          </a:p>
          <a:p>
            <a:pPr eaLnBrk="1" hangingPunct="1">
              <a:spcBef>
                <a:spcPts val="600"/>
              </a:spcBef>
            </a:pPr>
            <a:r>
              <a:rPr lang="es-ES_tradnl" sz="1800" b="1" smtClean="0"/>
              <a:t>Problema:  </a:t>
            </a:r>
            <a:r>
              <a:rPr lang="es-ES_tradnl" sz="1800" smtClean="0"/>
              <a:t>El 18%  de los cadáveres en la zona de Temuco presenta algún grado de descomposición, lo cual dificulta la determinación del intervalo postmortem.  Entomofauna es </a:t>
            </a:r>
            <a:r>
              <a:rPr lang="es-CL" sz="1800" smtClean="0"/>
              <a:t>aquel conjunto de insectos que normalmente invaden un cadáver y que puede aportar datos certeros respecto de la data de muerte de una persona, establecer si el cadáver fue movido, vincular a sospechosos con la víctima y/o el sitio del suceso, entre otros aspectos.</a:t>
            </a:r>
            <a:endParaRPr lang="es-ES_tradnl" sz="1800" smtClean="0"/>
          </a:p>
          <a:p>
            <a:pPr eaLnBrk="1" hangingPunct="1">
              <a:spcBef>
                <a:spcPts val="600"/>
              </a:spcBef>
            </a:pPr>
            <a:r>
              <a:rPr lang="es-ES_tradnl" sz="1800" smtClean="0"/>
              <a:t> </a:t>
            </a:r>
            <a:r>
              <a:rPr lang="es-ES_tradnl" sz="1800" b="1" smtClean="0"/>
              <a:t>Solución: </a:t>
            </a:r>
            <a:r>
              <a:rPr lang="es-CL" sz="1800" smtClean="0"/>
              <a:t>Elaboración de una colección entomológica forense de referencia regional y desarrollo de un protocolo de muestreo entomológico forense (Manual). Se realizarán capacitaciones sobre los procedimientos de muestreo y procesamiento de muestras entomológicas.</a:t>
            </a:r>
          </a:p>
          <a:p>
            <a:pPr eaLnBrk="1" hangingPunct="1">
              <a:spcBef>
                <a:spcPts val="600"/>
              </a:spcBef>
            </a:pPr>
            <a:r>
              <a:rPr lang="es-CL" sz="1800" b="1" smtClean="0">
                <a:cs typeface="Times New Roman" pitchFamily="18" charset="0"/>
              </a:rPr>
              <a:t>Institución:</a:t>
            </a:r>
            <a:r>
              <a:rPr lang="es-CL" sz="1800" smtClean="0">
                <a:cs typeface="Times New Roman" pitchFamily="18" charset="0"/>
              </a:rPr>
              <a:t>  </a:t>
            </a:r>
            <a:r>
              <a:rPr lang="es-ES" sz="1800" smtClean="0">
                <a:cs typeface="Times New Roman" pitchFamily="18" charset="0"/>
              </a:rPr>
              <a:t>U. de La Frontera, U. Católica de Temuco. </a:t>
            </a:r>
            <a:r>
              <a:rPr lang="es-ES" sz="1800" b="1" smtClean="0">
                <a:cs typeface="Times New Roman" pitchFamily="18" charset="0"/>
              </a:rPr>
              <a:t>Mandante: </a:t>
            </a:r>
            <a:r>
              <a:rPr lang="es-ES" sz="1800" smtClean="0">
                <a:cs typeface="Times New Roman" pitchFamily="18" charset="0"/>
              </a:rPr>
              <a:t>Policía de Investigaciones, Ministerio Público. </a:t>
            </a:r>
            <a:endParaRPr lang="es-CL" sz="1800" smtClean="0">
              <a:cs typeface="Times New Roman" pitchFamily="18" charset="0"/>
            </a:endParaRP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$ 190.118</a:t>
            </a:r>
          </a:p>
          <a:p>
            <a:pPr eaLnBrk="1" hangingPunct="1">
              <a:spcBef>
                <a:spcPts val="600"/>
              </a:spcBef>
            </a:pPr>
            <a:endParaRPr lang="es-ES" sz="1800" smtClean="0">
              <a:cs typeface="Times New Roman" pitchFamily="18" charset="0"/>
            </a:endParaRPr>
          </a:p>
        </p:txBody>
      </p:sp>
      <p:pic>
        <p:nvPicPr>
          <p:cNvPr id="61445"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61446"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p:txBody>
          <a:bodyPr/>
          <a:lstStyle/>
          <a:p>
            <a:pPr eaLnBrk="1" hangingPunct="1"/>
            <a:r>
              <a:rPr lang="es-ES" b="1" smtClean="0"/>
              <a:t>UNIVERSIDAD AUSTRAL DE CHILE</a:t>
            </a:r>
          </a:p>
        </p:txBody>
      </p:sp>
      <p:sp>
        <p:nvSpPr>
          <p:cNvPr id="62467" name="Rectangle 3"/>
          <p:cNvSpPr>
            <a:spLocks noGrp="1" noChangeArrowheads="1"/>
          </p:cNvSpPr>
          <p:nvPr>
            <p:ph type="subTitle" idx="1"/>
          </p:nvPr>
        </p:nvSpPr>
        <p:spPr/>
        <p:txBody>
          <a:bodyPr/>
          <a:lstStyle/>
          <a:p>
            <a:pPr eaLnBrk="1" hangingPunct="1"/>
            <a:endParaRPr lang="es-CL" smtClean="0"/>
          </a:p>
        </p:txBody>
      </p:sp>
      <p:pic>
        <p:nvPicPr>
          <p:cNvPr id="62468" name="Picture 4"/>
          <p:cNvPicPr>
            <a:picLocks noChangeAspect="1" noChangeArrowheads="1"/>
          </p:cNvPicPr>
          <p:nvPr/>
        </p:nvPicPr>
        <p:blipFill>
          <a:blip r:embed="rId3"/>
          <a:srcRect/>
          <a:stretch>
            <a:fillRect/>
          </a:stretch>
        </p:blipFill>
        <p:spPr bwMode="auto">
          <a:xfrm>
            <a:off x="4297363" y="4002088"/>
            <a:ext cx="647700" cy="762000"/>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768350"/>
            <a:ext cx="7772400" cy="1143000"/>
          </a:xfrm>
        </p:spPr>
        <p:txBody>
          <a:bodyPr/>
          <a:lstStyle/>
          <a:p>
            <a:pPr eaLnBrk="1" hangingPunct="1"/>
            <a:r>
              <a:rPr lang="es-CL" sz="2800" b="1" i="1" smtClean="0"/>
              <a:t>Medicinas botánica para la esclerosis</a:t>
            </a:r>
            <a:br>
              <a:rPr lang="es-CL" sz="2800" b="1" i="1" smtClean="0"/>
            </a:br>
            <a:endParaRPr lang="es-ES" sz="1600" smtClean="0"/>
          </a:p>
        </p:txBody>
      </p:sp>
      <p:sp>
        <p:nvSpPr>
          <p:cNvPr id="63491" name="Rectangle 3"/>
          <p:cNvSpPr>
            <a:spLocks noGrp="1" noChangeArrowheads="1"/>
          </p:cNvSpPr>
          <p:nvPr>
            <p:ph idx="1"/>
          </p:nvPr>
        </p:nvSpPr>
        <p:spPr>
          <a:xfrm>
            <a:off x="615950" y="1752600"/>
            <a:ext cx="7842250" cy="4343400"/>
          </a:xfrm>
        </p:spPr>
        <p:txBody>
          <a:bodyPr/>
          <a:lstStyle/>
          <a:p>
            <a:pPr eaLnBrk="1" hangingPunct="1">
              <a:lnSpc>
                <a:spcPct val="90000"/>
              </a:lnSpc>
              <a:spcBef>
                <a:spcPts val="600"/>
              </a:spcBef>
            </a:pPr>
            <a:r>
              <a:rPr lang="es-CL" sz="1800" b="1" smtClean="0">
                <a:cs typeface="Times New Roman" pitchFamily="18" charset="0"/>
              </a:rPr>
              <a:t>D09I1085</a:t>
            </a:r>
            <a:r>
              <a:rPr lang="es-CL" sz="1700" smtClean="0"/>
              <a:t>	</a:t>
            </a:r>
            <a:r>
              <a:rPr lang="es-ES_tradnl" sz="1800" b="1" i="1" smtClean="0"/>
              <a:t> Evaluación y desarrollo de una “orphan drug” de origen botánico para el tratamiento de la esclerosis múltiple</a:t>
            </a:r>
            <a:endParaRPr lang="es-CL" sz="1800" i="1" smtClean="0">
              <a:cs typeface="Times New Roman" pitchFamily="18" charset="0"/>
            </a:endParaRPr>
          </a:p>
          <a:p>
            <a:pPr eaLnBrk="1" hangingPunct="1">
              <a:lnSpc>
                <a:spcPct val="90000"/>
              </a:lnSpc>
              <a:spcBef>
                <a:spcPts val="600"/>
              </a:spcBef>
            </a:pPr>
            <a:r>
              <a:rPr lang="es-ES_tradnl" sz="1800" b="1" smtClean="0">
                <a:cs typeface="Times New Roman" pitchFamily="18" charset="0"/>
              </a:rPr>
              <a:t>Problema:</a:t>
            </a:r>
            <a:r>
              <a:rPr lang="es-ES_tradnl" sz="1800" smtClean="0">
                <a:cs typeface="Times New Roman" pitchFamily="18" charset="0"/>
              </a:rPr>
              <a:t>  Faltan </a:t>
            </a:r>
            <a:r>
              <a:rPr lang="es-CL" sz="1800" smtClean="0"/>
              <a:t>terapias efectivas para la esclerosis múltiple (EM) y de bajo costo. </a:t>
            </a:r>
            <a:endParaRPr lang="es-ES_tradnl" sz="1800" smtClean="0">
              <a:cs typeface="Times New Roman" pitchFamily="18" charset="0"/>
            </a:endParaRPr>
          </a:p>
          <a:p>
            <a:pPr eaLnBrk="1" hangingPunct="1">
              <a:lnSpc>
                <a:spcPct val="90000"/>
              </a:lnSpc>
              <a:spcBef>
                <a:spcPts val="600"/>
              </a:spcBef>
            </a:pPr>
            <a:r>
              <a:rPr lang="es-ES_tradnl" sz="1800" b="1" smtClean="0">
                <a:cs typeface="Times New Roman" pitchFamily="18" charset="0"/>
              </a:rPr>
              <a:t>Solución:</a:t>
            </a:r>
            <a:r>
              <a:rPr lang="es-ES_tradnl" sz="1800" smtClean="0">
                <a:cs typeface="Times New Roman" pitchFamily="18" charset="0"/>
              </a:rPr>
              <a:t> </a:t>
            </a:r>
            <a:r>
              <a:rPr lang="es-CL" sz="1800" smtClean="0"/>
              <a:t>Desarrollar un medicamento botánico y registrarlo como “Orphan Drug”  ante la Food and Drug Administration (FDA,EEUU)  a un costo menor  a $20.000 en Chile (30 USD).  Es un proyecto continuidad del D04I1240 y  su resultado más significativo fue comprobar en 5 pacientes con EM la eficacia clínica del producto. Hoy son 11 pacientes.  La nueva propuesta incluye un ensayo clínico comparativo doble ciego  Fase II en pacientes con EM que están en tratamiento con interferon en un período de evaluación de al menos 1 año.</a:t>
            </a:r>
          </a:p>
          <a:p>
            <a:pPr eaLnBrk="1" hangingPunct="1">
              <a:lnSpc>
                <a:spcPct val="90000"/>
              </a:lnSpc>
              <a:spcBef>
                <a:spcPts val="600"/>
              </a:spcBef>
            </a:pPr>
            <a:r>
              <a:rPr lang="es-ES_tradnl" sz="1800" b="1" smtClean="0">
                <a:cs typeface="Times New Roman" pitchFamily="18" charset="0"/>
              </a:rPr>
              <a:t>Institución:</a:t>
            </a:r>
            <a:r>
              <a:rPr lang="es-ES_tradnl" sz="1800" smtClean="0">
                <a:cs typeface="Times New Roman" pitchFamily="18" charset="0"/>
              </a:rPr>
              <a:t> U. Austral de Chile. </a:t>
            </a:r>
            <a:r>
              <a:rPr lang="es-ES_tradnl" sz="1800" b="1" smtClean="0">
                <a:cs typeface="Times New Roman" pitchFamily="18" charset="0"/>
              </a:rPr>
              <a:t>Asociados: </a:t>
            </a:r>
            <a:r>
              <a:rPr lang="es-ES_tradnl" sz="1800" smtClean="0"/>
              <a:t>Indena SpA (Italia), Farmindustria</a:t>
            </a:r>
            <a:endParaRPr lang="es-ES_tradnl" sz="1800" smtClean="0">
              <a:cs typeface="Times New Roman" pitchFamily="18" charset="0"/>
            </a:endParaRPr>
          </a:p>
          <a:p>
            <a:pPr eaLnBrk="1" hangingPunct="1">
              <a:lnSpc>
                <a:spcPct val="90000"/>
              </a:lnSpc>
              <a:spcBef>
                <a:spcPts val="600"/>
              </a:spcBef>
            </a:pPr>
            <a:r>
              <a:rPr lang="es-ES_tradnl" sz="1800" b="1" smtClean="0">
                <a:cs typeface="Times New Roman" pitchFamily="18" charset="0"/>
              </a:rPr>
              <a:t>Aporte Fondef:</a:t>
            </a:r>
            <a:r>
              <a:rPr lang="es-ES_tradnl" sz="1800" smtClean="0">
                <a:cs typeface="Times New Roman" pitchFamily="18" charset="0"/>
              </a:rPr>
              <a:t> M$ 237.504</a:t>
            </a:r>
            <a:endParaRPr lang="es-ES" sz="1800" smtClean="0">
              <a:cs typeface="Times New Roman" pitchFamily="18" charset="0"/>
            </a:endParaRPr>
          </a:p>
        </p:txBody>
      </p:sp>
      <p:pic>
        <p:nvPicPr>
          <p:cNvPr id="63492" name="Picture 6" descr="http://t1.gstatic.com/images?q=tbn:ANd9GcTqOu3itWQxENp9ltn4f-Vr639aRQtKaPahoto8gwhlKs71sMMH"/>
          <p:cNvPicPr>
            <a:picLocks noChangeAspect="1" noChangeArrowheads="1"/>
          </p:cNvPicPr>
          <p:nvPr/>
        </p:nvPicPr>
        <p:blipFill>
          <a:blip r:embed="rId3"/>
          <a:srcRect/>
          <a:stretch>
            <a:fillRect/>
          </a:stretch>
        </p:blipFill>
        <p:spPr bwMode="auto">
          <a:xfrm>
            <a:off x="7002463" y="5438775"/>
            <a:ext cx="2141537" cy="1419225"/>
          </a:xfrm>
          <a:prstGeom prst="rect">
            <a:avLst/>
          </a:prstGeom>
          <a:noFill/>
          <a:ln w="9525">
            <a:noFill/>
            <a:miter lim="800000"/>
            <a:headEnd/>
            <a:tailEnd/>
          </a:ln>
        </p:spPr>
      </p:pic>
      <p:pic>
        <p:nvPicPr>
          <p:cNvPr id="63493"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63494"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El aire puro parece llenar un espacio inmenso"/>
          <p:cNvPicPr>
            <a:picLocks noChangeAspect="1" noChangeArrowheads="1"/>
          </p:cNvPicPr>
          <p:nvPr/>
        </p:nvPicPr>
        <p:blipFill>
          <a:blip r:embed="rId3"/>
          <a:srcRect/>
          <a:stretch>
            <a:fillRect/>
          </a:stretch>
        </p:blipFill>
        <p:spPr bwMode="auto">
          <a:xfrm>
            <a:off x="7119938" y="5505450"/>
            <a:ext cx="2024062" cy="1352550"/>
          </a:xfrm>
          <a:prstGeom prst="rect">
            <a:avLst/>
          </a:prstGeom>
          <a:noFill/>
          <a:ln w="9525">
            <a:noFill/>
            <a:miter lim="800000"/>
            <a:headEnd/>
            <a:tailEnd/>
          </a:ln>
        </p:spPr>
      </p:pic>
      <p:sp>
        <p:nvSpPr>
          <p:cNvPr id="64515" name="Rectangle 2"/>
          <p:cNvSpPr>
            <a:spLocks noGrp="1" noChangeArrowheads="1"/>
          </p:cNvSpPr>
          <p:nvPr>
            <p:ph type="title"/>
          </p:nvPr>
        </p:nvSpPr>
        <p:spPr>
          <a:xfrm>
            <a:off x="685800" y="758825"/>
            <a:ext cx="7772400" cy="1143000"/>
          </a:xfrm>
        </p:spPr>
        <p:txBody>
          <a:bodyPr/>
          <a:lstStyle/>
          <a:p>
            <a:pPr eaLnBrk="1" hangingPunct="1"/>
            <a:r>
              <a:rPr lang="es-CL" sz="2800" b="1" i="1" smtClean="0"/>
              <a:t>Trigo más eficiente</a:t>
            </a:r>
            <a:endParaRPr lang="es-ES" sz="1600" smtClean="0"/>
          </a:p>
        </p:txBody>
      </p:sp>
      <p:sp>
        <p:nvSpPr>
          <p:cNvPr id="67587" name="Rectangle 3"/>
          <p:cNvSpPr>
            <a:spLocks noGrp="1" noChangeArrowheads="1"/>
          </p:cNvSpPr>
          <p:nvPr>
            <p:ph idx="1"/>
          </p:nvPr>
        </p:nvSpPr>
        <p:spPr>
          <a:xfrm>
            <a:off x="685800" y="1752600"/>
            <a:ext cx="7772400" cy="4343400"/>
          </a:xfrm>
        </p:spPr>
        <p:txBody>
          <a:bodyPr/>
          <a:lstStyle/>
          <a:p>
            <a:pPr eaLnBrk="1" hangingPunct="1">
              <a:spcBef>
                <a:spcPts val="600"/>
              </a:spcBef>
              <a:defRPr/>
            </a:pPr>
            <a:r>
              <a:rPr lang="es-CL" sz="1800" b="1" dirty="0" smtClean="0"/>
              <a:t>D09I1125 </a:t>
            </a:r>
            <a:r>
              <a:rPr lang="es-CL" sz="1800" b="1" i="1" dirty="0" smtClean="0"/>
              <a:t>        Formulados de </a:t>
            </a:r>
            <a:r>
              <a:rPr lang="es-CL" sz="1800" b="1" i="1" dirty="0" err="1" smtClean="0"/>
              <a:t>expansinas</a:t>
            </a:r>
            <a:r>
              <a:rPr lang="es-CL" sz="1800" b="1" i="1" dirty="0" smtClean="0"/>
              <a:t> para aumentar el rendimiento en trigo</a:t>
            </a:r>
          </a:p>
          <a:p>
            <a:pPr marL="360363" indent="-360363" algn="just">
              <a:defRPr/>
            </a:pPr>
            <a:r>
              <a:rPr lang="es-ES_tradnl" sz="1800" b="1" dirty="0" smtClean="0"/>
              <a:t>Problema:  </a:t>
            </a:r>
            <a:r>
              <a:rPr lang="es-CL" sz="1800" dirty="0" smtClean="0"/>
              <a:t>El trigo posee elevada importancia económica y social en el ámbito rural y en la cadena agroalimentaria. Pero,  la superficie cultivada ha disminuido sistemáticamente debido a su rentabilidad.</a:t>
            </a:r>
          </a:p>
          <a:p>
            <a:pPr marL="360363" indent="-360363" algn="just">
              <a:defRPr/>
            </a:pPr>
            <a:r>
              <a:rPr lang="es-ES_tradnl" sz="1800" b="1" dirty="0" smtClean="0"/>
              <a:t>Solución:  </a:t>
            </a:r>
            <a:r>
              <a:rPr lang="es-ES_tradnl" sz="1800" dirty="0" smtClean="0"/>
              <a:t>L</a:t>
            </a:r>
            <a:r>
              <a:rPr lang="es-CL" sz="1800" dirty="0" smtClean="0"/>
              <a:t>a asociación sinérgica entre genotipos de alto rendimiento producto de la mejora genética y el uso de </a:t>
            </a:r>
            <a:r>
              <a:rPr lang="es-CL" sz="1800" dirty="0" err="1" smtClean="0"/>
              <a:t>expansinas</a:t>
            </a:r>
            <a:r>
              <a:rPr lang="es-CL" sz="1800" dirty="0" smtClean="0"/>
              <a:t> (proteínas que ablandan la pared celular), representa una estrategia inédita para aumentar la productividad del trigo. La aplicación de </a:t>
            </a:r>
            <a:r>
              <a:rPr lang="es-CL" sz="1800" dirty="0" err="1" smtClean="0"/>
              <a:t>expansinas</a:t>
            </a:r>
            <a:r>
              <a:rPr lang="es-CL" sz="1800" dirty="0" smtClean="0"/>
              <a:t> permitirá, además de incrementar el peso de los granos, mejorar también la eficiencia de molienda y la concentración de nutrientes del grano.</a:t>
            </a:r>
          </a:p>
          <a:p>
            <a:pPr eaLnBrk="1" hangingPunct="1">
              <a:spcBef>
                <a:spcPts val="600"/>
              </a:spcBef>
              <a:defRPr/>
            </a:pPr>
            <a:r>
              <a:rPr lang="es-ES_tradnl" sz="1800" b="1" dirty="0" smtClean="0"/>
              <a:t>Institución: </a:t>
            </a:r>
            <a:r>
              <a:rPr lang="es-ES_tradnl" sz="1800" dirty="0" smtClean="0"/>
              <a:t>U. Austral de Chile, INIA.  </a:t>
            </a:r>
            <a:r>
              <a:rPr lang="es-ES_tradnl" sz="1800" b="1" dirty="0" smtClean="0"/>
              <a:t>Asociados: </a:t>
            </a:r>
            <a:r>
              <a:rPr lang="es-ES_tradnl" sz="1800" dirty="0" smtClean="0"/>
              <a:t>BIOGRAM , </a:t>
            </a:r>
            <a:r>
              <a:rPr lang="es-CL" sz="1800" dirty="0" smtClean="0"/>
              <a:t>Molinera San Cristóbal, Molinera del Sur, Patricio </a:t>
            </a:r>
            <a:r>
              <a:rPr lang="es-CL" sz="1800" dirty="0" err="1" smtClean="0"/>
              <a:t>Paslack</a:t>
            </a:r>
            <a:r>
              <a:rPr lang="es-CL" sz="1800" dirty="0" smtClean="0"/>
              <a:t>.</a:t>
            </a:r>
            <a:endParaRPr lang="es-ES" sz="1800" dirty="0" smtClean="0"/>
          </a:p>
          <a:p>
            <a:pPr eaLnBrk="1" hangingPunct="1">
              <a:spcBef>
                <a:spcPts val="600"/>
              </a:spcBef>
              <a:defRPr/>
            </a:pPr>
            <a:r>
              <a:rPr lang="es-ES_tradnl" sz="1800" b="1" dirty="0" smtClean="0"/>
              <a:t>Aporte Fondef: </a:t>
            </a:r>
            <a:r>
              <a:rPr lang="es-ES_tradnl" sz="1800" dirty="0" smtClean="0"/>
              <a:t>M$ 353.621</a:t>
            </a:r>
          </a:p>
        </p:txBody>
      </p:sp>
      <p:pic>
        <p:nvPicPr>
          <p:cNvPr id="64517"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64518"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5" descr="http://www.guiamarina.com/gallery/d/46219-3/Enteroctopus+megalocyathus+03.jpg"/>
          <p:cNvPicPr>
            <a:picLocks noChangeAspect="1" noChangeArrowheads="1"/>
          </p:cNvPicPr>
          <p:nvPr/>
        </p:nvPicPr>
        <p:blipFill>
          <a:blip r:embed="rId3"/>
          <a:srcRect/>
          <a:stretch>
            <a:fillRect/>
          </a:stretch>
        </p:blipFill>
        <p:spPr bwMode="auto">
          <a:xfrm>
            <a:off x="7629525" y="5343525"/>
            <a:ext cx="1514475" cy="1514475"/>
          </a:xfrm>
          <a:prstGeom prst="rect">
            <a:avLst/>
          </a:prstGeom>
          <a:noFill/>
          <a:ln w="9525">
            <a:noFill/>
            <a:miter lim="800000"/>
            <a:headEnd/>
            <a:tailEnd/>
          </a:ln>
        </p:spPr>
      </p:pic>
      <p:sp>
        <p:nvSpPr>
          <p:cNvPr id="65539" name="Rectangle 2"/>
          <p:cNvSpPr>
            <a:spLocks noGrp="1" noChangeArrowheads="1"/>
          </p:cNvSpPr>
          <p:nvPr>
            <p:ph type="title"/>
          </p:nvPr>
        </p:nvSpPr>
        <p:spPr/>
        <p:txBody>
          <a:bodyPr/>
          <a:lstStyle/>
          <a:p>
            <a:pPr eaLnBrk="1" hangingPunct="1"/>
            <a:r>
              <a:rPr lang="es-CL" sz="1600" smtClean="0"/>
              <a:t/>
            </a:r>
            <a:br>
              <a:rPr lang="es-CL" sz="1600" smtClean="0"/>
            </a:br>
            <a:r>
              <a:rPr lang="es-CL" sz="1600" smtClean="0"/>
              <a:t/>
            </a:r>
            <a:br>
              <a:rPr lang="es-CL" sz="1600" smtClean="0"/>
            </a:br>
            <a:r>
              <a:rPr lang="es-CL" sz="2800" b="1" i="1" smtClean="0"/>
              <a:t>Producción de juveniles de pulpo rojo</a:t>
            </a:r>
            <a:r>
              <a:rPr lang="es-CL" sz="1600" smtClean="0"/>
              <a:t/>
            </a:r>
            <a:br>
              <a:rPr lang="es-CL" sz="1600" smtClean="0"/>
            </a:br>
            <a:endParaRPr lang="es-ES" sz="1600" smtClean="0"/>
          </a:p>
        </p:txBody>
      </p:sp>
      <p:sp>
        <p:nvSpPr>
          <p:cNvPr id="65540" name="Rectangle 3"/>
          <p:cNvSpPr>
            <a:spLocks noGrp="1" noChangeArrowheads="1"/>
          </p:cNvSpPr>
          <p:nvPr>
            <p:ph idx="1"/>
          </p:nvPr>
        </p:nvSpPr>
        <p:spPr>
          <a:xfrm>
            <a:off x="685800" y="1552575"/>
            <a:ext cx="7772400" cy="4543425"/>
          </a:xfrm>
        </p:spPr>
        <p:txBody>
          <a:bodyPr/>
          <a:lstStyle/>
          <a:p>
            <a:r>
              <a:rPr lang="es-CL" sz="1800" b="1" smtClean="0"/>
              <a:t>D09I1153</a:t>
            </a:r>
            <a:r>
              <a:rPr lang="es-CL" sz="1700" smtClean="0"/>
              <a:t>	</a:t>
            </a:r>
            <a:r>
              <a:rPr lang="es-CL" sz="1800" b="1" i="1" smtClean="0"/>
              <a:t> Desarrollo biotecnológico para el cultivo sustentable del pulpo patagónico</a:t>
            </a:r>
          </a:p>
          <a:p>
            <a:r>
              <a:rPr lang="es-ES_tradnl" sz="1800" b="1" smtClean="0"/>
              <a:t>Problema: </a:t>
            </a:r>
            <a:r>
              <a:rPr lang="es-CL" sz="1800" smtClean="0"/>
              <a:t>El pulpo  patagónico es una especie de alto valor para la diversificación de la acuicultura, pero ha sido sobreexplotado.</a:t>
            </a:r>
            <a:endParaRPr lang="es-ES_tradnl" sz="1800" smtClean="0"/>
          </a:p>
          <a:p>
            <a:r>
              <a:rPr lang="es-ES_tradnl" sz="1800" b="1" smtClean="0"/>
              <a:t>Solución:</a:t>
            </a:r>
            <a:r>
              <a:rPr lang="es-ES_tradnl" sz="1800" smtClean="0"/>
              <a:t>    Se desarrollarán las tecnologías requeridas para escalar a niveles piloto la producción de juveniles de pulpo, que serán el sustento para procesos posteriores de engorde y comercialización en los mercados nacionales e internacionales. Esta especie </a:t>
            </a:r>
            <a:r>
              <a:rPr lang="es-CL" sz="1800" smtClean="0"/>
              <a:t>es difícil de capturar porque la producción de juveniles en condiciones controladas no existe en la actualidad,  salvo a nivel experimental.</a:t>
            </a:r>
          </a:p>
          <a:p>
            <a:r>
              <a:rPr lang="es-ES_tradnl" sz="1800" b="1" smtClean="0"/>
              <a:t>Institución:</a:t>
            </a:r>
            <a:r>
              <a:rPr lang="es-ES_tradnl" sz="1800" smtClean="0"/>
              <a:t> U. Austral de Chile. </a:t>
            </a:r>
            <a:r>
              <a:rPr lang="es-ES_tradnl" sz="1800" b="1" smtClean="0"/>
              <a:t>Asociados:  </a:t>
            </a:r>
            <a:r>
              <a:rPr lang="es-ES_tradnl" sz="1800" smtClean="0"/>
              <a:t>S</a:t>
            </a:r>
            <a:r>
              <a:rPr lang="es-CL" sz="1800" smtClean="0"/>
              <a:t>ociedad Comercial B&amp;V, Alimentos Esmeralda, Acuicultura ILQUE, Cultivos Marinos Cernamar, U. de Antofagasta, U. Autonóma de Baja California,  Gene Express.</a:t>
            </a:r>
          </a:p>
          <a:p>
            <a:r>
              <a:rPr lang="es-ES_tradnl" sz="1800" b="1" smtClean="0"/>
              <a:t>Aporte Fondef:</a:t>
            </a:r>
            <a:r>
              <a:rPr lang="es-ES_tradnl" sz="1800" smtClean="0"/>
              <a:t> M$ 261.315</a:t>
            </a:r>
            <a:endParaRPr lang="es-ES" sz="1800" smtClean="0"/>
          </a:p>
        </p:txBody>
      </p:sp>
      <p:sp>
        <p:nvSpPr>
          <p:cNvPr id="65541" name="AutoShape 7" descr="data:image/jpg;base64,/9j/4AAQSkZJRgABAQAAAQABAAD/2wCEAAkGBhQSERUUExQWFRUVGRkYFxcYFhcdGhoaGhgZGhoeGxcZHCYeHBwkHBgaHy8gIygpLCwsHR4xNTAqNSYrLCkBCQoKDgwOGg8PGikcHhwpKSksKSwpKSwpKSwpLCkpKSkpLCkpKSksKSwpLCkpKSspKSksKTUpNiwpKSkpKSkpKf/AABEIAJgAmAMBIgACEQEDEQH/xAAcAAACAgMBAQAAAAAAAAAAAAAEBQAGAgMHAQj/xAA2EAABAgQEBAQFAwUBAQEAAAABAhEAAyExBAUSQSJRYXEGE4GRMkKhsfAHwfEUI1LR4XKiFf/EABkBAAMBAQEAAAAAAAAAAAAAAAECAwAEBf/EACIRAAICAwEBAAEFAAAAAAAAAAABAhEDITESQVEEEyJhsf/aAAwDAQACEQMRAD8A5PiMBMTxaVFH+TFvcUgnC5iGZX8x0jwLgJ4lFE6UyCHSs77EEE2ator3j3wcJI82WAl7hNj6bGA2ronHIm6KrIzRUuciZLOlUtQUkjmC/wCesd5/TnMU4xc/EkJBmaHRdiC6qf8ApIPrHzjraLD4S8ZTcFN1Jqk0UjY+28BrVo01rR9RHKJBUpRloJmfE4Bcsz13ZvaKznWGkyVqEsUo6R8pUPsxdozwfiJOZYNK8JMZYKSoFgoFPyq5VHYiKf4gzJclBViisqW7pXpch3bs1KchEpNvRoNMzm5olKkhKmSdQ1AU5bV/iFGNCZ6phDMGYmzXYJ5kwNhlqWlRkSpi5SQ1EKZLVuCQ9bcjC2TjpgdKZMzdgygKkUawtepjRLuSrQk8XyGmJVLSdBGl+ZSa9dxGzJ8cqXJYgjS4SLcJu/8AsxMbipodSkEaXqQKWsTYfeEc7MVKcCx6xVbEDcdnVGTYbczzJhc61gnagJteMZeHcw1wGV6vQGGqgegXA4JzaLVgMqDBRFu8eZflhBAIq49OkWuVgglOljW356QsmPGwGQpBTpKnoWFq79hSEeLwTliOTEVd4Z57ipUkEAEzG2A4SRwueoeMvD+EViEBSnSBRwLtu0RaorfwO8LZMiZPlImMEqI1dWct0s0X/wDUGaAmUQ1CoHTfYtT/AMxU5eHElBKm7Hmx+pj2fLLWFhyo8BMpKHJAClFRc89xHkMhhSlKVEMF6glTX0lqetYkPZBxtjVWouiWu2/Lej9mjHNMMmZL0qOoAVffqKdYGxOnDyyoIWtrpSolTEkkgqVty5RlMWmY5QanawtQhXIjaG6ebw5H408NCUozJTlHzD/Hr2MVUGO1YqSGKZqQGJD7KD1+jRzDP8i8tZUhJCbkf417w8WdUXYJlOfTsMvXImKlqs6SzjqLH1iyTf1JmTktipSZ7FwXZtqhiHinDCkxqIjOKYXBMvc/9TVFKUJlcCbI4Qn/AOEiFQ8WrUogJADHc/s0VgRkhTFxtA8IyhFFgxM6YpaBNLpKQsIAYGtQesYy8MFFwAxJIHraDcGoTwjS6ikAEEEKS5s+4cU32hzIy2ocMRsRb02hloRt8FGHy1zb1humRplnR8WzWPOgvvDCXgdgO55WgrD5QynJLPYFib8rPzjNjRq9mOGQEyBMWQkKo5Bd7FnN9/UQ4wwdIX8pAIO7FjA+FyBEyagTF6UvdTq03sPy8F4yUAtWlepCFkPVLpHMEfaI2dLfrSFeZ4WX5Z1IdKiVE1uAeJR5DaLHloGlCWszgWAYabbG/RqwkzILmMjy1qQWJAYOHv0HeLBlk5KUBJBCmLgg3JPzdABCtt6KxSW2bZ2XgklTuC7E0ccv9wHPwvGrUDpNSTs1b89o3zMYomlAn1al22gGdKJLXG70BdvXlCcLpWtmz+ofSCssn4UvQOatyMSNSMMWc2NQHq1NgIkOc0oxsPzHGagBpANXY2N9t3itY3PJeFk8SeEFkpDV6Na32AhX+p2cKExMmXMbhdaRSvyknrWkVIYidPlJQmWVGV84cqZVGL94stnmxjS2W7P/ABNL0ylIU5mBwAa1u/JrV5RUfE+ba1aUsQACVfbvG7FeD5iRRlPpKSTpIBdwUe28a8qyo6JilOGJlqS1DZw/MX9IZKisaXBCcUWcD1jRKRqLmLJh8gAQVFQKVONLcnKa84QzZPlqKTtaDRVOwhDACPRhUGu/tA6ZvSN8o2aAK0NsnmqkTErQHDgkf5AEFj7R2mZluCx0vzpU8SlKAJLi7V1JJvzNLRxbCywaiw9aw2ynM1SHAYufz8EI9kZR3Y8kYNcuapImCYCrShQFFbOx7RYcNgVBbLUWoz6QC70DVfrC7C5qmfoSSxcGo3S5ISTyb6iHE4oBEyZ8tjVxV6M/KJ7OvUUlV2b3RKBCSy2pz9epb7wOOKpJUAK2tQ1Iv94DxE9CydJDkUcimzj0rE/qAeF0jdkjhoCK8wwicnR04ooMwakoKp05YQgBKEgqAAYMXO9Q7XvDnJ85kYmXMljQsAgomS3JLgsmYFB0mmxIIhFmuCRicGJJmgKdwqhLp6OL/wARpyLAjL5Ew69b8VQlIBApX/ZaCl9EltllGXJALEj2ezxhKwyEA01Eu5q5Dbc36wqyrxdKxI4TxWCKAs+9x694Km5iQ4KWArRX/A8Bl4OUlQZOSA4IqSXIox9DtEhVMzpZOkFIpc3PIO1fWJBsm8OzkPiHOji5xWZYBOlKQCaAfd35QZlOLm4AKXMk8M1gAVMoMHB3oymrFuwHhOQlCeFlgFJULuQ6idixt2gjOctTM0pVxBBSpyRxMCzuGPaOrio8tSsqmRzJuLnKmFakS5agdNySslk7OL+lLtBXiDFl2TRFzfSCbkbbM/8AuGMuSJOoJ4UqWVKA+Z0CoAA0s6UjaveFWZYt0K/uaXDBDbFn2ct13EI3vR3QgqAE4sWewqKGEeey6pIHN/ofpWDRMSkJAqXuTUjbhsIHzlfwvatuv8RROyU4+WASMvmKIZJL1DDleHuB8JqUUvMlpdOouVUFOnWBsnzCQhaPM1FLcVK9otuTZ3g1eUlWpISF6ldD8IHWpjStcJOT+g2XeGEJ0/3w6g9Uq0gd/wDkEY/wvMliqDpPwqAcH0uxh7lOYYKcUpCVavLKf/Uwu3tFh8NeZKmHDrSlK1Byo1IDbc4n9piSm0m4/Pj/ANOaZdiFSpgqKdj6flYezseZl1E3pRuvcsI3eK/BKpc6YvDha5aA61FiyjVTc2+kVNS1Ne0CeNj4ciatD1Ol2LgppUQVKnS2A1VG0V6djVFIS4cUcu93Ba1K+8CIxSgeK3SJSxp8Z348zXUdJyzGBYEhKJYCiHm7s4PZ+sG5rgFHFokI0rSUEr0gauQBdxHOsPjWB0zA24dvvDzI89mS1BSCArqH94yflU9gcPUrhoH8TY2dgMSmWhAVrBdBQylEkfMKu4ozb0gnw7nUzEylKWlKShWgM/IGyi9H+sP8KtOJxCZuJWNTMDQBNaEDnU1vCDNcwErEqQgJISfiSKEkB3pfaC3GauIY+8cvMvwC57mM2XOTKkhioAlRD3N+TBokbfEOaIVLT8q2ZGlDqJ3AD1rEgKLYHkS6x7ggEuRR7j2/eAMWvVzcuGIDivZvXpGcuYa87bWBoe7xgsaSFHfhvSgq/cfvFkzy9IXYlSiE6SHBCtBAUSUkm7WcVG8KMbKZKyC50sCz8KikVUCACGU5r8TUhx5XGo1eh9yT9maBcbg0qUKu1WoA2qldvpBo64ZdbKrmGHdn0hRZwAQwZqc3YV5mBMdhFCWVEuWB7Nv7RbcTgEm9GZjsedB0hfmOFdJDUr7WhkaU1IpSbXHbff6U+sE4TFFBdn6QGpLFt4yQtoIHs6B4ezJBTwpBmOCkksoMducXXL86RPRNGJOmeEtLXUWFBHGcLN/5FmyzNCzLdQpXcesTehJYlLadM6zis0mYbC/0ypfGtJAWCCljc9SHt1jZ4Zy3CpwyvM0E11amt2MVrLvGCxMkeaykynDsXIIa8Y+JPEcheLSZYdCgkLLMASWcvB9tO0c6xtrxJV9tFe//AAkrmLCfhClaez0/1Amc5RLk0CiV0Glqem9IsWY51h0qSEfHWiahm32BiqZtilTFag6Ws37k3eBCEvp1Szx0ogWHmsvQoVunrFlwBhFkkvVPSZnE4o45bWpvaLrhcmEycfKDpvenY9ekJkRbFlV2zepKVS9JFTa0EYbwqvyiAUJV/kUuQO3OK74ozudhFJQnQgmupLKVtsocPQh7GHHhbxzIVJRLnKmecSdUxTaKmlQaCwrEcePx0f8AUfqXPUB/gMglSLcUwisxTFR+vCOgiRmjxNhFKCETApdRpS5c9xEixwFdQlILmwAtsHD/AGjXMUlTB6kAtVwCKU2c26AQkyRMziXMUr+4xSg/KLoPqNobhtJJun67kdC9XiglIDm41K0qVKbQ5FN2YAegj3yLKP5R+wDCn4YxOlMpQCWssJ2D3bb0FIwwswzEkfLYdgR+zfSGCapk4ORz4QGcggsS3QPWBsylkAq2+EVtT/USZlC0zisrdAfQkPQ6QCWtYQSs00qDHUFaenL2rAsY5/nWAKJhOxL+u8ApjpmZZMkpINWsGuCT+P1EUrOcmMpRKapBr0/5DWUUgXCS3MWGRITLANCN4QZdM4gGJPSLxm/hfyZcormArWnUUbJrQ0rXbtE5WN7jHTBpWPZIp9ohn67xYMVjcGcN5SUETdNC3zWAeoHOsE5Fg5CpZSU65jbB/rYDrA8K+ifv3G2hJl2RpmcTsQabbbn8vGUvLwSw4yFFKwKs3WzXLxdsHkoCEoWnUvTVL8A7qDP6b05tlnGEWnDzESAlMzSQGS1NwAN2sTWGU9UQnH07OXY7M5SFES0AkWUTw03A3j3CZ7OEla/6rQoKGiW6tSjuwAYJANjT2jRi/C2KSpIVImOogJAS7khwKdIvHhX9JQpl4sgk18kKZr0UWqa2EK2iuoo5muYqYt1KKlKNVKJq+5N+sPcRk+FkkeZjfMNNQkSisDspSkgw9zj9Op0vGBGGl65aklTq4hLFjqNPhuKuWtFG/oZnmmSx1qVo0lwSSpgFA1u17RmMmpcL54HzHDCcpEiQsqYkzpiklWkbaGZINLEmJFzy3KUypcsaEBSUJSSkB6CtQBvWJCoV0U+fP4gAWsHAuwJ0tYBg/o0T4U8O73Z2NvrA8/ECWnU4UVPbrb7XjzCyVlLuxNjckVftb6RQma8ViPMJlipCgV8hqdvQDU/8R6ucwUEMTUJ2t1FRv7CAfDoCkzFu61Eeao2CnNDbh5jr0gvCYZXmEWAA7MBQ335dbwSySq2aspzJa5TzUkKRwG3F+P25RuwkgqJWo7fQO7ekE4fCK/uFZfjZIpQA0JPMuR6RngJa9U1KmYAFBG4ar+vu5jWSYZiSAg2B/bZz2eKnmhBSSd36nr6Q6zCayQdQOkI1KJqSmhtvenURXMwXqc2TVhuz793t3hL+IeEfrA8nkI16N1EDdy92bZodHUpRPxKVQb6n+Vr7NQQFkkgGekFGs/KO/wBqw7kZqrDzgqUlK16gkrUHdyzI5f8Aq/KkLOH5C7k9Fj8OeCOELxAcswlklxUFyR0DN1i14bCJlJ0ISEjkkM/J2v8AWC5U2nTZvyveM5KHJ607QeEN3sC8yukCpI9SbPBsmQOn5ekSVIZIJIKm2I5/9jaZKiEkD+d4HwK2a0SCkja7e30jHGqoUjUVHYe9+RoKCCi5s/Xp67QunSlImKmJ4rBjyo7e0Bdsz5R7hM+WQJSxoIDHrZqlnO9Occk8c5RNkY3zkOBMWFS1DZVKOQA7j2jsS5RI1AAF6kvTmxgOdJCiy9KgWUApIp1DgvXtDNhg1ECyidM8pAnD+5oGug+Lck25RI3T16SQPwR7ASKtJnO1y0pSlBLhIYF+351eBcXmyitMtMsjWTxOA4HQVAYtzgjEyVLSqWkgKWnhU1G/COxEKPDmQq1GZOK9clVATSgcHVu9WPSKiJDqXLQhPlhLMSVAMCep62gXMc6EgspRTMUBwgOWP+nH0aGaNGvjUUqGp+E6dmJHYe8VvxH4Z1T1LROSQeIB1FgwZlV3PKkAKjstOFqGUACr+4QC4D1vS3pX2jZmGNTJl61OwAIpck0FO/o0aCohBUCygwcANRqDnvXoOUVjxLmmtSZSSCAq+zuxboHP05QsmNGPp/0Yz8Z5zltKNT6aVUWd26NABmFRNPT3ZhDGfhgkBIsw/n6RbPBvg4FSZyx8Pwg/5dRyAb1PSMtdDKaSNGTZMnByFTsUsImTElEsMSUlSSLByS1aCgBhflmTTMVSVpo/HxMCbMpg5Z7WrV46vicolzEp8xIXoLglILFi32f2jXJw4T6PTqXdvRoWS9MSE6i2zLL8DoQhDhRSAHZnIHLaCzLZuv8ArlGElYJYkil7/loIoaF3oNmfnGZFO0ZSkhxqAYMX6RhOUetQau9R+CNwLjuP2jWPty9/2gBFObY/SFOpt7igbf126xhl+LUpLKcMxBO712pu0G4rBhd6Aso8yw+hpCyZgNazLcpKS4AeoB5s0OxRrMkCpuQN967d4CYuHcHvaPZ2bypQJWQhIDAroKU70obRsmSwoO5L78/2hSsKWwTFEHlyH/BvEgedixrbqwLW5vEgWM2ik4QayVEjhBNbsGAHR3HvGzDYqUqb5SJiVFJIIBe9iNiRSoNxCBeR+cup0o0fKzkuAH5gX3h1l2SypLrlhlEBJDkkABJdmo50+3eKuhePpuzLEpS2njYKABeoqA4vQlP05VUpwyhJ1sClr6qvqIALXT370hxOlEJmKID0Sbci+9xXer9IU47EqkhvifhSmtalgd2FD3v0S6OmFNWeZhjyWlII1EF7UZ3PJtIBECSpaTJQwB1MQ7OQftWsATvD84krUpKd0ly7kbM1RyOxjzJpS5euUtxoAWkUbuD1/wBxordjWlpDVc3XNbSSgNqIsOIC+17nnHWMrToQgOeFIDkuTRve8cfmJCK3NQw60r969OUdK8KZqmZKQhRIUEhgVAlQaigd7+8McWVfgsYNQfykYTJlLB36vBEuUkoI5dTaBJqNxCxexfhtlrAuwYX5WPKM5U8KIP8AifQu7H86wNLmMGNXjPXRj09WtGcQDGXNY8Qp19fXlGBqdRHw2pv/AMjRKn8OxfmL/wARmpb2H/ICRSKMwty+7M23T7QJipi9QYO9A7Uc89uUGIQX7j60hRjwuYSlBCVMRrNkq2o9R0hmCSp/xOY/qhmaF4sIQX8tOlRBcandTGxY8otXg3P/AOow6EFf9yWAFAkOxsoC5DBvSEU39MJhKCuY+pSvOUNtxpBDkk3ht4Z8HjBq1aypZGk0DdGo494RyT4VVUP5k/SxINTUt+UpEgfHrLVd4kCkM0nwoiMfoTqq4ptTk46CF+YTJ8sa1rJLVqSaVAe2/wBDEiQfT9FIwVBWC8SBctQX0Uaj4g7fnUxMsSCoTJhAKnTLS9QAHcDm30iRIdq5DNeY6C85nhEt1VShllIZypyCx5MXaKhgs+K53GQkGgpW7hzcxIkNHoi4EZ+VpQCCAmxAuWNK9gIbfpzm74qWlqgKazMz25xIkaXDRSZ2TC4gEMSxOxjJqVd/z94kSI2Jkgk6Rr8qrs4/PrGtZ5RIkPFksiUHSN0l/u3T8eN4A0kEVv8AntEiRjVo0yZgJJBIt9XaBcTjgKvpCi7sKM9e8SJEn0rhirPFpKi4oD8uoM1LAX/mBVqqCfzn+8exIMWIltoAxMxzVxEiRIYp5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65542" name="AutoShape 9" descr="data:image/jpg;base64,/9j/4AAQSkZJRgABAQAAAQABAAD/2wCEAAkGBhQSERUUExQWFRUVGRkYFxcYFhcdGhoaGhgZGhoeGxcZHCYeHBwkHBgaHy8gIygpLCwsHR4xNTAqNSYrLCkBCQoKDgwOGg8PGikcHhwpKSksKSwpKSwpKSwpLCkpKSkpLCkpKSksKSwpLCkpKSspKSksKTUpNiwpKSkpKSkpKf/AABEIAJgAmAMBIgACEQEDEQH/xAAcAAACAgMBAQAAAAAAAAAAAAAEBQAGAgMHAQj/xAA2EAABAgQEBAQFAwUBAQEAAAABAhEAAyExBAUSQSJRYXEGE4GRMkKhsfAHwfEUI1LR4XKiFf/EABkBAAMBAQEAAAAAAAAAAAAAAAECAwAEBf/EACIRAAICAwEBAAEFAAAAAAAAAAABAhEDITESQVEEEyJhsf/aAAwDAQACEQMRAD8A5PiMBMTxaVFH+TFvcUgnC5iGZX8x0jwLgJ4lFE6UyCHSs77EEE2ator3j3wcJI82WAl7hNj6bGA2ronHIm6KrIzRUuciZLOlUtQUkjmC/wCesd5/TnMU4xc/EkJBmaHRdiC6qf8ApIPrHzjraLD4S8ZTcFN1Jqk0UjY+28BrVo01rR9RHKJBUpRloJmfE4Bcsz13ZvaKznWGkyVqEsUo6R8pUPsxdozwfiJOZYNK8JMZYKSoFgoFPyq5VHYiKf4gzJclBViisqW7pXpch3bs1KchEpNvRoNMzm5olKkhKmSdQ1AU5bV/iFGNCZ6phDMGYmzXYJ5kwNhlqWlRkSpi5SQ1EKZLVuCQ9bcjC2TjpgdKZMzdgygKkUawtepjRLuSrQk8XyGmJVLSdBGl+ZSa9dxGzJ8cqXJYgjS4SLcJu/8AsxMbipodSkEaXqQKWsTYfeEc7MVKcCx6xVbEDcdnVGTYbczzJhc61gnagJteMZeHcw1wGV6vQGGqgegXA4JzaLVgMqDBRFu8eZflhBAIq49OkWuVgglOljW356QsmPGwGQpBTpKnoWFq79hSEeLwTliOTEVd4Z57ipUkEAEzG2A4SRwueoeMvD+EViEBSnSBRwLtu0RaorfwO8LZMiZPlImMEqI1dWct0s0X/wDUGaAmUQ1CoHTfYtT/AMxU5eHElBKm7Hmx+pj2fLLWFhyo8BMpKHJAClFRc89xHkMhhSlKVEMF6glTX0lqetYkPZBxtjVWouiWu2/Lej9mjHNMMmZL0qOoAVffqKdYGxOnDyyoIWtrpSolTEkkgqVty5RlMWmY5QanawtQhXIjaG6ebw5H408NCUozJTlHzD/Hr2MVUGO1YqSGKZqQGJD7KD1+jRzDP8i8tZUhJCbkf417w8WdUXYJlOfTsMvXImKlqs6SzjqLH1iyTf1JmTktipSZ7FwXZtqhiHinDCkxqIjOKYXBMvc/9TVFKUJlcCbI4Qn/AOEiFQ8WrUogJADHc/s0VgRkhTFxtA8IyhFFgxM6YpaBNLpKQsIAYGtQesYy8MFFwAxJIHraDcGoTwjS6ikAEEEKS5s+4cU32hzIy2ocMRsRb02hloRt8FGHy1zb1humRplnR8WzWPOgvvDCXgdgO55WgrD5QynJLPYFib8rPzjNjRq9mOGQEyBMWQkKo5Bd7FnN9/UQ4wwdIX8pAIO7FjA+FyBEyagTF6UvdTq03sPy8F4yUAtWlepCFkPVLpHMEfaI2dLfrSFeZ4WX5Z1IdKiVE1uAeJR5DaLHloGlCWszgWAYabbG/RqwkzILmMjy1qQWJAYOHv0HeLBlk5KUBJBCmLgg3JPzdABCtt6KxSW2bZ2XgklTuC7E0ccv9wHPwvGrUDpNSTs1b89o3zMYomlAn1al22gGdKJLXG70BdvXlCcLpWtmz+ofSCssn4UvQOatyMSNSMMWc2NQHq1NgIkOc0oxsPzHGagBpANXY2N9t3itY3PJeFk8SeEFkpDV6Na32AhX+p2cKExMmXMbhdaRSvyknrWkVIYidPlJQmWVGV84cqZVGL94stnmxjS2W7P/ABNL0ylIU5mBwAa1u/JrV5RUfE+ba1aUsQACVfbvG7FeD5iRRlPpKSTpIBdwUe28a8qyo6JilOGJlqS1DZw/MX9IZKisaXBCcUWcD1jRKRqLmLJh8gAQVFQKVONLcnKa84QzZPlqKTtaDRVOwhDACPRhUGu/tA6ZvSN8o2aAK0NsnmqkTErQHDgkf5AEFj7R2mZluCx0vzpU8SlKAJLi7V1JJvzNLRxbCywaiw9aw2ynM1SHAYufz8EI9kZR3Y8kYNcuapImCYCrShQFFbOx7RYcNgVBbLUWoz6QC70DVfrC7C5qmfoSSxcGo3S5ISTyb6iHE4oBEyZ8tjVxV6M/KJ7OvUUlV2b3RKBCSy2pz9epb7wOOKpJUAK2tQ1Iv94DxE9CydJDkUcimzj0rE/qAeF0jdkjhoCK8wwicnR04ooMwakoKp05YQgBKEgqAAYMXO9Q7XvDnJ85kYmXMljQsAgomS3JLgsmYFB0mmxIIhFmuCRicGJJmgKdwqhLp6OL/wARpyLAjL5Ew69b8VQlIBApX/ZaCl9EltllGXJALEj2ezxhKwyEA01Eu5q5Dbc36wqyrxdKxI4TxWCKAs+9x694Km5iQ4KWArRX/A8Bl4OUlQZOSA4IqSXIox9DtEhVMzpZOkFIpc3PIO1fWJBsm8OzkPiHOji5xWZYBOlKQCaAfd35QZlOLm4AKXMk8M1gAVMoMHB3oymrFuwHhOQlCeFlgFJULuQ6idixt2gjOctTM0pVxBBSpyRxMCzuGPaOrio8tSsqmRzJuLnKmFakS5agdNySslk7OL+lLtBXiDFl2TRFzfSCbkbbM/8AuGMuSJOoJ4UqWVKA+Z0CoAA0s6UjaveFWZYt0K/uaXDBDbFn2ct13EI3vR3QgqAE4sWewqKGEeey6pIHN/ofpWDRMSkJAqXuTUjbhsIHzlfwvatuv8RROyU4+WASMvmKIZJL1DDleHuB8JqUUvMlpdOouVUFOnWBsnzCQhaPM1FLcVK9otuTZ3g1eUlWpISF6ldD8IHWpjStcJOT+g2XeGEJ0/3w6g9Uq0gd/wDkEY/wvMliqDpPwqAcH0uxh7lOYYKcUpCVavLKf/Uwu3tFh8NeZKmHDrSlK1Byo1IDbc4n9piSm0m4/Pj/ANOaZdiFSpgqKdj6flYezseZl1E3pRuvcsI3eK/BKpc6YvDha5aA61FiyjVTc2+kVNS1Ne0CeNj4ciatD1Ol2LgppUQVKnS2A1VG0V6djVFIS4cUcu93Ba1K+8CIxSgeK3SJSxp8Z348zXUdJyzGBYEhKJYCiHm7s4PZ+sG5rgFHFokI0rSUEr0gauQBdxHOsPjWB0zA24dvvDzI89mS1BSCArqH94yflU9gcPUrhoH8TY2dgMSmWhAVrBdBQylEkfMKu4ozb0gnw7nUzEylKWlKShWgM/IGyi9H+sP8KtOJxCZuJWNTMDQBNaEDnU1vCDNcwErEqQgJISfiSKEkB3pfaC3GauIY+8cvMvwC57mM2XOTKkhioAlRD3N+TBokbfEOaIVLT8q2ZGlDqJ3AD1rEgKLYHkS6x7ggEuRR7j2/eAMWvVzcuGIDivZvXpGcuYa87bWBoe7xgsaSFHfhvSgq/cfvFkzy9IXYlSiE6SHBCtBAUSUkm7WcVG8KMbKZKyC50sCz8KikVUCACGU5r8TUhx5XGo1eh9yT9maBcbg0qUKu1WoA2qldvpBo64ZdbKrmGHdn0hRZwAQwZqc3YV5mBMdhFCWVEuWB7Nv7RbcTgEm9GZjsedB0hfmOFdJDUr7WhkaU1IpSbXHbff6U+sE4TFFBdn6QGpLFt4yQtoIHs6B4ezJBTwpBmOCkksoMducXXL86RPRNGJOmeEtLXUWFBHGcLN/5FmyzNCzLdQpXcesTehJYlLadM6zis0mYbC/0ypfGtJAWCCljc9SHt1jZ4Zy3CpwyvM0E11amt2MVrLvGCxMkeaykynDsXIIa8Y+JPEcheLSZYdCgkLLMASWcvB9tO0c6xtrxJV9tFe//AAkrmLCfhClaez0/1Amc5RLk0CiV0Glqem9IsWY51h0qSEfHWiahm32BiqZtilTFag6Ws37k3eBCEvp1Szx0ogWHmsvQoVunrFlwBhFkkvVPSZnE4o45bWpvaLrhcmEycfKDpvenY9ekJkRbFlV2zepKVS9JFTa0EYbwqvyiAUJV/kUuQO3OK74ozudhFJQnQgmupLKVtsocPQh7GHHhbxzIVJRLnKmecSdUxTaKmlQaCwrEcePx0f8AUfqXPUB/gMglSLcUwisxTFR+vCOgiRmjxNhFKCETApdRpS5c9xEixwFdQlILmwAtsHD/AGjXMUlTB6kAtVwCKU2c26AQkyRMziXMUr+4xSg/KLoPqNobhtJJun67kdC9XiglIDm41K0qVKbQ5FN2YAegj3yLKP5R+wDCn4YxOlMpQCWssJ2D3bb0FIwwswzEkfLYdgR+zfSGCapk4ORz4QGcggsS3QPWBsylkAq2+EVtT/USZlC0zisrdAfQkPQ6QCWtYQSs00qDHUFaenL2rAsY5/nWAKJhOxL+u8ApjpmZZMkpINWsGuCT+P1EUrOcmMpRKapBr0/5DWUUgXCS3MWGRITLANCN4QZdM4gGJPSLxm/hfyZcormArWnUUbJrQ0rXbtE5WN7jHTBpWPZIp9ohn67xYMVjcGcN5SUETdNC3zWAeoHOsE5Fg5CpZSU65jbB/rYDrA8K+ifv3G2hJl2RpmcTsQabbbn8vGUvLwSw4yFFKwKs3WzXLxdsHkoCEoWnUvTVL8A7qDP6b05tlnGEWnDzESAlMzSQGS1NwAN2sTWGU9UQnH07OXY7M5SFES0AkWUTw03A3j3CZ7OEla/6rQoKGiW6tSjuwAYJANjT2jRi/C2KSpIVImOogJAS7khwKdIvHhX9JQpl4sgk18kKZr0UWqa2EK2iuoo5muYqYt1KKlKNVKJq+5N+sPcRk+FkkeZjfMNNQkSisDspSkgw9zj9Op0vGBGGl65aklTq4hLFjqNPhuKuWtFG/oZnmmSx1qVo0lwSSpgFA1u17RmMmpcL54HzHDCcpEiQsqYkzpiklWkbaGZINLEmJFzy3KUypcsaEBSUJSSkB6CtQBvWJCoV0U+fP4gAWsHAuwJ0tYBg/o0T4U8O73Z2NvrA8/ECWnU4UVPbrb7XjzCyVlLuxNjckVftb6RQma8ViPMJlipCgV8hqdvQDU/8R6ucwUEMTUJ2t1FRv7CAfDoCkzFu61Eeao2CnNDbh5jr0gvCYZXmEWAA7MBQ335dbwSySq2aspzJa5TzUkKRwG3F+P25RuwkgqJWo7fQO7ekE4fCK/uFZfjZIpQA0JPMuR6RngJa9U1KmYAFBG4ar+vu5jWSYZiSAg2B/bZz2eKnmhBSSd36nr6Q6zCayQdQOkI1KJqSmhtvenURXMwXqc2TVhuz793t3hL+IeEfrA8nkI16N1EDdy92bZodHUpRPxKVQb6n+Vr7NQQFkkgGekFGs/KO/wBqw7kZqrDzgqUlK16gkrUHdyzI5f8Aq/KkLOH5C7k9Fj8OeCOELxAcswlklxUFyR0DN1i14bCJlJ0ISEjkkM/J2v8AWC5U2nTZvyveM5KHJ607QeEN3sC8yukCpI9SbPBsmQOn5ekSVIZIJIKm2I5/9jaZKiEkD+d4HwK2a0SCkja7e30jHGqoUjUVHYe9+RoKCCi5s/Xp67QunSlImKmJ4rBjyo7e0Bdsz5R7hM+WQJSxoIDHrZqlnO9Occk8c5RNkY3zkOBMWFS1DZVKOQA7j2jsS5RI1AAF6kvTmxgOdJCiy9KgWUApIp1DgvXtDNhg1ECyidM8pAnD+5oGug+Lck25RI3T16SQPwR7ASKtJnO1y0pSlBLhIYF+351eBcXmyitMtMsjWTxOA4HQVAYtzgjEyVLSqWkgKWnhU1G/COxEKPDmQq1GZOK9clVATSgcHVu9WPSKiJDqXLQhPlhLMSVAMCep62gXMc6EgspRTMUBwgOWP+nH0aGaNGvjUUqGp+E6dmJHYe8VvxH4Z1T1LROSQeIB1FgwZlV3PKkAKjstOFqGUACr+4QC4D1vS3pX2jZmGNTJl61OwAIpck0FO/o0aCohBUCygwcANRqDnvXoOUVjxLmmtSZSSCAq+zuxboHP05QsmNGPp/0Yz8Z5zltKNT6aVUWd26NABmFRNPT3ZhDGfhgkBIsw/n6RbPBvg4FSZyx8Pwg/5dRyAb1PSMtdDKaSNGTZMnByFTsUsImTElEsMSUlSSLByS1aCgBhflmTTMVSVpo/HxMCbMpg5Z7WrV46vicolzEp8xIXoLglILFi32f2jXJw4T6PTqXdvRoWS9MSE6i2zLL8DoQhDhRSAHZnIHLaCzLZuv8ArlGElYJYkil7/loIoaF3oNmfnGZFO0ZSkhxqAYMX6RhOUetQau9R+CNwLjuP2jWPty9/2gBFObY/SFOpt7igbf126xhl+LUpLKcMxBO712pu0G4rBhd6Aso8yw+hpCyZgNazLcpKS4AeoB5s0OxRrMkCpuQN967d4CYuHcHvaPZ2bypQJWQhIDAroKU70obRsmSwoO5L78/2hSsKWwTFEHlyH/BvEgedixrbqwLW5vEgWM2ik4QayVEjhBNbsGAHR3HvGzDYqUqb5SJiVFJIIBe9iNiRSoNxCBeR+cup0o0fKzkuAH5gX3h1l2SypLrlhlEBJDkkABJdmo50+3eKuhePpuzLEpS2njYKABeoqA4vQlP05VUpwyhJ1sClr6qvqIALXT370hxOlEJmKID0Sbci+9xXer9IU47EqkhvifhSmtalgd2FD3v0S6OmFNWeZhjyWlII1EF7UZ3PJtIBECSpaTJQwB1MQ7OQftWsATvD84krUpKd0ly7kbM1RyOxjzJpS5euUtxoAWkUbuD1/wBxordjWlpDVc3XNbSSgNqIsOIC+17nnHWMrToQgOeFIDkuTRve8cfmJCK3NQw60r969OUdK8KZqmZKQhRIUEhgVAlQaigd7+8McWVfgsYNQfykYTJlLB36vBEuUkoI5dTaBJqNxCxexfhtlrAuwYX5WPKM5U8KIP8AifQu7H86wNLmMGNXjPXRj09WtGcQDGXNY8Qp19fXlGBqdRHw2pv/AMjRKn8OxfmL/wARmpb2H/ICRSKMwty+7M23T7QJipi9QYO9A7Uc89uUGIQX7j60hRjwuYSlBCVMRrNkq2o9R0hmCSp/xOY/qhmaF4sIQX8tOlRBcandTGxY8otXg3P/AOow6EFf9yWAFAkOxsoC5DBvSEU39MJhKCuY+pSvOUNtxpBDkk3ht4Z8HjBq1aypZGk0DdGo494RyT4VVUP5k/SxINTUt+UpEgfHrLVd4kCkM0nwoiMfoTqq4ptTk46CF+YTJ8sa1rJLVqSaVAe2/wBDEiQfT9FIwVBWC8SBctQX0Uaj4g7fnUxMsSCoTJhAKnTLS9QAHcDm30iRIdq5DNeY6C85nhEt1VShllIZypyCx5MXaKhgs+K53GQkGgpW7hzcxIkNHoi4EZ+VpQCCAmxAuWNK9gIbfpzm74qWlqgKazMz25xIkaXDRSZ2TC4gEMSxOxjJqVd/z94kSI2Jkgk6Rr8qrs4/PrGtZ5RIkPFksiUHSN0l/u3T8eN4A0kEVv8AntEiRjVo0yZgJJBIt9XaBcTjgKvpCi7sKM9e8SJEn0rhirPFpKi4oD8uoM1LAX/mBVqqCfzn+8exIMWIltoAxMxzVxEiRIYp5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65543" name="AutoShape 11" descr="data:image/jpg;base64,/9j/4AAQSkZJRgABAQAAAQABAAD/2wCEAAkGBhQSERUUExQWFRUVGRkYFxcYFhcdGhoaGhgZGhoeGxcZHCYeHBwkHBgaHy8gIygpLCwsHR4xNTAqNSYrLCkBCQoKDgwOGg8PGikcHhwpKSksKSwpKSwpKSwpLCkpKSkpLCkpKSksKSwpLCkpKSspKSksKTUpNiwpKSkpKSkpKf/AABEIAJgAmAMBIgACEQEDEQH/xAAcAAACAgMBAQAAAAAAAAAAAAAEBQAGAgMHAQj/xAA2EAABAgQEBAQFAwUBAQEAAAABAhEAAyExBAUSQSJRYXEGE4GRMkKhsfAHwfEUI1LR4XKiFf/EABkBAAMBAQEAAAAAAAAAAAAAAAECAwAEBf/EACIRAAICAwEBAAEFAAAAAAAAAAABAhEDITESQVEEEyJhsf/aAAwDAQACEQMRAD8A5PiMBMTxaVFH+TFvcUgnC5iGZX8x0jwLgJ4lFE6UyCHSs77EEE2ator3j3wcJI82WAl7hNj6bGA2ronHIm6KrIzRUuciZLOlUtQUkjmC/wCesd5/TnMU4xc/EkJBmaHRdiC6qf8ApIPrHzjraLD4S8ZTcFN1Jqk0UjY+28BrVo01rR9RHKJBUpRloJmfE4Bcsz13ZvaKznWGkyVqEsUo6R8pUPsxdozwfiJOZYNK8JMZYKSoFgoFPyq5VHYiKf4gzJclBViisqW7pXpch3bs1KchEpNvRoNMzm5olKkhKmSdQ1AU5bV/iFGNCZ6phDMGYmzXYJ5kwNhlqWlRkSpi5SQ1EKZLVuCQ9bcjC2TjpgdKZMzdgygKkUawtepjRLuSrQk8XyGmJVLSdBGl+ZSa9dxGzJ8cqXJYgjS4SLcJu/8AsxMbipodSkEaXqQKWsTYfeEc7MVKcCx6xVbEDcdnVGTYbczzJhc61gnagJteMZeHcw1wGV6vQGGqgegXA4JzaLVgMqDBRFu8eZflhBAIq49OkWuVgglOljW356QsmPGwGQpBTpKnoWFq79hSEeLwTliOTEVd4Z57ipUkEAEzG2A4SRwueoeMvD+EViEBSnSBRwLtu0RaorfwO8LZMiZPlImMEqI1dWct0s0X/wDUGaAmUQ1CoHTfYtT/AMxU5eHElBKm7Hmx+pj2fLLWFhyo8BMpKHJAClFRc89xHkMhhSlKVEMF6glTX0lqetYkPZBxtjVWouiWu2/Lej9mjHNMMmZL0qOoAVffqKdYGxOnDyyoIWtrpSolTEkkgqVty5RlMWmY5QanawtQhXIjaG6ebw5H408NCUozJTlHzD/Hr2MVUGO1YqSGKZqQGJD7KD1+jRzDP8i8tZUhJCbkf417w8WdUXYJlOfTsMvXImKlqs6SzjqLH1iyTf1JmTktipSZ7FwXZtqhiHinDCkxqIjOKYXBMvc/9TVFKUJlcCbI4Qn/AOEiFQ8WrUogJADHc/s0VgRkhTFxtA8IyhFFgxM6YpaBNLpKQsIAYGtQesYy8MFFwAxJIHraDcGoTwjS6ikAEEEKS5s+4cU32hzIy2ocMRsRb02hloRt8FGHy1zb1humRplnR8WzWPOgvvDCXgdgO55WgrD5QynJLPYFib8rPzjNjRq9mOGQEyBMWQkKo5Bd7FnN9/UQ4wwdIX8pAIO7FjA+FyBEyagTF6UvdTq03sPy8F4yUAtWlepCFkPVLpHMEfaI2dLfrSFeZ4WX5Z1IdKiVE1uAeJR5DaLHloGlCWszgWAYabbG/RqwkzILmMjy1qQWJAYOHv0HeLBlk5KUBJBCmLgg3JPzdABCtt6KxSW2bZ2XgklTuC7E0ccv9wHPwvGrUDpNSTs1b89o3zMYomlAn1al22gGdKJLXG70BdvXlCcLpWtmz+ofSCssn4UvQOatyMSNSMMWc2NQHq1NgIkOc0oxsPzHGagBpANXY2N9t3itY3PJeFk8SeEFkpDV6Na32AhX+p2cKExMmXMbhdaRSvyknrWkVIYidPlJQmWVGV84cqZVGL94stnmxjS2W7P/ABNL0ylIU5mBwAa1u/JrV5RUfE+ba1aUsQACVfbvG7FeD5iRRlPpKSTpIBdwUe28a8qyo6JilOGJlqS1DZw/MX9IZKisaXBCcUWcD1jRKRqLmLJh8gAQVFQKVONLcnKa84QzZPlqKTtaDRVOwhDACPRhUGu/tA6ZvSN8o2aAK0NsnmqkTErQHDgkf5AEFj7R2mZluCx0vzpU8SlKAJLi7V1JJvzNLRxbCywaiw9aw2ynM1SHAYufz8EI9kZR3Y8kYNcuapImCYCrShQFFbOx7RYcNgVBbLUWoz6QC70DVfrC7C5qmfoSSxcGo3S5ISTyb6iHE4oBEyZ8tjVxV6M/KJ7OvUUlV2b3RKBCSy2pz9epb7wOOKpJUAK2tQ1Iv94DxE9CydJDkUcimzj0rE/qAeF0jdkjhoCK8wwicnR04ooMwakoKp05YQgBKEgqAAYMXO9Q7XvDnJ85kYmXMljQsAgomS3JLgsmYFB0mmxIIhFmuCRicGJJmgKdwqhLp6OL/wARpyLAjL5Ew69b8VQlIBApX/ZaCl9EltllGXJALEj2ezxhKwyEA01Eu5q5Dbc36wqyrxdKxI4TxWCKAs+9x694Km5iQ4KWArRX/A8Bl4OUlQZOSA4IqSXIox9DtEhVMzpZOkFIpc3PIO1fWJBsm8OzkPiHOji5xWZYBOlKQCaAfd35QZlOLm4AKXMk8M1gAVMoMHB3oymrFuwHhOQlCeFlgFJULuQ6idixt2gjOctTM0pVxBBSpyRxMCzuGPaOrio8tSsqmRzJuLnKmFakS5agdNySslk7OL+lLtBXiDFl2TRFzfSCbkbbM/8AuGMuSJOoJ4UqWVKA+Z0CoAA0s6UjaveFWZYt0K/uaXDBDbFn2ct13EI3vR3QgqAE4sWewqKGEeey6pIHN/ofpWDRMSkJAqXuTUjbhsIHzlfwvatuv8RROyU4+WASMvmKIZJL1DDleHuB8JqUUvMlpdOouVUFOnWBsnzCQhaPM1FLcVK9otuTZ3g1eUlWpISF6ldD8IHWpjStcJOT+g2XeGEJ0/3w6g9Uq0gd/wDkEY/wvMliqDpPwqAcH0uxh7lOYYKcUpCVavLKf/Uwu3tFh8NeZKmHDrSlK1Byo1IDbc4n9piSm0m4/Pj/ANOaZdiFSpgqKdj6flYezseZl1E3pRuvcsI3eK/BKpc6YvDha5aA61FiyjVTc2+kVNS1Ne0CeNj4ciatD1Ol2LgppUQVKnS2A1VG0V6djVFIS4cUcu93Ba1K+8CIxSgeK3SJSxp8Z348zXUdJyzGBYEhKJYCiHm7s4PZ+sG5rgFHFokI0rSUEr0gauQBdxHOsPjWB0zA24dvvDzI89mS1BSCArqH94yflU9gcPUrhoH8TY2dgMSmWhAVrBdBQylEkfMKu4ozb0gnw7nUzEylKWlKShWgM/IGyi9H+sP8KtOJxCZuJWNTMDQBNaEDnU1vCDNcwErEqQgJISfiSKEkB3pfaC3GauIY+8cvMvwC57mM2XOTKkhioAlRD3N+TBokbfEOaIVLT8q2ZGlDqJ3AD1rEgKLYHkS6x7ggEuRR7j2/eAMWvVzcuGIDivZvXpGcuYa87bWBoe7xgsaSFHfhvSgq/cfvFkzy9IXYlSiE6SHBCtBAUSUkm7WcVG8KMbKZKyC50sCz8KikVUCACGU5r8TUhx5XGo1eh9yT9maBcbg0qUKu1WoA2qldvpBo64ZdbKrmGHdn0hRZwAQwZqc3YV5mBMdhFCWVEuWB7Nv7RbcTgEm9GZjsedB0hfmOFdJDUr7WhkaU1IpSbXHbff6U+sE4TFFBdn6QGpLFt4yQtoIHs6B4ezJBTwpBmOCkksoMducXXL86RPRNGJOmeEtLXUWFBHGcLN/5FmyzNCzLdQpXcesTehJYlLadM6zis0mYbC/0ypfGtJAWCCljc9SHt1jZ4Zy3CpwyvM0E11amt2MVrLvGCxMkeaykynDsXIIa8Y+JPEcheLSZYdCgkLLMASWcvB9tO0c6xtrxJV9tFe//AAkrmLCfhClaez0/1Amc5RLk0CiV0Glqem9IsWY51h0qSEfHWiahm32BiqZtilTFag6Ws37k3eBCEvp1Szx0ogWHmsvQoVunrFlwBhFkkvVPSZnE4o45bWpvaLrhcmEycfKDpvenY9ekJkRbFlV2zepKVS9JFTa0EYbwqvyiAUJV/kUuQO3OK74ozudhFJQnQgmupLKVtsocPQh7GHHhbxzIVJRLnKmecSdUxTaKmlQaCwrEcePx0f8AUfqXPUB/gMglSLcUwisxTFR+vCOgiRmjxNhFKCETApdRpS5c9xEixwFdQlILmwAtsHD/AGjXMUlTB6kAtVwCKU2c26AQkyRMziXMUr+4xSg/KLoPqNobhtJJun67kdC9XiglIDm41K0qVKbQ5FN2YAegj3yLKP5R+wDCn4YxOlMpQCWssJ2D3bb0FIwwswzEkfLYdgR+zfSGCapk4ORz4QGcggsS3QPWBsylkAq2+EVtT/USZlC0zisrdAfQkPQ6QCWtYQSs00qDHUFaenL2rAsY5/nWAKJhOxL+u8ApjpmZZMkpINWsGuCT+P1EUrOcmMpRKapBr0/5DWUUgXCS3MWGRITLANCN4QZdM4gGJPSLxm/hfyZcormArWnUUbJrQ0rXbtE5WN7jHTBpWPZIp9ohn67xYMVjcGcN5SUETdNC3zWAeoHOsE5Fg5CpZSU65jbB/rYDrA8K+ifv3G2hJl2RpmcTsQabbbn8vGUvLwSw4yFFKwKs3WzXLxdsHkoCEoWnUvTVL8A7qDP6b05tlnGEWnDzESAlMzSQGS1NwAN2sTWGU9UQnH07OXY7M5SFES0AkWUTw03A3j3CZ7OEla/6rQoKGiW6tSjuwAYJANjT2jRi/C2KSpIVImOogJAS7khwKdIvHhX9JQpl4sgk18kKZr0UWqa2EK2iuoo5muYqYt1KKlKNVKJq+5N+sPcRk+FkkeZjfMNNQkSisDspSkgw9zj9Op0vGBGGl65aklTq4hLFjqNPhuKuWtFG/oZnmmSx1qVo0lwSSpgFA1u17RmMmpcL54HzHDCcpEiQsqYkzpiklWkbaGZINLEmJFzy3KUypcsaEBSUJSSkB6CtQBvWJCoV0U+fP4gAWsHAuwJ0tYBg/o0T4U8O73Z2NvrA8/ECWnU4UVPbrb7XjzCyVlLuxNjckVftb6RQma8ViPMJlipCgV8hqdvQDU/8R6ucwUEMTUJ2t1FRv7CAfDoCkzFu61Eeao2CnNDbh5jr0gvCYZXmEWAA7MBQ335dbwSySq2aspzJa5TzUkKRwG3F+P25RuwkgqJWo7fQO7ekE4fCK/uFZfjZIpQA0JPMuR6RngJa9U1KmYAFBG4ar+vu5jWSYZiSAg2B/bZz2eKnmhBSSd36nr6Q6zCayQdQOkI1KJqSmhtvenURXMwXqc2TVhuz793t3hL+IeEfrA8nkI16N1EDdy92bZodHUpRPxKVQb6n+Vr7NQQFkkgGekFGs/KO/wBqw7kZqrDzgqUlK16gkrUHdyzI5f8Aq/KkLOH5C7k9Fj8OeCOELxAcswlklxUFyR0DN1i14bCJlJ0ISEjkkM/J2v8AWC5U2nTZvyveM5KHJ607QeEN3sC8yukCpI9SbPBsmQOn5ekSVIZIJIKm2I5/9jaZKiEkD+d4HwK2a0SCkja7e30jHGqoUjUVHYe9+RoKCCi5s/Xp67QunSlImKmJ4rBjyo7e0Bdsz5R7hM+WQJSxoIDHrZqlnO9Occk8c5RNkY3zkOBMWFS1DZVKOQA7j2jsS5RI1AAF6kvTmxgOdJCiy9KgWUApIp1DgvXtDNhg1ECyidM8pAnD+5oGug+Lck25RI3T16SQPwR7ASKtJnO1y0pSlBLhIYF+351eBcXmyitMtMsjWTxOA4HQVAYtzgjEyVLSqWkgKWnhU1G/COxEKPDmQq1GZOK9clVATSgcHVu9WPSKiJDqXLQhPlhLMSVAMCep62gXMc6EgspRTMUBwgOWP+nH0aGaNGvjUUqGp+E6dmJHYe8VvxH4Z1T1LROSQeIB1FgwZlV3PKkAKjstOFqGUACr+4QC4D1vS3pX2jZmGNTJl61OwAIpck0FO/o0aCohBUCygwcANRqDnvXoOUVjxLmmtSZSSCAq+zuxboHP05QsmNGPp/0Yz8Z5zltKNT6aVUWd26NABmFRNPT3ZhDGfhgkBIsw/n6RbPBvg4FSZyx8Pwg/5dRyAb1PSMtdDKaSNGTZMnByFTsUsImTElEsMSUlSSLByS1aCgBhflmTTMVSVpo/HxMCbMpg5Z7WrV46vicolzEp8xIXoLglILFi32f2jXJw4T6PTqXdvRoWS9MSE6i2zLL8DoQhDhRSAHZnIHLaCzLZuv8ArlGElYJYkil7/loIoaF3oNmfnGZFO0ZSkhxqAYMX6RhOUetQau9R+CNwLjuP2jWPty9/2gBFObY/SFOpt7igbf126xhl+LUpLKcMxBO712pu0G4rBhd6Aso8yw+hpCyZgNazLcpKS4AeoB5s0OxRrMkCpuQN967d4CYuHcHvaPZ2bypQJWQhIDAroKU70obRsmSwoO5L78/2hSsKWwTFEHlyH/BvEgedixrbqwLW5vEgWM2ik4QayVEjhBNbsGAHR3HvGzDYqUqb5SJiVFJIIBe9iNiRSoNxCBeR+cup0o0fKzkuAH5gX3h1l2SypLrlhlEBJDkkABJdmo50+3eKuhePpuzLEpS2njYKABeoqA4vQlP05VUpwyhJ1sClr6qvqIALXT370hxOlEJmKID0Sbci+9xXer9IU47EqkhvifhSmtalgd2FD3v0S6OmFNWeZhjyWlII1EF7UZ3PJtIBECSpaTJQwB1MQ7OQftWsATvD84krUpKd0ly7kbM1RyOxjzJpS5euUtxoAWkUbuD1/wBxordjWlpDVc3XNbSSgNqIsOIC+17nnHWMrToQgOeFIDkuTRve8cfmJCK3NQw60r969OUdK8KZqmZKQhRIUEhgVAlQaigd7+8McWVfgsYNQfykYTJlLB36vBEuUkoI5dTaBJqNxCxexfhtlrAuwYX5WPKM5U8KIP8AifQu7H86wNLmMGNXjPXRj09WtGcQDGXNY8Qp19fXlGBqdRHw2pv/AMjRKn8OxfmL/wARmpb2H/ICRSKMwty+7M23T7QJipi9QYO9A7Uc89uUGIQX7j60hRjwuYSlBCVMRrNkq2o9R0hmCSp/xOY/qhmaF4sIQX8tOlRBcandTGxY8otXg3P/AOow6EFf9yWAFAkOxsoC5DBvSEU39MJhKCuY+pSvOUNtxpBDkk3ht4Z8HjBq1aypZGk0DdGo494RyT4VVUP5k/SxINTUt+UpEgfHrLVd4kCkM0nwoiMfoTqq4ptTk46CF+YTJ8sa1rJLVqSaVAe2/wBDEiQfT9FIwVBWC8SBctQX0Uaj4g7fnUxMsSCoTJhAKnTLS9QAHcDm30iRIdq5DNeY6C85nhEt1VShllIZypyCx5MXaKhgs+K53GQkGgpW7hzcxIkNHoi4EZ+VpQCCAmxAuWNK9gIbfpzm74qWlqgKazMz25xIkaXDRSZ2TC4gEMSxOxjJqVd/z94kSI2Jkgk6Rr8qrs4/PrGtZ5RIkPFksiUHSN0l/u3T8eN4A0kEVv8AntEiRjVo0yZgJJBIt9XaBcTjgKvpCi7sKM9e8SJEn0rhirPFpKi4oD8uoM1LAX/mBVqqCfzn+8exIMWIltoAxMxzVxEiRIYp5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sp>
        <p:nvSpPr>
          <p:cNvPr id="65544" name="AutoShape 13" descr="data:image/jpg;base64,/9j/4AAQSkZJRgABAQAAAQABAAD/2wCEAAkGBhQSERUUExQWFRUVGRkYFxcYFhcdGhoaGhgZGhoeGxcZHCYeHBwkHBgaHy8gIygpLCwsHR4xNTAqNSYrLCkBCQoKDgwOGg8PGikcHhwpKSksKSwpKSwpKSwpLCkpKSkpLCkpKSksKSwpLCkpKSspKSksKTUpNiwpKSkpKSkpKf/AABEIAJgAmAMBIgACEQEDEQH/xAAcAAACAgMBAQAAAAAAAAAAAAAEBQAGAgMHAQj/xAA2EAABAgQEBAQFAwUBAQEAAAABAhEAAyExBAUSQSJRYXEGE4GRMkKhsfAHwfEUI1LR4XKiFf/EABkBAAMBAQEAAAAAAAAAAAAAAAECAwAEBf/EACIRAAICAwEBAAEFAAAAAAAAAAABAhEDITESQVEEEyJhsf/aAAwDAQACEQMRAD8A5PiMBMTxaVFH+TFvcUgnC5iGZX8x0jwLgJ4lFE6UyCHSs77EEE2ator3j3wcJI82WAl7hNj6bGA2ronHIm6KrIzRUuciZLOlUtQUkjmC/wCesd5/TnMU4xc/EkJBmaHRdiC6qf8ApIPrHzjraLD4S8ZTcFN1Jqk0UjY+28BrVo01rR9RHKJBUpRloJmfE4Bcsz13ZvaKznWGkyVqEsUo6R8pUPsxdozwfiJOZYNK8JMZYKSoFgoFPyq5VHYiKf4gzJclBViisqW7pXpch3bs1KchEpNvRoNMzm5olKkhKmSdQ1AU5bV/iFGNCZ6phDMGYmzXYJ5kwNhlqWlRkSpi5SQ1EKZLVuCQ9bcjC2TjpgdKZMzdgygKkUawtepjRLuSrQk8XyGmJVLSdBGl+ZSa9dxGzJ8cqXJYgjS4SLcJu/8AsxMbipodSkEaXqQKWsTYfeEc7MVKcCx6xVbEDcdnVGTYbczzJhc61gnagJteMZeHcw1wGV6vQGGqgegXA4JzaLVgMqDBRFu8eZflhBAIq49OkWuVgglOljW356QsmPGwGQpBTpKnoWFq79hSEeLwTliOTEVd4Z57ipUkEAEzG2A4SRwueoeMvD+EViEBSnSBRwLtu0RaorfwO8LZMiZPlImMEqI1dWct0s0X/wDUGaAmUQ1CoHTfYtT/AMxU5eHElBKm7Hmx+pj2fLLWFhyo8BMpKHJAClFRc89xHkMhhSlKVEMF6glTX0lqetYkPZBxtjVWouiWu2/Lej9mjHNMMmZL0qOoAVffqKdYGxOnDyyoIWtrpSolTEkkgqVty5RlMWmY5QanawtQhXIjaG6ebw5H408NCUozJTlHzD/Hr2MVUGO1YqSGKZqQGJD7KD1+jRzDP8i8tZUhJCbkf417w8WdUXYJlOfTsMvXImKlqs6SzjqLH1iyTf1JmTktipSZ7FwXZtqhiHinDCkxqIjOKYXBMvc/9TVFKUJlcCbI4Qn/AOEiFQ8WrUogJADHc/s0VgRkhTFxtA8IyhFFgxM6YpaBNLpKQsIAYGtQesYy8MFFwAxJIHraDcGoTwjS6ikAEEEKS5s+4cU32hzIy2ocMRsRb02hloRt8FGHy1zb1humRplnR8WzWPOgvvDCXgdgO55WgrD5QynJLPYFib8rPzjNjRq9mOGQEyBMWQkKo5Bd7FnN9/UQ4wwdIX8pAIO7FjA+FyBEyagTF6UvdTq03sPy8F4yUAtWlepCFkPVLpHMEfaI2dLfrSFeZ4WX5Z1IdKiVE1uAeJR5DaLHloGlCWszgWAYabbG/RqwkzILmMjy1qQWJAYOHv0HeLBlk5KUBJBCmLgg3JPzdABCtt6KxSW2bZ2XgklTuC7E0ccv9wHPwvGrUDpNSTs1b89o3zMYomlAn1al22gGdKJLXG70BdvXlCcLpWtmz+ofSCssn4UvQOatyMSNSMMWc2NQHq1NgIkOc0oxsPzHGagBpANXY2N9t3itY3PJeFk8SeEFkpDV6Na32AhX+p2cKExMmXMbhdaRSvyknrWkVIYidPlJQmWVGV84cqZVGL94stnmxjS2W7P/ABNL0ylIU5mBwAa1u/JrV5RUfE+ba1aUsQACVfbvG7FeD5iRRlPpKSTpIBdwUe28a8qyo6JilOGJlqS1DZw/MX9IZKisaXBCcUWcD1jRKRqLmLJh8gAQVFQKVONLcnKa84QzZPlqKTtaDRVOwhDACPRhUGu/tA6ZvSN8o2aAK0NsnmqkTErQHDgkf5AEFj7R2mZluCx0vzpU8SlKAJLi7V1JJvzNLRxbCywaiw9aw2ynM1SHAYufz8EI9kZR3Y8kYNcuapImCYCrShQFFbOx7RYcNgVBbLUWoz6QC70DVfrC7C5qmfoSSxcGo3S5ISTyb6iHE4oBEyZ8tjVxV6M/KJ7OvUUlV2b3RKBCSy2pz9epb7wOOKpJUAK2tQ1Iv94DxE9CydJDkUcimzj0rE/qAeF0jdkjhoCK8wwicnR04ooMwakoKp05YQgBKEgqAAYMXO9Q7XvDnJ85kYmXMljQsAgomS3JLgsmYFB0mmxIIhFmuCRicGJJmgKdwqhLp6OL/wARpyLAjL5Ew69b8VQlIBApX/ZaCl9EltllGXJALEj2ezxhKwyEA01Eu5q5Dbc36wqyrxdKxI4TxWCKAs+9x694Km5iQ4KWArRX/A8Bl4OUlQZOSA4IqSXIox9DtEhVMzpZOkFIpc3PIO1fWJBsm8OzkPiHOji5xWZYBOlKQCaAfd35QZlOLm4AKXMk8M1gAVMoMHB3oymrFuwHhOQlCeFlgFJULuQ6idixt2gjOctTM0pVxBBSpyRxMCzuGPaOrio8tSsqmRzJuLnKmFakS5agdNySslk7OL+lLtBXiDFl2TRFzfSCbkbbM/8AuGMuSJOoJ4UqWVKA+Z0CoAA0s6UjaveFWZYt0K/uaXDBDbFn2ct13EI3vR3QgqAE4sWewqKGEeey6pIHN/ofpWDRMSkJAqXuTUjbhsIHzlfwvatuv8RROyU4+WASMvmKIZJL1DDleHuB8JqUUvMlpdOouVUFOnWBsnzCQhaPM1FLcVK9otuTZ3g1eUlWpISF6ldD8IHWpjStcJOT+g2XeGEJ0/3w6g9Uq0gd/wDkEY/wvMliqDpPwqAcH0uxh7lOYYKcUpCVavLKf/Uwu3tFh8NeZKmHDrSlK1Byo1IDbc4n9piSm0m4/Pj/ANOaZdiFSpgqKdj6flYezseZl1E3pRuvcsI3eK/BKpc6YvDha5aA61FiyjVTc2+kVNS1Ne0CeNj4ciatD1Ol2LgppUQVKnS2A1VG0V6djVFIS4cUcu93Ba1K+8CIxSgeK3SJSxp8Z348zXUdJyzGBYEhKJYCiHm7s4PZ+sG5rgFHFokI0rSUEr0gauQBdxHOsPjWB0zA24dvvDzI89mS1BSCArqH94yflU9gcPUrhoH8TY2dgMSmWhAVrBdBQylEkfMKu4ozb0gnw7nUzEylKWlKShWgM/IGyi9H+sP8KtOJxCZuJWNTMDQBNaEDnU1vCDNcwErEqQgJISfiSKEkB3pfaC3GauIY+8cvMvwC57mM2XOTKkhioAlRD3N+TBokbfEOaIVLT8q2ZGlDqJ3AD1rEgKLYHkS6x7ggEuRR7j2/eAMWvVzcuGIDivZvXpGcuYa87bWBoe7xgsaSFHfhvSgq/cfvFkzy9IXYlSiE6SHBCtBAUSUkm7WcVG8KMbKZKyC50sCz8KikVUCACGU5r8TUhx5XGo1eh9yT9maBcbg0qUKu1WoA2qldvpBo64ZdbKrmGHdn0hRZwAQwZqc3YV5mBMdhFCWVEuWB7Nv7RbcTgEm9GZjsedB0hfmOFdJDUr7WhkaU1IpSbXHbff6U+sE4TFFBdn6QGpLFt4yQtoIHs6B4ezJBTwpBmOCkksoMducXXL86RPRNGJOmeEtLXUWFBHGcLN/5FmyzNCzLdQpXcesTehJYlLadM6zis0mYbC/0ypfGtJAWCCljc9SHt1jZ4Zy3CpwyvM0E11amt2MVrLvGCxMkeaykynDsXIIa8Y+JPEcheLSZYdCgkLLMASWcvB9tO0c6xtrxJV9tFe//AAkrmLCfhClaez0/1Amc5RLk0CiV0Glqem9IsWY51h0qSEfHWiahm32BiqZtilTFag6Ws37k3eBCEvp1Szx0ogWHmsvQoVunrFlwBhFkkvVPSZnE4o45bWpvaLrhcmEycfKDpvenY9ekJkRbFlV2zepKVS9JFTa0EYbwqvyiAUJV/kUuQO3OK74ozudhFJQnQgmupLKVtsocPQh7GHHhbxzIVJRLnKmecSdUxTaKmlQaCwrEcePx0f8AUfqXPUB/gMglSLcUwisxTFR+vCOgiRmjxNhFKCETApdRpS5c9xEixwFdQlILmwAtsHD/AGjXMUlTB6kAtVwCKU2c26AQkyRMziXMUr+4xSg/KLoPqNobhtJJun67kdC9XiglIDm41K0qVKbQ5FN2YAegj3yLKP5R+wDCn4YxOlMpQCWssJ2D3bb0FIwwswzEkfLYdgR+zfSGCapk4ORz4QGcggsS3QPWBsylkAq2+EVtT/USZlC0zisrdAfQkPQ6QCWtYQSs00qDHUFaenL2rAsY5/nWAKJhOxL+u8ApjpmZZMkpINWsGuCT+P1EUrOcmMpRKapBr0/5DWUUgXCS3MWGRITLANCN4QZdM4gGJPSLxm/hfyZcormArWnUUbJrQ0rXbtE5WN7jHTBpWPZIp9ohn67xYMVjcGcN5SUETdNC3zWAeoHOsE5Fg5CpZSU65jbB/rYDrA8K+ifv3G2hJl2RpmcTsQabbbn8vGUvLwSw4yFFKwKs3WzXLxdsHkoCEoWnUvTVL8A7qDP6b05tlnGEWnDzESAlMzSQGS1NwAN2sTWGU9UQnH07OXY7M5SFES0AkWUTw03A3j3CZ7OEla/6rQoKGiW6tSjuwAYJANjT2jRi/C2KSpIVImOogJAS7khwKdIvHhX9JQpl4sgk18kKZr0UWqa2EK2iuoo5muYqYt1KKlKNVKJq+5N+sPcRk+FkkeZjfMNNQkSisDspSkgw9zj9Op0vGBGGl65aklTq4hLFjqNPhuKuWtFG/oZnmmSx1qVo0lwSSpgFA1u17RmMmpcL54HzHDCcpEiQsqYkzpiklWkbaGZINLEmJFzy3KUypcsaEBSUJSSkB6CtQBvWJCoV0U+fP4gAWsHAuwJ0tYBg/o0T4U8O73Z2NvrA8/ECWnU4UVPbrb7XjzCyVlLuxNjckVftb6RQma8ViPMJlipCgV8hqdvQDU/8R6ucwUEMTUJ2t1FRv7CAfDoCkzFu61Eeao2CnNDbh5jr0gvCYZXmEWAA7MBQ335dbwSySq2aspzJa5TzUkKRwG3F+P25RuwkgqJWo7fQO7ekE4fCK/uFZfjZIpQA0JPMuR6RngJa9U1KmYAFBG4ar+vu5jWSYZiSAg2B/bZz2eKnmhBSSd36nr6Q6zCayQdQOkI1KJqSmhtvenURXMwXqc2TVhuz793t3hL+IeEfrA8nkI16N1EDdy92bZodHUpRPxKVQb6n+Vr7NQQFkkgGekFGs/KO/wBqw7kZqrDzgqUlK16gkrUHdyzI5f8Aq/KkLOH5C7k9Fj8OeCOELxAcswlklxUFyR0DN1i14bCJlJ0ISEjkkM/J2v8AWC5U2nTZvyveM5KHJ607QeEN3sC8yukCpI9SbPBsmQOn5ekSVIZIJIKm2I5/9jaZKiEkD+d4HwK2a0SCkja7e30jHGqoUjUVHYe9+RoKCCi5s/Xp67QunSlImKmJ4rBjyo7e0Bdsz5R7hM+WQJSxoIDHrZqlnO9Occk8c5RNkY3zkOBMWFS1DZVKOQA7j2jsS5RI1AAF6kvTmxgOdJCiy9KgWUApIp1DgvXtDNhg1ECyidM8pAnD+5oGug+Lck25RI3T16SQPwR7ASKtJnO1y0pSlBLhIYF+351eBcXmyitMtMsjWTxOA4HQVAYtzgjEyVLSqWkgKWnhU1G/COxEKPDmQq1GZOK9clVATSgcHVu9WPSKiJDqXLQhPlhLMSVAMCep62gXMc6EgspRTMUBwgOWP+nH0aGaNGvjUUqGp+E6dmJHYe8VvxH4Z1T1LROSQeIB1FgwZlV3PKkAKjstOFqGUACr+4QC4D1vS3pX2jZmGNTJl61OwAIpck0FO/o0aCohBUCygwcANRqDnvXoOUVjxLmmtSZSSCAq+zuxboHP05QsmNGPp/0Yz8Z5zltKNT6aVUWd26NABmFRNPT3ZhDGfhgkBIsw/n6RbPBvg4FSZyx8Pwg/5dRyAb1PSMtdDKaSNGTZMnByFTsUsImTElEsMSUlSSLByS1aCgBhflmTTMVSVpo/HxMCbMpg5Z7WrV46vicolzEp8xIXoLglILFi32f2jXJw4T6PTqXdvRoWS9MSE6i2zLL8DoQhDhRSAHZnIHLaCzLZuv8ArlGElYJYkil7/loIoaF3oNmfnGZFO0ZSkhxqAYMX6RhOUetQau9R+CNwLjuP2jWPty9/2gBFObY/SFOpt7igbf126xhl+LUpLKcMxBO712pu0G4rBhd6Aso8yw+hpCyZgNazLcpKS4AeoB5s0OxRrMkCpuQN967d4CYuHcHvaPZ2bypQJWQhIDAroKU70obRsmSwoO5L78/2hSsKWwTFEHlyH/BvEgedixrbqwLW5vEgWM2ik4QayVEjhBNbsGAHR3HvGzDYqUqb5SJiVFJIIBe9iNiRSoNxCBeR+cup0o0fKzkuAH5gX3h1l2SypLrlhlEBJDkkABJdmo50+3eKuhePpuzLEpS2njYKABeoqA4vQlP05VUpwyhJ1sClr6qvqIALXT370hxOlEJmKID0Sbci+9xXer9IU47EqkhvifhSmtalgd2FD3v0S6OmFNWeZhjyWlII1EF7UZ3PJtIBECSpaTJQwB1MQ7OQftWsATvD84krUpKd0ly7kbM1RyOxjzJpS5euUtxoAWkUbuD1/wBxordjWlpDVc3XNbSSgNqIsOIC+17nnHWMrToQgOeFIDkuTRve8cfmJCK3NQw60r969OUdK8KZqmZKQhRIUEhgVAlQaigd7+8McWVfgsYNQfykYTJlLB36vBEuUkoI5dTaBJqNxCxexfhtlrAuwYX5WPKM5U8KIP8AifQu7H86wNLmMGNXjPXRj09WtGcQDGXNY8Qp19fXlGBqdRHw2pv/AMjRKn8OxfmL/wARmpb2H/ICRSKMwty+7M23T7QJipi9QYO9A7Uc89uUGIQX7j60hRjwuYSlBCVMRrNkq2o9R0hmCSp/xOY/qhmaF4sIQX8tOlRBcandTGxY8otXg3P/AOow6EFf9yWAFAkOxsoC5DBvSEU39MJhKCuY+pSvOUNtxpBDkk3ht4Z8HjBq1aypZGk0DdGo494RyT4VVUP5k/SxINTUt+UpEgfHrLVd4kCkM0nwoiMfoTqq4ptTk46CF+YTJ8sa1rJLVqSaVAe2/wBDEiQfT9FIwVBWC8SBctQX0Uaj4g7fnUxMsSCoTJhAKnTLS9QAHcDm30iRIdq5DNeY6C85nhEt1VShllIZypyCx5MXaKhgs+K53GQkGgpW7hzcxIkNHoi4EZ+VpQCCAmxAuWNK9gIbfpzm74qWlqgKazMz25xIkaXDRSZ2TC4gEMSxOxjJqVd/z94kSI2Jkgk6Rr8qrs4/PrGtZ5RIkPFksiUHSN0l/u3T8eN4A0kEVv8AntEiRjVo0yZgJJBIt9XaBcTjgKvpCi7sKM9e8SJEn0rhirPFpKi4oD8uoM1LAX/mBVqqCfzn+8exIMWIltoAxMxzVxEiRIYp5R//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a:p>
        </p:txBody>
      </p:sp>
      <p:pic>
        <p:nvPicPr>
          <p:cNvPr id="65545"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65546"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p:txBody>
          <a:bodyPr/>
          <a:lstStyle/>
          <a:p>
            <a:pPr eaLnBrk="1" hangingPunct="1"/>
            <a:r>
              <a:rPr lang="es-ES" b="1" smtClean="0"/>
              <a:t>UNIVERSIDAD DE LOS LAGOS</a:t>
            </a:r>
          </a:p>
        </p:txBody>
      </p:sp>
      <p:sp>
        <p:nvSpPr>
          <p:cNvPr id="66563" name="Rectangle 3"/>
          <p:cNvSpPr>
            <a:spLocks noGrp="1" noChangeAspect="1" noChangeArrowheads="1"/>
          </p:cNvSpPr>
          <p:nvPr>
            <p:ph type="subTitle" idx="1"/>
          </p:nvPr>
        </p:nvSpPr>
        <p:spPr/>
        <p:txBody>
          <a:bodyPr/>
          <a:lstStyle/>
          <a:p>
            <a:pPr eaLnBrk="1" hangingPunct="1"/>
            <a:endParaRPr lang="es-CL" smtClean="0"/>
          </a:p>
        </p:txBody>
      </p:sp>
      <p:pic>
        <p:nvPicPr>
          <p:cNvPr id="66564" name="Picture 5" descr="http://www.ulagos.cl/osorno/img_new/logo.gif"/>
          <p:cNvPicPr>
            <a:picLocks noChangeAspect="1" noChangeArrowheads="1"/>
          </p:cNvPicPr>
          <p:nvPr/>
        </p:nvPicPr>
        <p:blipFill>
          <a:blip r:embed="rId3"/>
          <a:srcRect/>
          <a:stretch>
            <a:fillRect/>
          </a:stretch>
        </p:blipFill>
        <p:spPr bwMode="auto">
          <a:xfrm>
            <a:off x="3752850" y="3943350"/>
            <a:ext cx="1514475" cy="67310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http://t1.gstatic.com/images?q=tbn:ANd9GcQCQT1Ixm4aHtwnvkv6OlS8oQYe5X3QaL6ceHUuMem82SLct2pZ"/>
          <p:cNvPicPr>
            <a:picLocks noChangeAspect="1" noChangeArrowheads="1"/>
          </p:cNvPicPr>
          <p:nvPr/>
        </p:nvPicPr>
        <p:blipFill>
          <a:blip r:embed="rId3"/>
          <a:srcRect/>
          <a:stretch>
            <a:fillRect/>
          </a:stretch>
        </p:blipFill>
        <p:spPr bwMode="auto">
          <a:xfrm>
            <a:off x="7632700" y="5326063"/>
            <a:ext cx="1511300" cy="1531937"/>
          </a:xfrm>
          <a:prstGeom prst="rect">
            <a:avLst/>
          </a:prstGeom>
          <a:noFill/>
          <a:ln w="9525">
            <a:noFill/>
            <a:miter lim="800000"/>
            <a:headEnd/>
            <a:tailEnd/>
          </a:ln>
        </p:spPr>
      </p:pic>
      <p:sp>
        <p:nvSpPr>
          <p:cNvPr id="67587" name="Rectangle 3"/>
          <p:cNvSpPr>
            <a:spLocks noGrp="1" noChangeArrowheads="1"/>
          </p:cNvSpPr>
          <p:nvPr>
            <p:ph type="title"/>
          </p:nvPr>
        </p:nvSpPr>
        <p:spPr>
          <a:xfrm>
            <a:off x="685800" y="628650"/>
            <a:ext cx="7772400" cy="1038225"/>
          </a:xfrm>
        </p:spPr>
        <p:txBody>
          <a:bodyPr/>
          <a:lstStyle/>
          <a:p>
            <a:pPr eaLnBrk="1" hangingPunct="1">
              <a:lnSpc>
                <a:spcPct val="80000"/>
              </a:lnSpc>
            </a:pPr>
            <a:r>
              <a:rPr lang="es-ES_tradnl" sz="2800" b="1" i="1" smtClean="0">
                <a:cs typeface="Arial" charset="0"/>
              </a:rPr>
              <a:t>Dietas nacionales para la acuicultura</a:t>
            </a:r>
            <a:endParaRPr lang="es-ES" sz="2800" b="1" i="1" smtClean="0">
              <a:cs typeface="Arial" charset="0"/>
            </a:endParaRPr>
          </a:p>
        </p:txBody>
      </p:sp>
      <p:sp>
        <p:nvSpPr>
          <p:cNvPr id="67588" name="Rectangle 4"/>
          <p:cNvSpPr>
            <a:spLocks noGrp="1" noChangeArrowheads="1"/>
          </p:cNvSpPr>
          <p:nvPr>
            <p:ph idx="1"/>
          </p:nvPr>
        </p:nvSpPr>
        <p:spPr>
          <a:xfrm>
            <a:off x="685800" y="1362075"/>
            <a:ext cx="7772400" cy="4437063"/>
          </a:xfrm>
        </p:spPr>
        <p:txBody>
          <a:bodyPr/>
          <a:lstStyle/>
          <a:p>
            <a:r>
              <a:rPr lang="es-CL" sz="1800" b="1" smtClean="0"/>
              <a:t>D09I256</a:t>
            </a:r>
            <a:r>
              <a:rPr lang="es-CL" sz="1800" smtClean="0"/>
              <a:t>	</a:t>
            </a:r>
            <a:r>
              <a:rPr lang="es-CL" sz="1800" b="1" i="1" smtClean="0"/>
              <a:t> La dieta viva artemia: un recurso local estratégico para la sustentabilidad, bioseguridad y costo-efectividad del programa de diversificación de la acuicultura chilena.</a:t>
            </a:r>
          </a:p>
          <a:p>
            <a:r>
              <a:rPr lang="es-ES_tradnl" sz="1800" b="1" smtClean="0"/>
              <a:t>Problema:  </a:t>
            </a:r>
            <a:r>
              <a:rPr lang="es-ES_tradnl" sz="1800" smtClean="0"/>
              <a:t>La tendencia mundial se dirige hacia la prohibición del</a:t>
            </a:r>
            <a:r>
              <a:rPr lang="es-CL" sz="1800" smtClean="0"/>
              <a:t> ingreso de quistes  de Artemia provenientes del extranjero para su uso como alimento en acuicultura y acuarofilia</a:t>
            </a:r>
            <a:r>
              <a:rPr lang="es-ES_tradnl" sz="1800" smtClean="0"/>
              <a:t>. </a:t>
            </a:r>
            <a:r>
              <a:rPr lang="es-CL" sz="1800" smtClean="0"/>
              <a:t> De las 7 especies de Artemia conocidas, dos se reportan en Chile, lo que es una oportunidad para la industria.</a:t>
            </a:r>
          </a:p>
          <a:p>
            <a:r>
              <a:rPr lang="es-ES_tradnl" sz="1800" b="1" smtClean="0"/>
              <a:t>Solución:</a:t>
            </a:r>
            <a:r>
              <a:rPr lang="es-CL" sz="1800" b="1" smtClean="0"/>
              <a:t>  </a:t>
            </a:r>
            <a:r>
              <a:rPr lang="es-CL" sz="1800" smtClean="0"/>
              <a:t>Plataforma científico‐tecnológica para desarrollar la tecnología de cultivo masivo de  Artemia que permita disponerla a precios costo‐efectivos y con calidad certificada para los nuevos cultivos acuícolas que la utilizan en los primeros estadios de desarrollo de los organismos. También se generará un banco genético de Artemia de calidad certificada.</a:t>
            </a:r>
          </a:p>
          <a:p>
            <a:r>
              <a:rPr lang="es-CL" sz="1800" b="1" smtClean="0">
                <a:cs typeface="Times New Roman" pitchFamily="18" charset="0"/>
              </a:rPr>
              <a:t>Institución:</a:t>
            </a:r>
            <a:r>
              <a:rPr lang="es-CL" sz="1800" smtClean="0">
                <a:cs typeface="Times New Roman" pitchFamily="18" charset="0"/>
              </a:rPr>
              <a:t> </a:t>
            </a:r>
            <a:r>
              <a:rPr lang="es-ES" sz="1800" smtClean="0">
                <a:cs typeface="Times New Roman" pitchFamily="18" charset="0"/>
              </a:rPr>
              <a:t>U. de  Los Lagos.  </a:t>
            </a:r>
            <a:r>
              <a:rPr lang="es-ES" sz="1800" b="1" smtClean="0">
                <a:cs typeface="Times New Roman" pitchFamily="18" charset="0"/>
              </a:rPr>
              <a:t>Mandante: </a:t>
            </a:r>
            <a:r>
              <a:rPr lang="es-CL" sz="1800" smtClean="0"/>
              <a:t>Gobernación Provincial de Cardenal Caro. </a:t>
            </a:r>
            <a:r>
              <a:rPr lang="es-CL" sz="1800" b="1" smtClean="0"/>
              <a:t>Asociados: </a:t>
            </a:r>
            <a:r>
              <a:rPr lang="es-CL" sz="1800" smtClean="0"/>
              <a:t>Municipalidad de Pichilemu,  Cooperativa de Salineros de Barrancas y La Villa,  Salmones Friosur,  CECTA‐USACh, CSIC-España,  Artemia Reference Center.</a:t>
            </a:r>
            <a:endParaRPr lang="es-CL" sz="1800" smtClean="0">
              <a:cs typeface="Times New Roman" pitchFamily="18" charset="0"/>
            </a:endParaRP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$ 343.257</a:t>
            </a:r>
          </a:p>
          <a:p>
            <a:pPr eaLnBrk="1" hangingPunct="1">
              <a:spcBef>
                <a:spcPts val="600"/>
              </a:spcBef>
            </a:pPr>
            <a:endParaRPr lang="es-ES" sz="1800" smtClean="0">
              <a:cs typeface="Times New Roman" pitchFamily="18" charset="0"/>
            </a:endParaRPr>
          </a:p>
        </p:txBody>
      </p:sp>
      <p:pic>
        <p:nvPicPr>
          <p:cNvPr id="67589"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67590"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ctrTitle"/>
          </p:nvPr>
        </p:nvSpPr>
        <p:spPr/>
        <p:txBody>
          <a:bodyPr/>
          <a:lstStyle/>
          <a:p>
            <a:pPr eaLnBrk="1" hangingPunct="1"/>
            <a:r>
              <a:rPr lang="es-ES" b="1" smtClean="0"/>
              <a:t>UNIVERSIDAD DE MAGALLANES</a:t>
            </a:r>
          </a:p>
        </p:txBody>
      </p:sp>
      <p:sp>
        <p:nvSpPr>
          <p:cNvPr id="68611" name="Rectangle 5"/>
          <p:cNvSpPr>
            <a:spLocks noGrp="1" noChangeAspect="1" noChangeArrowheads="1"/>
          </p:cNvSpPr>
          <p:nvPr>
            <p:ph type="subTitle" idx="1"/>
          </p:nvPr>
        </p:nvSpPr>
        <p:spPr/>
        <p:txBody>
          <a:bodyPr/>
          <a:lstStyle/>
          <a:p>
            <a:pPr eaLnBrk="1" hangingPunct="1"/>
            <a:endParaRPr lang="es-CL" smtClean="0"/>
          </a:p>
        </p:txBody>
      </p:sp>
      <p:pic>
        <p:nvPicPr>
          <p:cNvPr id="68612" name="Picture 7"/>
          <p:cNvPicPr>
            <a:picLocks noChangeAspect="1" noChangeArrowheads="1"/>
          </p:cNvPicPr>
          <p:nvPr/>
        </p:nvPicPr>
        <p:blipFill>
          <a:blip r:embed="rId3"/>
          <a:srcRect/>
          <a:stretch>
            <a:fillRect/>
          </a:stretch>
        </p:blipFill>
        <p:spPr bwMode="auto">
          <a:xfrm>
            <a:off x="3967163" y="4062413"/>
            <a:ext cx="828675" cy="762000"/>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s-ES_tradnl" sz="2800" b="1" i="1" smtClean="0"/>
              <a:t/>
            </a:r>
            <a:br>
              <a:rPr lang="es-ES_tradnl" sz="2800" b="1" i="1" smtClean="0"/>
            </a:br>
            <a:r>
              <a:rPr lang="es-ES_tradnl" sz="2800" b="1" i="1" smtClean="0"/>
              <a:t>Plataforma de información sobre pastizales</a:t>
            </a:r>
            <a:endParaRPr lang="es-ES" sz="2800" b="1" i="1" smtClean="0"/>
          </a:p>
        </p:txBody>
      </p:sp>
      <p:sp>
        <p:nvSpPr>
          <p:cNvPr id="69635" name="Rectangle 3"/>
          <p:cNvSpPr>
            <a:spLocks noGrp="1" noChangeArrowheads="1"/>
          </p:cNvSpPr>
          <p:nvPr>
            <p:ph idx="1"/>
          </p:nvPr>
        </p:nvSpPr>
        <p:spPr>
          <a:xfrm>
            <a:off x="533400" y="1816100"/>
            <a:ext cx="7772400" cy="4216400"/>
          </a:xfrm>
        </p:spPr>
        <p:txBody>
          <a:bodyPr/>
          <a:lstStyle/>
          <a:p>
            <a:r>
              <a:rPr lang="es-CL" sz="1800" b="1" smtClean="0"/>
              <a:t>D09I1036	</a:t>
            </a:r>
            <a:r>
              <a:rPr lang="es-CL" sz="1800" b="1" i="1" smtClean="0"/>
              <a:t>Sistema dinámico de monitoreo de pastizales en Magallanes</a:t>
            </a:r>
          </a:p>
          <a:p>
            <a:r>
              <a:rPr lang="es-ES_tradnl" sz="1800" b="1" smtClean="0"/>
              <a:t>Problema:</a:t>
            </a:r>
            <a:r>
              <a:rPr lang="es-ES_tradnl" sz="1800" smtClean="0"/>
              <a:t>  Se requiere </a:t>
            </a:r>
            <a:r>
              <a:rPr lang="es-CL" sz="1800" smtClean="0"/>
              <a:t>información periódica del estado de la pradera, ya sea para el uso productivo y/o como ayuda a la toma de decisiones.</a:t>
            </a:r>
          </a:p>
          <a:p>
            <a:r>
              <a:rPr lang="es-ES_tradnl" sz="1800" b="1" smtClean="0"/>
              <a:t>Solución: </a:t>
            </a:r>
            <a:r>
              <a:rPr lang="es-CL" sz="1800" smtClean="0"/>
              <a:t>Una plataforma digital de información que posibilite un seguimiento continuo del pastizal en la región de Magallanes, constituyéndose en una útil herramienta que permitiría optimizar el manejo del recurso pratense. Incluye procesamiento de datos climáticos, cartografía de vegetación, ICP. </a:t>
            </a:r>
          </a:p>
          <a:p>
            <a:r>
              <a:rPr lang="es-ES_tradnl" sz="1800" b="1" smtClean="0"/>
              <a:t>Institución:</a:t>
            </a:r>
            <a:r>
              <a:rPr lang="es-ES_tradnl" sz="1800" smtClean="0"/>
              <a:t> U. de Magallanes.  </a:t>
            </a:r>
            <a:r>
              <a:rPr lang="es-ES_tradnl" sz="1800" b="1" smtClean="0"/>
              <a:t>Mandante:  </a:t>
            </a:r>
            <a:r>
              <a:rPr lang="es-CL" sz="1800" smtClean="0"/>
              <a:t>SEREMI de Agricultura</a:t>
            </a:r>
            <a:r>
              <a:rPr lang="es-ES_tradnl" sz="1800" smtClean="0"/>
              <a:t>. </a:t>
            </a:r>
            <a:r>
              <a:rPr lang="es-ES_tradnl" sz="1800" b="1" smtClean="0"/>
              <a:t>Asociados: </a:t>
            </a:r>
            <a:r>
              <a:rPr lang="es-CL" sz="1800" smtClean="0"/>
              <a:t>Servicio Aerofotogramétrico; Estancias: Santa Ana, San Isidro, Josefina, Santa Bárbara, Cañadón Grande; Complejo Torres del Paine; Forestal Monte Alto; Agrícola y Ganadera San Antonio;  José Gallegos V.</a:t>
            </a:r>
          </a:p>
          <a:p>
            <a:r>
              <a:rPr lang="es-ES_tradnl" sz="1800" b="1" smtClean="0"/>
              <a:t>Aporte Fondef:</a:t>
            </a:r>
            <a:r>
              <a:rPr lang="es-ES_tradnl" sz="1800" smtClean="0"/>
              <a:t> M$ 303.642</a:t>
            </a:r>
          </a:p>
        </p:txBody>
      </p:sp>
      <p:pic>
        <p:nvPicPr>
          <p:cNvPr id="69636" name="Picture 6" descr="http://t3.gstatic.com/images?q=tbn:ANd9GcSXKWl_pedLwTDLfe-OD4I2EGoqSVc9xj1GedQMlUnr6-TPavsy"/>
          <p:cNvPicPr>
            <a:picLocks noChangeAspect="1" noChangeArrowheads="1"/>
          </p:cNvPicPr>
          <p:nvPr/>
        </p:nvPicPr>
        <p:blipFill>
          <a:blip r:embed="rId3"/>
          <a:srcRect/>
          <a:stretch>
            <a:fillRect/>
          </a:stretch>
        </p:blipFill>
        <p:spPr bwMode="auto">
          <a:xfrm>
            <a:off x="7000875" y="5462588"/>
            <a:ext cx="2143125" cy="1395412"/>
          </a:xfrm>
          <a:prstGeom prst="rect">
            <a:avLst/>
          </a:prstGeom>
          <a:noFill/>
          <a:ln w="9525">
            <a:noFill/>
            <a:miter lim="800000"/>
            <a:headEnd/>
            <a:tailEnd/>
          </a:ln>
        </p:spPr>
      </p:pic>
      <p:pic>
        <p:nvPicPr>
          <p:cNvPr id="69637"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69638"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es-ES" b="1" smtClean="0"/>
              <a:t>UNIVERSIDAD TÉCNICA FEDERICO SANTA MARÍA</a:t>
            </a:r>
            <a:r>
              <a:rPr lang="es-ES" smtClean="0"/>
              <a:t/>
            </a:r>
            <a:br>
              <a:rPr lang="es-ES" smtClean="0"/>
            </a:br>
            <a:endParaRPr lang="es-ES" smtClean="0"/>
          </a:p>
        </p:txBody>
      </p:sp>
      <p:sp>
        <p:nvSpPr>
          <p:cNvPr id="15363" name="Rectangle 3"/>
          <p:cNvSpPr>
            <a:spLocks noGrp="1" noChangeArrowheads="1"/>
          </p:cNvSpPr>
          <p:nvPr>
            <p:ph type="subTitle" idx="1"/>
          </p:nvPr>
        </p:nvSpPr>
        <p:spPr/>
        <p:txBody>
          <a:bodyPr/>
          <a:lstStyle/>
          <a:p>
            <a:pPr eaLnBrk="1" hangingPunct="1"/>
            <a:endParaRPr lang="es-CL" smtClean="0"/>
          </a:p>
        </p:txBody>
      </p:sp>
      <p:pic>
        <p:nvPicPr>
          <p:cNvPr id="15364" name="Picture 4"/>
          <p:cNvPicPr>
            <a:picLocks noChangeAspect="1" noChangeArrowheads="1"/>
          </p:cNvPicPr>
          <p:nvPr/>
        </p:nvPicPr>
        <p:blipFill>
          <a:blip r:embed="rId3"/>
          <a:srcRect/>
          <a:stretch>
            <a:fillRect/>
          </a:stretch>
        </p:blipFill>
        <p:spPr bwMode="auto">
          <a:xfrm>
            <a:off x="4057650" y="3886200"/>
            <a:ext cx="1382713" cy="782638"/>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406400" y="2301875"/>
            <a:ext cx="8737600" cy="1635125"/>
          </a:xfrm>
          <a:noFill/>
        </p:spPr>
        <p:txBody>
          <a:bodyPr lIns="92075" tIns="46038" rIns="92075" bIns="46038"/>
          <a:lstStyle/>
          <a:p>
            <a:pPr eaLnBrk="1" hangingPunct="1"/>
            <a:r>
              <a:rPr lang="en-US" smtClean="0">
                <a:solidFill>
                  <a:schemeClr val="tx1"/>
                </a:solidFill>
                <a:latin typeface="Palatino Linotype" pitchFamily="18" charset="0"/>
              </a:rPr>
              <a:t/>
            </a:r>
            <a:br>
              <a:rPr lang="en-US" smtClean="0">
                <a:solidFill>
                  <a:schemeClr val="tx1"/>
                </a:solidFill>
                <a:latin typeface="Palatino Linotype" pitchFamily="18" charset="0"/>
              </a:rPr>
            </a:br>
            <a:r>
              <a:rPr lang="en-US" b="1" smtClean="0">
                <a:latin typeface="Calibri" pitchFamily="34" charset="0"/>
              </a:rPr>
              <a:t>Primer  Concurso Fondef Regional 2009</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Fondo de Fomento al Desarrollo Científico y Tecnológico</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
            </a:r>
            <a:br>
              <a:rPr lang="en-US" b="1" smtClean="0">
                <a:latin typeface="Calibri" pitchFamily="34" charset="0"/>
              </a:rPr>
            </a:br>
            <a:r>
              <a:rPr lang="en-US" b="1" smtClean="0">
                <a:latin typeface="Calibri" pitchFamily="34" charset="0"/>
              </a:rPr>
              <a:t>www.fondef.cl</a:t>
            </a:r>
          </a:p>
        </p:txBody>
      </p:sp>
      <p:sp>
        <p:nvSpPr>
          <p:cNvPr id="70659" name="Rectangle 8"/>
          <p:cNvSpPr>
            <a:spLocks noChangeArrowheads="1"/>
          </p:cNvSpPr>
          <p:nvPr/>
        </p:nvSpPr>
        <p:spPr bwMode="auto">
          <a:xfrm>
            <a:off x="922338" y="4967288"/>
            <a:ext cx="7467600" cy="1036637"/>
          </a:xfrm>
          <a:prstGeom prst="rect">
            <a:avLst/>
          </a:prstGeom>
          <a:noFill/>
          <a:ln w="9525">
            <a:noFill/>
            <a:miter lim="800000"/>
            <a:headEnd/>
            <a:tailEnd/>
          </a:ln>
        </p:spPr>
        <p:txBody>
          <a:bodyPr lIns="92075" tIns="46038" rIns="92075" bIns="46038"/>
          <a:lstStyle/>
          <a:p>
            <a:pPr algn="ctr">
              <a:lnSpc>
                <a:spcPct val="70000"/>
              </a:lnSpc>
              <a:spcBef>
                <a:spcPct val="20000"/>
              </a:spcBef>
              <a:buClr>
                <a:srgbClr val="CC0000"/>
              </a:buClr>
              <a:buFont typeface="Wingdings" pitchFamily="2" charset="2"/>
              <a:buNone/>
            </a:pPr>
            <a:endParaRPr lang="es-CL" sz="2000" u="none">
              <a:latin typeface="Palatino Linotype" pitchFamily="18" charset="0"/>
            </a:endParaRPr>
          </a:p>
        </p:txBody>
      </p:sp>
      <p:pic>
        <p:nvPicPr>
          <p:cNvPr id="70660" name="Picture 2" descr="Image"/>
          <p:cNvPicPr>
            <a:picLocks noChangeAspect="1" noChangeArrowheads="1"/>
          </p:cNvPicPr>
          <p:nvPr/>
        </p:nvPicPr>
        <p:blipFill>
          <a:blip r:embed="rId3"/>
          <a:srcRect/>
          <a:stretch>
            <a:fillRect/>
          </a:stretch>
        </p:blipFill>
        <p:spPr bwMode="auto">
          <a:xfrm>
            <a:off x="441325" y="1171575"/>
            <a:ext cx="714375" cy="71437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85800" y="2130425"/>
            <a:ext cx="7772400" cy="1563688"/>
          </a:xfrm>
        </p:spPr>
        <p:txBody>
          <a:bodyPr/>
          <a:lstStyle/>
          <a:p>
            <a:pPr eaLnBrk="1" hangingPunct="1"/>
            <a:r>
              <a:rPr lang="es-ES" b="1" smtClean="0"/>
              <a:t>UNIVERSIDAD DE TALCA</a:t>
            </a:r>
          </a:p>
        </p:txBody>
      </p:sp>
      <p:sp>
        <p:nvSpPr>
          <p:cNvPr id="71683" name="Rectangle 3"/>
          <p:cNvSpPr>
            <a:spLocks noGrp="1" noChangeAspect="1" noChangeArrowheads="1"/>
          </p:cNvSpPr>
          <p:nvPr>
            <p:ph type="subTitle" idx="1"/>
          </p:nvPr>
        </p:nvSpPr>
        <p:spPr/>
        <p:txBody>
          <a:bodyPr/>
          <a:lstStyle/>
          <a:p>
            <a:pPr eaLnBrk="1" hangingPunct="1"/>
            <a:endParaRPr lang="es-CL" smtClean="0"/>
          </a:p>
        </p:txBody>
      </p:sp>
    </p:spTree>
  </p:cSld>
  <p:clrMapOvr>
    <a:masterClrMapping/>
  </p:clrMapOvr>
  <p:transition>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laflecha.net/cache/thumbnails/k/250x220/storage/news/0042/038_arandanos_azules.jpg"/>
          <p:cNvPicPr>
            <a:picLocks noChangeAspect="1" noChangeArrowheads="1"/>
          </p:cNvPicPr>
          <p:nvPr/>
        </p:nvPicPr>
        <p:blipFill>
          <a:blip r:embed="rId3"/>
          <a:srcRect/>
          <a:stretch>
            <a:fillRect/>
          </a:stretch>
        </p:blipFill>
        <p:spPr bwMode="auto">
          <a:xfrm>
            <a:off x="7324725" y="5395913"/>
            <a:ext cx="1819275" cy="1462087"/>
          </a:xfrm>
          <a:prstGeom prst="rect">
            <a:avLst/>
          </a:prstGeom>
          <a:noFill/>
          <a:ln w="9525">
            <a:noFill/>
            <a:miter lim="800000"/>
            <a:headEnd/>
            <a:tailEnd/>
          </a:ln>
        </p:spPr>
      </p:pic>
      <p:sp>
        <p:nvSpPr>
          <p:cNvPr id="72707" name="Rectangle 3"/>
          <p:cNvSpPr>
            <a:spLocks noGrp="1" noChangeArrowheads="1"/>
          </p:cNvSpPr>
          <p:nvPr>
            <p:ph type="title"/>
          </p:nvPr>
        </p:nvSpPr>
        <p:spPr>
          <a:xfrm>
            <a:off x="685800" y="666750"/>
            <a:ext cx="7772400" cy="1263650"/>
          </a:xfrm>
        </p:spPr>
        <p:txBody>
          <a:bodyPr/>
          <a:lstStyle/>
          <a:p>
            <a:pPr eaLnBrk="1" hangingPunct="1">
              <a:lnSpc>
                <a:spcPct val="80000"/>
              </a:lnSpc>
            </a:pPr>
            <a:r>
              <a:rPr lang="es-ES_tradnl" sz="2800" b="1" i="1" smtClean="0">
                <a:cs typeface="Arial" charset="0"/>
              </a:rPr>
              <a:t>Mejores condiciones para exportar arándanos</a:t>
            </a:r>
            <a:endParaRPr lang="es-ES" sz="2800" b="1" i="1" smtClean="0">
              <a:cs typeface="Arial" charset="0"/>
            </a:endParaRPr>
          </a:p>
        </p:txBody>
      </p:sp>
      <p:sp>
        <p:nvSpPr>
          <p:cNvPr id="72708" name="Rectangle 4"/>
          <p:cNvSpPr>
            <a:spLocks noGrp="1" noChangeArrowheads="1"/>
          </p:cNvSpPr>
          <p:nvPr>
            <p:ph idx="1"/>
          </p:nvPr>
        </p:nvSpPr>
        <p:spPr>
          <a:xfrm>
            <a:off x="685800" y="1543050"/>
            <a:ext cx="7772400" cy="4256088"/>
          </a:xfrm>
        </p:spPr>
        <p:txBody>
          <a:bodyPr/>
          <a:lstStyle/>
          <a:p>
            <a:pPr eaLnBrk="1" hangingPunct="1">
              <a:spcBef>
                <a:spcPts val="600"/>
              </a:spcBef>
            </a:pPr>
            <a:r>
              <a:rPr lang="es-CL" sz="1800" b="1" smtClean="0"/>
              <a:t>D09R1008: </a:t>
            </a:r>
            <a:r>
              <a:rPr lang="es-CL" sz="1800" smtClean="0"/>
              <a:t>       </a:t>
            </a:r>
            <a:r>
              <a:rPr lang="es-CL" sz="1800" b="1" i="1" smtClean="0"/>
              <a:t>Maximización de la productividad de arándanos frescos en la región del Maule: Manejo e integración de factores de precosecha, cosecha y postcosecha</a:t>
            </a:r>
          </a:p>
          <a:p>
            <a:pPr eaLnBrk="1" hangingPunct="1">
              <a:spcBef>
                <a:spcPts val="600"/>
              </a:spcBef>
            </a:pPr>
            <a:r>
              <a:rPr lang="es-ES_tradnl" sz="1800" b="1" smtClean="0"/>
              <a:t>Problema: </a:t>
            </a:r>
            <a:r>
              <a:rPr lang="es-ES" sz="1800" smtClean="0"/>
              <a:t>Chile ha crecido 10 veces en superficie plantada de arándanos entre 1997-2007 (25% está en R. del Maule).  EE.UU. es el primer productor  mundial y  el  principal mercado de destino en fresco. Para absorber la mayor oferta chilena, es indispensable mejorar y uniformar la calidad en el destino. </a:t>
            </a:r>
            <a:endParaRPr lang="es-ES_tradnl" sz="1800" smtClean="0"/>
          </a:p>
          <a:p>
            <a:pPr eaLnBrk="1" hangingPunct="1">
              <a:spcBef>
                <a:spcPts val="600"/>
              </a:spcBef>
            </a:pPr>
            <a:r>
              <a:rPr lang="es-ES_tradnl" sz="1800" smtClean="0"/>
              <a:t> </a:t>
            </a:r>
            <a:r>
              <a:rPr lang="es-ES_tradnl" sz="1800" b="1" smtClean="0"/>
              <a:t>Solución: </a:t>
            </a:r>
            <a:r>
              <a:rPr lang="es-ES" sz="1800" smtClean="0"/>
              <a:t> Para disminuir la caída en proporción de fruta exportable, se requiere pasar de la situación actual, con manejos parcializados en cada fase del proceso exportador (precosecha, cosecha y postcosecha), a un enfoque integrador que maximice: rendimiento de fruta exportable, vida postcosecha y calidad/condición de fruta en destino.</a:t>
            </a:r>
          </a:p>
          <a:p>
            <a:pPr eaLnBrk="1" hangingPunct="1">
              <a:spcBef>
                <a:spcPts val="600"/>
              </a:spcBef>
            </a:pPr>
            <a:r>
              <a:rPr lang="es-ES" sz="1800" b="1" smtClean="0"/>
              <a:t> </a:t>
            </a:r>
            <a:r>
              <a:rPr lang="es-CL" sz="1800" b="1" smtClean="0">
                <a:cs typeface="Times New Roman" pitchFamily="18" charset="0"/>
              </a:rPr>
              <a:t>Institución:</a:t>
            </a:r>
            <a:r>
              <a:rPr lang="es-CL" sz="1800" smtClean="0">
                <a:cs typeface="Times New Roman" pitchFamily="18" charset="0"/>
              </a:rPr>
              <a:t>  </a:t>
            </a:r>
            <a:r>
              <a:rPr lang="es-ES" sz="1800" smtClean="0">
                <a:cs typeface="Times New Roman" pitchFamily="18" charset="0"/>
              </a:rPr>
              <a:t>U. de Talca.  </a:t>
            </a:r>
            <a:r>
              <a:rPr lang="es-ES" sz="1800" b="1" smtClean="0">
                <a:cs typeface="Times New Roman" pitchFamily="18" charset="0"/>
              </a:rPr>
              <a:t>Asociados:  </a:t>
            </a:r>
            <a:r>
              <a:rPr lang="es-ES" sz="1800" smtClean="0"/>
              <a:t>Soc. Comercial Valle Maule, Sun Belle Berries, ANASAC, Invest MAULE. </a:t>
            </a: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$ 179.907</a:t>
            </a:r>
          </a:p>
          <a:p>
            <a:pPr eaLnBrk="1" hangingPunct="1">
              <a:spcBef>
                <a:spcPts val="600"/>
              </a:spcBef>
            </a:pPr>
            <a:endParaRPr lang="es-ES" sz="1800" smtClean="0">
              <a:cs typeface="Times New Roman" pitchFamily="18" charset="0"/>
            </a:endParaRPr>
          </a:p>
        </p:txBody>
      </p:sp>
      <p:pic>
        <p:nvPicPr>
          <p:cNvPr id="72709" name="Picture 18" descr="http://www.notebook-battery.us/images/digital-usb-disk-pen.jpg"/>
          <p:cNvPicPr>
            <a:picLocks noChangeAspect="1" noChangeArrowheads="1"/>
          </p:cNvPicPr>
          <p:nvPr/>
        </p:nvPicPr>
        <p:blipFill>
          <a:blip r:embed="rId4"/>
          <a:srcRect/>
          <a:stretch>
            <a:fillRect/>
          </a:stretch>
        </p:blipFill>
        <p:spPr bwMode="auto">
          <a:xfrm>
            <a:off x="0" y="6264275"/>
            <a:ext cx="593725" cy="593725"/>
          </a:xfrm>
          <a:prstGeom prst="rect">
            <a:avLst/>
          </a:prstGeom>
          <a:noFill/>
          <a:ln w="9525">
            <a:noFill/>
            <a:miter lim="800000"/>
            <a:headEnd/>
            <a:tailEnd/>
          </a:ln>
        </p:spPr>
      </p:pic>
      <p:sp>
        <p:nvSpPr>
          <p:cNvPr id="72710" name="13 CuadroTexto"/>
          <p:cNvSpPr txBox="1">
            <a:spLocks noChangeArrowheads="1"/>
          </p:cNvSpPr>
          <p:nvPr/>
        </p:nvSpPr>
        <p:spPr bwMode="auto">
          <a:xfrm>
            <a:off x="53975" y="6597650"/>
            <a:ext cx="1171575" cy="246063"/>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85800" y="2130425"/>
            <a:ext cx="7772400" cy="1563688"/>
          </a:xfrm>
        </p:spPr>
        <p:txBody>
          <a:bodyPr/>
          <a:lstStyle/>
          <a:p>
            <a:pPr eaLnBrk="1" hangingPunct="1"/>
            <a:r>
              <a:rPr lang="es-ES" b="1" smtClean="0"/>
              <a:t>UNIVERSIDAD DE LA FRONTERA</a:t>
            </a:r>
          </a:p>
        </p:txBody>
      </p:sp>
      <p:sp>
        <p:nvSpPr>
          <p:cNvPr id="73731" name="Rectangle 3"/>
          <p:cNvSpPr>
            <a:spLocks noGrp="1" noChangeAspect="1" noChangeArrowheads="1"/>
          </p:cNvSpPr>
          <p:nvPr>
            <p:ph type="subTitle" idx="1"/>
          </p:nvPr>
        </p:nvSpPr>
        <p:spPr/>
        <p:txBody>
          <a:bodyPr/>
          <a:lstStyle/>
          <a:p>
            <a:pPr eaLnBrk="1" hangingPunct="1"/>
            <a:endParaRPr lang="es-CL" smtClean="0"/>
          </a:p>
        </p:txBody>
      </p:sp>
      <p:pic>
        <p:nvPicPr>
          <p:cNvPr id="73732" name="Picture 4"/>
          <p:cNvPicPr>
            <a:picLocks noChangeAspect="1" noChangeArrowheads="1"/>
          </p:cNvPicPr>
          <p:nvPr/>
        </p:nvPicPr>
        <p:blipFill>
          <a:blip r:embed="rId3"/>
          <a:srcRect/>
          <a:stretch>
            <a:fillRect/>
          </a:stretch>
        </p:blipFill>
        <p:spPr bwMode="auto">
          <a:xfrm>
            <a:off x="4165600" y="3941763"/>
            <a:ext cx="714375" cy="619125"/>
          </a:xfrm>
          <a:prstGeom prst="rect">
            <a:avLst/>
          </a:prstGeom>
          <a:noFill/>
          <a:ln w="12700">
            <a:noFill/>
            <a:miter lim="800000"/>
            <a:headEnd type="none" w="sm" len="sm"/>
            <a:tailEnd type="none" w="sm" len="sm"/>
          </a:ln>
        </p:spPr>
      </p:pic>
    </p:spTree>
  </p:cSld>
  <p:clrMapOvr>
    <a:masterClrMapping/>
  </p:clrMapOvr>
  <p:transition>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top100.cl/wp-content/uploads/2008/11/pucon.jpg"/>
          <p:cNvPicPr>
            <a:picLocks noChangeAspect="1" noChangeArrowheads="1"/>
          </p:cNvPicPr>
          <p:nvPr/>
        </p:nvPicPr>
        <p:blipFill>
          <a:blip r:embed="rId3"/>
          <a:srcRect/>
          <a:stretch>
            <a:fillRect/>
          </a:stretch>
        </p:blipFill>
        <p:spPr bwMode="auto">
          <a:xfrm>
            <a:off x="6715125" y="5594350"/>
            <a:ext cx="2428875" cy="1263650"/>
          </a:xfrm>
          <a:prstGeom prst="rect">
            <a:avLst/>
          </a:prstGeom>
          <a:noFill/>
          <a:ln w="9525">
            <a:noFill/>
            <a:miter lim="800000"/>
            <a:headEnd/>
            <a:tailEnd/>
          </a:ln>
        </p:spPr>
      </p:pic>
      <p:sp>
        <p:nvSpPr>
          <p:cNvPr id="74755" name="Rectangle 3"/>
          <p:cNvSpPr>
            <a:spLocks noGrp="1" noChangeArrowheads="1"/>
          </p:cNvSpPr>
          <p:nvPr>
            <p:ph type="title"/>
          </p:nvPr>
        </p:nvSpPr>
        <p:spPr>
          <a:xfrm>
            <a:off x="685800" y="787400"/>
            <a:ext cx="7772400" cy="1143000"/>
          </a:xfrm>
        </p:spPr>
        <p:txBody>
          <a:bodyPr/>
          <a:lstStyle/>
          <a:p>
            <a:pPr eaLnBrk="1" hangingPunct="1">
              <a:lnSpc>
                <a:spcPct val="80000"/>
              </a:lnSpc>
            </a:pPr>
            <a:r>
              <a:rPr lang="es-ES_tradnl" sz="2800" b="1" i="1" smtClean="0">
                <a:cs typeface="Arial" charset="0"/>
              </a:rPr>
              <a:t>Turismo de intereses especiales para Pucón</a:t>
            </a:r>
            <a:endParaRPr lang="es-ES" sz="2800" b="1" i="1" smtClean="0">
              <a:cs typeface="Arial" charset="0"/>
            </a:endParaRPr>
          </a:p>
        </p:txBody>
      </p:sp>
      <p:sp>
        <p:nvSpPr>
          <p:cNvPr id="74756" name="Rectangle 4"/>
          <p:cNvSpPr>
            <a:spLocks noGrp="1" noChangeArrowheads="1"/>
          </p:cNvSpPr>
          <p:nvPr>
            <p:ph idx="1"/>
          </p:nvPr>
        </p:nvSpPr>
        <p:spPr>
          <a:xfrm>
            <a:off x="685800" y="1581150"/>
            <a:ext cx="7772400" cy="4217988"/>
          </a:xfrm>
        </p:spPr>
        <p:txBody>
          <a:bodyPr/>
          <a:lstStyle/>
          <a:p>
            <a:pPr eaLnBrk="1" hangingPunct="1">
              <a:spcBef>
                <a:spcPts val="600"/>
              </a:spcBef>
            </a:pPr>
            <a:r>
              <a:rPr lang="es-CL" sz="1800" b="1" smtClean="0"/>
              <a:t>D09R1004</a:t>
            </a:r>
            <a:r>
              <a:rPr lang="es-CL" sz="1800" b="1" i="1" smtClean="0"/>
              <a:t>        Generación de un modelo replicable para la identificación y desarrollo de contenidos en un circuito estratégico de naturaleza, historia y cultura para el turismo de intereses especiales. Experiencia piloto en el área de influencia del Municipio de Pucón</a:t>
            </a:r>
          </a:p>
          <a:p>
            <a:r>
              <a:rPr lang="es-ES_tradnl" sz="1800" b="1" smtClean="0"/>
              <a:t>Problema:</a:t>
            </a:r>
            <a:r>
              <a:rPr lang="es-CL" sz="1800" smtClean="0"/>
              <a:t> Gran potencial de desarrollo, en la Araucanía, del Turismo de Intereses Especiales (TIE) ya que permite generar recursos económicos. Tiene capacidad para atraer turistas, especialmente extranjeros, durante todo el año.</a:t>
            </a:r>
            <a:endParaRPr lang="es-ES_tradnl" sz="1800" smtClean="0"/>
          </a:p>
          <a:p>
            <a:r>
              <a:rPr lang="es-ES_tradnl" sz="1800" smtClean="0"/>
              <a:t> </a:t>
            </a:r>
            <a:r>
              <a:rPr lang="es-ES_tradnl" sz="1800" b="1" smtClean="0"/>
              <a:t>Solución: </a:t>
            </a:r>
            <a:r>
              <a:rPr lang="es-CL" sz="1800" smtClean="0"/>
              <a:t>Oferta de actividades TIE en un  “paquete integrado” que se apoya en una plataforma virtual de bajo costo y fácil masificación.  Incorpora investigación y estrategias metodológicas para definir contenidos y desarrollar circuitos turísticos en función de los componentes naturaleza, historia y cultura. </a:t>
            </a:r>
          </a:p>
          <a:p>
            <a:r>
              <a:rPr lang="es-CL" sz="1800" b="1" smtClean="0">
                <a:cs typeface="Times New Roman" pitchFamily="18" charset="0"/>
              </a:rPr>
              <a:t>Institución:</a:t>
            </a:r>
            <a:r>
              <a:rPr lang="es-CL" sz="1800" smtClean="0">
                <a:cs typeface="Times New Roman" pitchFamily="18" charset="0"/>
              </a:rPr>
              <a:t>  </a:t>
            </a:r>
            <a:r>
              <a:rPr lang="es-ES" sz="1800" smtClean="0">
                <a:cs typeface="Times New Roman" pitchFamily="18" charset="0"/>
              </a:rPr>
              <a:t>U. de La Frontera. </a:t>
            </a:r>
            <a:r>
              <a:rPr lang="es-ES" sz="1800" b="1" smtClean="0">
                <a:cs typeface="Times New Roman" pitchFamily="18" charset="0"/>
              </a:rPr>
              <a:t>Mandante: </a:t>
            </a:r>
            <a:r>
              <a:rPr lang="es-CL" sz="1800" smtClean="0"/>
              <a:t>Ilustre Municipalidad de Pucón, Corporación Nacional Forestal.</a:t>
            </a:r>
            <a:endParaRPr lang="es-CL" sz="1800" smtClean="0">
              <a:cs typeface="Times New Roman" pitchFamily="18" charset="0"/>
            </a:endParaRP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$ 177.009</a:t>
            </a:r>
          </a:p>
          <a:p>
            <a:pPr eaLnBrk="1" hangingPunct="1">
              <a:spcBef>
                <a:spcPts val="600"/>
              </a:spcBef>
            </a:pPr>
            <a:endParaRPr lang="es-ES" sz="1800" smtClean="0">
              <a:cs typeface="Times New Roman" pitchFamily="18" charset="0"/>
            </a:endParaRPr>
          </a:p>
        </p:txBody>
      </p:sp>
      <p:pic>
        <p:nvPicPr>
          <p:cNvPr id="74757"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74758"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t0.gstatic.com/images?q=tbn:hbuw-d06LlDHKM:http://www.lawebdeparana.com/wp-content/uploads/2009/06/plaguicidas.png&amp;t=1"/>
          <p:cNvPicPr>
            <a:picLocks noChangeAspect="1" noChangeArrowheads="1"/>
          </p:cNvPicPr>
          <p:nvPr/>
        </p:nvPicPr>
        <p:blipFill>
          <a:blip r:embed="rId3"/>
          <a:srcRect/>
          <a:stretch>
            <a:fillRect/>
          </a:stretch>
        </p:blipFill>
        <p:spPr bwMode="auto">
          <a:xfrm>
            <a:off x="7307263" y="5505450"/>
            <a:ext cx="1836737" cy="1352550"/>
          </a:xfrm>
          <a:prstGeom prst="rect">
            <a:avLst/>
          </a:prstGeom>
          <a:noFill/>
          <a:ln w="9525">
            <a:noFill/>
            <a:miter lim="800000"/>
            <a:headEnd/>
            <a:tailEnd/>
          </a:ln>
        </p:spPr>
      </p:pic>
      <p:sp>
        <p:nvSpPr>
          <p:cNvPr id="75779" name="Rectangle 3"/>
          <p:cNvSpPr>
            <a:spLocks noGrp="1" noChangeArrowheads="1"/>
          </p:cNvSpPr>
          <p:nvPr>
            <p:ph type="title"/>
          </p:nvPr>
        </p:nvSpPr>
        <p:spPr>
          <a:xfrm>
            <a:off x="685800" y="787400"/>
            <a:ext cx="7772400" cy="1143000"/>
          </a:xfrm>
        </p:spPr>
        <p:txBody>
          <a:bodyPr/>
          <a:lstStyle/>
          <a:p>
            <a:pPr eaLnBrk="1" hangingPunct="1">
              <a:lnSpc>
                <a:spcPct val="80000"/>
              </a:lnSpc>
            </a:pPr>
            <a:r>
              <a:rPr lang="es-ES_tradnl" sz="2800" b="1" i="1" smtClean="0">
                <a:cs typeface="Arial" charset="0"/>
              </a:rPr>
              <a:t>Degradación de los plaguicidas</a:t>
            </a:r>
            <a:endParaRPr lang="es-ES" sz="2800" b="1" i="1" smtClean="0">
              <a:cs typeface="Arial" charset="0"/>
            </a:endParaRPr>
          </a:p>
        </p:txBody>
      </p:sp>
      <p:sp>
        <p:nvSpPr>
          <p:cNvPr id="75780" name="Rectangle 4"/>
          <p:cNvSpPr>
            <a:spLocks noGrp="1" noChangeArrowheads="1"/>
          </p:cNvSpPr>
          <p:nvPr>
            <p:ph idx="1"/>
          </p:nvPr>
        </p:nvSpPr>
        <p:spPr>
          <a:xfrm>
            <a:off x="685800" y="1581150"/>
            <a:ext cx="7772400" cy="4217988"/>
          </a:xfrm>
        </p:spPr>
        <p:txBody>
          <a:bodyPr/>
          <a:lstStyle/>
          <a:p>
            <a:pPr eaLnBrk="1" hangingPunct="1">
              <a:spcBef>
                <a:spcPts val="600"/>
              </a:spcBef>
            </a:pPr>
            <a:r>
              <a:rPr lang="es-CL" sz="1800" b="1" smtClean="0"/>
              <a:t>D09R1006:</a:t>
            </a:r>
            <a:r>
              <a:rPr lang="es-CL" sz="1800" smtClean="0"/>
              <a:t>        </a:t>
            </a:r>
            <a:r>
              <a:rPr lang="es-CL" sz="1800" b="1" i="1" smtClean="0"/>
              <a:t>Manejo adecuado de residuos de plaguicidas en la producción frutícola de la Región de La Araucanía a través de la implementación y difusión de lechos biológicos</a:t>
            </a:r>
          </a:p>
          <a:p>
            <a:pPr eaLnBrk="1" hangingPunct="1">
              <a:spcBef>
                <a:spcPts val="600"/>
              </a:spcBef>
            </a:pPr>
            <a:r>
              <a:rPr lang="es-ES_tradnl" sz="1800" b="1" smtClean="0"/>
              <a:t>Problema:</a:t>
            </a:r>
            <a:r>
              <a:rPr lang="es-CL" sz="1800" b="1" smtClean="0"/>
              <a:t>  </a:t>
            </a:r>
            <a:r>
              <a:rPr lang="es-CL" sz="1800" smtClean="0"/>
              <a:t>C</a:t>
            </a:r>
            <a:r>
              <a:rPr lang="es-ES" sz="1800" smtClean="0"/>
              <a:t>reciente preocupación sobre los riesgos asociados al manejo y uso de plaguicidas. </a:t>
            </a:r>
            <a:endParaRPr lang="es-ES_tradnl" sz="1800" smtClean="0"/>
          </a:p>
          <a:p>
            <a:pPr eaLnBrk="1" hangingPunct="1">
              <a:spcBef>
                <a:spcPts val="600"/>
              </a:spcBef>
            </a:pPr>
            <a:r>
              <a:rPr lang="es-ES_tradnl" sz="1800" smtClean="0"/>
              <a:t> </a:t>
            </a:r>
            <a:r>
              <a:rPr lang="es-ES_tradnl" sz="1800" b="1" smtClean="0"/>
              <a:t>Solución: </a:t>
            </a:r>
            <a:r>
              <a:rPr lang="es-ES" sz="1800" b="1" smtClean="0"/>
              <a:t> </a:t>
            </a:r>
            <a:r>
              <a:rPr lang="es-ES" sz="1800" smtClean="0"/>
              <a:t>Se ha desarrollado la tecnología de lechos biológicos, la cual no existe en nuestro país, que es eficiente para remover residuos de plaguicidas. Los lechos biológicos consisten, en una excavación en el suelo,  impermeabilizada, la cual se rellena con una biomezcla compuesta por suelo, turba y residuo lignocelulósico,  lo que permite la retención y posterior degradación de los plaguicidas in situ,  favoreciendo la sustentabilidad del sector frutícola</a:t>
            </a:r>
            <a:endParaRPr lang="es-CL" sz="1800" smtClean="0"/>
          </a:p>
          <a:p>
            <a:pPr eaLnBrk="1" hangingPunct="1">
              <a:spcBef>
                <a:spcPts val="600"/>
              </a:spcBef>
            </a:pPr>
            <a:r>
              <a:rPr lang="es-CL" sz="1800" b="1" smtClean="0">
                <a:cs typeface="Times New Roman" pitchFamily="18" charset="0"/>
              </a:rPr>
              <a:t>Institución:</a:t>
            </a:r>
            <a:r>
              <a:rPr lang="es-CL" sz="1800" smtClean="0">
                <a:cs typeface="Times New Roman" pitchFamily="18" charset="0"/>
              </a:rPr>
              <a:t>  </a:t>
            </a:r>
            <a:r>
              <a:rPr lang="es-ES" sz="1800" smtClean="0">
                <a:cs typeface="Times New Roman" pitchFamily="18" charset="0"/>
              </a:rPr>
              <a:t>U. de La Frontera, INIA. </a:t>
            </a:r>
            <a:r>
              <a:rPr lang="es-ES" sz="1800" b="1" smtClean="0">
                <a:cs typeface="Times New Roman" pitchFamily="18" charset="0"/>
              </a:rPr>
              <a:t>Mandante: </a:t>
            </a:r>
            <a:r>
              <a:rPr lang="es-ES" sz="1800" smtClean="0">
                <a:cs typeface="Times New Roman" pitchFamily="18" charset="0"/>
              </a:rPr>
              <a:t>SAG, INDAP</a:t>
            </a:r>
            <a:r>
              <a:rPr lang="es-ES" sz="1800" b="1" smtClean="0">
                <a:cs typeface="Times New Roman" pitchFamily="18" charset="0"/>
              </a:rPr>
              <a:t>  Asociados: </a:t>
            </a:r>
            <a:r>
              <a:rPr lang="es-ES" sz="1800" smtClean="0">
                <a:cs typeface="Times New Roman" pitchFamily="18" charset="0"/>
              </a:rPr>
              <a:t>Agrícola San Clemente, Terrritorio Vergel del Sur, José Miguel Inalaf García.</a:t>
            </a:r>
            <a:endParaRPr lang="es-CL" sz="1800" smtClean="0">
              <a:cs typeface="Times New Roman" pitchFamily="18" charset="0"/>
            </a:endParaRPr>
          </a:p>
          <a:p>
            <a:pPr eaLnBrk="1" hangingPunct="1">
              <a:spcBef>
                <a:spcPts val="600"/>
              </a:spcBef>
            </a:pPr>
            <a:r>
              <a:rPr lang="es-CL" sz="1800" b="1" smtClean="0">
                <a:cs typeface="Times New Roman" pitchFamily="18" charset="0"/>
              </a:rPr>
              <a:t>Aporte Fondef:</a:t>
            </a:r>
            <a:r>
              <a:rPr lang="es-CL" sz="1800" smtClean="0">
                <a:cs typeface="Times New Roman" pitchFamily="18" charset="0"/>
              </a:rPr>
              <a:t> M</a:t>
            </a:r>
            <a:r>
              <a:rPr lang="es-ES" sz="1800" smtClean="0">
                <a:cs typeface="Times New Roman" pitchFamily="18" charset="0"/>
              </a:rPr>
              <a:t>$ 134.000</a:t>
            </a:r>
          </a:p>
          <a:p>
            <a:pPr eaLnBrk="1" hangingPunct="1">
              <a:spcBef>
                <a:spcPts val="600"/>
              </a:spcBef>
            </a:pPr>
            <a:endParaRPr lang="es-ES" sz="1800" smtClean="0">
              <a:cs typeface="Times New Roman" pitchFamily="18" charset="0"/>
            </a:endParaRPr>
          </a:p>
        </p:txBody>
      </p:sp>
      <p:pic>
        <p:nvPicPr>
          <p:cNvPr id="75781"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75782" name="5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s-CL" smtClean="0"/>
              <a:t>FIN</a:t>
            </a:r>
            <a:endParaRPr lang="es-ES" smtClean="0"/>
          </a:p>
        </p:txBody>
      </p:sp>
      <p:sp>
        <p:nvSpPr>
          <p:cNvPr id="76803" name="Rectangle 3"/>
          <p:cNvSpPr>
            <a:spLocks noGrp="1" noChangeArrowheads="1"/>
          </p:cNvSpPr>
          <p:nvPr>
            <p:ph idx="1"/>
          </p:nvPr>
        </p:nvSpPr>
        <p:spPr/>
        <p:txBody>
          <a:bodyPr/>
          <a:lstStyle/>
          <a:p>
            <a:pPr eaLnBrk="1" hangingPunct="1"/>
            <a:endParaRPr lang="es-ES" smtClean="0"/>
          </a:p>
        </p:txBody>
      </p:sp>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http://t2.gstatic.com/images?q=tbn:ANd9GcQUJdQon5l2_aPlNmuz5oEvS398UnaVYKWI2n5zbjIxCVS0a8qf"/>
          <p:cNvPicPr>
            <a:picLocks noChangeAspect="1" noChangeArrowheads="1"/>
          </p:cNvPicPr>
          <p:nvPr/>
        </p:nvPicPr>
        <p:blipFill>
          <a:blip r:embed="rId3"/>
          <a:srcRect/>
          <a:stretch>
            <a:fillRect/>
          </a:stretch>
        </p:blipFill>
        <p:spPr bwMode="auto">
          <a:xfrm>
            <a:off x="7369175" y="5562600"/>
            <a:ext cx="1774825" cy="1295400"/>
          </a:xfrm>
          <a:prstGeom prst="rect">
            <a:avLst/>
          </a:prstGeom>
          <a:noFill/>
          <a:ln w="9525">
            <a:noFill/>
            <a:miter lim="800000"/>
            <a:headEnd/>
            <a:tailEnd/>
          </a:ln>
        </p:spPr>
      </p:pic>
      <p:sp>
        <p:nvSpPr>
          <p:cNvPr id="16387" name="Rectangle 2"/>
          <p:cNvSpPr>
            <a:spLocks noGrp="1" noChangeArrowheads="1"/>
          </p:cNvSpPr>
          <p:nvPr>
            <p:ph type="title"/>
          </p:nvPr>
        </p:nvSpPr>
        <p:spPr>
          <a:xfrm>
            <a:off x="685800" y="747713"/>
            <a:ext cx="7772400" cy="1143000"/>
          </a:xfrm>
        </p:spPr>
        <p:txBody>
          <a:bodyPr/>
          <a:lstStyle/>
          <a:p>
            <a:pPr eaLnBrk="1" hangingPunct="1"/>
            <a:r>
              <a:rPr lang="en-US" sz="2400" i="1" smtClean="0">
                <a:cs typeface="Arial" charset="0"/>
              </a:rPr>
              <a:t/>
            </a:r>
            <a:br>
              <a:rPr lang="en-US" sz="2400" i="1" smtClean="0">
                <a:cs typeface="Arial" charset="0"/>
              </a:rPr>
            </a:br>
            <a:r>
              <a:rPr lang="en-US" sz="2400" i="1" smtClean="0">
                <a:cs typeface="Arial" charset="0"/>
              </a:rPr>
              <a:t/>
            </a:r>
            <a:br>
              <a:rPr lang="en-US" sz="2400" i="1" smtClean="0">
                <a:cs typeface="Arial" charset="0"/>
              </a:rPr>
            </a:br>
            <a:r>
              <a:rPr lang="en-US" sz="2400" i="1" smtClean="0">
                <a:cs typeface="Arial" charset="0"/>
              </a:rPr>
              <a:t/>
            </a:r>
            <a:br>
              <a:rPr lang="en-US" sz="2400" i="1" smtClean="0">
                <a:cs typeface="Arial" charset="0"/>
              </a:rPr>
            </a:br>
            <a:r>
              <a:rPr lang="en-US" sz="2800" b="1" i="1" smtClean="0"/>
              <a:t>Información válida sobre biocombustibles</a:t>
            </a:r>
            <a:br>
              <a:rPr lang="en-US" sz="2800" b="1" i="1" smtClean="0"/>
            </a:br>
            <a:r>
              <a:rPr lang="en-US" sz="2400" i="1" smtClean="0">
                <a:cs typeface="Arial" charset="0"/>
              </a:rPr>
              <a:t/>
            </a:r>
            <a:br>
              <a:rPr lang="en-US" sz="2400" i="1" smtClean="0">
                <a:cs typeface="Arial" charset="0"/>
              </a:rPr>
            </a:br>
            <a:r>
              <a:rPr lang="en-US" sz="2400" i="1" smtClean="0">
                <a:cs typeface="Arial" charset="0"/>
              </a:rPr>
              <a:t/>
            </a:r>
            <a:br>
              <a:rPr lang="en-US" sz="2400" i="1" smtClean="0">
                <a:cs typeface="Arial" charset="0"/>
              </a:rPr>
            </a:br>
            <a:endParaRPr lang="es-ES" sz="2800" b="1" i="1" smtClean="0"/>
          </a:p>
        </p:txBody>
      </p:sp>
      <p:sp>
        <p:nvSpPr>
          <p:cNvPr id="16388" name="Rectangle 3"/>
          <p:cNvSpPr>
            <a:spLocks noGrp="1" noChangeArrowheads="1"/>
          </p:cNvSpPr>
          <p:nvPr>
            <p:ph idx="1"/>
          </p:nvPr>
        </p:nvSpPr>
        <p:spPr>
          <a:xfrm>
            <a:off x="711200" y="1516063"/>
            <a:ext cx="7772400" cy="4897437"/>
          </a:xfrm>
        </p:spPr>
        <p:txBody>
          <a:bodyPr/>
          <a:lstStyle/>
          <a:p>
            <a:pPr eaLnBrk="1" hangingPunct="1">
              <a:spcBef>
                <a:spcPts val="600"/>
              </a:spcBef>
            </a:pPr>
            <a:r>
              <a:rPr lang="es-CL" sz="1800" b="1" smtClean="0"/>
              <a:t>D09I1070	</a:t>
            </a:r>
            <a:r>
              <a:rPr lang="es-ES" sz="1800" b="1" i="1" smtClean="0">
                <a:cs typeface="Arial" charset="0"/>
              </a:rPr>
              <a:t>Análisis y generación de base de datos de potencial energético y emisiones contaminantes de biocombustibles</a:t>
            </a:r>
            <a:endParaRPr lang="es-ES_tradnl" sz="1800" b="1" i="1" smtClean="0">
              <a:cs typeface="Arial" charset="0"/>
            </a:endParaRPr>
          </a:p>
          <a:p>
            <a:pPr eaLnBrk="1" hangingPunct="1">
              <a:spcBef>
                <a:spcPts val="600"/>
              </a:spcBef>
            </a:pPr>
            <a:r>
              <a:rPr lang="es-MX" sz="1800" b="1" smtClean="0"/>
              <a:t>Problema:  </a:t>
            </a:r>
            <a:r>
              <a:rPr lang="es-MX" sz="1800" smtClean="0"/>
              <a:t>Los biocombustibles son parte </a:t>
            </a:r>
            <a:r>
              <a:rPr lang="es-ES" sz="1800" smtClean="0"/>
              <a:t>Plan de Seguridad Energética. Dada la gran variedad de materias primas y procesos, existen diferencias significativas respecto a su potencial energético y la calidad de sus emisiones. </a:t>
            </a:r>
          </a:p>
          <a:p>
            <a:pPr eaLnBrk="1" hangingPunct="1">
              <a:spcBef>
                <a:spcPts val="600"/>
              </a:spcBef>
            </a:pPr>
            <a:r>
              <a:rPr lang="es-CL" sz="1800" b="1" smtClean="0"/>
              <a:t>Solución</a:t>
            </a:r>
            <a:r>
              <a:rPr lang="es-MX" sz="1800" b="1" smtClean="0"/>
              <a:t>:</a:t>
            </a:r>
            <a:r>
              <a:rPr lang="es-ES" sz="1800" b="1" smtClean="0"/>
              <a:t>  </a:t>
            </a:r>
            <a:r>
              <a:rPr lang="es-ES" sz="1800" smtClean="0"/>
              <a:t>Crear una base de datos actualizable del potencial energético y las emisiones contaminantes.  Permitirá mejorar la toma de decisiones y definición de políticas públicas. Se implementará un laboratorio de medición de emisiones; un banco dinamométrico para medir y controlar variables de combustión de biocombustibles en automóviles  y  se caracterizará (termofísica y químicamente) los biocombustibles de acuerdo a la norma nacional.</a:t>
            </a:r>
          </a:p>
          <a:p>
            <a:pPr eaLnBrk="1" hangingPunct="1">
              <a:spcBef>
                <a:spcPts val="600"/>
              </a:spcBef>
            </a:pPr>
            <a:r>
              <a:rPr lang="es-CL" sz="1800" b="1" smtClean="0"/>
              <a:t>Instituciones: </a:t>
            </a:r>
            <a:r>
              <a:rPr lang="es-CL" sz="1800" smtClean="0"/>
              <a:t>UTFSM, U. Católica de Temuco. </a:t>
            </a:r>
            <a:r>
              <a:rPr lang="es-CL" sz="1800" b="1" smtClean="0"/>
              <a:t> Mandante: </a:t>
            </a:r>
            <a:r>
              <a:rPr lang="es-CL" sz="1800" smtClean="0"/>
              <a:t>CONAMA </a:t>
            </a:r>
            <a:r>
              <a:rPr lang="es-CL" sz="1800" b="1" smtClean="0"/>
              <a:t>Asociados</a:t>
            </a:r>
            <a:r>
              <a:rPr lang="es-CL" sz="1800" smtClean="0"/>
              <a:t>: FAME Ltda., Desert Research Institute, U. Castilla La Mancha, Dra. Bárbara Zielinska</a:t>
            </a:r>
          </a:p>
          <a:p>
            <a:pPr eaLnBrk="1" hangingPunct="1">
              <a:spcBef>
                <a:spcPts val="600"/>
              </a:spcBef>
            </a:pPr>
            <a:r>
              <a:rPr lang="es-CL" sz="1800" b="1" smtClean="0"/>
              <a:t>Aporte Fondef: </a:t>
            </a:r>
            <a:r>
              <a:rPr lang="es-CL" sz="1800" smtClean="0"/>
              <a:t>M</a:t>
            </a:r>
            <a:r>
              <a:rPr lang="es-ES" sz="1800" smtClean="0"/>
              <a:t>$ 540.313 </a:t>
            </a:r>
          </a:p>
          <a:p>
            <a:pPr lvl="1" eaLnBrk="1" hangingPunct="1">
              <a:spcBef>
                <a:spcPts val="600"/>
              </a:spcBef>
              <a:buFont typeface="Wingdings" pitchFamily="2" charset="2"/>
              <a:buChar char="o"/>
            </a:pPr>
            <a:endParaRPr lang="es-ES" sz="1800" smtClean="0"/>
          </a:p>
        </p:txBody>
      </p:sp>
      <p:pic>
        <p:nvPicPr>
          <p:cNvPr id="16389"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16390" name="7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t3.gstatic.com/images?q=tbn:ANd9GcR-FkJU1-gGONCDQ0KPpdTL47EUsiHaYixn_WvckTWirIiRRsFB"/>
          <p:cNvPicPr>
            <a:picLocks noChangeAspect="1" noChangeArrowheads="1"/>
          </p:cNvPicPr>
          <p:nvPr/>
        </p:nvPicPr>
        <p:blipFill>
          <a:blip r:embed="rId3"/>
          <a:srcRect/>
          <a:stretch>
            <a:fillRect/>
          </a:stretch>
        </p:blipFill>
        <p:spPr bwMode="auto">
          <a:xfrm>
            <a:off x="7248525" y="5437188"/>
            <a:ext cx="1895475" cy="1420812"/>
          </a:xfrm>
          <a:prstGeom prst="rect">
            <a:avLst/>
          </a:prstGeom>
          <a:noFill/>
          <a:ln w="9525">
            <a:noFill/>
            <a:miter lim="800000"/>
            <a:headEnd/>
            <a:tailEnd/>
          </a:ln>
        </p:spPr>
      </p:pic>
      <p:sp>
        <p:nvSpPr>
          <p:cNvPr id="17411" name="Rectangle 2"/>
          <p:cNvSpPr>
            <a:spLocks noGrp="1" noChangeArrowheads="1"/>
          </p:cNvSpPr>
          <p:nvPr>
            <p:ph type="title"/>
          </p:nvPr>
        </p:nvSpPr>
        <p:spPr>
          <a:xfrm>
            <a:off x="685800" y="1014413"/>
            <a:ext cx="8267700" cy="622300"/>
          </a:xfrm>
        </p:spPr>
        <p:txBody>
          <a:bodyPr/>
          <a:lstStyle/>
          <a:p>
            <a:pPr eaLnBrk="1" hangingPunct="1"/>
            <a:r>
              <a:rPr lang="es-ES" sz="2800" b="1" i="1" smtClean="0">
                <a:cs typeface="Arial" charset="0"/>
              </a:rPr>
              <a:t>Metodologías para impulsar la industria del software</a:t>
            </a:r>
          </a:p>
        </p:txBody>
      </p:sp>
      <p:sp>
        <p:nvSpPr>
          <p:cNvPr id="17412" name="Rectangle 3"/>
          <p:cNvSpPr>
            <a:spLocks noGrp="1" noChangeArrowheads="1"/>
          </p:cNvSpPr>
          <p:nvPr>
            <p:ph idx="1"/>
          </p:nvPr>
        </p:nvSpPr>
        <p:spPr>
          <a:xfrm>
            <a:off x="685800" y="1731963"/>
            <a:ext cx="7772400" cy="4619625"/>
          </a:xfrm>
        </p:spPr>
        <p:txBody>
          <a:bodyPr/>
          <a:lstStyle/>
          <a:p>
            <a:pPr eaLnBrk="1" hangingPunct="1"/>
            <a:r>
              <a:rPr lang="es-CL" sz="1800" b="1" smtClean="0"/>
              <a:t>D09I1171	</a:t>
            </a:r>
            <a:r>
              <a:rPr lang="es-CL" sz="1800" b="1" i="1" smtClean="0">
                <a:cs typeface="Arial" charset="0"/>
              </a:rPr>
              <a:t>ADAPTE: Adaptable Domain And Process Technology Engineering</a:t>
            </a:r>
          </a:p>
          <a:p>
            <a:pPr eaLnBrk="1" hangingPunct="1"/>
            <a:r>
              <a:rPr lang="es-ES" sz="1800" b="1" smtClean="0"/>
              <a:t>Problema:  </a:t>
            </a:r>
            <a:r>
              <a:rPr lang="es-ES" sz="1800" smtClean="0"/>
              <a:t>Las e</a:t>
            </a:r>
            <a:r>
              <a:rPr lang="es-CL" sz="1800" smtClean="0"/>
              <a:t>mpresas pequeñas de software necesitan ajustar sus procesos de desarrollo a las particularidades de cada proyecto.  Este ajuste es complejo  y muchos proyectos sufren demoras,  mala planificación, pobre gestión de riesgos. Además, competir en el mercado requiere metodologías robustas de desarrollo. </a:t>
            </a:r>
            <a:endParaRPr lang="es-ES" sz="1800" smtClean="0"/>
          </a:p>
          <a:p>
            <a:pPr eaLnBrk="1" hangingPunct="1"/>
            <a:r>
              <a:rPr lang="es-ES_tradnl" sz="1800" b="1" smtClean="0"/>
              <a:t>Solución: </a:t>
            </a:r>
            <a:r>
              <a:rPr lang="es-CL" sz="1800" smtClean="0"/>
              <a:t>Desarrollar un modelo sistemático para adaptar el proceso software de una empresa al contexto particular de cada proyecto, incluyendo la plataforma tecnológica a utilizar.</a:t>
            </a:r>
            <a:endParaRPr lang="es-ES_tradnl" sz="1800" smtClean="0"/>
          </a:p>
          <a:p>
            <a:pPr eaLnBrk="1" hangingPunct="1"/>
            <a:r>
              <a:rPr lang="es-CL" sz="1800" b="1" smtClean="0"/>
              <a:t>Instituciones:</a:t>
            </a:r>
            <a:r>
              <a:rPr lang="es-CL" sz="1800" smtClean="0"/>
              <a:t> UTFSM, U. de Chile; PUCV.  </a:t>
            </a:r>
            <a:r>
              <a:rPr lang="es-CL" sz="1800" b="1" smtClean="0"/>
              <a:t>Mandante:  </a:t>
            </a:r>
            <a:r>
              <a:rPr lang="es-CL" sz="1800" smtClean="0"/>
              <a:t>Sociedad Chilena de Ciencias de la Computación. </a:t>
            </a:r>
            <a:r>
              <a:rPr lang="es-CL" sz="1800" b="1" smtClean="0"/>
              <a:t>Asociados:</a:t>
            </a:r>
            <a:r>
              <a:rPr lang="es-CL" sz="1800" smtClean="0"/>
              <a:t>  Kiteknology ,  Trigensoft Chile,  Amisoft Ingeniería,  Rhiscom, DTS, Imagen.</a:t>
            </a:r>
          </a:p>
          <a:p>
            <a:pPr eaLnBrk="1" hangingPunct="1">
              <a:spcBef>
                <a:spcPts val="600"/>
              </a:spcBef>
            </a:pPr>
            <a:r>
              <a:rPr lang="es-CL" sz="1800" b="1" smtClean="0"/>
              <a:t>Aporte Fondef:</a:t>
            </a:r>
            <a:r>
              <a:rPr lang="es-CL" sz="1800" smtClean="0"/>
              <a:t> M</a:t>
            </a:r>
            <a:r>
              <a:rPr lang="es-ES" sz="1800" smtClean="0"/>
              <a:t>$ 304.540</a:t>
            </a:r>
          </a:p>
          <a:p>
            <a:pPr eaLnBrk="1" hangingPunct="1">
              <a:spcBef>
                <a:spcPts val="600"/>
              </a:spcBef>
            </a:pPr>
            <a:endParaRPr lang="es-ES" sz="1800" smtClean="0"/>
          </a:p>
        </p:txBody>
      </p:sp>
      <p:pic>
        <p:nvPicPr>
          <p:cNvPr id="17413" name="Picture 16" descr="http://t0.gstatic.com/images?q=tbn:ANd9GcQb9X71mMaLwXgEVzTaEEn05wO-7gjaST5KWXYRiu8CQJ6XovAt"/>
          <p:cNvPicPr>
            <a:picLocks noChangeAspect="1" noChangeArrowheads="1"/>
          </p:cNvPicPr>
          <p:nvPr/>
        </p:nvPicPr>
        <p:blipFill>
          <a:blip r:embed="rId4"/>
          <a:srcRect/>
          <a:stretch>
            <a:fillRect/>
          </a:stretch>
        </p:blipFill>
        <p:spPr bwMode="auto">
          <a:xfrm>
            <a:off x="46038" y="6269038"/>
            <a:ext cx="674687" cy="496887"/>
          </a:xfrm>
          <a:prstGeom prst="rect">
            <a:avLst/>
          </a:prstGeom>
          <a:noFill/>
          <a:ln w="9525">
            <a:noFill/>
            <a:miter lim="800000"/>
            <a:headEnd/>
            <a:tailEnd/>
          </a:ln>
        </p:spPr>
      </p:pic>
      <p:sp>
        <p:nvSpPr>
          <p:cNvPr id="17414" name="6 CuadroTexto"/>
          <p:cNvSpPr txBox="1">
            <a:spLocks noChangeArrowheads="1"/>
          </p:cNvSpPr>
          <p:nvPr/>
        </p:nvSpPr>
        <p:spPr bwMode="auto">
          <a:xfrm>
            <a:off x="0" y="6630988"/>
            <a:ext cx="1047750" cy="227012"/>
          </a:xfrm>
          <a:prstGeom prst="rect">
            <a:avLst/>
          </a:prstGeom>
          <a:noFill/>
          <a:ln w="9525">
            <a:noFill/>
            <a:miter lim="800000"/>
            <a:headEnd/>
            <a:tailEnd/>
          </a:ln>
        </p:spPr>
        <p:txBody>
          <a:bodyPr>
            <a:spAutoFit/>
          </a:bodyPr>
          <a:lstStyle/>
          <a:p>
            <a:r>
              <a:rPr lang="es-CL" sz="1000"/>
              <a:t>I. Público</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pPr eaLnBrk="1" hangingPunct="1"/>
            <a:r>
              <a:rPr lang="es-CL" smtClean="0"/>
              <a:t/>
            </a:r>
            <a:br>
              <a:rPr lang="es-CL" smtClean="0"/>
            </a:br>
            <a:r>
              <a:rPr lang="es-CL" sz="2800" b="1" i="1" smtClean="0">
                <a:cs typeface="Arial" charset="0"/>
              </a:rPr>
              <a:t>Materiales para reparar caminos</a:t>
            </a:r>
          </a:p>
        </p:txBody>
      </p:sp>
      <p:sp>
        <p:nvSpPr>
          <p:cNvPr id="18435" name="2 Marcador de contenido"/>
          <p:cNvSpPr>
            <a:spLocks noGrp="1"/>
          </p:cNvSpPr>
          <p:nvPr>
            <p:ph idx="1"/>
          </p:nvPr>
        </p:nvSpPr>
        <p:spPr/>
        <p:txBody>
          <a:bodyPr/>
          <a:lstStyle/>
          <a:p>
            <a:r>
              <a:rPr lang="pt-BR" sz="1800" b="1" smtClean="0">
                <a:cs typeface="Arial" charset="0"/>
              </a:rPr>
              <a:t>D09I1174 </a:t>
            </a:r>
            <a:r>
              <a:rPr lang="pt-BR" sz="1800" b="1" i="1" smtClean="0">
                <a:cs typeface="Arial" charset="0"/>
              </a:rPr>
              <a:t>     </a:t>
            </a:r>
            <a:r>
              <a:rPr lang="es-CL" sz="1800" b="1" i="1" smtClean="0">
                <a:cs typeface="Arial" charset="0"/>
              </a:rPr>
              <a:t>Desarrollo de materiales para recapados asfálticos utilizados en la rehabilitación de pavimentos deteriorados</a:t>
            </a:r>
          </a:p>
          <a:p>
            <a:r>
              <a:rPr lang="es-ES" sz="1800" b="1" smtClean="0"/>
              <a:t>Problema: </a:t>
            </a:r>
            <a:r>
              <a:rPr lang="es-ES" sz="1800" smtClean="0"/>
              <a:t>Ha crecido enormemente </a:t>
            </a:r>
            <a:r>
              <a:rPr lang="es-CL" sz="1800" smtClean="0"/>
              <a:t> la infraestructura vial del país, pero se observa un nivel importante de pavimentos deteriorados. Asimismo, los recapados asfálticos no tienen una  buena calidad. </a:t>
            </a:r>
            <a:endParaRPr lang="es-ES" sz="1800" smtClean="0"/>
          </a:p>
          <a:p>
            <a:r>
              <a:rPr lang="es-ES_tradnl" sz="1800" b="1" smtClean="0"/>
              <a:t>Solución:   </a:t>
            </a:r>
            <a:r>
              <a:rPr lang="es-ES_tradnl" sz="1800" smtClean="0"/>
              <a:t>Una </a:t>
            </a:r>
            <a:r>
              <a:rPr lang="es-CL" sz="1800" smtClean="0"/>
              <a:t>plataforma tecnológica para la evaluación de materiales asfálticos para recapados.  Además se espera </a:t>
            </a:r>
            <a:r>
              <a:rPr lang="es-ES_tradnl" sz="1800" smtClean="0"/>
              <a:t>obtener una mez</a:t>
            </a:r>
            <a:r>
              <a:rPr lang="es-CL" sz="1800" smtClean="0"/>
              <a:t>cla asfáltica certificada y especificaciones técnicas para la fabricación de mezclas asfálticas para recapados. </a:t>
            </a:r>
          </a:p>
          <a:p>
            <a:r>
              <a:rPr lang="es-CL" sz="1800" b="1" smtClean="0"/>
              <a:t>Instituciones:</a:t>
            </a:r>
            <a:r>
              <a:rPr lang="es-CL" sz="1800" smtClean="0"/>
              <a:t> UTFSM. </a:t>
            </a:r>
            <a:r>
              <a:rPr lang="es-CL" sz="1800" b="1" smtClean="0"/>
              <a:t>Asociados:</a:t>
            </a:r>
            <a:r>
              <a:rPr lang="es-CL" sz="1800" smtClean="0"/>
              <a:t> Asfalcura, OHL, </a:t>
            </a:r>
            <a:r>
              <a:rPr lang="pt-BR" sz="1800" smtClean="0"/>
              <a:t>Autopista Central, </a:t>
            </a:r>
            <a:r>
              <a:rPr lang="es-CL" sz="1800" smtClean="0"/>
              <a:t>Autopista del Maipo.</a:t>
            </a:r>
          </a:p>
          <a:p>
            <a:pPr eaLnBrk="1" hangingPunct="1">
              <a:spcBef>
                <a:spcPts val="600"/>
              </a:spcBef>
            </a:pPr>
            <a:r>
              <a:rPr lang="es-CL" sz="1800" b="1" smtClean="0"/>
              <a:t>Aporte Fondef:</a:t>
            </a:r>
            <a:r>
              <a:rPr lang="es-CL" sz="1800" smtClean="0"/>
              <a:t> M</a:t>
            </a:r>
            <a:r>
              <a:rPr lang="es-ES" sz="1800" smtClean="0"/>
              <a:t>$ 320.255</a:t>
            </a:r>
          </a:p>
          <a:p>
            <a:endParaRPr lang="es-CL" smtClean="0"/>
          </a:p>
        </p:txBody>
      </p:sp>
      <p:pic>
        <p:nvPicPr>
          <p:cNvPr id="18436" name="Picture 5"/>
          <p:cNvPicPr>
            <a:picLocks noChangeAspect="1" noChangeArrowheads="1"/>
          </p:cNvPicPr>
          <p:nvPr/>
        </p:nvPicPr>
        <p:blipFill>
          <a:blip r:embed="rId2"/>
          <a:srcRect/>
          <a:stretch>
            <a:fillRect/>
          </a:stretch>
        </p:blipFill>
        <p:spPr bwMode="auto">
          <a:xfrm>
            <a:off x="6864350" y="5362575"/>
            <a:ext cx="2279650" cy="1495425"/>
          </a:xfrm>
          <a:prstGeom prst="rect">
            <a:avLst/>
          </a:prstGeom>
          <a:noFill/>
          <a:ln w="12700">
            <a:noFill/>
            <a:miter lim="800000"/>
            <a:headEnd type="none" w="sm" len="sm"/>
            <a:tailEnd type="none" w="sm" len="sm"/>
          </a:ln>
        </p:spPr>
      </p:pic>
      <p:pic>
        <p:nvPicPr>
          <p:cNvPr id="18437" name="Picture 18" descr="http://www.notebook-battery.us/images/digital-usb-disk-pen.jpg"/>
          <p:cNvPicPr>
            <a:picLocks noChangeAspect="1" noChangeArrowheads="1"/>
          </p:cNvPicPr>
          <p:nvPr/>
        </p:nvPicPr>
        <p:blipFill>
          <a:blip r:embed="rId3"/>
          <a:srcRect/>
          <a:stretch>
            <a:fillRect/>
          </a:stretch>
        </p:blipFill>
        <p:spPr bwMode="auto">
          <a:xfrm>
            <a:off x="0" y="6264275"/>
            <a:ext cx="593725" cy="593725"/>
          </a:xfrm>
          <a:prstGeom prst="rect">
            <a:avLst/>
          </a:prstGeom>
          <a:noFill/>
          <a:ln w="9525">
            <a:noFill/>
            <a:miter lim="800000"/>
            <a:headEnd/>
            <a:tailEnd/>
          </a:ln>
        </p:spPr>
      </p:pic>
      <p:sp>
        <p:nvSpPr>
          <p:cNvPr id="18438" name="13 CuadroTexto"/>
          <p:cNvSpPr txBox="1">
            <a:spLocks noChangeArrowheads="1"/>
          </p:cNvSpPr>
          <p:nvPr/>
        </p:nvSpPr>
        <p:spPr bwMode="auto">
          <a:xfrm>
            <a:off x="53975" y="6611938"/>
            <a:ext cx="1171575" cy="246062"/>
          </a:xfrm>
          <a:prstGeom prst="rect">
            <a:avLst/>
          </a:prstGeom>
          <a:noFill/>
          <a:ln w="9525">
            <a:noFill/>
            <a:miter lim="800000"/>
            <a:headEnd/>
            <a:tailEnd/>
          </a:ln>
        </p:spPr>
        <p:txBody>
          <a:bodyPr>
            <a:spAutoFit/>
          </a:bodyPr>
          <a:lstStyle/>
          <a:p>
            <a:r>
              <a:rPr lang="es-CL" sz="1000"/>
              <a:t>   Precompetitivo</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plantilla_reducida_blanco(Fondef)">
  <a:themeElements>
    <a:clrScheme name="plantilla_reducida_blanco(Fond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ntilla_reducida_blanco(Fondef)">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_reducida_blanco(Fond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reducida_blanco(Fond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reducida_blanco(Fond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reducida_blanco(Fond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reducida_blanco(Fond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reducida_blanco(Fond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reducida_blanco(Fond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23144</TotalTime>
  <Words>2275</Words>
  <Application>Microsoft Office PowerPoint</Application>
  <PresentationFormat>Carta (216 x 279 mm)</PresentationFormat>
  <Paragraphs>395</Paragraphs>
  <Slides>66</Slides>
  <Notes>55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66</vt:i4>
      </vt:variant>
    </vt:vector>
  </HeadingPairs>
  <TitlesOfParts>
    <vt:vector size="75" baseType="lpstr">
      <vt:lpstr>Tahoma</vt:lpstr>
      <vt:lpstr>Arial</vt:lpstr>
      <vt:lpstr>Century Gothic</vt:lpstr>
      <vt:lpstr>Times New Roman</vt:lpstr>
      <vt:lpstr>Palatino Linotype</vt:lpstr>
      <vt:lpstr>Calibri</vt:lpstr>
      <vt:lpstr>Wingdings</vt:lpstr>
      <vt:lpstr>ＭＳ Ｐゴシック</vt:lpstr>
      <vt:lpstr>plantilla_reducida_blanco(Fondef)</vt:lpstr>
      <vt:lpstr> XVII Concurso Anual de I + D  Fondo de Fomento al Desarrollo Científico y Tecnológico  Proyectos 2010  www.fondef.cl</vt:lpstr>
      <vt:lpstr>UNIVERSIDAD CATÓLICA DEL NORTE</vt:lpstr>
      <vt:lpstr> Diagnóstico del deterioro cognitivo por pesticidas </vt:lpstr>
      <vt:lpstr>UNIVERSIDAD DE ANTOFAGASTA</vt:lpstr>
      <vt:lpstr> Cultivo de anguilas  en el norte </vt:lpstr>
      <vt:lpstr>UNIVERSIDAD TÉCNICA FEDERICO SANTA MARÍA </vt:lpstr>
      <vt:lpstr>   Información válida sobre biocombustibles   </vt:lpstr>
      <vt:lpstr>Metodologías para impulsar la industria del software</vt:lpstr>
      <vt:lpstr> Materiales para reparar caminos</vt:lpstr>
      <vt:lpstr>UNIVERSIDAD DE VALPARAÍSO</vt:lpstr>
      <vt:lpstr>Dieta saludable para escolares</vt:lpstr>
      <vt:lpstr>PONTIFICIA UNIVERSIDAD CATÓLICA DE CHILE</vt:lpstr>
      <vt:lpstr> Sistema para gestionar los pavimentos</vt:lpstr>
      <vt:lpstr>Bases para energía de las mareas</vt:lpstr>
      <vt:lpstr>Videos para mejorar las competencias de los profesores</vt:lpstr>
      <vt:lpstr>Redes de sensores  con un nuevo chip </vt:lpstr>
      <vt:lpstr>Avances  farmacológicos para tratar el cáncer </vt:lpstr>
      <vt:lpstr>Kit no invasivo para detectar cáncer gástrico</vt:lpstr>
      <vt:lpstr>Aseguramiento de calidad para viviendas</vt:lpstr>
      <vt:lpstr>Extractos  saludables a partir de algas</vt:lpstr>
      <vt:lpstr>Actualizar los test de CI</vt:lpstr>
      <vt:lpstr>UNIVERSIDAD DE CHILE</vt:lpstr>
      <vt:lpstr>Textos para mejorar la enseñanza de matemáticas</vt:lpstr>
      <vt:lpstr> Kits más eficientes para el control de enfermedades en salmones </vt:lpstr>
      <vt:lpstr>Nuevas células para el tratamiento de lesiones </vt:lpstr>
      <vt:lpstr>Viviendas de emergencia “definitivas”</vt:lpstr>
      <vt:lpstr> Mejoramiento genético de los Kiwis</vt:lpstr>
      <vt:lpstr>Anticuerpos terapéuticos contra el cáncer</vt:lpstr>
      <vt:lpstr>UNIVERSIDAD DE SANTIAGO DE CHILE</vt:lpstr>
      <vt:lpstr>Envases plásticos  certificados para alimentos</vt:lpstr>
      <vt:lpstr>Plataforma para analizar  tendencias de la web</vt:lpstr>
      <vt:lpstr>Tecnologías para obtener agua limpia</vt:lpstr>
      <vt:lpstr>UNIVERSIDAD CENTRAL DE CHILE</vt:lpstr>
      <vt:lpstr>Mejorar las competencias de los escolares</vt:lpstr>
      <vt:lpstr>Programa Interdisciplinario de Investigaciones en Educación (PIIE)</vt:lpstr>
      <vt:lpstr>Apoyo para el bienestar psicosocial en colegios</vt:lpstr>
      <vt:lpstr>Centro de Investigación Minero Metalúrgica (CIMM)</vt:lpstr>
      <vt:lpstr>Certificación ambiental del cobre</vt:lpstr>
      <vt:lpstr>UNIVERSIDAD DE CONCEPCIÓN</vt:lpstr>
      <vt:lpstr>Genómica para cuatro especies del mar</vt:lpstr>
      <vt:lpstr>Tecnologías para híbridos de abalón </vt:lpstr>
      <vt:lpstr>Optimización del riego</vt:lpstr>
      <vt:lpstr> Energía que combina biomasa y carbón </vt:lpstr>
      <vt:lpstr>  Plásticos biodegradables basados en almidón</vt:lpstr>
      <vt:lpstr>Tratamiento para enfermedades bucales</vt:lpstr>
      <vt:lpstr>Biofármacos  basados  en la leche de mamíferos</vt:lpstr>
      <vt:lpstr>UNIVERSIDAD DEL BÍO BÍO</vt:lpstr>
      <vt:lpstr>   </vt:lpstr>
      <vt:lpstr>Nanotecnologías para la celulosa</vt:lpstr>
      <vt:lpstr>UNIVERSIDAD DE LA FRONTERA</vt:lpstr>
      <vt:lpstr>I + D para mejorar el trabajo policial</vt:lpstr>
      <vt:lpstr>UNIVERSIDAD AUSTRAL DE CHILE</vt:lpstr>
      <vt:lpstr>Medicinas botánica para la esclerosis </vt:lpstr>
      <vt:lpstr>Trigo más eficiente</vt:lpstr>
      <vt:lpstr>  Producción de juveniles de pulpo rojo </vt:lpstr>
      <vt:lpstr>UNIVERSIDAD DE LOS LAGOS</vt:lpstr>
      <vt:lpstr>Dietas nacionales para la acuicultura</vt:lpstr>
      <vt:lpstr>UNIVERSIDAD DE MAGALLANES</vt:lpstr>
      <vt:lpstr> Plataforma de información sobre pastizales</vt:lpstr>
      <vt:lpstr> Primer  Concurso Fondef Regional 2009  Fondo de Fomento al Desarrollo Científico y Tecnológico    www.fondef.cl</vt:lpstr>
      <vt:lpstr>UNIVERSIDAD DE TALCA</vt:lpstr>
      <vt:lpstr>Mejores condiciones para exportar arándanos</vt:lpstr>
      <vt:lpstr>UNIVERSIDAD DE LA FRONTERA</vt:lpstr>
      <vt:lpstr>Turismo de intereses especiales para Pucón</vt:lpstr>
      <vt:lpstr>Degradación de los plaguicidas</vt:lpstr>
      <vt:lpstr>FIN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Alberto Cabezas</dc:creator>
  <cp:lastModifiedBy>acabezas</cp:lastModifiedBy>
  <cp:revision>1182</cp:revision>
  <cp:lastPrinted>2001-07-23T16:34:46Z</cp:lastPrinted>
  <dcterms:created xsi:type="dcterms:W3CDTF">2001-03-09T16:00:19Z</dcterms:created>
  <dcterms:modified xsi:type="dcterms:W3CDTF">2010-11-23T18:58:07Z</dcterms:modified>
</cp:coreProperties>
</file>