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6" r:id="rId5"/>
  </p:sldMasterIdLst>
  <p:notesMasterIdLst>
    <p:notesMasterId r:id="rId15"/>
  </p:notesMasterIdLst>
  <p:sldIdLst>
    <p:sldId id="264" r:id="rId6"/>
    <p:sldId id="258" r:id="rId7"/>
    <p:sldId id="272" r:id="rId8"/>
    <p:sldId id="269" r:id="rId9"/>
    <p:sldId id="273" r:id="rId10"/>
    <p:sldId id="270" r:id="rId11"/>
    <p:sldId id="266" r:id="rId12"/>
    <p:sldId id="274" r:id="rId13"/>
    <p:sldId id="265" r:id="rId1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77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32" autoAdjust="0"/>
    <p:restoredTop sz="94712"/>
  </p:normalViewPr>
  <p:slideViewPr>
    <p:cSldViewPr snapToGrid="0" snapToObjects="1">
      <p:cViewPr varScale="1">
        <p:scale>
          <a:sx n="144" d="100"/>
          <a:sy n="144" d="100"/>
        </p:scale>
        <p:origin x="1038" y="12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2A46D7-3894-A54B-B4A1-B0E4C2D1EC7E}" type="datetimeFigureOut">
              <a:rPr lang="en-US" smtClean="0"/>
              <a:t>3/12/2019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B208DF-24DF-1C46-8C17-8757FEFE8420}" type="slidenum">
              <a:rPr lang="en-US" smtClean="0"/>
              <a:t>‹Nº›</a:t>
            </a:fld>
            <a:endParaRPr lang="en-US"/>
          </a:p>
        </p:txBody>
      </p:sp>
    </p:spTree>
    <p:extLst>
      <p:ext uri="{BB962C8B-B14F-4D97-AF65-F5344CB8AC3E}">
        <p14:creationId xmlns:p14="http://schemas.microsoft.com/office/powerpoint/2010/main" val="954477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endParaRPr lang="es-ES_tradnl" dirty="0"/>
          </a:p>
        </p:txBody>
      </p:sp>
      <p:sp>
        <p:nvSpPr>
          <p:cNvPr id="4" name="Marcador de número de diapositiva 3"/>
          <p:cNvSpPr>
            <a:spLocks noGrp="1"/>
          </p:cNvSpPr>
          <p:nvPr>
            <p:ph type="sldNum" sz="quarter" idx="10"/>
          </p:nvPr>
        </p:nvSpPr>
        <p:spPr/>
        <p:txBody>
          <a:bodyPr/>
          <a:lstStyle/>
          <a:p>
            <a:fld id="{22B208DF-24DF-1C46-8C17-8757FEFE8420}" type="slidenum">
              <a:rPr lang="en-US" smtClean="0"/>
              <a:t>1</a:t>
            </a:fld>
            <a:endParaRPr lang="en-US"/>
          </a:p>
        </p:txBody>
      </p:sp>
    </p:spTree>
    <p:extLst>
      <p:ext uri="{BB962C8B-B14F-4D97-AF65-F5344CB8AC3E}">
        <p14:creationId xmlns:p14="http://schemas.microsoft.com/office/powerpoint/2010/main" val="11475832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Marcador de texto 2"/>
          <p:cNvSpPr>
            <a:spLocks noGrp="1"/>
          </p:cNvSpPr>
          <p:nvPr>
            <p:ph idx="1" hasCustomPrompt="1"/>
          </p:nvPr>
        </p:nvSpPr>
        <p:spPr>
          <a:xfrm>
            <a:off x="406400" y="2080260"/>
            <a:ext cx="83312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9"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chemeClr val="accent1"/>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14"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408434678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Imagen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57889" y="0"/>
            <a:ext cx="5286111" cy="5143500"/>
          </a:xfrm>
          <a:prstGeom prst="rect">
            <a:avLst/>
          </a:prstGeom>
        </p:spPr>
      </p:pic>
      <p:sp>
        <p:nvSpPr>
          <p:cNvPr id="11" name="Content Placeholder 11"/>
          <p:cNvSpPr>
            <a:spLocks noGrp="1"/>
          </p:cNvSpPr>
          <p:nvPr>
            <p:ph sz="quarter" idx="11" hasCustomPrompt="1"/>
          </p:nvPr>
        </p:nvSpPr>
        <p:spPr>
          <a:xfrm>
            <a:off x="2730500" y="1947131"/>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2" name="Content Placeholder 11"/>
          <p:cNvSpPr>
            <a:spLocks noGrp="1"/>
          </p:cNvSpPr>
          <p:nvPr>
            <p:ph sz="quarter" idx="12" hasCustomPrompt="1"/>
          </p:nvPr>
        </p:nvSpPr>
        <p:spPr>
          <a:xfrm>
            <a:off x="27305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pic>
        <p:nvPicPr>
          <p:cNvPr id="13" name="Imagen 12"/>
          <p:cNvPicPr>
            <a:picLocks noChangeAspect="1"/>
          </p:cNvPicPr>
          <p:nvPr userDrawn="1"/>
        </p:nvPicPr>
        <p:blipFill rotWithShape="1">
          <a:blip r:embed="rId3">
            <a:extLst>
              <a:ext uri="{28A0092B-C50C-407E-A947-70E740481C1C}">
                <a14:useLocalDpi xmlns:a14="http://schemas.microsoft.com/office/drawing/2010/main" val="0"/>
              </a:ext>
            </a:extLst>
          </a:blip>
          <a:srcRect t="3612" b="3978"/>
          <a:stretch/>
        </p:blipFill>
        <p:spPr>
          <a:xfrm>
            <a:off x="363549" y="3783147"/>
            <a:ext cx="1520801" cy="1373605"/>
          </a:xfrm>
          <a:prstGeom prst="rect">
            <a:avLst/>
          </a:prstGeom>
        </p:spPr>
      </p:pic>
    </p:spTree>
    <p:extLst>
      <p:ext uri="{BB962C8B-B14F-4D97-AF65-F5344CB8AC3E}">
        <p14:creationId xmlns:p14="http://schemas.microsoft.com/office/powerpoint/2010/main" val="51338068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2781300" cy="5143500"/>
          </a:xfrm>
          <a:prstGeom prst="rect">
            <a:avLst/>
          </a:prstGeom>
        </p:spPr>
        <p:txBody>
          <a:bodyPr vert="horz"/>
          <a:lstStyle>
            <a:lvl1pPr marL="0" indent="0">
              <a:buNone/>
              <a:defRPr sz="1500">
                <a:solidFill>
                  <a:schemeClr val="bg1"/>
                </a:solidFill>
                <a:latin typeface="gobCL"/>
                <a:cs typeface="gobCL"/>
              </a:defRPr>
            </a:lvl1pPr>
          </a:lstStyle>
          <a:p>
            <a:r>
              <a:rPr lang="es-ES" dirty="0" smtClean="0"/>
              <a:t>Imagen referencial</a:t>
            </a:r>
            <a:endParaRPr lang="es-ES" dirty="0"/>
          </a:p>
        </p:txBody>
      </p:sp>
      <p:sp>
        <p:nvSpPr>
          <p:cNvPr id="8" name="Rectangle 7"/>
          <p:cNvSpPr/>
          <p:nvPr userDrawn="1"/>
        </p:nvSpPr>
        <p:spPr>
          <a:xfrm>
            <a:off x="93742" y="118676"/>
            <a:ext cx="2687558" cy="369332"/>
          </a:xfrm>
          <a:prstGeom prst="rect">
            <a:avLst/>
          </a:prstGeom>
        </p:spPr>
        <p:txBody>
          <a:bodyPr wrap="square">
            <a:spAutoFit/>
          </a:bodyPr>
          <a:lstStyle/>
          <a:p>
            <a:r>
              <a:rPr lang="es-ES" sz="1800" dirty="0" smtClean="0">
                <a:solidFill>
                  <a:schemeClr val="bg1">
                    <a:lumMod val="75000"/>
                  </a:schemeClr>
                </a:solidFill>
              </a:rPr>
              <a:t>Imagen Referencial</a:t>
            </a:r>
            <a:endParaRPr lang="es-ES" sz="1800" dirty="0">
              <a:solidFill>
                <a:schemeClr val="bg1">
                  <a:lumMod val="75000"/>
                </a:schemeClr>
              </a:solidFill>
            </a:endParaRPr>
          </a:p>
        </p:txBody>
      </p:sp>
      <p:sp>
        <p:nvSpPr>
          <p:cNvPr id="12"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3"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27378628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2781300" cy="5143500"/>
          </a:xfrm>
          <a:prstGeom prst="rect">
            <a:avLst/>
          </a:prstGeom>
        </p:spPr>
        <p:txBody>
          <a:bodyPr vert="horz"/>
          <a:lstStyle>
            <a:lvl1pPr marL="0" indent="0">
              <a:buNone/>
              <a:defRPr sz="1500">
                <a:solidFill>
                  <a:schemeClr val="bg1"/>
                </a:solidFill>
                <a:latin typeface="gobCL"/>
                <a:cs typeface="gobCL"/>
              </a:defRPr>
            </a:lvl1pPr>
          </a:lstStyle>
          <a:p>
            <a:r>
              <a:rPr lang="es-ES" dirty="0" smtClean="0"/>
              <a:t>Imagen referencial</a:t>
            </a:r>
            <a:endParaRPr lang="es-ES" dirty="0"/>
          </a:p>
        </p:txBody>
      </p:sp>
      <p:sp>
        <p:nvSpPr>
          <p:cNvPr id="8" name="Rectangle 7"/>
          <p:cNvSpPr/>
          <p:nvPr userDrawn="1"/>
        </p:nvSpPr>
        <p:spPr>
          <a:xfrm>
            <a:off x="93742" y="118676"/>
            <a:ext cx="2687558" cy="369332"/>
          </a:xfrm>
          <a:prstGeom prst="rect">
            <a:avLst/>
          </a:prstGeom>
        </p:spPr>
        <p:txBody>
          <a:bodyPr wrap="square">
            <a:spAutoFit/>
          </a:bodyPr>
          <a:lstStyle/>
          <a:p>
            <a:r>
              <a:rPr lang="es-ES" sz="1800" dirty="0" smtClean="0">
                <a:solidFill>
                  <a:schemeClr val="bg1">
                    <a:lumMod val="75000"/>
                  </a:schemeClr>
                </a:solidFill>
              </a:rPr>
              <a:t>Imagen Referencial</a:t>
            </a:r>
            <a:endParaRPr lang="es-ES" sz="1800" dirty="0">
              <a:solidFill>
                <a:schemeClr val="bg1">
                  <a:lumMod val="75000"/>
                </a:schemeClr>
              </a:solidFill>
            </a:endParaRPr>
          </a:p>
        </p:txBody>
      </p:sp>
      <p:sp>
        <p:nvSpPr>
          <p:cNvPr id="6"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1"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211301766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1"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254601360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1" name="Marcador de texto 2"/>
          <p:cNvSpPr>
            <a:spLocks noGrp="1"/>
          </p:cNvSpPr>
          <p:nvPr>
            <p:ph idx="1" hasCustomPrompt="1"/>
          </p:nvPr>
        </p:nvSpPr>
        <p:spPr>
          <a:xfrm>
            <a:off x="406400" y="2080260"/>
            <a:ext cx="403352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12"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13"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chemeClr val="accent1"/>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sp>
        <p:nvSpPr>
          <p:cNvPr id="15" name="Marcador de texto 2"/>
          <p:cNvSpPr>
            <a:spLocks noGrp="1"/>
          </p:cNvSpPr>
          <p:nvPr>
            <p:ph idx="14" hasCustomPrompt="1"/>
          </p:nvPr>
        </p:nvSpPr>
        <p:spPr>
          <a:xfrm>
            <a:off x="4704080" y="2080260"/>
            <a:ext cx="403352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pic>
        <p:nvPicPr>
          <p:cNvPr id="8"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18846608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Marcador de texto 2"/>
          <p:cNvSpPr>
            <a:spLocks noGrp="1"/>
          </p:cNvSpPr>
          <p:nvPr>
            <p:ph idx="1" hasCustomPrompt="1"/>
          </p:nvPr>
        </p:nvSpPr>
        <p:spPr>
          <a:xfrm>
            <a:off x="406400" y="2080260"/>
            <a:ext cx="25908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9"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chemeClr val="accent1"/>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sp>
        <p:nvSpPr>
          <p:cNvPr id="13" name="Marcador de texto 2"/>
          <p:cNvSpPr>
            <a:spLocks noGrp="1"/>
          </p:cNvSpPr>
          <p:nvPr>
            <p:ph idx="14" hasCustomPrompt="1"/>
          </p:nvPr>
        </p:nvSpPr>
        <p:spPr>
          <a:xfrm>
            <a:off x="3281680" y="2080260"/>
            <a:ext cx="25908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14" name="Marcador de texto 2"/>
          <p:cNvSpPr>
            <a:spLocks noGrp="1"/>
          </p:cNvSpPr>
          <p:nvPr>
            <p:ph idx="15" hasCustomPrompt="1"/>
          </p:nvPr>
        </p:nvSpPr>
        <p:spPr>
          <a:xfrm>
            <a:off x="6146800" y="2080260"/>
            <a:ext cx="25908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pic>
        <p:nvPicPr>
          <p:cNvPr id="10"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11719883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9"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sp>
        <p:nvSpPr>
          <p:cNvPr id="10" name="Marcador de texto 2"/>
          <p:cNvSpPr>
            <a:spLocks noGrp="1"/>
          </p:cNvSpPr>
          <p:nvPr>
            <p:ph idx="14" hasCustomPrompt="1"/>
          </p:nvPr>
        </p:nvSpPr>
        <p:spPr>
          <a:xfrm>
            <a:off x="419101" y="2080260"/>
            <a:ext cx="8318499" cy="1188721"/>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15" name="Marcador de texto 2"/>
          <p:cNvSpPr>
            <a:spLocks noGrp="1"/>
          </p:cNvSpPr>
          <p:nvPr>
            <p:ph idx="15" hasCustomPrompt="1"/>
          </p:nvPr>
        </p:nvSpPr>
        <p:spPr>
          <a:xfrm>
            <a:off x="432434" y="3425190"/>
            <a:ext cx="8289925" cy="1278809"/>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a:t>
            </a:r>
          </a:p>
          <a:p>
            <a:pPr lvl="0"/>
            <a:r>
              <a:rPr lang="es-ES_tradnl" dirty="0" smtClean="0"/>
              <a:t> </a:t>
            </a:r>
          </a:p>
        </p:txBody>
      </p:sp>
      <p:pic>
        <p:nvPicPr>
          <p:cNvPr id="7"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429060127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Marcador de texto 2"/>
          <p:cNvSpPr>
            <a:spLocks noGrp="1"/>
          </p:cNvSpPr>
          <p:nvPr>
            <p:ph idx="16" hasCustomPrompt="1"/>
          </p:nvPr>
        </p:nvSpPr>
        <p:spPr>
          <a:xfrm>
            <a:off x="409574" y="2080260"/>
            <a:ext cx="4040793" cy="1524001"/>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11" name="Marcador de texto 2"/>
          <p:cNvSpPr>
            <a:spLocks noGrp="1"/>
          </p:cNvSpPr>
          <p:nvPr>
            <p:ph idx="15" hasCustomPrompt="1"/>
          </p:nvPr>
        </p:nvSpPr>
        <p:spPr>
          <a:xfrm>
            <a:off x="409575" y="3714750"/>
            <a:ext cx="4040793" cy="989249"/>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900"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dos columnas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a:t>
            </a:r>
          </a:p>
          <a:p>
            <a:pPr lvl="0"/>
            <a:r>
              <a:rPr lang="es-ES_tradnl" dirty="0" smtClean="0"/>
              <a:t> </a:t>
            </a:r>
          </a:p>
        </p:txBody>
      </p:sp>
      <p:sp>
        <p:nvSpPr>
          <p:cNvPr id="12" name="Marcador de texto 2"/>
          <p:cNvSpPr>
            <a:spLocks noGrp="1"/>
          </p:cNvSpPr>
          <p:nvPr>
            <p:ph idx="17" hasCustomPrompt="1"/>
          </p:nvPr>
        </p:nvSpPr>
        <p:spPr>
          <a:xfrm>
            <a:off x="4696807" y="2080260"/>
            <a:ext cx="4040793" cy="1524001"/>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13" name="Marcador de texto 2"/>
          <p:cNvSpPr>
            <a:spLocks noGrp="1"/>
          </p:cNvSpPr>
          <p:nvPr>
            <p:ph idx="18" hasCustomPrompt="1"/>
          </p:nvPr>
        </p:nvSpPr>
        <p:spPr>
          <a:xfrm>
            <a:off x="4696807" y="3714750"/>
            <a:ext cx="4040793" cy="989249"/>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900"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dos columnas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a:t>
            </a:r>
          </a:p>
          <a:p>
            <a:pPr lvl="0"/>
            <a:r>
              <a:rPr lang="es-ES_tradnl" dirty="0" smtClean="0"/>
              <a:t> </a:t>
            </a:r>
          </a:p>
        </p:txBody>
      </p:sp>
      <p:sp>
        <p:nvSpPr>
          <p:cNvPr id="14"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15"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9"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27425723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Marcador de texto 2"/>
          <p:cNvSpPr>
            <a:spLocks noGrp="1"/>
          </p:cNvSpPr>
          <p:nvPr>
            <p:ph idx="16" hasCustomPrompt="1"/>
          </p:nvPr>
        </p:nvSpPr>
        <p:spPr>
          <a:xfrm>
            <a:off x="409574" y="2080260"/>
            <a:ext cx="4040793" cy="2623739"/>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7" name="Marcador de texto 2"/>
          <p:cNvSpPr>
            <a:spLocks noGrp="1"/>
          </p:cNvSpPr>
          <p:nvPr>
            <p:ph idx="17" hasCustomPrompt="1"/>
          </p:nvPr>
        </p:nvSpPr>
        <p:spPr>
          <a:xfrm>
            <a:off x="4696807" y="2080260"/>
            <a:ext cx="4040793" cy="2623739"/>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14"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9"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23592027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Marcador de texto 2"/>
          <p:cNvSpPr>
            <a:spLocks noGrp="1"/>
          </p:cNvSpPr>
          <p:nvPr>
            <p:ph idx="18" hasCustomPrompt="1"/>
          </p:nvPr>
        </p:nvSpPr>
        <p:spPr>
          <a:xfrm>
            <a:off x="3479801" y="2276475"/>
            <a:ext cx="5257799" cy="2427524"/>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dos columnas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a:t>
            </a:r>
          </a:p>
          <a:p>
            <a:pPr lvl="0"/>
            <a:r>
              <a:rPr lang="es-ES_tradnl" dirty="0" smtClean="0"/>
              <a:t> </a:t>
            </a:r>
          </a:p>
        </p:txBody>
      </p:sp>
      <p:sp>
        <p:nvSpPr>
          <p:cNvPr id="7" name="Marcador de contenido 12"/>
          <p:cNvSpPr>
            <a:spLocks noGrp="1"/>
          </p:cNvSpPr>
          <p:nvPr>
            <p:ph sz="quarter" idx="12" hasCustomPrompt="1"/>
          </p:nvPr>
        </p:nvSpPr>
        <p:spPr>
          <a:xfrm>
            <a:off x="3479800" y="800101"/>
            <a:ext cx="5257800" cy="742950"/>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8" name="Marcador de contenido 12"/>
          <p:cNvSpPr>
            <a:spLocks noGrp="1"/>
          </p:cNvSpPr>
          <p:nvPr>
            <p:ph sz="quarter" idx="13" hasCustomPrompt="1"/>
          </p:nvPr>
        </p:nvSpPr>
        <p:spPr>
          <a:xfrm>
            <a:off x="3479800" y="1638300"/>
            <a:ext cx="5257800" cy="54292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10"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152323903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Marcador de texto 2"/>
          <p:cNvSpPr>
            <a:spLocks noGrp="1"/>
          </p:cNvSpPr>
          <p:nvPr>
            <p:ph idx="14"/>
          </p:nvPr>
        </p:nvSpPr>
        <p:spPr>
          <a:xfrm>
            <a:off x="0" y="1"/>
            <a:ext cx="9144000" cy="5143499"/>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endParaRPr lang="es-ES_tradnl" dirty="0" smtClean="0"/>
          </a:p>
          <a:p>
            <a:pPr lvl="0"/>
            <a:r>
              <a:rPr lang="es-ES_tradnl" dirty="0" smtClean="0"/>
              <a:t>Imagen</a:t>
            </a:r>
          </a:p>
        </p:txBody>
      </p:sp>
      <p:sp>
        <p:nvSpPr>
          <p:cNvPr id="10" name="Marcador de contenido 12"/>
          <p:cNvSpPr>
            <a:spLocks noGrp="1"/>
          </p:cNvSpPr>
          <p:nvPr>
            <p:ph sz="quarter" idx="12" hasCustomPrompt="1"/>
          </p:nvPr>
        </p:nvSpPr>
        <p:spPr>
          <a:xfrm>
            <a:off x="3479800" y="2828925"/>
            <a:ext cx="5257800" cy="1219201"/>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21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28pt:</a:t>
            </a:r>
          </a:p>
          <a:p>
            <a:pPr lvl="0"/>
            <a:endParaRPr lang="es-ES" dirty="0" smtClean="0"/>
          </a:p>
        </p:txBody>
      </p:sp>
      <p:sp>
        <p:nvSpPr>
          <p:cNvPr id="11" name="Marcador de contenido 12"/>
          <p:cNvSpPr>
            <a:spLocks noGrp="1"/>
          </p:cNvSpPr>
          <p:nvPr>
            <p:ph sz="quarter" idx="13" hasCustomPrompt="1"/>
          </p:nvPr>
        </p:nvSpPr>
        <p:spPr>
          <a:xfrm>
            <a:off x="3479800" y="4143375"/>
            <a:ext cx="5257800" cy="54292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9" name="Picture 8"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473200" cy="96679"/>
          </a:xfrm>
          <a:prstGeom prst="rect">
            <a:avLst/>
          </a:prstGeom>
        </p:spPr>
      </p:pic>
    </p:spTree>
    <p:extLst>
      <p:ext uri="{BB962C8B-B14F-4D97-AF65-F5344CB8AC3E}">
        <p14:creationId xmlns:p14="http://schemas.microsoft.com/office/powerpoint/2010/main" val="336320314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Marcador de imágenes prediseñadas 11"/>
          <p:cNvSpPr txBox="1">
            <a:spLocks/>
          </p:cNvSpPr>
          <p:nvPr userDrawn="1"/>
        </p:nvSpPr>
        <p:spPr>
          <a:xfrm>
            <a:off x="419101" y="0"/>
            <a:ext cx="1536700" cy="1549003"/>
          </a:xfrm>
          <a:prstGeom prst="rect">
            <a:avLst/>
          </a:prstGeom>
        </p:spPr>
        <p:txBody>
          <a:bodyPr vert="horz"/>
          <a:lstStyle>
            <a:lvl1pPr marL="0" indent="0" algn="l" defTabSz="457200" rtl="0" eaLnBrk="1" latinLnBrk="0" hangingPunct="1">
              <a:spcBef>
                <a:spcPct val="20000"/>
              </a:spcBef>
              <a:buFont typeface="Arial"/>
              <a:buNone/>
              <a:defRPr sz="1400" b="1" kern="1200" baseline="0">
                <a:solidFill>
                  <a:schemeClr val="tx1"/>
                </a:solidFill>
                <a:latin typeface="gobCL"/>
                <a:ea typeface="+mn-ea"/>
                <a:cs typeface="gobC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050" dirty="0" smtClean="0"/>
              <a:t>Logo Gobierno: 160x162px. Ministerio, Subsecretaría, Organismo, etc.:160x145px</a:t>
            </a:r>
          </a:p>
          <a:p>
            <a:endParaRPr lang="es-ES" sz="1050" dirty="0"/>
          </a:p>
        </p:txBody>
      </p:sp>
      <p:sp>
        <p:nvSpPr>
          <p:cNvPr id="9" name="Rectangle 8"/>
          <p:cNvSpPr/>
          <p:nvPr userDrawn="1"/>
        </p:nvSpPr>
        <p:spPr>
          <a:xfrm>
            <a:off x="279400" y="0"/>
            <a:ext cx="1676401" cy="1549003"/>
          </a:xfrm>
          <a:prstGeom prst="rect">
            <a:avLst/>
          </a:prstGeom>
          <a:no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2"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3"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1282825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theme" Target="../theme/theme2.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Footer Placeholder 4"/>
          <p:cNvSpPr txBox="1">
            <a:spLocks/>
          </p:cNvSpPr>
          <p:nvPr userDrawn="1"/>
        </p:nvSpPr>
        <p:spPr>
          <a:xfrm>
            <a:off x="406400" y="4800600"/>
            <a:ext cx="3314700" cy="342900"/>
          </a:xfrm>
          <a:prstGeom prst="rect">
            <a:avLst/>
          </a:prstGeom>
        </p:spPr>
        <p:txBody>
          <a:bodyPr/>
          <a:lstStyle>
            <a:defPPr>
              <a:defRPr lang="en-US"/>
            </a:defPPr>
            <a:lvl1pPr marL="0" algn="l" defTabSz="457200" rtl="0" eaLnBrk="1" latinLnBrk="0" hangingPunct="1">
              <a:defRPr sz="900" b="0" i="0" kern="1200">
                <a:solidFill>
                  <a:schemeClr val="bg1">
                    <a:lumMod val="65000"/>
                  </a:schemeClr>
                </a:solidFill>
                <a:latin typeface="Verdana"/>
                <a:ea typeface="+mn-ea"/>
                <a:cs typeface="Verdana"/>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s-ES" sz="675" dirty="0" smtClean="0"/>
              <a:t>Comisión Nacional de Investigación Científica y Tecnológica - CONICYT</a:t>
            </a:r>
            <a:endParaRPr lang="en-US" sz="675" dirty="0"/>
          </a:p>
        </p:txBody>
      </p:sp>
      <p:pic>
        <p:nvPicPr>
          <p:cNvPr id="3" name="Imagen 2"/>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3857889" y="0"/>
            <a:ext cx="5286111" cy="5143500"/>
          </a:xfrm>
          <a:prstGeom prst="rect">
            <a:avLst/>
          </a:prstGeom>
        </p:spPr>
      </p:pic>
    </p:spTree>
    <p:extLst>
      <p:ext uri="{BB962C8B-B14F-4D97-AF65-F5344CB8AC3E}">
        <p14:creationId xmlns:p14="http://schemas.microsoft.com/office/powerpoint/2010/main" val="881133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2" r:id="rId7"/>
    <p:sldLayoutId id="2147483655" r:id="rId8"/>
  </p:sldLayoutIdLst>
  <p:timing>
    <p:tnLst>
      <p:par>
        <p:cTn id="1" dur="indefinite" restart="never" nodeType="tmRoot"/>
      </p:par>
    </p:tnLst>
  </p:timing>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7" name="Picture 16" descr="Complemento-Logo-Gobierno-160x14px.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55600" y="5053845"/>
            <a:ext cx="1511300" cy="99179"/>
          </a:xfrm>
          <a:prstGeom prst="rect">
            <a:avLst/>
          </a:prstGeom>
        </p:spPr>
      </p:pic>
      <p:pic>
        <p:nvPicPr>
          <p:cNvPr id="3" name="Imagen 2"/>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3857889" y="0"/>
            <a:ext cx="5286111" cy="5143500"/>
          </a:xfrm>
          <a:prstGeom prst="rect">
            <a:avLst/>
          </a:prstGeom>
        </p:spPr>
      </p:pic>
    </p:spTree>
    <p:extLst>
      <p:ext uri="{BB962C8B-B14F-4D97-AF65-F5344CB8AC3E}">
        <p14:creationId xmlns:p14="http://schemas.microsoft.com/office/powerpoint/2010/main" val="1783697077"/>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Lst>
  <p:timing>
    <p:tnLst>
      <p:par>
        <p:cTn id="1" dur="indefinite" restart="never" nodeType="tmRoot"/>
      </p:par>
    </p:tnLst>
  </p:timing>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2092718" y="421818"/>
            <a:ext cx="6663355" cy="936104"/>
          </a:xfrm>
          <a:prstGeom prst="rect">
            <a:avLst/>
          </a:prstGeom>
        </p:spPr>
        <p:txBody>
          <a:bodyPr>
            <a:normAutofit fontScale="90000" lnSpcReduction="2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r>
              <a:rPr lang="es-CL" sz="2400" b="1" dirty="0" smtClean="0"/>
              <a:t>PRESENTACIÓN DE AVANCE </a:t>
            </a:r>
            <a:br>
              <a:rPr lang="es-CL" sz="2400" b="1" dirty="0" smtClean="0"/>
            </a:br>
            <a:r>
              <a:rPr lang="es-CL" sz="2400" b="1" dirty="0" smtClean="0"/>
              <a:t>ANTE COMITÉ DE ÁREA </a:t>
            </a:r>
            <a:br>
              <a:rPr lang="es-CL" sz="2400" b="1" dirty="0" smtClean="0"/>
            </a:br>
            <a:r>
              <a:rPr lang="es-CL" sz="2400" b="1" dirty="0" smtClean="0"/>
              <a:t>Nº</a:t>
            </a:r>
            <a:endParaRPr lang="es-CL" sz="2400" dirty="0"/>
          </a:p>
        </p:txBody>
      </p:sp>
      <p:sp>
        <p:nvSpPr>
          <p:cNvPr id="7" name="Text Box 4"/>
          <p:cNvSpPr txBox="1">
            <a:spLocks noChangeArrowheads="1"/>
          </p:cNvSpPr>
          <p:nvPr/>
        </p:nvSpPr>
        <p:spPr>
          <a:xfrm>
            <a:off x="2085108" y="1941278"/>
            <a:ext cx="6670965" cy="2855381"/>
          </a:xfrm>
          <a:prstGeom prst="rect">
            <a:avLst/>
          </a:prstGeom>
          <a:noFill/>
          <a:ln/>
        </p:spPr>
        <p:txBody>
          <a:bodyPr>
            <a:normAutofit lnSpcReduction="10000"/>
          </a:bodyPr>
          <a:lst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marL="0" indent="0">
              <a:buClr>
                <a:schemeClr val="tx1"/>
              </a:buClr>
              <a:buNone/>
            </a:pPr>
            <a:r>
              <a:rPr lang="es-ES" sz="1100" dirty="0" smtClean="0"/>
              <a:t>Código Proyecto: </a:t>
            </a:r>
          </a:p>
          <a:p>
            <a:pPr marL="0" indent="0">
              <a:buClr>
                <a:schemeClr val="tx1"/>
              </a:buClr>
              <a:buNone/>
            </a:pPr>
            <a:r>
              <a:rPr lang="es-ES" sz="1100" dirty="0" smtClean="0"/>
              <a:t>Título Proyecto: </a:t>
            </a:r>
          </a:p>
          <a:p>
            <a:pPr marL="0" indent="0">
              <a:buClr>
                <a:schemeClr val="tx1"/>
              </a:buClr>
              <a:buNone/>
            </a:pPr>
            <a:r>
              <a:rPr lang="es-MX" sz="1100" dirty="0" smtClean="0"/>
              <a:t>Área: </a:t>
            </a:r>
          </a:p>
          <a:p>
            <a:pPr marL="0" indent="0">
              <a:buClr>
                <a:schemeClr val="tx1"/>
              </a:buClr>
              <a:buNone/>
            </a:pPr>
            <a:r>
              <a:rPr lang="es-MX" sz="1100" dirty="0" smtClean="0"/>
              <a:t>Fecha Presentación: </a:t>
            </a:r>
          </a:p>
          <a:p>
            <a:pPr marL="0" indent="0">
              <a:buClr>
                <a:schemeClr val="tx1"/>
              </a:buClr>
              <a:buNone/>
            </a:pPr>
            <a:r>
              <a:rPr lang="es-MX" sz="1100" dirty="0" smtClean="0"/>
              <a:t>Tipo de Proyecto (Interés Público o Precompetitivo): </a:t>
            </a:r>
          </a:p>
          <a:p>
            <a:pPr marL="0" indent="0">
              <a:buClr>
                <a:schemeClr val="tx1"/>
              </a:buClr>
              <a:buNone/>
            </a:pPr>
            <a:r>
              <a:rPr lang="es-ES" sz="1100" dirty="0" smtClean="0"/>
              <a:t>Institución(es) Beneficiaria(s): </a:t>
            </a:r>
          </a:p>
          <a:p>
            <a:pPr marL="0" indent="0">
              <a:buClr>
                <a:schemeClr val="tx1"/>
              </a:buClr>
              <a:buNone/>
            </a:pPr>
            <a:r>
              <a:rPr lang="es-MX" sz="1100" dirty="0" smtClean="0"/>
              <a:t>Empresas Asociadas: </a:t>
            </a:r>
            <a:endParaRPr lang="es-ES" sz="1100" dirty="0" smtClean="0"/>
          </a:p>
          <a:p>
            <a:pPr marL="0" indent="0">
              <a:buClr>
                <a:schemeClr val="tx1"/>
              </a:buClr>
              <a:buNone/>
            </a:pPr>
            <a:r>
              <a:rPr lang="es-ES" sz="1100" dirty="0" smtClean="0"/>
              <a:t>Fecha Inicio Proyecto: </a:t>
            </a:r>
          </a:p>
          <a:p>
            <a:pPr marL="0" indent="0">
              <a:buClr>
                <a:schemeClr val="tx1"/>
              </a:buClr>
              <a:buNone/>
            </a:pPr>
            <a:r>
              <a:rPr lang="es-ES" sz="1100" dirty="0" smtClean="0"/>
              <a:t>Fecha Término Proyecto: </a:t>
            </a:r>
          </a:p>
          <a:p>
            <a:pPr marL="0" indent="0">
              <a:buClr>
                <a:schemeClr val="tx1"/>
              </a:buClr>
              <a:buNone/>
            </a:pPr>
            <a:r>
              <a:rPr lang="es-ES" sz="1100" dirty="0" smtClean="0"/>
              <a:t>Duración Proyecto (En meses): </a:t>
            </a:r>
          </a:p>
          <a:p>
            <a:pPr marL="0" indent="0">
              <a:buClr>
                <a:schemeClr val="tx1"/>
              </a:buClr>
              <a:buNone/>
            </a:pPr>
            <a:r>
              <a:rPr lang="es-ES" sz="1100" dirty="0" smtClean="0"/>
              <a:t>Fecha Presentación Anterior: </a:t>
            </a:r>
          </a:p>
          <a:p>
            <a:pPr marL="0" indent="0">
              <a:buClr>
                <a:schemeClr val="tx1"/>
              </a:buClr>
              <a:buNone/>
            </a:pPr>
            <a:r>
              <a:rPr lang="es-MX" sz="1100" dirty="0" smtClean="0"/>
              <a:t>Nombre y Cargo (Asistentes a la presentación):	- </a:t>
            </a:r>
          </a:p>
          <a:p>
            <a:pPr marL="0" indent="0">
              <a:buClr>
                <a:schemeClr val="tx1"/>
              </a:buClr>
              <a:buNone/>
            </a:pPr>
            <a:r>
              <a:rPr lang="es-MX" sz="1100" dirty="0"/>
              <a:t>	</a:t>
            </a:r>
            <a:r>
              <a:rPr lang="es-MX" sz="1100" dirty="0" smtClean="0"/>
              <a:t>							- </a:t>
            </a:r>
          </a:p>
          <a:p>
            <a:pPr marL="0" indent="0">
              <a:buClr>
                <a:schemeClr val="tx1"/>
              </a:buClr>
              <a:buNone/>
            </a:pPr>
            <a:r>
              <a:rPr lang="es-MX" sz="1100" dirty="0"/>
              <a:t>	</a:t>
            </a:r>
            <a:r>
              <a:rPr lang="es-MX" sz="1100" dirty="0" smtClean="0"/>
              <a:t>							- </a:t>
            </a:r>
          </a:p>
          <a:p>
            <a:pPr marL="0" indent="0">
              <a:buClr>
                <a:schemeClr val="tx1"/>
              </a:buClr>
              <a:buNone/>
            </a:pPr>
            <a:r>
              <a:rPr lang="es-MX" sz="1100" dirty="0" smtClean="0"/>
              <a:t>								- </a:t>
            </a:r>
            <a:endParaRPr lang="es-ES" sz="1100" dirty="0"/>
          </a:p>
        </p:txBody>
      </p:sp>
      <p:sp>
        <p:nvSpPr>
          <p:cNvPr id="8" name="CuadroTexto 7"/>
          <p:cNvSpPr txBox="1"/>
          <p:nvPr/>
        </p:nvSpPr>
        <p:spPr>
          <a:xfrm>
            <a:off x="430921" y="1427196"/>
            <a:ext cx="8502869" cy="369332"/>
          </a:xfrm>
          <a:prstGeom prst="rect">
            <a:avLst/>
          </a:prstGeom>
          <a:noFill/>
        </p:spPr>
        <p:txBody>
          <a:bodyPr wrap="square" rtlCol="0">
            <a:spAutoFit/>
          </a:bodyPr>
          <a:lstStyle/>
          <a:p>
            <a:r>
              <a:rPr lang="es-CL" b="1" dirty="0" smtClean="0">
                <a:solidFill>
                  <a:srgbClr val="FF0000"/>
                </a:solidFill>
              </a:rPr>
              <a:t>LA DURACIÓN DE LA PRESENTACIÓN NO DEBE EXTENDERSE MÁS DE 25 MINUTOS</a:t>
            </a:r>
            <a:r>
              <a:rPr lang="es-CL" sz="1100" dirty="0" smtClean="0">
                <a:solidFill>
                  <a:srgbClr val="FF0000"/>
                </a:solidFill>
              </a:rPr>
              <a:t>.</a:t>
            </a:r>
            <a:endParaRPr lang="es-CL" sz="1100" dirty="0">
              <a:solidFill>
                <a:srgbClr val="FF0000"/>
              </a:solidFill>
            </a:endParaRPr>
          </a:p>
        </p:txBody>
      </p:sp>
    </p:spTree>
    <p:extLst>
      <p:ext uri="{BB962C8B-B14F-4D97-AF65-F5344CB8AC3E}">
        <p14:creationId xmlns:p14="http://schemas.microsoft.com/office/powerpoint/2010/main" val="38578448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p:cNvSpPr txBox="1">
            <a:spLocks noChangeArrowheads="1"/>
          </p:cNvSpPr>
          <p:nvPr/>
        </p:nvSpPr>
        <p:spPr>
          <a:xfrm>
            <a:off x="408710" y="282160"/>
            <a:ext cx="8368146" cy="902404"/>
          </a:xfrm>
          <a:prstGeom prst="rect">
            <a:avLst/>
          </a:prstGeom>
        </p:spPr>
        <p:txBody>
          <a:bodyPr vert="horz" lIns="91440" tIns="45720" rIns="91440" bIns="45720" rtlCol="0" anchor="ctr">
            <a:normAutofit/>
          </a:bodyPr>
          <a:lstStyle>
            <a:lvl1pPr algn="ctr" defTabSz="342900" rtl="0" eaLnBrk="1" latinLnBrk="0" hangingPunct="1">
              <a:spcBef>
                <a:spcPct val="0"/>
              </a:spcBef>
              <a:buNone/>
              <a:defRPr sz="3300" kern="1200">
                <a:solidFill>
                  <a:schemeClr val="tx1"/>
                </a:solidFill>
                <a:latin typeface="+mj-lt"/>
                <a:ea typeface="+mj-ea"/>
                <a:cs typeface="+mj-cs"/>
              </a:defRPr>
            </a:lvl1pPr>
          </a:lstStyle>
          <a:p>
            <a:r>
              <a:rPr lang="es-MX" sz="2200" b="1" dirty="0" smtClean="0"/>
              <a:t>RESUMEN Y OBJETIVOS DEL PROYECTO</a:t>
            </a:r>
            <a:endParaRPr lang="es-ES" sz="2200" b="1" dirty="0"/>
          </a:p>
        </p:txBody>
      </p:sp>
      <p:sp>
        <p:nvSpPr>
          <p:cNvPr id="16" name="Text Box 7"/>
          <p:cNvSpPr txBox="1">
            <a:spLocks noChangeArrowheads="1"/>
          </p:cNvSpPr>
          <p:nvPr/>
        </p:nvSpPr>
        <p:spPr bwMode="auto">
          <a:xfrm>
            <a:off x="408711" y="1431054"/>
            <a:ext cx="8368145" cy="430887"/>
          </a:xfrm>
          <a:prstGeom prst="rect">
            <a:avLst/>
          </a:prstGeom>
          <a:noFill/>
          <a:ln w="9525">
            <a:noFill/>
            <a:miter lim="800000"/>
            <a:headEnd/>
            <a:tailEnd/>
          </a:ln>
          <a:effectLst/>
        </p:spPr>
        <p:txBody>
          <a:bodyPr wrap="square">
            <a:spAutoFit/>
          </a:bodyPr>
          <a:lstStyle/>
          <a:p>
            <a:pPr algn="just"/>
            <a:r>
              <a:rPr lang="es-MX" sz="1100" dirty="0" smtClean="0">
                <a:solidFill>
                  <a:schemeClr val="accent2"/>
                </a:solidFill>
              </a:rPr>
              <a:t>Realice un resumen del problema/solución/contexto del proyecto de no más de 2 min</a:t>
            </a:r>
          </a:p>
          <a:p>
            <a:pPr algn="just"/>
            <a:r>
              <a:rPr lang="es-MX" sz="1100" dirty="0">
                <a:solidFill>
                  <a:schemeClr val="accent2"/>
                </a:solidFill>
              </a:rPr>
              <a:t>Indique el objetivo general y los específicos del </a:t>
            </a:r>
            <a:r>
              <a:rPr lang="es-MX" sz="1100" dirty="0" smtClean="0">
                <a:solidFill>
                  <a:schemeClr val="accent2"/>
                </a:solidFill>
              </a:rPr>
              <a:t>proyecto</a:t>
            </a:r>
            <a:r>
              <a:rPr lang="es-ES" sz="1100" dirty="0">
                <a:solidFill>
                  <a:schemeClr val="accent2"/>
                </a:solidFill>
              </a:rPr>
              <a:t>.</a:t>
            </a:r>
            <a:endParaRPr lang="es-MX" sz="1100" dirty="0">
              <a:solidFill>
                <a:schemeClr val="accent2"/>
              </a:solidFill>
            </a:endParaRPr>
          </a:p>
        </p:txBody>
      </p:sp>
    </p:spTree>
    <p:extLst>
      <p:ext uri="{BB962C8B-B14F-4D97-AF65-F5344CB8AC3E}">
        <p14:creationId xmlns:p14="http://schemas.microsoft.com/office/powerpoint/2010/main" val="60560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p:cNvSpPr txBox="1">
            <a:spLocks noChangeArrowheads="1"/>
          </p:cNvSpPr>
          <p:nvPr/>
        </p:nvSpPr>
        <p:spPr>
          <a:xfrm>
            <a:off x="408710" y="282160"/>
            <a:ext cx="8368146" cy="902404"/>
          </a:xfrm>
          <a:prstGeom prst="rect">
            <a:avLst/>
          </a:prstGeom>
        </p:spPr>
        <p:txBody>
          <a:bodyPr vert="horz" lIns="91440" tIns="45720" rIns="91440" bIns="45720" rtlCol="0" anchor="ctr">
            <a:normAutofit/>
          </a:bodyPr>
          <a:lstStyle>
            <a:lvl1pPr algn="ctr" defTabSz="342900" rtl="0" eaLnBrk="1" latinLnBrk="0" hangingPunct="1">
              <a:spcBef>
                <a:spcPct val="0"/>
              </a:spcBef>
              <a:buNone/>
              <a:defRPr sz="3300" kern="1200">
                <a:solidFill>
                  <a:schemeClr val="tx1"/>
                </a:solidFill>
                <a:latin typeface="+mj-lt"/>
                <a:ea typeface="+mj-ea"/>
                <a:cs typeface="+mj-cs"/>
              </a:defRPr>
            </a:lvl1pPr>
          </a:lstStyle>
          <a:p>
            <a:r>
              <a:rPr lang="es-MX" sz="2200" b="1" dirty="0" smtClean="0"/>
              <a:t>EXIGENCIAS DE LA ÚLTIMA </a:t>
            </a:r>
          </a:p>
          <a:p>
            <a:r>
              <a:rPr lang="es-MX" sz="2200" b="1" dirty="0" smtClean="0"/>
              <a:t>PRESENTACIÓN DE AVANCE</a:t>
            </a:r>
            <a:endParaRPr lang="es-ES" sz="2200" b="1" dirty="0"/>
          </a:p>
        </p:txBody>
      </p:sp>
      <p:sp>
        <p:nvSpPr>
          <p:cNvPr id="16" name="Text Box 7"/>
          <p:cNvSpPr txBox="1">
            <a:spLocks noChangeArrowheads="1"/>
          </p:cNvSpPr>
          <p:nvPr/>
        </p:nvSpPr>
        <p:spPr bwMode="auto">
          <a:xfrm>
            <a:off x="408711" y="1431054"/>
            <a:ext cx="8368145" cy="769441"/>
          </a:xfrm>
          <a:prstGeom prst="rect">
            <a:avLst/>
          </a:prstGeom>
          <a:noFill/>
          <a:ln w="9525">
            <a:noFill/>
            <a:miter lim="800000"/>
            <a:headEnd/>
            <a:tailEnd/>
          </a:ln>
          <a:effectLst/>
        </p:spPr>
        <p:txBody>
          <a:bodyPr wrap="square">
            <a:spAutoFit/>
          </a:bodyPr>
          <a:lstStyle/>
          <a:p>
            <a:pPr algn="just"/>
            <a:r>
              <a:rPr lang="es-MX" sz="1100" dirty="0" smtClean="0">
                <a:solidFill>
                  <a:schemeClr val="accent2"/>
                </a:solidFill>
              </a:rPr>
              <a:t>Señale cómo resolvió las exigencias realizadas en la última presentación de avance ante el Comité de Área.</a:t>
            </a:r>
          </a:p>
          <a:p>
            <a:pPr algn="just"/>
            <a:endParaRPr lang="es-MX" sz="1100" dirty="0" smtClean="0">
              <a:solidFill>
                <a:schemeClr val="accent2"/>
              </a:solidFill>
            </a:endParaRPr>
          </a:p>
          <a:p>
            <a:pPr algn="just"/>
            <a:r>
              <a:rPr lang="es-MX" sz="1100" dirty="0" smtClean="0">
                <a:solidFill>
                  <a:schemeClr val="accent2"/>
                </a:solidFill>
              </a:rPr>
              <a:t>En el caso que esta sea la primera presentación ante el Comité, informe cómo respondió a las exigencias técnicas realizadas al momento de la adjudicación del proyecto </a:t>
            </a:r>
            <a:r>
              <a:rPr lang="es-MX" sz="1100" b="1" dirty="0" smtClean="0">
                <a:solidFill>
                  <a:schemeClr val="accent2"/>
                </a:solidFill>
              </a:rPr>
              <a:t>( NO incluya </a:t>
            </a:r>
            <a:r>
              <a:rPr lang="es-MX" sz="1100" dirty="0" smtClean="0">
                <a:solidFill>
                  <a:schemeClr val="accent2"/>
                </a:solidFill>
              </a:rPr>
              <a:t>exigencias administrativas como: planilla de costo, convenios, certificados, </a:t>
            </a:r>
            <a:r>
              <a:rPr lang="es-MX" sz="1100" dirty="0" err="1" smtClean="0">
                <a:solidFill>
                  <a:schemeClr val="accent2"/>
                </a:solidFill>
              </a:rPr>
              <a:t>etc</a:t>
            </a:r>
            <a:r>
              <a:rPr lang="es-MX" sz="1100" dirty="0" smtClean="0">
                <a:solidFill>
                  <a:schemeClr val="accent2"/>
                </a:solidFill>
              </a:rPr>
              <a:t>)</a:t>
            </a:r>
            <a:endParaRPr lang="es-ES" sz="1100" dirty="0">
              <a:solidFill>
                <a:schemeClr val="accent2"/>
              </a:solidFill>
            </a:endParaRPr>
          </a:p>
        </p:txBody>
      </p:sp>
    </p:spTree>
    <p:extLst>
      <p:ext uri="{BB962C8B-B14F-4D97-AF65-F5344CB8AC3E}">
        <p14:creationId xmlns:p14="http://schemas.microsoft.com/office/powerpoint/2010/main" val="3002382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15635" y="302936"/>
            <a:ext cx="8354291" cy="493700"/>
          </a:xfrm>
          <a:prstGeom prst="rect">
            <a:avLst/>
          </a:prstGeom>
        </p:spPr>
        <p:txBody>
          <a:bodyPr>
            <a:normAutofit/>
          </a:bodyPr>
          <a:lstStyle>
            <a:lvl1pPr algn="ctr" defTabSz="342900" rtl="0" eaLnBrk="1" latinLnBrk="0" hangingPunct="1">
              <a:spcBef>
                <a:spcPct val="0"/>
              </a:spcBef>
              <a:buNone/>
              <a:defRPr sz="3300" kern="1200">
                <a:solidFill>
                  <a:schemeClr val="tx1"/>
                </a:solidFill>
                <a:latin typeface="+mj-lt"/>
                <a:ea typeface="+mj-ea"/>
                <a:cs typeface="+mj-cs"/>
              </a:defRPr>
            </a:lvl1pPr>
          </a:lstStyle>
          <a:p>
            <a:r>
              <a:rPr lang="es-MX" sz="2200" b="1" dirty="0" smtClean="0"/>
              <a:t>RESULTADO DE PRODUCCIÓN E HITOS</a:t>
            </a:r>
            <a:endParaRPr lang="es-ES" sz="2200" b="1" dirty="0"/>
          </a:p>
        </p:txBody>
      </p:sp>
      <p:sp>
        <p:nvSpPr>
          <p:cNvPr id="3" name="Rectangle 6"/>
          <p:cNvSpPr>
            <a:spLocks noChangeArrowheads="1"/>
          </p:cNvSpPr>
          <p:nvPr/>
        </p:nvSpPr>
        <p:spPr bwMode="auto">
          <a:xfrm>
            <a:off x="415635" y="932122"/>
            <a:ext cx="8354291" cy="2906007"/>
          </a:xfrm>
          <a:prstGeom prst="rect">
            <a:avLst/>
          </a:prstGeom>
          <a:noFill/>
          <a:ln w="9525">
            <a:noFill/>
            <a:miter lim="800000"/>
            <a:headEnd/>
            <a:tailEnd/>
          </a:ln>
          <a:effectLst/>
        </p:spPr>
        <p:txBody>
          <a:bodyPr anchor="ctr"/>
          <a:lstStyle/>
          <a:p>
            <a:pPr algn="just"/>
            <a:r>
              <a:rPr lang="es-CL" sz="1100" u="sng" dirty="0">
                <a:solidFill>
                  <a:schemeClr val="accent2"/>
                </a:solidFill>
              </a:rPr>
              <a:t>D</a:t>
            </a:r>
            <a:r>
              <a:rPr lang="es-CL" sz="1100" u="sng" dirty="0" smtClean="0">
                <a:solidFill>
                  <a:schemeClr val="accent2"/>
                </a:solidFill>
              </a:rPr>
              <a:t>escriba el </a:t>
            </a:r>
            <a:r>
              <a:rPr lang="es-CL" sz="1100" u="sng" dirty="0">
                <a:solidFill>
                  <a:schemeClr val="accent2"/>
                </a:solidFill>
              </a:rPr>
              <a:t>avance en </a:t>
            </a:r>
            <a:r>
              <a:rPr lang="es-CL" sz="1100" u="sng" dirty="0" smtClean="0">
                <a:solidFill>
                  <a:schemeClr val="accent2"/>
                </a:solidFill>
              </a:rPr>
              <a:t>el logro del o los resultados de producción comprometidos y sus hitos</a:t>
            </a:r>
          </a:p>
          <a:p>
            <a:pPr algn="just"/>
            <a:r>
              <a:rPr lang="es-CL" sz="1100" dirty="0" smtClean="0">
                <a:solidFill>
                  <a:schemeClr val="accent2"/>
                </a:solidFill>
              </a:rPr>
              <a:t>Mencione </a:t>
            </a:r>
            <a:r>
              <a:rPr lang="es-CL" sz="1100" dirty="0">
                <a:solidFill>
                  <a:schemeClr val="accent2"/>
                </a:solidFill>
              </a:rPr>
              <a:t>metodología, </a:t>
            </a:r>
            <a:r>
              <a:rPr lang="es-CL" sz="1100" dirty="0" smtClean="0">
                <a:solidFill>
                  <a:schemeClr val="accent2"/>
                </a:solidFill>
              </a:rPr>
              <a:t>tamaño </a:t>
            </a:r>
            <a:r>
              <a:rPr lang="es-CL" sz="1100" dirty="0">
                <a:solidFill>
                  <a:schemeClr val="accent2"/>
                </a:solidFill>
              </a:rPr>
              <a:t>de </a:t>
            </a:r>
            <a:r>
              <a:rPr lang="es-CL" sz="1100" dirty="0" smtClean="0">
                <a:solidFill>
                  <a:schemeClr val="accent2"/>
                </a:solidFill>
              </a:rPr>
              <a:t>muestras, análisis de datos obtenidos, entre otros.</a:t>
            </a:r>
          </a:p>
          <a:p>
            <a:pPr algn="just"/>
            <a:r>
              <a:rPr lang="es-CL" sz="1100" dirty="0" smtClean="0">
                <a:solidFill>
                  <a:schemeClr val="accent2"/>
                </a:solidFill>
              </a:rPr>
              <a:t>Detalle los resultados e hitos logrados en el último período que presenta, esto es, desde la presentación de avance anterior o desde el inicio del proyecto, según corresponda.</a:t>
            </a:r>
          </a:p>
          <a:p>
            <a:pPr marL="228600" indent="-228600" algn="just">
              <a:buAutoNum type="alphaLcParenR"/>
            </a:pPr>
            <a:endParaRPr lang="es-CL" sz="1100" u="sng" dirty="0" smtClean="0">
              <a:solidFill>
                <a:schemeClr val="accent2"/>
              </a:solidFill>
            </a:endParaRPr>
          </a:p>
          <a:p>
            <a:pPr algn="just"/>
            <a:r>
              <a:rPr lang="es-CL" sz="1100" u="sng" dirty="0" smtClean="0">
                <a:solidFill>
                  <a:schemeClr val="accent2"/>
                </a:solidFill>
              </a:rPr>
              <a:t>Análisis </a:t>
            </a:r>
            <a:r>
              <a:rPr lang="es-CL" sz="1100" u="sng" dirty="0">
                <a:solidFill>
                  <a:schemeClr val="accent2"/>
                </a:solidFill>
              </a:rPr>
              <a:t>de causas de los problemas e </a:t>
            </a:r>
            <a:r>
              <a:rPr lang="es-CL" sz="1100" u="sng" dirty="0" smtClean="0">
                <a:solidFill>
                  <a:schemeClr val="accent2"/>
                </a:solidFill>
              </a:rPr>
              <a:t>impactos</a:t>
            </a:r>
            <a:endParaRPr lang="es-CL" sz="1100" dirty="0" smtClean="0">
              <a:solidFill>
                <a:schemeClr val="accent2"/>
              </a:solidFill>
            </a:endParaRPr>
          </a:p>
          <a:p>
            <a:pPr algn="just"/>
            <a:r>
              <a:rPr lang="es-CL" sz="1100" dirty="0" smtClean="0">
                <a:solidFill>
                  <a:schemeClr val="accent2"/>
                </a:solidFill>
              </a:rPr>
              <a:t>En el caso que hayan existido problemas </a:t>
            </a:r>
            <a:r>
              <a:rPr lang="es-CL" sz="1100" dirty="0">
                <a:solidFill>
                  <a:schemeClr val="accent2"/>
                </a:solidFill>
              </a:rPr>
              <a:t>para la obtención de </a:t>
            </a:r>
            <a:r>
              <a:rPr lang="es-CL" sz="1100" dirty="0" smtClean="0">
                <a:solidFill>
                  <a:schemeClr val="accent2"/>
                </a:solidFill>
              </a:rPr>
              <a:t>resultados o hitos, </a:t>
            </a:r>
            <a:r>
              <a:rPr lang="es-CL" sz="1100" dirty="0">
                <a:solidFill>
                  <a:schemeClr val="accent2"/>
                </a:solidFill>
              </a:rPr>
              <a:t>identifique y comente sus </a:t>
            </a:r>
            <a:r>
              <a:rPr lang="es-CL" sz="1100" dirty="0" smtClean="0">
                <a:solidFill>
                  <a:schemeClr val="accent2"/>
                </a:solidFill>
              </a:rPr>
              <a:t>causas. Por ejemplo: Cambios </a:t>
            </a:r>
            <a:r>
              <a:rPr lang="es-CL" sz="1100" dirty="0">
                <a:solidFill>
                  <a:schemeClr val="accent2"/>
                </a:solidFill>
              </a:rPr>
              <a:t>en el entorno científico-tecnológico, </a:t>
            </a:r>
            <a:r>
              <a:rPr lang="es-CL" sz="1100" dirty="0" smtClean="0">
                <a:solidFill>
                  <a:schemeClr val="accent2"/>
                </a:solidFill>
              </a:rPr>
              <a:t>acceso a muestras, problemas </a:t>
            </a:r>
            <a:r>
              <a:rPr lang="es-CL" sz="1100" dirty="0">
                <a:solidFill>
                  <a:schemeClr val="accent2"/>
                </a:solidFill>
              </a:rPr>
              <a:t>entre los socios del proyecto, falta de apoyo institucional, problemas de </a:t>
            </a:r>
            <a:r>
              <a:rPr lang="es-CL" sz="1100" dirty="0" smtClean="0">
                <a:solidFill>
                  <a:schemeClr val="accent2"/>
                </a:solidFill>
              </a:rPr>
              <a:t>gestión, entre otros.</a:t>
            </a:r>
          </a:p>
          <a:p>
            <a:pPr algn="just"/>
            <a:r>
              <a:rPr lang="es-MX" sz="1100" dirty="0" smtClean="0">
                <a:solidFill>
                  <a:schemeClr val="accent2"/>
                </a:solidFill>
              </a:rPr>
              <a:t>Identifique </a:t>
            </a:r>
            <a:r>
              <a:rPr lang="es-MX" sz="1100" dirty="0">
                <a:solidFill>
                  <a:schemeClr val="accent2"/>
                </a:solidFill>
              </a:rPr>
              <a:t>los </a:t>
            </a:r>
            <a:r>
              <a:rPr lang="es-CL" sz="1100" dirty="0">
                <a:solidFill>
                  <a:schemeClr val="accent2"/>
                </a:solidFill>
              </a:rPr>
              <a:t>impactos que dichos problemas han ocasionado sobre los </a:t>
            </a:r>
            <a:r>
              <a:rPr lang="es-CL" sz="1100" dirty="0" smtClean="0">
                <a:solidFill>
                  <a:schemeClr val="accent2"/>
                </a:solidFill>
              </a:rPr>
              <a:t>objetivos y </a:t>
            </a:r>
            <a:r>
              <a:rPr lang="es-CL" sz="1100" dirty="0">
                <a:solidFill>
                  <a:schemeClr val="accent2"/>
                </a:solidFill>
              </a:rPr>
              <a:t>la vigencia </a:t>
            </a:r>
            <a:r>
              <a:rPr lang="es-CL" sz="1100" dirty="0" smtClean="0">
                <a:solidFill>
                  <a:schemeClr val="accent2"/>
                </a:solidFill>
              </a:rPr>
              <a:t>científica–tecnológica de la investigación.</a:t>
            </a:r>
            <a:endParaRPr lang="es-ES" sz="1100" dirty="0">
              <a:solidFill>
                <a:schemeClr val="accent2"/>
              </a:solidFill>
            </a:endParaRPr>
          </a:p>
          <a:p>
            <a:pPr marL="228600" indent="-228600" algn="just">
              <a:buAutoNum type="alphaLcParenR"/>
            </a:pPr>
            <a:endParaRPr lang="es-ES" sz="1100" u="sng" dirty="0">
              <a:solidFill>
                <a:schemeClr val="accent2"/>
              </a:solidFill>
            </a:endParaRPr>
          </a:p>
          <a:p>
            <a:pPr algn="just"/>
            <a:r>
              <a:rPr lang="es-ES" sz="1100" u="sng" dirty="0" smtClean="0">
                <a:solidFill>
                  <a:schemeClr val="accent2"/>
                </a:solidFill>
              </a:rPr>
              <a:t>Soluciones propuestas</a:t>
            </a:r>
          </a:p>
          <a:p>
            <a:pPr algn="just"/>
            <a:r>
              <a:rPr lang="es-CL" sz="1100" dirty="0" smtClean="0">
                <a:solidFill>
                  <a:schemeClr val="accent2"/>
                </a:solidFill>
              </a:rPr>
              <a:t>Señale cuáles  son las </a:t>
            </a:r>
            <a:r>
              <a:rPr lang="es-CL" sz="1100" dirty="0">
                <a:solidFill>
                  <a:schemeClr val="accent2"/>
                </a:solidFill>
              </a:rPr>
              <a:t>soluciones </a:t>
            </a:r>
            <a:r>
              <a:rPr lang="es-CL" sz="1100" dirty="0" smtClean="0">
                <a:solidFill>
                  <a:schemeClr val="accent2"/>
                </a:solidFill>
              </a:rPr>
              <a:t>que </a:t>
            </a:r>
            <a:r>
              <a:rPr lang="es-CL" sz="1100" dirty="0">
                <a:solidFill>
                  <a:schemeClr val="accent2"/>
                </a:solidFill>
              </a:rPr>
              <a:t>propone para </a:t>
            </a:r>
            <a:r>
              <a:rPr lang="es-CL" sz="1100" dirty="0" smtClean="0">
                <a:solidFill>
                  <a:schemeClr val="accent2"/>
                </a:solidFill>
              </a:rPr>
              <a:t>los problemas planteados. A fin de resguardar el logro </a:t>
            </a:r>
            <a:r>
              <a:rPr lang="es-CL" sz="1100" dirty="0">
                <a:solidFill>
                  <a:schemeClr val="accent2"/>
                </a:solidFill>
              </a:rPr>
              <a:t>de los resultados </a:t>
            </a:r>
            <a:r>
              <a:rPr lang="es-CL" sz="1100" dirty="0" smtClean="0">
                <a:solidFill>
                  <a:schemeClr val="accent2"/>
                </a:solidFill>
              </a:rPr>
              <a:t>e hitos comprometidos.</a:t>
            </a:r>
          </a:p>
          <a:p>
            <a:pPr algn="just"/>
            <a:r>
              <a:rPr lang="es-CL" sz="1100" dirty="0" smtClean="0">
                <a:solidFill>
                  <a:schemeClr val="accent2"/>
                </a:solidFill>
              </a:rPr>
              <a:t>Indique si existirá modificación en los </a:t>
            </a:r>
            <a:r>
              <a:rPr lang="es-CL" sz="1100" dirty="0">
                <a:solidFill>
                  <a:schemeClr val="accent2"/>
                </a:solidFill>
              </a:rPr>
              <a:t>plazos en que serán logrados</a:t>
            </a:r>
            <a:r>
              <a:rPr lang="es-CL" sz="1100" dirty="0" smtClean="0">
                <a:solidFill>
                  <a:schemeClr val="accent2"/>
                </a:solidFill>
              </a:rPr>
              <a:t>.</a:t>
            </a:r>
            <a:endParaRPr lang="es-ES" sz="1200" dirty="0">
              <a:solidFill>
                <a:schemeClr val="accent2"/>
              </a:solidFill>
              <a:latin typeface="Palatino Linotype" pitchFamily="18" charset="0"/>
            </a:endParaRPr>
          </a:p>
        </p:txBody>
      </p:sp>
    </p:spTree>
    <p:extLst>
      <p:ext uri="{BB962C8B-B14F-4D97-AF65-F5344CB8AC3E}">
        <p14:creationId xmlns:p14="http://schemas.microsoft.com/office/powerpoint/2010/main" val="3688753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395535" y="220881"/>
            <a:ext cx="8353609" cy="402572"/>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r>
              <a:rPr lang="es-MX" sz="2200" b="1" dirty="0" smtClean="0"/>
              <a:t>RESUMEN DEL O LOS RESULTADOS DE PRODUCCIÓN Y SUS HITOS</a:t>
            </a:r>
            <a:endParaRPr lang="es-CL" sz="2200" dirty="0"/>
          </a:p>
        </p:txBody>
      </p:sp>
      <p:graphicFrame>
        <p:nvGraphicFramePr>
          <p:cNvPr id="4" name="Group 115"/>
          <p:cNvGraphicFramePr>
            <a:graphicFrameLocks/>
          </p:cNvGraphicFramePr>
          <p:nvPr>
            <p:extLst>
              <p:ext uri="{D42A27DB-BD31-4B8C-83A1-F6EECF244321}">
                <p14:modId xmlns:p14="http://schemas.microsoft.com/office/powerpoint/2010/main" val="1947334904"/>
              </p:ext>
            </p:extLst>
          </p:nvPr>
        </p:nvGraphicFramePr>
        <p:xfrm>
          <a:off x="395535" y="1037369"/>
          <a:ext cx="8353608" cy="2941686"/>
        </p:xfrm>
        <a:graphic>
          <a:graphicData uri="http://schemas.openxmlformats.org/drawingml/2006/table">
            <a:tbl>
              <a:tblPr/>
              <a:tblGrid>
                <a:gridCol w="4675782">
                  <a:extLst>
                    <a:ext uri="{9D8B030D-6E8A-4147-A177-3AD203B41FA5}">
                      <a16:colId xmlns:a16="http://schemas.microsoft.com/office/drawing/2014/main" val="20000"/>
                    </a:ext>
                  </a:extLst>
                </a:gridCol>
                <a:gridCol w="1366767">
                  <a:extLst>
                    <a:ext uri="{9D8B030D-6E8A-4147-A177-3AD203B41FA5}">
                      <a16:colId xmlns:a16="http://schemas.microsoft.com/office/drawing/2014/main" val="20001"/>
                    </a:ext>
                  </a:extLst>
                </a:gridCol>
                <a:gridCol w="1029516">
                  <a:extLst>
                    <a:ext uri="{9D8B030D-6E8A-4147-A177-3AD203B41FA5}">
                      <a16:colId xmlns:a16="http://schemas.microsoft.com/office/drawing/2014/main" val="20002"/>
                    </a:ext>
                  </a:extLst>
                </a:gridCol>
                <a:gridCol w="1281543">
                  <a:extLst>
                    <a:ext uri="{9D8B030D-6E8A-4147-A177-3AD203B41FA5}">
                      <a16:colId xmlns:a16="http://schemas.microsoft.com/office/drawing/2014/main" val="20003"/>
                    </a:ext>
                  </a:extLst>
                </a:gridCol>
              </a:tblGrid>
              <a:tr h="5905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100" b="1" i="0" u="none" strike="noStrike" cap="none" normalizeH="0" baseline="0" dirty="0" smtClean="0">
                          <a:ln>
                            <a:noFill/>
                          </a:ln>
                          <a:solidFill>
                            <a:schemeClr val="tx1"/>
                          </a:solidFill>
                          <a:effectLst/>
                          <a:latin typeface="+mn-lt"/>
                          <a:ea typeface="Times New Roman" pitchFamily="18" charset="0"/>
                          <a:cs typeface="Arial" charset="0"/>
                        </a:rPr>
                        <a:t>Resultado / Hitos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100" b="1" i="0" u="none" strike="noStrike" cap="none" normalizeH="0" baseline="0" dirty="0" smtClean="0">
                          <a:ln>
                            <a:noFill/>
                          </a:ln>
                          <a:solidFill>
                            <a:schemeClr val="tx1"/>
                          </a:solidFill>
                          <a:effectLst/>
                          <a:latin typeface="+mn-lt"/>
                          <a:ea typeface="Times New Roman" pitchFamily="18" charset="0"/>
                          <a:cs typeface="Arial" charset="0"/>
                        </a:rPr>
                        <a:t>Fecha de logro comprometida en plataforma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100" b="1" i="0" u="none" strike="noStrike" cap="none" normalizeH="0" baseline="0" dirty="0" smtClean="0">
                          <a:ln>
                            <a:noFill/>
                          </a:ln>
                          <a:solidFill>
                            <a:schemeClr val="tx1"/>
                          </a:solidFill>
                          <a:effectLst/>
                          <a:latin typeface="+mn-lt"/>
                          <a:ea typeface="Times New Roman" pitchFamily="18" charset="0"/>
                          <a:cs typeface="Arial" charset="0"/>
                        </a:rPr>
                        <a:t>Fecha de logro estimada </a:t>
                      </a:r>
                      <a:r>
                        <a:rPr kumimoji="0" lang="es-ES" sz="1100" b="1" i="0" u="none" strike="noStrike" cap="none" normalizeH="0" baseline="0" dirty="0" smtClean="0">
                          <a:ln>
                            <a:noFill/>
                          </a:ln>
                          <a:solidFill>
                            <a:srgbClr val="FF0000"/>
                          </a:solidFill>
                          <a:effectLst/>
                          <a:latin typeface="+mn-lt"/>
                          <a:ea typeface="Times New Roman" pitchFamily="18" charset="0"/>
                          <a:cs typeface="Arial"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100" b="1" i="0" u="none" strike="noStrike" cap="none" normalizeH="0" baseline="0" dirty="0" smtClean="0">
                          <a:ln>
                            <a:noFill/>
                          </a:ln>
                          <a:solidFill>
                            <a:schemeClr val="tx1"/>
                          </a:solidFill>
                          <a:effectLst/>
                          <a:latin typeface="+mn-lt"/>
                          <a:ea typeface="Times New Roman" pitchFamily="18" charset="0"/>
                          <a:cs typeface="Arial" charset="0"/>
                        </a:rPr>
                        <a:t>Porcentaje estimado  de avance (%)</a:t>
                      </a:r>
                      <a:endParaRPr kumimoji="0" lang="es-ES" sz="1100" b="1" i="0" u="none" strike="noStrike" cap="none" normalizeH="0" baseline="0" dirty="0" smtClean="0">
                        <a:ln>
                          <a:noFill/>
                        </a:ln>
                        <a:solidFill>
                          <a:schemeClr val="accent2">
                            <a:lumMod val="60000"/>
                            <a:lumOff val="40000"/>
                          </a:schemeClr>
                        </a:solidFill>
                        <a:effectLst/>
                        <a:latin typeface="+mn-lt"/>
                        <a:ea typeface="Times New Roman"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185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1100" b="0" i="0" u="none" strike="noStrike" cap="none" normalizeH="0" baseline="0" dirty="0" smtClean="0">
                          <a:ln>
                            <a:noFill/>
                          </a:ln>
                          <a:solidFill>
                            <a:schemeClr val="tx1"/>
                          </a:solidFill>
                          <a:effectLst/>
                          <a:latin typeface="+mn-lt"/>
                        </a:rPr>
                        <a:t>1. Resultado Producción 1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sz="1100" b="0" i="0" u="none" strike="noStrike" cap="none" normalizeH="0" baseline="0" dirty="0" smtClean="0">
                          <a:ln>
                            <a:noFill/>
                          </a:ln>
                          <a:solidFill>
                            <a:schemeClr val="tx1"/>
                          </a:solidFill>
                          <a:effectLst/>
                          <a:latin typeface="+mn-lt"/>
                        </a:rPr>
                        <a:t>00-00-0000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sz="1100" b="0" i="0" u="none" strike="noStrike" cap="none" normalizeH="0" baseline="0" dirty="0" smtClean="0">
                          <a:ln>
                            <a:noFill/>
                          </a:ln>
                          <a:solidFill>
                            <a:schemeClr val="tx1"/>
                          </a:solidFill>
                          <a:effectLst/>
                          <a:latin typeface="+mn-lt"/>
                        </a:rPr>
                        <a:t>00-00-0000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CL" sz="11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5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1100" b="0" i="0" u="none" strike="noStrike" cap="none" normalizeH="0" baseline="0" dirty="0" smtClean="0">
                          <a:ln>
                            <a:noFill/>
                          </a:ln>
                          <a:solidFill>
                            <a:schemeClr val="tx1"/>
                          </a:solidFill>
                          <a:effectLst/>
                          <a:latin typeface="+mn-lt"/>
                        </a:rPr>
                        <a:t>1.1 Hito 1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sz="1100" b="0" i="0" u="none" strike="noStrike" cap="none" normalizeH="0" baseline="0" dirty="0" smtClean="0">
                          <a:ln>
                            <a:noFill/>
                          </a:ln>
                          <a:solidFill>
                            <a:schemeClr val="tx1"/>
                          </a:solidFill>
                          <a:effectLst/>
                          <a:latin typeface="+mn-lt"/>
                        </a:rPr>
                        <a:t>00-00-0000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sz="1100" b="0" i="0" u="none" strike="noStrike" cap="none" normalizeH="0" baseline="0" dirty="0" smtClean="0">
                          <a:ln>
                            <a:noFill/>
                          </a:ln>
                          <a:solidFill>
                            <a:schemeClr val="tx1"/>
                          </a:solidFill>
                          <a:effectLst/>
                          <a:latin typeface="+mn-lt"/>
                        </a:rPr>
                        <a:t>00-00-0000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CL" sz="11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185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1100" b="0" i="0" u="none" strike="noStrike" cap="none" normalizeH="0" baseline="0" dirty="0" smtClean="0">
                          <a:ln>
                            <a:noFill/>
                          </a:ln>
                          <a:solidFill>
                            <a:schemeClr val="tx1"/>
                          </a:solidFill>
                          <a:effectLst/>
                          <a:latin typeface="+mn-lt"/>
                        </a:rPr>
                        <a:t>1.2 Hito 2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sz="1100" b="0" i="0" u="none" strike="noStrike" cap="none" normalizeH="0" baseline="0" dirty="0" smtClean="0">
                          <a:ln>
                            <a:noFill/>
                          </a:ln>
                          <a:solidFill>
                            <a:schemeClr val="tx1"/>
                          </a:solidFill>
                          <a:effectLst/>
                          <a:latin typeface="+mn-lt"/>
                        </a:rPr>
                        <a:t>00-00-0000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sz="1100" b="0" i="0" u="none" strike="noStrike" cap="none" normalizeH="0" baseline="0" dirty="0" smtClean="0">
                          <a:ln>
                            <a:noFill/>
                          </a:ln>
                          <a:solidFill>
                            <a:schemeClr val="tx1"/>
                          </a:solidFill>
                          <a:effectLst/>
                          <a:latin typeface="+mn-lt"/>
                        </a:rPr>
                        <a:t>00-00-0000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CL" sz="11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05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1100" b="0" i="0" u="none" strike="noStrike" cap="none" normalizeH="0" baseline="0" dirty="0" smtClean="0">
                          <a:ln>
                            <a:noFill/>
                          </a:ln>
                          <a:solidFill>
                            <a:schemeClr val="tx1"/>
                          </a:solidFill>
                          <a:effectLst/>
                          <a:latin typeface="+mn-lt"/>
                        </a:rPr>
                        <a:t>1.3 Hito n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sz="1100" b="0" i="0" u="none" strike="noStrike" cap="none" normalizeH="0" baseline="0" dirty="0" smtClean="0">
                          <a:ln>
                            <a:noFill/>
                          </a:ln>
                          <a:solidFill>
                            <a:schemeClr val="tx1"/>
                          </a:solidFill>
                          <a:effectLst/>
                          <a:latin typeface="+mn-lt"/>
                        </a:rPr>
                        <a:t>00-00-0000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sz="1100" b="0" i="0" u="none" strike="noStrike" cap="none" normalizeH="0" baseline="0" dirty="0" smtClean="0">
                          <a:ln>
                            <a:noFill/>
                          </a:ln>
                          <a:solidFill>
                            <a:schemeClr val="tx1"/>
                          </a:solidFill>
                          <a:effectLst/>
                          <a:latin typeface="+mn-lt"/>
                        </a:rPr>
                        <a:t>00-00-0000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CL" sz="11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8676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CL" sz="11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CL" sz="11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CL" sz="11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CL" sz="11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56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CL" sz="11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CL" sz="11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CL" sz="11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CL" sz="11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5" name="Text Box 7"/>
          <p:cNvSpPr txBox="1">
            <a:spLocks noChangeArrowheads="1"/>
          </p:cNvSpPr>
          <p:nvPr/>
        </p:nvSpPr>
        <p:spPr bwMode="auto">
          <a:xfrm>
            <a:off x="395536" y="4594519"/>
            <a:ext cx="8353608" cy="261610"/>
          </a:xfrm>
          <a:prstGeom prst="rect">
            <a:avLst/>
          </a:prstGeom>
          <a:noFill/>
          <a:ln w="9525">
            <a:noFill/>
            <a:miter lim="800000"/>
            <a:headEnd/>
            <a:tailEnd/>
          </a:ln>
          <a:effectLst/>
        </p:spPr>
        <p:txBody>
          <a:bodyPr wrap="square">
            <a:spAutoFit/>
          </a:bodyPr>
          <a:lstStyle/>
          <a:p>
            <a:r>
              <a:rPr lang="es-MX" sz="1100" dirty="0" smtClean="0">
                <a:solidFill>
                  <a:srgbClr val="FF0000"/>
                </a:solidFill>
              </a:rPr>
              <a:t>*</a:t>
            </a:r>
            <a:r>
              <a:rPr lang="es-MX" sz="1100" dirty="0" smtClean="0">
                <a:solidFill>
                  <a:schemeClr val="accent2"/>
                </a:solidFill>
              </a:rPr>
              <a:t> En el caso que sea diferente a la fecha comprometida en plataforma debe justificar ante el Comité.</a:t>
            </a:r>
            <a:endParaRPr lang="es-ES" sz="1100" dirty="0">
              <a:solidFill>
                <a:schemeClr val="accent2"/>
              </a:solidFill>
            </a:endParaRPr>
          </a:p>
        </p:txBody>
      </p:sp>
    </p:spTree>
    <p:extLst>
      <p:ext uri="{BB962C8B-B14F-4D97-AF65-F5344CB8AC3E}">
        <p14:creationId xmlns:p14="http://schemas.microsoft.com/office/powerpoint/2010/main" val="2172199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15635" y="302936"/>
            <a:ext cx="8354291" cy="493700"/>
          </a:xfrm>
          <a:prstGeom prst="rect">
            <a:avLst/>
          </a:prstGeom>
        </p:spPr>
        <p:txBody>
          <a:bodyPr>
            <a:normAutofit/>
          </a:bodyPr>
          <a:lstStyle>
            <a:lvl1pPr algn="ctr" defTabSz="342900" rtl="0" eaLnBrk="1" latinLnBrk="0" hangingPunct="1">
              <a:spcBef>
                <a:spcPct val="0"/>
              </a:spcBef>
              <a:buNone/>
              <a:defRPr sz="3300" kern="1200">
                <a:solidFill>
                  <a:schemeClr val="tx1"/>
                </a:solidFill>
                <a:latin typeface="+mj-lt"/>
                <a:ea typeface="+mj-ea"/>
                <a:cs typeface="+mj-cs"/>
              </a:defRPr>
            </a:lvl1pPr>
          </a:lstStyle>
          <a:p>
            <a:r>
              <a:rPr lang="es-MX" sz="2200" b="1" dirty="0" smtClean="0"/>
              <a:t>OTROS RESULTADOS COMPROMETIDOS</a:t>
            </a:r>
            <a:endParaRPr lang="es-ES" sz="2200" b="1" dirty="0"/>
          </a:p>
        </p:txBody>
      </p:sp>
      <p:sp>
        <p:nvSpPr>
          <p:cNvPr id="3" name="Rectangle 6"/>
          <p:cNvSpPr>
            <a:spLocks noChangeArrowheads="1"/>
          </p:cNvSpPr>
          <p:nvPr/>
        </p:nvSpPr>
        <p:spPr bwMode="auto">
          <a:xfrm>
            <a:off x="415635" y="1058246"/>
            <a:ext cx="8354291" cy="2906007"/>
          </a:xfrm>
          <a:prstGeom prst="rect">
            <a:avLst/>
          </a:prstGeom>
          <a:noFill/>
          <a:ln w="9525">
            <a:noFill/>
            <a:miter lim="800000"/>
            <a:headEnd/>
            <a:tailEnd/>
          </a:ln>
          <a:effectLst/>
        </p:spPr>
        <p:txBody>
          <a:bodyPr anchor="t"/>
          <a:lstStyle/>
          <a:p>
            <a:pPr algn="just"/>
            <a:r>
              <a:rPr lang="es-CL" sz="1100" dirty="0" smtClean="0">
                <a:solidFill>
                  <a:schemeClr val="accent2"/>
                </a:solidFill>
              </a:rPr>
              <a:t>Describa detalladamente </a:t>
            </a:r>
            <a:r>
              <a:rPr lang="es-CL" sz="1100" dirty="0">
                <a:solidFill>
                  <a:schemeClr val="accent2"/>
                </a:solidFill>
              </a:rPr>
              <a:t>y analice los principales resultados y actividades realizadas durante el período comprendido en el presente informe, vinculados a los resultados de Protección,  Transferencia y </a:t>
            </a:r>
            <a:r>
              <a:rPr lang="es-CL" sz="1100" dirty="0" smtClean="0">
                <a:solidFill>
                  <a:schemeClr val="accent2"/>
                </a:solidFill>
              </a:rPr>
              <a:t>Negocios o Masificación, </a:t>
            </a:r>
            <a:r>
              <a:rPr lang="es-CL" sz="1100" dirty="0">
                <a:solidFill>
                  <a:schemeClr val="accent2"/>
                </a:solidFill>
              </a:rPr>
              <a:t>Producción Científica y Formación de Capacidades. Asimismo, analice las posibles desviaciones con respecto a la planificación y las metodologías originalmente propuestas</a:t>
            </a:r>
            <a:r>
              <a:rPr lang="es-CL" sz="1100" dirty="0" smtClean="0">
                <a:solidFill>
                  <a:schemeClr val="accent2"/>
                </a:solidFill>
              </a:rPr>
              <a:t>.</a:t>
            </a:r>
          </a:p>
          <a:p>
            <a:pPr algn="just"/>
            <a:endParaRPr lang="es-CL" sz="1100" dirty="0">
              <a:solidFill>
                <a:schemeClr val="accent2"/>
              </a:solidFill>
            </a:endParaRPr>
          </a:p>
          <a:p>
            <a:pPr algn="just"/>
            <a:r>
              <a:rPr lang="es-CL" sz="1100" dirty="0" smtClean="0">
                <a:solidFill>
                  <a:schemeClr val="accent2"/>
                </a:solidFill>
              </a:rPr>
              <a:t>Para </a:t>
            </a:r>
            <a:r>
              <a:rPr lang="es-CL" sz="1100" dirty="0">
                <a:solidFill>
                  <a:schemeClr val="accent2"/>
                </a:solidFill>
              </a:rPr>
              <a:t>el caso de </a:t>
            </a:r>
            <a:r>
              <a:rPr lang="es-CL" sz="1100" dirty="0" smtClean="0">
                <a:solidFill>
                  <a:schemeClr val="accent2"/>
                </a:solidFill>
              </a:rPr>
              <a:t>proyectos </a:t>
            </a:r>
            <a:r>
              <a:rPr lang="es-CL" sz="1100" dirty="0">
                <a:solidFill>
                  <a:schemeClr val="accent2"/>
                </a:solidFill>
              </a:rPr>
              <a:t>IT, especificar las acciones realizadas a fin de concretar la </a:t>
            </a:r>
            <a:r>
              <a:rPr lang="es-CL" sz="1100" dirty="0" smtClean="0">
                <a:solidFill>
                  <a:schemeClr val="accent2"/>
                </a:solidFill>
              </a:rPr>
              <a:t>estrategia de transferencia y negocios </a:t>
            </a:r>
            <a:r>
              <a:rPr lang="es-CL" sz="1100" dirty="0">
                <a:solidFill>
                  <a:schemeClr val="accent2"/>
                </a:solidFill>
              </a:rPr>
              <a:t>o masificación. </a:t>
            </a:r>
            <a:r>
              <a:rPr lang="es-CL" sz="1100" dirty="0" smtClean="0">
                <a:solidFill>
                  <a:schemeClr val="accent2"/>
                </a:solidFill>
              </a:rPr>
              <a:t>Indicando </a:t>
            </a:r>
            <a:r>
              <a:rPr lang="es-CL" sz="1100" dirty="0">
                <a:solidFill>
                  <a:schemeClr val="accent2"/>
                </a:solidFill>
              </a:rPr>
              <a:t>cómo han participado las empresas y otras socias </a:t>
            </a:r>
            <a:r>
              <a:rPr lang="es-CL" sz="1100" dirty="0" smtClean="0">
                <a:solidFill>
                  <a:schemeClr val="accent2"/>
                </a:solidFill>
              </a:rPr>
              <a:t>contraparte. Además indique en qué consiste la estrategia de protección.</a:t>
            </a:r>
            <a:endParaRPr lang="es-ES" sz="1100" dirty="0">
              <a:solidFill>
                <a:schemeClr val="accent2"/>
              </a:solidFill>
            </a:endParaRPr>
          </a:p>
        </p:txBody>
      </p:sp>
      <p:sp>
        <p:nvSpPr>
          <p:cNvPr id="4" name="Text Box 8"/>
          <p:cNvSpPr txBox="1">
            <a:spLocks noChangeArrowheads="1"/>
          </p:cNvSpPr>
          <p:nvPr/>
        </p:nvSpPr>
        <p:spPr bwMode="auto">
          <a:xfrm>
            <a:off x="415635" y="796636"/>
            <a:ext cx="8354291" cy="261610"/>
          </a:xfrm>
          <a:prstGeom prst="rect">
            <a:avLst/>
          </a:prstGeom>
          <a:noFill/>
          <a:ln w="9525">
            <a:noFill/>
            <a:miter lim="800000"/>
            <a:headEnd/>
            <a:tailEnd/>
          </a:ln>
          <a:effectLst/>
        </p:spPr>
        <p:txBody>
          <a:bodyPr wrap="square">
            <a:spAutoFit/>
          </a:bodyPr>
          <a:lstStyle/>
          <a:p>
            <a:pPr algn="ctr">
              <a:spcBef>
                <a:spcPct val="50000"/>
              </a:spcBef>
            </a:pPr>
            <a:r>
              <a:rPr lang="es-CL" sz="1100" b="1" dirty="0" smtClean="0">
                <a:solidFill>
                  <a:srgbClr val="0070C0"/>
                </a:solidFill>
              </a:rPr>
              <a:t>Extensión máxima: </a:t>
            </a:r>
            <a:r>
              <a:rPr lang="es-CL" sz="1100" b="1" dirty="0">
                <a:solidFill>
                  <a:srgbClr val="0070C0"/>
                </a:solidFill>
              </a:rPr>
              <a:t>1</a:t>
            </a:r>
            <a:r>
              <a:rPr lang="es-CL" sz="1100" b="1" dirty="0" smtClean="0">
                <a:solidFill>
                  <a:srgbClr val="0070C0"/>
                </a:solidFill>
              </a:rPr>
              <a:t> diapositivas</a:t>
            </a:r>
            <a:endParaRPr lang="es-ES" sz="1100" b="1" dirty="0">
              <a:solidFill>
                <a:srgbClr val="0070C0"/>
              </a:solidFill>
            </a:endParaRPr>
          </a:p>
        </p:txBody>
      </p:sp>
    </p:spTree>
    <p:extLst>
      <p:ext uri="{BB962C8B-B14F-4D97-AF65-F5344CB8AC3E}">
        <p14:creationId xmlns:p14="http://schemas.microsoft.com/office/powerpoint/2010/main" val="1009478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08709" y="266004"/>
            <a:ext cx="8388927" cy="427679"/>
          </a:xfrm>
          <a:prstGeom prst="rect">
            <a:avLst/>
          </a:prstGeom>
        </p:spPr>
        <p:txBody>
          <a:bodyPr>
            <a:noAutofit/>
          </a:bodyPr>
          <a:lstStyle>
            <a:lvl1pPr algn="ctr" defTabSz="342900" rtl="0" eaLnBrk="1" latinLnBrk="0" hangingPunct="1">
              <a:spcBef>
                <a:spcPct val="0"/>
              </a:spcBef>
              <a:buNone/>
              <a:defRPr sz="3300" kern="1200">
                <a:solidFill>
                  <a:schemeClr val="tx1"/>
                </a:solidFill>
                <a:latin typeface="+mj-lt"/>
                <a:ea typeface="+mj-ea"/>
                <a:cs typeface="+mj-cs"/>
              </a:defRPr>
            </a:lvl1pPr>
          </a:lstStyle>
          <a:p>
            <a:r>
              <a:rPr lang="es-MX" altLang="es-CL" sz="2200" b="1" dirty="0" smtClean="0"/>
              <a:t>VIGENCIA CIENTÍFICA-TECNOLÓGICA DEL PROYECTO</a:t>
            </a:r>
          </a:p>
        </p:txBody>
      </p:sp>
      <p:sp>
        <p:nvSpPr>
          <p:cNvPr id="3" name="Rectangle 6"/>
          <p:cNvSpPr>
            <a:spLocks noGrp="1" noChangeArrowheads="1"/>
          </p:cNvSpPr>
          <p:nvPr>
            <p:ph idx="1"/>
          </p:nvPr>
        </p:nvSpPr>
        <p:spPr>
          <a:xfrm>
            <a:off x="408708" y="1011383"/>
            <a:ext cx="8388927" cy="936104"/>
          </a:xfrm>
        </p:spPr>
        <p:txBody>
          <a:bodyPr>
            <a:normAutofit/>
          </a:bodyPr>
          <a:lstStyle/>
          <a:p>
            <a:pPr marL="0" indent="0" algn="just">
              <a:buNone/>
            </a:pPr>
            <a:r>
              <a:rPr lang="es-CL" altLang="es-CL" sz="1100" dirty="0" smtClean="0">
                <a:solidFill>
                  <a:schemeClr val="accent2"/>
                </a:solidFill>
              </a:rPr>
              <a:t>Informe la generación de publicaciones</a:t>
            </a:r>
            <a:r>
              <a:rPr lang="es-CL" altLang="es-CL" sz="1100" dirty="0">
                <a:solidFill>
                  <a:schemeClr val="accent2"/>
                </a:solidFill>
              </a:rPr>
              <a:t>, patentes, productos, entre </a:t>
            </a:r>
            <a:r>
              <a:rPr lang="es-CL" altLang="es-CL" sz="1100" dirty="0" smtClean="0">
                <a:solidFill>
                  <a:schemeClr val="accent2"/>
                </a:solidFill>
              </a:rPr>
              <a:t>otros. Que </a:t>
            </a:r>
            <a:r>
              <a:rPr lang="es-CL" altLang="es-CL" sz="1100" dirty="0">
                <a:solidFill>
                  <a:schemeClr val="accent2"/>
                </a:solidFill>
              </a:rPr>
              <a:t>afecten tanto la vigencia científica-tecnológica </a:t>
            </a:r>
            <a:r>
              <a:rPr lang="es-CL" altLang="es-CL" sz="1100" dirty="0" smtClean="0">
                <a:solidFill>
                  <a:schemeClr val="accent2"/>
                </a:solidFill>
              </a:rPr>
              <a:t>como la económica-social de la investigación.</a:t>
            </a:r>
          </a:p>
          <a:p>
            <a:pPr marL="0" indent="0" algn="just">
              <a:buNone/>
            </a:pPr>
            <a:endParaRPr lang="es-CL" altLang="es-CL" sz="1100" dirty="0" smtClean="0">
              <a:solidFill>
                <a:schemeClr val="accent2"/>
              </a:solidFill>
            </a:endParaRPr>
          </a:p>
          <a:p>
            <a:pPr marL="0" indent="0" algn="just">
              <a:buNone/>
            </a:pPr>
            <a:r>
              <a:rPr lang="es-CL" altLang="es-CL" sz="1100" dirty="0" smtClean="0">
                <a:solidFill>
                  <a:schemeClr val="accent2"/>
                </a:solidFill>
              </a:rPr>
              <a:t>Incluya </a:t>
            </a:r>
            <a:r>
              <a:rPr lang="es-CL" altLang="es-CL" sz="1100" dirty="0">
                <a:solidFill>
                  <a:schemeClr val="accent2"/>
                </a:solidFill>
              </a:rPr>
              <a:t>un análisis de los documentos que estime sean relevantes para este análisis.</a:t>
            </a:r>
          </a:p>
        </p:txBody>
      </p:sp>
    </p:spTree>
    <p:extLst>
      <p:ext uri="{BB962C8B-B14F-4D97-AF65-F5344CB8AC3E}">
        <p14:creationId xmlns:p14="http://schemas.microsoft.com/office/powerpoint/2010/main" val="13307718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08709" y="266004"/>
            <a:ext cx="8388927" cy="745379"/>
          </a:xfrm>
          <a:prstGeom prst="rect">
            <a:avLst/>
          </a:prstGeom>
        </p:spPr>
        <p:txBody>
          <a:bodyPr>
            <a:noAutofit/>
          </a:bodyPr>
          <a:lstStyle>
            <a:lvl1pPr algn="ctr" defTabSz="342900" rtl="0" eaLnBrk="1" latinLnBrk="0" hangingPunct="1">
              <a:spcBef>
                <a:spcPct val="0"/>
              </a:spcBef>
              <a:buNone/>
              <a:defRPr sz="3300" kern="1200">
                <a:solidFill>
                  <a:schemeClr val="tx1"/>
                </a:solidFill>
                <a:latin typeface="+mj-lt"/>
                <a:ea typeface="+mj-ea"/>
                <a:cs typeface="+mj-cs"/>
              </a:defRPr>
            </a:lvl1pPr>
          </a:lstStyle>
          <a:p>
            <a:r>
              <a:rPr lang="es-CL" sz="2200" b="1" dirty="0" smtClean="0"/>
              <a:t>MODELO DE TRANSFERENCIA/MASIFICACIÓN Y LAS ACCIONES REALIZADAS REFERENTE A LA PROPIEDAD INTELECTUAL </a:t>
            </a:r>
            <a:endParaRPr lang="es-ES" altLang="es-CL" sz="2200" b="1" dirty="0"/>
          </a:p>
        </p:txBody>
      </p:sp>
      <p:sp>
        <p:nvSpPr>
          <p:cNvPr id="3" name="Rectangle 6"/>
          <p:cNvSpPr>
            <a:spLocks noGrp="1" noChangeArrowheads="1"/>
          </p:cNvSpPr>
          <p:nvPr>
            <p:ph idx="1"/>
          </p:nvPr>
        </p:nvSpPr>
        <p:spPr>
          <a:xfrm>
            <a:off x="408708" y="1011383"/>
            <a:ext cx="8388927" cy="439045"/>
          </a:xfrm>
        </p:spPr>
        <p:txBody>
          <a:bodyPr>
            <a:normAutofit/>
          </a:bodyPr>
          <a:lstStyle/>
          <a:p>
            <a:pPr marL="0" indent="0" algn="just">
              <a:buNone/>
            </a:pPr>
            <a:r>
              <a:rPr lang="es-CL" altLang="es-CL" sz="1100" dirty="0" smtClean="0">
                <a:solidFill>
                  <a:schemeClr val="accent2"/>
                </a:solidFill>
              </a:rPr>
              <a:t>Incluya </a:t>
            </a:r>
            <a:r>
              <a:rPr lang="es-CL" altLang="es-CL" sz="1100" dirty="0">
                <a:solidFill>
                  <a:schemeClr val="accent2"/>
                </a:solidFill>
              </a:rPr>
              <a:t>un análisis de los documentos que estime sean relevantes para este análisis.</a:t>
            </a:r>
          </a:p>
        </p:txBody>
      </p:sp>
    </p:spTree>
    <p:extLst>
      <p:ext uri="{BB962C8B-B14F-4D97-AF65-F5344CB8AC3E}">
        <p14:creationId xmlns:p14="http://schemas.microsoft.com/office/powerpoint/2010/main" val="42446200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408708" y="276301"/>
            <a:ext cx="8333509" cy="388717"/>
          </a:xfrm>
          <a:prstGeom prst="rect">
            <a:avLst/>
          </a:prstGeom>
        </p:spPr>
        <p:txBody>
          <a:bodyPr vert="horz" lIns="91440" tIns="45720" rIns="91440" bIns="45720" rtlCol="0" anchor="ctr">
            <a:noAutofit/>
          </a:bodyPr>
          <a:lstStyle>
            <a:lvl1pPr algn="ctr" defTabSz="342900" rtl="0" eaLnBrk="1" latinLnBrk="0" hangingPunct="1">
              <a:spcBef>
                <a:spcPct val="0"/>
              </a:spcBef>
              <a:buNone/>
              <a:defRPr sz="3300" kern="1200">
                <a:solidFill>
                  <a:schemeClr val="tx1"/>
                </a:solidFill>
                <a:latin typeface="+mj-lt"/>
                <a:ea typeface="+mj-ea"/>
                <a:cs typeface="+mj-cs"/>
              </a:defRPr>
            </a:lvl1pPr>
          </a:lstStyle>
          <a:p>
            <a:r>
              <a:rPr lang="es-CL" sz="2200" b="1" dirty="0" smtClean="0"/>
              <a:t>PLAN DE TRABAJO PARA LOS PRÓXIMOS MESES</a:t>
            </a:r>
            <a:endParaRPr lang="es-ES" sz="2200" b="1" dirty="0">
              <a:solidFill>
                <a:srgbClr val="2318F6"/>
              </a:solidFill>
            </a:endParaRPr>
          </a:p>
        </p:txBody>
      </p:sp>
      <p:graphicFrame>
        <p:nvGraphicFramePr>
          <p:cNvPr id="3" name="Group 840"/>
          <p:cNvGraphicFramePr>
            <a:graphicFrameLocks noGrp="1"/>
          </p:cNvGraphicFramePr>
          <p:nvPr>
            <p:ph idx="4294967295"/>
            <p:extLst>
              <p:ext uri="{D42A27DB-BD31-4B8C-83A1-F6EECF244321}">
                <p14:modId xmlns:p14="http://schemas.microsoft.com/office/powerpoint/2010/main" val="1106482894"/>
              </p:ext>
            </p:extLst>
          </p:nvPr>
        </p:nvGraphicFramePr>
        <p:xfrm>
          <a:off x="408706" y="758271"/>
          <a:ext cx="8333510" cy="3404236"/>
        </p:xfrm>
        <a:graphic>
          <a:graphicData uri="http://schemas.openxmlformats.org/drawingml/2006/table">
            <a:tbl>
              <a:tblPr/>
              <a:tblGrid>
                <a:gridCol w="1327462">
                  <a:extLst>
                    <a:ext uri="{9D8B030D-6E8A-4147-A177-3AD203B41FA5}">
                      <a16:colId xmlns:a16="http://schemas.microsoft.com/office/drawing/2014/main" val="20000"/>
                    </a:ext>
                  </a:extLst>
                </a:gridCol>
                <a:gridCol w="2949915">
                  <a:extLst>
                    <a:ext uri="{9D8B030D-6E8A-4147-A177-3AD203B41FA5}">
                      <a16:colId xmlns:a16="http://schemas.microsoft.com/office/drawing/2014/main" val="20001"/>
                    </a:ext>
                  </a:extLst>
                </a:gridCol>
                <a:gridCol w="1106218">
                  <a:extLst>
                    <a:ext uri="{9D8B030D-6E8A-4147-A177-3AD203B41FA5}">
                      <a16:colId xmlns:a16="http://schemas.microsoft.com/office/drawing/2014/main" val="20002"/>
                    </a:ext>
                  </a:extLst>
                </a:gridCol>
                <a:gridCol w="1106218">
                  <a:extLst>
                    <a:ext uri="{9D8B030D-6E8A-4147-A177-3AD203B41FA5}">
                      <a16:colId xmlns:a16="http://schemas.microsoft.com/office/drawing/2014/main" val="20003"/>
                    </a:ext>
                  </a:extLst>
                </a:gridCol>
                <a:gridCol w="1843697">
                  <a:extLst>
                    <a:ext uri="{9D8B030D-6E8A-4147-A177-3AD203B41FA5}">
                      <a16:colId xmlns:a16="http://schemas.microsoft.com/office/drawing/2014/main" val="20004"/>
                    </a:ext>
                  </a:extLst>
                </a:gridCol>
              </a:tblGrid>
              <a:tr h="50448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CL" sz="1100" b="1" i="0" u="none" strike="noStrike" cap="none" normalizeH="0" baseline="0" dirty="0" smtClean="0">
                          <a:ln>
                            <a:noFill/>
                          </a:ln>
                          <a:solidFill>
                            <a:srgbClr val="000000"/>
                          </a:solidFill>
                          <a:effectLst/>
                          <a:latin typeface="+mn-lt"/>
                          <a:ea typeface="Times New Roman" pitchFamily="18" charset="0"/>
                          <a:cs typeface="Palatino Linotype" pitchFamily="18" charset="0"/>
                        </a:rPr>
                        <a:t>RESULTADO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CL" sz="1100" b="1" i="0" u="none" strike="noStrike" cap="none" normalizeH="0" baseline="0" dirty="0" smtClean="0">
                          <a:ln>
                            <a:noFill/>
                          </a:ln>
                          <a:solidFill>
                            <a:srgbClr val="000000"/>
                          </a:solidFill>
                          <a:effectLst/>
                          <a:latin typeface="+mn-lt"/>
                          <a:ea typeface="Times New Roman" pitchFamily="18" charset="0"/>
                          <a:cs typeface="Palatino Linotype" pitchFamily="18" charset="0"/>
                        </a:rPr>
                        <a:t>HITO</a:t>
                      </a:r>
                      <a:endParaRPr kumimoji="0" lang="es-CL" sz="1100" b="0" i="0" u="none" strike="noStrike" cap="none" normalizeH="0" baseline="0" dirty="0" smtClean="0">
                        <a:ln>
                          <a:noFill/>
                        </a:ln>
                        <a:solidFill>
                          <a:schemeClr val="tx1"/>
                        </a:solidFill>
                        <a:effectLst/>
                        <a:latin typeface="+mn-lt"/>
                        <a:ea typeface="Times New Roman" pitchFamily="18" charset="0"/>
                        <a:cs typeface="Palatino Linotype"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CL" sz="1100" b="1" i="0" u="none" strike="noStrike" cap="none" normalizeH="0" baseline="0" dirty="0" smtClean="0">
                          <a:ln>
                            <a:noFill/>
                          </a:ln>
                          <a:solidFill>
                            <a:srgbClr val="000000"/>
                          </a:solidFill>
                          <a:effectLst/>
                          <a:latin typeface="+mn-lt"/>
                          <a:ea typeface="Times New Roman" pitchFamily="18" charset="0"/>
                          <a:cs typeface="Palatino Linotype" pitchFamily="18" charset="0"/>
                        </a:rPr>
                        <a:t>IDENTIFICACIÓN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CL" sz="1100" b="1" i="0" u="none" strike="noStrike" cap="none" normalizeH="0" baseline="0" dirty="0" smtClean="0">
                          <a:ln>
                            <a:noFill/>
                          </a:ln>
                          <a:solidFill>
                            <a:srgbClr val="000000"/>
                          </a:solidFill>
                          <a:effectLst/>
                          <a:latin typeface="+mn-lt"/>
                          <a:ea typeface="Times New Roman" pitchFamily="18" charset="0"/>
                          <a:cs typeface="Palatino Linotype" pitchFamily="18" charset="0"/>
                        </a:rPr>
                        <a:t>DE ACTIVIDADES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CL" sz="1100" b="1" i="0" u="none" strike="noStrike" cap="none" normalizeH="0" baseline="0" dirty="0" smtClean="0">
                          <a:ln>
                            <a:noFill/>
                          </a:ln>
                          <a:solidFill>
                            <a:srgbClr val="000000"/>
                          </a:solidFill>
                          <a:effectLst/>
                          <a:latin typeface="+mn-lt"/>
                          <a:ea typeface="Times New Roman" pitchFamily="18" charset="0"/>
                          <a:cs typeface="Palatino Linotype" pitchFamily="18" charset="0"/>
                        </a:rPr>
                        <a:t>A DESARROLLAR</a:t>
                      </a:r>
                      <a:endParaRPr kumimoji="0" lang="es-CL" sz="1100" b="0" i="0" u="none" strike="noStrike" cap="none" normalizeH="0" baseline="0" dirty="0" smtClean="0">
                        <a:ln>
                          <a:noFill/>
                        </a:ln>
                        <a:solidFill>
                          <a:schemeClr val="tx1"/>
                        </a:solidFill>
                        <a:effectLst/>
                        <a:latin typeface="+mn-lt"/>
                        <a:ea typeface="Times New Roman" pitchFamily="18" charset="0"/>
                        <a:cs typeface="Palatino Linotype"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CL" sz="1100" b="1" i="0" u="none" strike="noStrike" cap="none" normalizeH="0" baseline="0" dirty="0" smtClean="0">
                          <a:ln>
                            <a:noFill/>
                          </a:ln>
                          <a:solidFill>
                            <a:srgbClr val="000000"/>
                          </a:solidFill>
                          <a:effectLst/>
                          <a:latin typeface="+mn-lt"/>
                          <a:ea typeface="Times New Roman" pitchFamily="18" charset="0"/>
                          <a:cs typeface="Palatino Linotype" pitchFamily="18" charset="0"/>
                        </a:rPr>
                        <a:t>FECHA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CL" sz="1100" b="1" i="0" u="none" strike="noStrike" cap="none" normalizeH="0" baseline="0" dirty="0" smtClean="0">
                          <a:ln>
                            <a:noFill/>
                          </a:ln>
                          <a:solidFill>
                            <a:srgbClr val="000000"/>
                          </a:solidFill>
                          <a:effectLst/>
                          <a:latin typeface="+mn-lt"/>
                          <a:ea typeface="Times New Roman" pitchFamily="18" charset="0"/>
                          <a:cs typeface="Palatino Linotype" pitchFamily="18" charset="0"/>
                        </a:rPr>
                        <a:t>INICIO</a:t>
                      </a:r>
                      <a:endParaRPr kumimoji="0" lang="es-CL" sz="1100" b="0" i="0" u="none" strike="noStrike" cap="none" normalizeH="0" baseline="0" dirty="0" smtClean="0">
                        <a:ln>
                          <a:noFill/>
                        </a:ln>
                        <a:solidFill>
                          <a:schemeClr val="tx1"/>
                        </a:solidFill>
                        <a:effectLst/>
                        <a:latin typeface="+mn-lt"/>
                        <a:ea typeface="Times New Roman" pitchFamily="18" charset="0"/>
                        <a:cs typeface="Palatino Linotype"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CL" sz="1100" b="1" i="0" u="none" strike="noStrike" cap="none" normalizeH="0" baseline="0" dirty="0" smtClean="0">
                          <a:ln>
                            <a:noFill/>
                          </a:ln>
                          <a:solidFill>
                            <a:srgbClr val="000000"/>
                          </a:solidFill>
                          <a:effectLst/>
                          <a:latin typeface="+mn-lt"/>
                          <a:ea typeface="Times New Roman" pitchFamily="18" charset="0"/>
                          <a:cs typeface="Palatino Linotype" pitchFamily="18" charset="0"/>
                        </a:rPr>
                        <a:t>FECHA</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CL" sz="1100" b="1" i="0" u="none" strike="noStrike" cap="none" normalizeH="0" baseline="0" dirty="0" smtClean="0">
                          <a:ln>
                            <a:noFill/>
                          </a:ln>
                          <a:solidFill>
                            <a:srgbClr val="000000"/>
                          </a:solidFill>
                          <a:effectLst/>
                          <a:latin typeface="+mn-lt"/>
                          <a:ea typeface="Times New Roman" pitchFamily="18" charset="0"/>
                          <a:cs typeface="Palatino Linotype" pitchFamily="18" charset="0"/>
                        </a:rPr>
                        <a:t>TÉRMINO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CL" sz="1100" b="1" i="0" u="none" strike="noStrike" cap="none" normalizeH="0" baseline="0" dirty="0" smtClean="0">
                          <a:ln>
                            <a:noFill/>
                          </a:ln>
                          <a:solidFill>
                            <a:schemeClr val="tx1"/>
                          </a:solidFill>
                          <a:effectLst/>
                          <a:latin typeface="+mn-lt"/>
                          <a:ea typeface="Times New Roman" pitchFamily="18" charset="0"/>
                          <a:cs typeface="Palatino Linotype" pitchFamily="18" charset="0"/>
                        </a:rPr>
                        <a:t>OBSERVACIONES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1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CL" sz="1100" b="0" i="0" u="none" strike="noStrike" kern="1200" cap="none" normalizeH="0" baseline="0" dirty="0" smtClean="0">
                        <a:ln>
                          <a:noFill/>
                        </a:ln>
                        <a:solidFill>
                          <a:schemeClr val="tx1"/>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CL" sz="1100" b="0" i="0" u="none" strike="noStrike" kern="1200" cap="none" normalizeH="0" baseline="0" dirty="0" smtClean="0">
                        <a:ln>
                          <a:noFill/>
                        </a:ln>
                        <a:solidFill>
                          <a:schemeClr val="tx1"/>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1100" b="0" i="0" u="none" strike="noStrike" kern="1200" cap="none" normalizeH="0" baseline="0" dirty="0" smtClean="0">
                          <a:ln>
                            <a:noFill/>
                          </a:ln>
                          <a:solidFill>
                            <a:schemeClr val="tx1"/>
                          </a:solidFill>
                          <a:effectLst/>
                          <a:latin typeface="+mn-lt"/>
                          <a:ea typeface="+mn-ea"/>
                          <a:cs typeface="+mn-cs"/>
                        </a:rPr>
                        <a:t>00-00-0000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1100" b="0" i="0" u="none" strike="noStrike" kern="1200" cap="none" normalizeH="0" baseline="0" dirty="0" smtClean="0">
                          <a:ln>
                            <a:noFill/>
                          </a:ln>
                          <a:solidFill>
                            <a:schemeClr val="tx1"/>
                          </a:solidFill>
                          <a:effectLst/>
                          <a:latin typeface="+mn-lt"/>
                          <a:ea typeface="+mn-ea"/>
                          <a:cs typeface="+mn-cs"/>
                        </a:rPr>
                        <a:t>00-00-0000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CL" sz="1100" b="0" i="0" u="none" strike="noStrike" kern="1200" cap="none" normalizeH="0" baseline="0" dirty="0" smtClean="0">
                        <a:ln>
                          <a:noFill/>
                        </a:ln>
                        <a:solidFill>
                          <a:schemeClr val="tx1"/>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03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CL" sz="1100" b="0" i="0" u="none" strike="noStrike" kern="1200" cap="none" normalizeH="0" baseline="0" dirty="0" smtClean="0">
                        <a:ln>
                          <a:noFill/>
                        </a:ln>
                        <a:solidFill>
                          <a:schemeClr val="tx1"/>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CL" sz="1100" b="0" i="0" u="none" strike="noStrike" kern="1200" cap="none" normalizeH="0" baseline="0" dirty="0" smtClean="0">
                        <a:ln>
                          <a:noFill/>
                        </a:ln>
                        <a:solidFill>
                          <a:schemeClr val="tx1"/>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1100" b="0" i="0" u="none" strike="noStrike" kern="1200" cap="none" normalizeH="0" baseline="0" dirty="0" smtClean="0">
                          <a:ln>
                            <a:noFill/>
                          </a:ln>
                          <a:solidFill>
                            <a:schemeClr val="tx1"/>
                          </a:solidFill>
                          <a:effectLst/>
                          <a:latin typeface="+mn-lt"/>
                          <a:ea typeface="+mn-ea"/>
                          <a:cs typeface="+mn-cs"/>
                        </a:rPr>
                        <a:t>00-00-0000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1100" b="0" i="0" u="none" strike="noStrike" kern="1200" cap="none" normalizeH="0" baseline="0" dirty="0" smtClean="0">
                          <a:ln>
                            <a:noFill/>
                          </a:ln>
                          <a:solidFill>
                            <a:schemeClr val="tx1"/>
                          </a:solidFill>
                          <a:effectLst/>
                          <a:latin typeface="+mn-lt"/>
                          <a:ea typeface="+mn-ea"/>
                          <a:cs typeface="+mn-cs"/>
                        </a:rPr>
                        <a:t>00-00-0000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CL" sz="1100" b="0" i="0" u="none" strike="noStrike" kern="1200" cap="none" normalizeH="0" baseline="0" dirty="0" smtClean="0">
                        <a:ln>
                          <a:noFill/>
                        </a:ln>
                        <a:solidFill>
                          <a:schemeClr val="tx1"/>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1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CL" sz="1100" b="0" i="0" u="none" strike="noStrike" kern="1200" cap="none" normalizeH="0" baseline="0" dirty="0" smtClean="0">
                        <a:ln>
                          <a:noFill/>
                        </a:ln>
                        <a:solidFill>
                          <a:schemeClr val="tx1"/>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CL" sz="1100" b="0" i="0" u="none" strike="noStrike" kern="1200" cap="none" normalizeH="0" baseline="0" dirty="0" smtClean="0">
                        <a:ln>
                          <a:noFill/>
                        </a:ln>
                        <a:solidFill>
                          <a:schemeClr val="tx1"/>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1100" b="0" i="0" u="none" strike="noStrike" kern="1200" cap="none" normalizeH="0" baseline="0" dirty="0" smtClean="0">
                          <a:ln>
                            <a:noFill/>
                          </a:ln>
                          <a:solidFill>
                            <a:schemeClr val="tx1"/>
                          </a:solidFill>
                          <a:effectLst/>
                          <a:latin typeface="+mn-lt"/>
                          <a:ea typeface="+mn-ea"/>
                          <a:cs typeface="+mn-cs"/>
                        </a:rPr>
                        <a:t>00-00-0000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1100" b="0" i="0" u="none" strike="noStrike" kern="1200" cap="none" normalizeH="0" baseline="0" dirty="0" smtClean="0">
                          <a:ln>
                            <a:noFill/>
                          </a:ln>
                          <a:solidFill>
                            <a:schemeClr val="tx1"/>
                          </a:solidFill>
                          <a:effectLst/>
                          <a:latin typeface="+mn-lt"/>
                          <a:ea typeface="+mn-ea"/>
                          <a:cs typeface="+mn-cs"/>
                        </a:rPr>
                        <a:t>00-00-0000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CL" sz="1100" b="0" i="0" u="none" strike="noStrike" kern="1200" cap="none" normalizeH="0" baseline="0" dirty="0" smtClean="0">
                        <a:ln>
                          <a:noFill/>
                        </a:ln>
                        <a:solidFill>
                          <a:schemeClr val="tx1"/>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3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CL" sz="1100" b="0" i="0" u="none" strike="noStrike" kern="1200" cap="none" normalizeH="0" baseline="0" dirty="0" smtClean="0">
                        <a:ln>
                          <a:noFill/>
                        </a:ln>
                        <a:solidFill>
                          <a:schemeClr val="tx1"/>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CL" sz="1100" b="0" i="0" u="none" strike="noStrike" kern="1200" cap="none" normalizeH="0" baseline="0" dirty="0" smtClean="0">
                        <a:ln>
                          <a:noFill/>
                        </a:ln>
                        <a:solidFill>
                          <a:schemeClr val="tx1"/>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1100" b="0" i="0" u="none" strike="noStrike" kern="1200" cap="none" normalizeH="0" baseline="0" dirty="0" smtClean="0">
                          <a:ln>
                            <a:noFill/>
                          </a:ln>
                          <a:solidFill>
                            <a:schemeClr val="tx1"/>
                          </a:solidFill>
                          <a:effectLst/>
                          <a:latin typeface="+mn-lt"/>
                          <a:ea typeface="+mn-ea"/>
                          <a:cs typeface="+mn-cs"/>
                        </a:rPr>
                        <a:t>00-00-0000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1100" b="0" i="0" u="none" strike="noStrike" kern="1200" cap="none" normalizeH="0" baseline="0" dirty="0" smtClean="0">
                          <a:ln>
                            <a:noFill/>
                          </a:ln>
                          <a:solidFill>
                            <a:schemeClr val="tx1"/>
                          </a:solidFill>
                          <a:effectLst/>
                          <a:latin typeface="+mn-lt"/>
                          <a:ea typeface="+mn-ea"/>
                          <a:cs typeface="+mn-cs"/>
                        </a:rPr>
                        <a:t>00-00-0000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CL" sz="1100" b="0" i="0" u="none" strike="noStrike" kern="1200" cap="none" normalizeH="0" baseline="0" dirty="0" smtClean="0">
                        <a:ln>
                          <a:noFill/>
                        </a:ln>
                        <a:solidFill>
                          <a:schemeClr val="tx1"/>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725606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B2781F81DE184447A198CC3C02EF23D2" ma:contentTypeVersion="7" ma:contentTypeDescription="Crear nuevo documento." ma:contentTypeScope="" ma:versionID="3abba2427e8724ec7717bda3e32d02e7">
  <xsd:schema xmlns:xsd="http://www.w3.org/2001/XMLSchema" xmlns:xs="http://www.w3.org/2001/XMLSchema" xmlns:p="http://schemas.microsoft.com/office/2006/metadata/properties" xmlns:ns1="http://schemas.microsoft.com/sharepoint/v3" targetNamespace="http://schemas.microsoft.com/office/2006/metadata/properties" ma:root="true" ma:fieldsID="85b0f857dc6d5321b7a3d9e07873dc98" ns1:_="">
    <xsd:import namespace="http://schemas.microsoft.com/sharepoint/v3"/>
    <xsd:element name="properties">
      <xsd:complexType>
        <xsd:sequence>
          <xsd:element name="documentManagement">
            <xsd:complexType>
              <xsd:all>
                <xsd:element ref="ns1:PublishingStartDate" minOccurs="0"/>
                <xsd:element ref="ns1:PublishingExpirationDate" minOccurs="0"/>
                <xsd:element ref="ns1:AverageRating" minOccurs="0"/>
                <xsd:element ref="ns1:RatingCount" minOccurs="0"/>
                <xsd:element ref="ns1:RatedBy" minOccurs="0"/>
                <xsd:element ref="ns1:Ratings" minOccurs="0"/>
                <xsd:element ref="ns1:LikesCount" minOccurs="0"/>
                <xsd:element ref="ns1:LikedB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 ma:hidden="true" ma:internalName="PublishingStartDate">
      <xsd:simpleType>
        <xsd:restriction base="dms:Unknown"/>
      </xsd:simpleType>
    </xsd:element>
    <xsd:element name="PublishingExpirationDate" ma:index="9" nillable="true" ma:displayName="Fecha de finalización programada" ma:description="" ma:hidden="true" ma:internalName="PublishingExpirationDate">
      <xsd:simpleType>
        <xsd:restriction base="dms:Unknown"/>
      </xsd:simpleType>
    </xsd:element>
    <xsd:element name="AverageRating" ma:index="10" nillable="true" ma:displayName="Clasificación (0-5)" ma:decimals="2" ma:description="Valor promedio de todas las clasificaciones que se han enviado" ma:internalName="AverageRating" ma:readOnly="true">
      <xsd:simpleType>
        <xsd:restriction base="dms:Number"/>
      </xsd:simpleType>
    </xsd:element>
    <xsd:element name="RatingCount" ma:index="11" nillable="true" ma:displayName="Número de clasificaciones" ma:decimals="0" ma:description="Número de clasificaciones enviado" ma:internalName="RatingCount" ma:readOnly="true">
      <xsd:simpleType>
        <xsd:restriction base="dms:Number"/>
      </xsd:simpleType>
    </xsd:element>
    <xsd:element name="RatedBy" ma:index="12" nillable="true" ma:displayName="Valorado por" ma:description="Los usuarios valoraron el elemento." ma:hidden="true" ma:list="UserInfo" ma:internalName="Rat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13" nillable="true" ma:displayName="Valoraciones de usuario" ma:description="Valoraciones de usuario para el elemento" ma:hidden="true" ma:internalName="Ratings">
      <xsd:simpleType>
        <xsd:restriction base="dms:Note"/>
      </xsd:simpleType>
    </xsd:element>
    <xsd:element name="LikesCount" ma:index="14" nillable="true" ma:displayName="Número de Me gusta" ma:internalName="LikesCount">
      <xsd:simpleType>
        <xsd:restriction base="dms:Unknown"/>
      </xsd:simpleType>
    </xsd:element>
    <xsd:element name="LikedBy" ma:index="15" nillable="true" ma:displayName="Gusta a"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LikesCount xmlns="http://schemas.microsoft.com/sharepoint/v3" xsi:nil="true"/>
    <Ratings xmlns="http://schemas.microsoft.com/sharepoint/v3">3,</Ratings>
    <LikedBy xmlns="http://schemas.microsoft.com/sharepoint/v3">
      <UserInfo>
        <DisplayName/>
        <AccountId xsi:nil="true"/>
        <AccountType/>
      </UserInfo>
    </LikedBy>
    <RatedBy xmlns="http://schemas.microsoft.com/sharepoint/v3">
      <UserInfo>
        <DisplayName>Cristian Lagos Villegas</DisplayName>
        <AccountId>201</AccountId>
        <AccountType/>
      </UserInfo>
    </RatedBy>
    <RatingCount xmlns="http://schemas.microsoft.com/sharepoint/v3">1</RatingCount>
    <AverageRating xmlns="http://schemas.microsoft.com/sharepoint/v3">3</AverageRating>
  </documentManagement>
</p:properties>
</file>

<file path=customXml/itemProps1.xml><?xml version="1.0" encoding="utf-8"?>
<ds:datastoreItem xmlns:ds="http://schemas.openxmlformats.org/officeDocument/2006/customXml" ds:itemID="{3301414A-0F8C-4A86-ADDE-8755ED378A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355D018-86CC-4B3B-91E1-CF482AFBAAA4}">
  <ds:schemaRefs>
    <ds:schemaRef ds:uri="http://schemas.microsoft.com/sharepoint/v3/contenttype/forms"/>
  </ds:schemaRefs>
</ds:datastoreItem>
</file>

<file path=customXml/itemProps3.xml><?xml version="1.0" encoding="utf-8"?>
<ds:datastoreItem xmlns:ds="http://schemas.openxmlformats.org/officeDocument/2006/customXml" ds:itemID="{89B70942-45C6-4069-BB06-F35E00813B4E}">
  <ds:schemaRefs>
    <ds:schemaRef ds:uri="http://www.w3.org/XML/1998/namespace"/>
    <ds:schemaRef ds:uri="http://schemas.microsoft.com/sharepoint/v3"/>
    <ds:schemaRef ds:uri="http://purl.org/dc/dcmitype/"/>
    <ds:schemaRef ds:uri="http://purl.org/dc/elements/1.1/"/>
    <ds:schemaRef ds:uri="http://schemas.microsoft.com/office/2006/metadata/properties"/>
    <ds:schemaRef ds:uri="http://schemas.openxmlformats.org/package/2006/metadata/core-properties"/>
    <ds:schemaRef ds:uri="http://schemas.microsoft.com/office/2006/documentManagement/typ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719</TotalTime>
  <Words>637</Words>
  <Application>Microsoft Office PowerPoint</Application>
  <PresentationFormat>Presentación en pantalla (16:9)</PresentationFormat>
  <Paragraphs>86</Paragraphs>
  <Slides>9</Slides>
  <Notes>1</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9</vt:i4>
      </vt:variant>
    </vt:vector>
  </HeadingPairs>
  <TitlesOfParts>
    <vt:vector size="17" baseType="lpstr">
      <vt:lpstr>Arial</vt:lpstr>
      <vt:lpstr>Calibri</vt:lpstr>
      <vt:lpstr>gobCL</vt:lpstr>
      <vt:lpstr>Palatino Linotype</vt:lpstr>
      <vt:lpstr>Times New Roman</vt:lpstr>
      <vt:lpstr>Verdana</vt:lpstr>
      <vt:lpstr>Office Theme</vt:lpstr>
      <vt:lpstr>Custom Design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Diego Salazar</dc:creator>
  <cp:lastModifiedBy>rcataldo@conicyt.cl</cp:lastModifiedBy>
  <cp:revision>43</cp:revision>
  <dcterms:created xsi:type="dcterms:W3CDTF">2014-07-08T15:42:06Z</dcterms:created>
  <dcterms:modified xsi:type="dcterms:W3CDTF">2019-03-12T14:29:18Z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0x010100B2781F81DE184447A198CC3C02EF23D2</vt:lpwstr>
  </property>
</Properties>
</file>