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6" r:id="rId5"/>
  </p:sldMasterIdLst>
  <p:notesMasterIdLst>
    <p:notesMasterId r:id="rId22"/>
  </p:notesMasterIdLst>
  <p:handoutMasterIdLst>
    <p:handoutMasterId r:id="rId23"/>
  </p:handoutMasterIdLst>
  <p:sldIdLst>
    <p:sldId id="264" r:id="rId6"/>
    <p:sldId id="258" r:id="rId7"/>
    <p:sldId id="285" r:id="rId8"/>
    <p:sldId id="269" r:id="rId9"/>
    <p:sldId id="270" r:id="rId10"/>
    <p:sldId id="273" r:id="rId11"/>
    <p:sldId id="274" r:id="rId12"/>
    <p:sldId id="275" r:id="rId13"/>
    <p:sldId id="276" r:id="rId14"/>
    <p:sldId id="277" r:id="rId15"/>
    <p:sldId id="278" r:id="rId16"/>
    <p:sldId id="279" r:id="rId17"/>
    <p:sldId id="286" r:id="rId18"/>
    <p:sldId id="280" r:id="rId19"/>
    <p:sldId id="282" r:id="rId20"/>
    <p:sldId id="283" r:id="rId2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7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32" autoAdjust="0"/>
    <p:restoredTop sz="94712"/>
  </p:normalViewPr>
  <p:slideViewPr>
    <p:cSldViewPr snapToGrid="0" snapToObjects="1">
      <p:cViewPr varScale="1">
        <p:scale>
          <a:sx n="116" d="100"/>
          <a:sy n="116" d="100"/>
        </p:scale>
        <p:origin x="84" y="41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9" d="100"/>
          <a:sy n="69" d="100"/>
        </p:scale>
        <p:origin x="32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ES"/>
          </a:p>
        </p:txBody>
      </p:sp>
      <p:sp>
        <p:nvSpPr>
          <p:cNvPr id="3" name="Marcador de fecha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10D6E13-B202-4916-A398-68703673351C}" type="datetimeFigureOut">
              <a:rPr lang="es-ES" smtClean="0"/>
              <a:t>12/09/2018</a:t>
            </a:fld>
            <a:endParaRPr lang="es-ES"/>
          </a:p>
        </p:txBody>
      </p:sp>
      <p:sp>
        <p:nvSpPr>
          <p:cNvPr id="4" name="Marcador de pie de página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249D754-BF6B-4853-9D80-FCD7EF41E854}" type="slidenum">
              <a:rPr lang="es-ES" smtClean="0"/>
              <a:t>‹Nº›</a:t>
            </a:fld>
            <a:endParaRPr lang="es-ES"/>
          </a:p>
        </p:txBody>
      </p:sp>
    </p:spTree>
    <p:extLst>
      <p:ext uri="{BB962C8B-B14F-4D97-AF65-F5344CB8AC3E}">
        <p14:creationId xmlns:p14="http://schemas.microsoft.com/office/powerpoint/2010/main" val="2849423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2A46D7-3894-A54B-B4A1-B0E4C2D1EC7E}" type="datetimeFigureOut">
              <a:rPr lang="en-US" smtClean="0"/>
              <a:t>9/12/2018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2B208DF-24DF-1C46-8C17-8757FEFE8420}" type="slidenum">
              <a:rPr lang="en-US" smtClean="0"/>
              <a:t>‹Nº›</a:t>
            </a:fld>
            <a:endParaRPr lang="en-US"/>
          </a:p>
        </p:txBody>
      </p:sp>
    </p:spTree>
    <p:extLst>
      <p:ext uri="{BB962C8B-B14F-4D97-AF65-F5344CB8AC3E}">
        <p14:creationId xmlns:p14="http://schemas.microsoft.com/office/powerpoint/2010/main" val="954477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406400" y="696913"/>
            <a:ext cx="6197600" cy="3486150"/>
          </a:xfrm>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10"/>
          </p:nvPr>
        </p:nvSpPr>
        <p:spPr/>
        <p:txBody>
          <a:bodyPr/>
          <a:lstStyle/>
          <a:p>
            <a:fld id="{22B208DF-24DF-1C46-8C17-8757FEFE8420}" type="slidenum">
              <a:rPr lang="en-US" smtClean="0"/>
              <a:t>1</a:t>
            </a:fld>
            <a:endParaRPr lang="en-US"/>
          </a:p>
        </p:txBody>
      </p:sp>
    </p:spTree>
    <p:extLst>
      <p:ext uri="{BB962C8B-B14F-4D97-AF65-F5344CB8AC3E}">
        <p14:creationId xmlns:p14="http://schemas.microsoft.com/office/powerpoint/2010/main" val="1147583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
        <p:nvSpPr>
          <p:cNvPr id="11" name="Content Placeholder 11"/>
          <p:cNvSpPr>
            <a:spLocks noGrp="1"/>
          </p:cNvSpPr>
          <p:nvPr>
            <p:ph sz="quarter" idx="11" hasCustomPrompt="1"/>
          </p:nvPr>
        </p:nvSpPr>
        <p:spPr>
          <a:xfrm>
            <a:off x="2730500" y="1947131"/>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2" name="Content Placeholder 11"/>
          <p:cNvSpPr>
            <a:spLocks noGrp="1"/>
          </p:cNvSpPr>
          <p:nvPr>
            <p:ph sz="quarter" idx="12" hasCustomPrompt="1"/>
          </p:nvPr>
        </p:nvSpPr>
        <p:spPr>
          <a:xfrm>
            <a:off x="27305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pic>
        <p:nvPicPr>
          <p:cNvPr id="7" name="Imagen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744" y="59887"/>
            <a:ext cx="154463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userDrawn="1"/>
        </p:nvPicPr>
        <p:blipFill>
          <a:blip r:embed="rId4"/>
          <a:stretch>
            <a:fillRect/>
          </a:stretch>
        </p:blipFill>
        <p:spPr>
          <a:xfrm>
            <a:off x="6737233" y="543760"/>
            <a:ext cx="2511770" cy="859611"/>
          </a:xfrm>
          <a:prstGeom prst="rect">
            <a:avLst/>
          </a:prstGeom>
        </p:spPr>
      </p:pic>
    </p:spTree>
    <p:extLst>
      <p:ext uri="{BB962C8B-B14F-4D97-AF65-F5344CB8AC3E}">
        <p14:creationId xmlns:p14="http://schemas.microsoft.com/office/powerpoint/2010/main" val="403334902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
        <p:nvSpPr>
          <p:cNvPr id="11" name="Content Placeholder 11"/>
          <p:cNvSpPr>
            <a:spLocks noGrp="1"/>
          </p:cNvSpPr>
          <p:nvPr>
            <p:ph sz="quarter" idx="11" hasCustomPrompt="1"/>
          </p:nvPr>
        </p:nvSpPr>
        <p:spPr>
          <a:xfrm>
            <a:off x="2730500" y="1947131"/>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2" name="Content Placeholder 11"/>
          <p:cNvSpPr>
            <a:spLocks noGrp="1"/>
          </p:cNvSpPr>
          <p:nvPr>
            <p:ph sz="quarter" idx="12" hasCustomPrompt="1"/>
          </p:nvPr>
        </p:nvSpPr>
        <p:spPr>
          <a:xfrm>
            <a:off x="27305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pic>
        <p:nvPicPr>
          <p:cNvPr id="7" name="Imagen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744" y="59887"/>
            <a:ext cx="154463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Imagen 1"/>
          <p:cNvPicPr>
            <a:picLocks noChangeAspect="1"/>
          </p:cNvPicPr>
          <p:nvPr userDrawn="1"/>
        </p:nvPicPr>
        <p:blipFill>
          <a:blip r:embed="rId4"/>
          <a:stretch>
            <a:fillRect/>
          </a:stretch>
        </p:blipFill>
        <p:spPr>
          <a:xfrm>
            <a:off x="6737233" y="543760"/>
            <a:ext cx="2511770" cy="859611"/>
          </a:xfrm>
          <a:prstGeom prst="rect">
            <a:avLst/>
          </a:prstGeom>
        </p:spPr>
      </p:pic>
    </p:spTree>
    <p:extLst>
      <p:ext uri="{BB962C8B-B14F-4D97-AF65-F5344CB8AC3E}">
        <p14:creationId xmlns:p14="http://schemas.microsoft.com/office/powerpoint/2010/main" val="513380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1282825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12"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3"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737862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Marcador de imágenes prediseñadas 9"/>
          <p:cNvSpPr>
            <a:spLocks noGrp="1"/>
          </p:cNvSpPr>
          <p:nvPr>
            <p:ph type="clipArt" sz="quarter" idx="10" hasCustomPrompt="1"/>
          </p:nvPr>
        </p:nvSpPr>
        <p:spPr>
          <a:xfrm>
            <a:off x="0" y="0"/>
            <a:ext cx="2781300" cy="5143500"/>
          </a:xfrm>
          <a:prstGeom prst="rect">
            <a:avLst/>
          </a:prstGeom>
        </p:spPr>
        <p:txBody>
          <a:bodyPr vert="horz"/>
          <a:lstStyle>
            <a:lvl1pPr marL="0" indent="0">
              <a:buNone/>
              <a:defRPr sz="1500">
                <a:solidFill>
                  <a:schemeClr val="bg1"/>
                </a:solidFill>
                <a:latin typeface="gobCL"/>
                <a:cs typeface="gobCL"/>
              </a:defRPr>
            </a:lvl1pPr>
          </a:lstStyle>
          <a:p>
            <a:r>
              <a:rPr lang="es-ES" dirty="0" smtClean="0"/>
              <a:t>Imagen referencial</a:t>
            </a:r>
            <a:endParaRPr lang="es-ES" dirty="0"/>
          </a:p>
        </p:txBody>
      </p:sp>
      <p:sp>
        <p:nvSpPr>
          <p:cNvPr id="8" name="Rectangle 7"/>
          <p:cNvSpPr/>
          <p:nvPr userDrawn="1"/>
        </p:nvSpPr>
        <p:spPr>
          <a:xfrm>
            <a:off x="93742" y="118676"/>
            <a:ext cx="2687558" cy="369332"/>
          </a:xfrm>
          <a:prstGeom prst="rect">
            <a:avLst/>
          </a:prstGeom>
        </p:spPr>
        <p:txBody>
          <a:bodyPr wrap="square">
            <a:spAutoFit/>
          </a:bodyPr>
          <a:lstStyle/>
          <a:p>
            <a:r>
              <a:rPr lang="es-ES" sz="1800" dirty="0" smtClean="0">
                <a:solidFill>
                  <a:schemeClr val="bg1">
                    <a:lumMod val="75000"/>
                  </a:schemeClr>
                </a:solidFill>
              </a:rPr>
              <a:t>Imagen Referencial</a:t>
            </a:r>
            <a:endParaRPr lang="es-ES" sz="1800" dirty="0">
              <a:solidFill>
                <a:schemeClr val="bg1">
                  <a:lumMod val="75000"/>
                </a:schemeClr>
              </a:solidFill>
            </a:endParaRPr>
          </a:p>
        </p:txBody>
      </p:sp>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1130176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Content Placeholder 11"/>
          <p:cNvSpPr>
            <a:spLocks noGrp="1"/>
          </p:cNvSpPr>
          <p:nvPr>
            <p:ph sz="quarter" idx="11" hasCustomPrompt="1"/>
          </p:nvPr>
        </p:nvSpPr>
        <p:spPr>
          <a:xfrm>
            <a:off x="3187700" y="1936866"/>
            <a:ext cx="5956300" cy="770659"/>
          </a:xfrm>
          <a:prstGeom prst="rect">
            <a:avLst/>
          </a:prstGeom>
        </p:spPr>
        <p:txBody>
          <a:bodyPr vert="horz"/>
          <a:lstStyle>
            <a:lvl1pPr marL="0" indent="0">
              <a:buNone/>
              <a:defRPr sz="2100" b="1" i="0">
                <a:solidFill>
                  <a:srgbClr val="4F81BD"/>
                </a:solidFill>
                <a:latin typeface="Verdana"/>
                <a:cs typeface="Verdana"/>
              </a:defRPr>
            </a:lvl1pPr>
          </a:lstStyle>
          <a:p>
            <a:r>
              <a:rPr lang="es-ES" dirty="0" smtClean="0"/>
              <a:t>Estilo portada presentación 1, </a:t>
            </a:r>
            <a:r>
              <a:rPr lang="es-ES" dirty="0" err="1" smtClean="0"/>
              <a:t>Verdana</a:t>
            </a:r>
            <a:r>
              <a:rPr lang="es-ES" dirty="0" smtClean="0"/>
              <a:t> Negrita 28pt</a:t>
            </a:r>
            <a:endParaRPr lang="es-ES" dirty="0"/>
          </a:p>
        </p:txBody>
      </p:sp>
      <p:sp>
        <p:nvSpPr>
          <p:cNvPr id="11" name="Content Placeholder 11"/>
          <p:cNvSpPr>
            <a:spLocks noGrp="1"/>
          </p:cNvSpPr>
          <p:nvPr>
            <p:ph sz="quarter" idx="12" hasCustomPrompt="1"/>
          </p:nvPr>
        </p:nvSpPr>
        <p:spPr>
          <a:xfrm>
            <a:off x="3187700" y="2717790"/>
            <a:ext cx="5956300" cy="770659"/>
          </a:xfrm>
          <a:prstGeom prst="rect">
            <a:avLst/>
          </a:prstGeom>
        </p:spPr>
        <p:txBody>
          <a:bodyPr vert="horz"/>
          <a:lstStyle>
            <a:lvl1pPr marL="0" indent="0">
              <a:buNone/>
              <a:defRPr sz="1350" b="0" i="0">
                <a:solidFill>
                  <a:srgbClr val="4F81BD"/>
                </a:solidFill>
                <a:latin typeface="Verdana"/>
                <a:cs typeface="Verdana"/>
              </a:defRPr>
            </a:lvl1pPr>
          </a:lstStyle>
          <a:p>
            <a:r>
              <a:rPr lang="es-ES" dirty="0" smtClean="0">
                <a:solidFill>
                  <a:schemeClr val="accent1"/>
                </a:solidFill>
              </a:rPr>
              <a:t>(Línea adicional) Subtema </a:t>
            </a:r>
            <a:r>
              <a:rPr lang="es-ES" dirty="0" err="1" smtClean="0">
                <a:solidFill>
                  <a:schemeClr val="accent1"/>
                </a:solidFill>
              </a:rPr>
              <a:t>Verdana</a:t>
            </a:r>
            <a:r>
              <a:rPr lang="es-ES" dirty="0" smtClean="0">
                <a:solidFill>
                  <a:schemeClr val="accent1"/>
                </a:solidFill>
              </a:rPr>
              <a:t> 18pt</a:t>
            </a:r>
          </a:p>
        </p:txBody>
      </p:sp>
    </p:spTree>
    <p:extLst>
      <p:ext uri="{BB962C8B-B14F-4D97-AF65-F5344CB8AC3E}">
        <p14:creationId xmlns:p14="http://schemas.microsoft.com/office/powerpoint/2010/main" val="25460136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83312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4"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0843467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Marcador de texto 2"/>
          <p:cNvSpPr>
            <a:spLocks noGrp="1"/>
          </p:cNvSpPr>
          <p:nvPr>
            <p:ph idx="1" hasCustomPrompt="1"/>
          </p:nvPr>
        </p:nvSpPr>
        <p:spPr>
          <a:xfrm>
            <a:off x="40640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2"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3"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5" name="Marcador de texto 2"/>
          <p:cNvSpPr>
            <a:spLocks noGrp="1"/>
          </p:cNvSpPr>
          <p:nvPr>
            <p:ph idx="14" hasCustomPrompt="1"/>
          </p:nvPr>
        </p:nvSpPr>
        <p:spPr>
          <a:xfrm>
            <a:off x="4704080" y="2080260"/>
            <a:ext cx="403352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8"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8846608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Marcador de texto 2"/>
          <p:cNvSpPr>
            <a:spLocks noGrp="1"/>
          </p:cNvSpPr>
          <p:nvPr>
            <p:ph idx="1" hasCustomPrompt="1"/>
          </p:nvPr>
        </p:nvSpPr>
        <p:spPr>
          <a:xfrm>
            <a:off x="4064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chemeClr val="accent1"/>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3" name="Marcador de texto 2"/>
          <p:cNvSpPr>
            <a:spLocks noGrp="1"/>
          </p:cNvSpPr>
          <p:nvPr>
            <p:ph idx="14" hasCustomPrompt="1"/>
          </p:nvPr>
        </p:nvSpPr>
        <p:spPr>
          <a:xfrm>
            <a:off x="328168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sp>
        <p:nvSpPr>
          <p:cNvPr id="14" name="Marcador de texto 2"/>
          <p:cNvSpPr>
            <a:spLocks noGrp="1"/>
          </p:cNvSpPr>
          <p:nvPr>
            <p:ph idx="15" hasCustomPrompt="1"/>
          </p:nvPr>
        </p:nvSpPr>
        <p:spPr>
          <a:xfrm>
            <a:off x="6146800" y="2080260"/>
            <a:ext cx="2590800" cy="2531371"/>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lumOff val="2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texto texto texto texto texto texto texto texto texto texto texto texto texto texto texto texto texto. </a:t>
            </a:r>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  </a:t>
            </a:r>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1719883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9"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sp>
        <p:nvSpPr>
          <p:cNvPr id="10" name="Marcador de texto 2"/>
          <p:cNvSpPr>
            <a:spLocks noGrp="1"/>
          </p:cNvSpPr>
          <p:nvPr>
            <p:ph idx="14" hasCustomPrompt="1"/>
          </p:nvPr>
        </p:nvSpPr>
        <p:spPr>
          <a:xfrm>
            <a:off x="419101" y="2080260"/>
            <a:ext cx="8318499" cy="118872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5" name="Marcador de texto 2"/>
          <p:cNvSpPr>
            <a:spLocks noGrp="1"/>
          </p:cNvSpPr>
          <p:nvPr>
            <p:ph idx="15" hasCustomPrompt="1"/>
          </p:nvPr>
        </p:nvSpPr>
        <p:spPr>
          <a:xfrm>
            <a:off x="432434" y="3425190"/>
            <a:ext cx="8289925" cy="127880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una columna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texto texto texto texto texto texto texto texto. </a:t>
            </a:r>
          </a:p>
          <a:p>
            <a:pPr lvl="0"/>
            <a:r>
              <a:rPr lang="es-ES_tradnl" dirty="0" smtClean="0"/>
              <a:t> </a:t>
            </a:r>
          </a:p>
        </p:txBody>
      </p:sp>
      <p:pic>
        <p:nvPicPr>
          <p:cNvPr id="7"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42906012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Marcador de texto 2"/>
          <p:cNvSpPr>
            <a:spLocks noGrp="1"/>
          </p:cNvSpPr>
          <p:nvPr>
            <p:ph idx="16" hasCustomPrompt="1"/>
          </p:nvPr>
        </p:nvSpPr>
        <p:spPr>
          <a:xfrm>
            <a:off x="409574"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1" name="Marcador de texto 2"/>
          <p:cNvSpPr>
            <a:spLocks noGrp="1"/>
          </p:cNvSpPr>
          <p:nvPr>
            <p:ph idx="15" hasCustomPrompt="1"/>
          </p:nvPr>
        </p:nvSpPr>
        <p:spPr>
          <a:xfrm>
            <a:off x="409575"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 </a:t>
            </a:r>
          </a:p>
          <a:p>
            <a:pPr lvl="0"/>
            <a:r>
              <a:rPr lang="es-ES_tradnl" dirty="0" smtClean="0"/>
              <a:t> </a:t>
            </a:r>
          </a:p>
        </p:txBody>
      </p:sp>
      <p:sp>
        <p:nvSpPr>
          <p:cNvPr id="12" name="Marcador de texto 2"/>
          <p:cNvSpPr>
            <a:spLocks noGrp="1"/>
          </p:cNvSpPr>
          <p:nvPr>
            <p:ph idx="17" hasCustomPrompt="1"/>
          </p:nvPr>
        </p:nvSpPr>
        <p:spPr>
          <a:xfrm>
            <a:off x="4696807" y="2080260"/>
            <a:ext cx="4040793" cy="1524001"/>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13" name="Marcador de texto 2"/>
          <p:cNvSpPr>
            <a:spLocks noGrp="1"/>
          </p:cNvSpPr>
          <p:nvPr>
            <p:ph idx="18" hasCustomPrompt="1"/>
          </p:nvPr>
        </p:nvSpPr>
        <p:spPr>
          <a:xfrm>
            <a:off x="4696807" y="3714750"/>
            <a:ext cx="4040793" cy="989249"/>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900"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14"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5"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7425723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Marcador de texto 2"/>
          <p:cNvSpPr>
            <a:spLocks noGrp="1"/>
          </p:cNvSpPr>
          <p:nvPr>
            <p:ph idx="16" hasCustomPrompt="1"/>
          </p:nvPr>
        </p:nvSpPr>
        <p:spPr>
          <a:xfrm>
            <a:off x="409574"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7" name="Marcador de texto 2"/>
          <p:cNvSpPr>
            <a:spLocks noGrp="1"/>
          </p:cNvSpPr>
          <p:nvPr>
            <p:ph idx="17" hasCustomPrompt="1"/>
          </p:nvPr>
        </p:nvSpPr>
        <p:spPr>
          <a:xfrm>
            <a:off x="4696807" y="2080260"/>
            <a:ext cx="4040793" cy="262373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Imagen, gráfico, tabla, organigrama, multimedia.  </a:t>
            </a:r>
          </a:p>
        </p:txBody>
      </p:sp>
      <p:sp>
        <p:nvSpPr>
          <p:cNvPr id="8" name="Marcador de contenido 12"/>
          <p:cNvSpPr>
            <a:spLocks noGrp="1"/>
          </p:cNvSpPr>
          <p:nvPr>
            <p:ph sz="quarter" idx="12" hasCustomPrompt="1"/>
          </p:nvPr>
        </p:nvSpPr>
        <p:spPr>
          <a:xfrm>
            <a:off x="406400" y="800101"/>
            <a:ext cx="8331200" cy="56068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14" name="Marcador de contenido 12"/>
          <p:cNvSpPr>
            <a:spLocks noGrp="1"/>
          </p:cNvSpPr>
          <p:nvPr>
            <p:ph sz="quarter" idx="13" hasCustomPrompt="1"/>
          </p:nvPr>
        </p:nvSpPr>
        <p:spPr>
          <a:xfrm>
            <a:off x="406400" y="1475088"/>
            <a:ext cx="8331200" cy="285134"/>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23592027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Marcador de texto 2"/>
          <p:cNvSpPr>
            <a:spLocks noGrp="1"/>
          </p:cNvSpPr>
          <p:nvPr>
            <p:ph idx="18" hasCustomPrompt="1"/>
          </p:nvPr>
        </p:nvSpPr>
        <p:spPr>
          <a:xfrm>
            <a:off x="3479801" y="2276475"/>
            <a:ext cx="5257799" cy="2427524"/>
          </a:xfrm>
          <a:prstGeom prst="rect">
            <a:avLst/>
          </a:prstGeom>
        </p:spPr>
        <p:txBody>
          <a:bodyPr vert="horz" lIns="91440" tIns="45720" rIns="91440" bIns="45720" rtlCol="0">
            <a:normAutofit/>
          </a:bodyPr>
          <a:lstStyle>
            <a:lvl1pPr marL="0" marR="0" indent="0" algn="l" defTabSz="342900" rtl="0" eaLnBrk="1" fontAlgn="auto" latinLnBrk="0" hangingPunct="1">
              <a:lnSpc>
                <a:spcPct val="100000"/>
              </a:lnSpc>
              <a:spcBef>
                <a:spcPct val="20000"/>
              </a:spcBef>
              <a:spcAft>
                <a:spcPts val="0"/>
              </a:spcAft>
              <a:buClrTx/>
              <a:buSzTx/>
              <a:buFont typeface="Arial"/>
              <a:buNone/>
              <a:tabLst/>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r>
              <a:rPr lang="es-ES_tradnl" dirty="0" smtClean="0"/>
              <a:t>Contenido de la </a:t>
            </a:r>
            <a:r>
              <a:rPr lang="es-ES_tradnl" dirty="0" err="1" smtClean="0"/>
              <a:t>slide</a:t>
            </a:r>
            <a:r>
              <a:rPr lang="es-ES_tradnl" dirty="0" smtClean="0"/>
              <a:t> en dos columnas de texto. </a:t>
            </a:r>
            <a:r>
              <a:rPr lang="es-ES_tradnl" dirty="0" err="1" smtClean="0"/>
              <a:t>Verdana</a:t>
            </a:r>
            <a:r>
              <a:rPr lang="es-ES_tradnl" dirty="0" smtClean="0"/>
              <a:t> 15pt. </a:t>
            </a:r>
          </a:p>
          <a:p>
            <a:pPr lvl="0"/>
            <a:endParaRPr lang="es-ES_tradnl" dirty="0" smtClean="0"/>
          </a:p>
          <a:p>
            <a:pPr marL="0" marR="0" lvl="0" indent="0" algn="l" defTabSz="342900" rtl="0" eaLnBrk="1" fontAlgn="auto" latinLnBrk="0" hangingPunct="1">
              <a:lnSpc>
                <a:spcPct val="100000"/>
              </a:lnSpc>
              <a:spcBef>
                <a:spcPct val="20000"/>
              </a:spcBef>
              <a:spcAft>
                <a:spcPts val="0"/>
              </a:spcAft>
              <a:buClrTx/>
              <a:buSzTx/>
              <a:buFont typeface="Arial"/>
              <a:buNone/>
              <a:tabLst/>
              <a:defRPr/>
            </a:pPr>
            <a:r>
              <a:rPr lang="es-ES_tradnl" dirty="0" smtClean="0"/>
              <a:t>Texto texto texto texto texto texto texto texto texto texto texto texto texto texto texto.</a:t>
            </a:r>
          </a:p>
          <a:p>
            <a:pPr lvl="0"/>
            <a:r>
              <a:rPr lang="es-ES_tradnl" dirty="0" smtClean="0"/>
              <a:t> </a:t>
            </a:r>
          </a:p>
        </p:txBody>
      </p:sp>
      <p:sp>
        <p:nvSpPr>
          <p:cNvPr id="7" name="Marcador de contenido 12"/>
          <p:cNvSpPr>
            <a:spLocks noGrp="1"/>
          </p:cNvSpPr>
          <p:nvPr>
            <p:ph sz="quarter" idx="12" hasCustomPrompt="1"/>
          </p:nvPr>
        </p:nvSpPr>
        <p:spPr>
          <a:xfrm>
            <a:off x="3479800" y="800101"/>
            <a:ext cx="5257800" cy="742950"/>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5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20pt:</a:t>
            </a:r>
          </a:p>
          <a:p>
            <a:pPr lvl="0"/>
            <a:endParaRPr lang="es-ES" dirty="0" smtClean="0"/>
          </a:p>
        </p:txBody>
      </p:sp>
      <p:sp>
        <p:nvSpPr>
          <p:cNvPr id="8" name="Marcador de contenido 12"/>
          <p:cNvSpPr>
            <a:spLocks noGrp="1"/>
          </p:cNvSpPr>
          <p:nvPr>
            <p:ph sz="quarter" idx="13" hasCustomPrompt="1"/>
          </p:nvPr>
        </p:nvSpPr>
        <p:spPr>
          <a:xfrm>
            <a:off x="3479800" y="1638300"/>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10" name="Picture 13"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549400" cy="101679"/>
          </a:xfrm>
          <a:prstGeom prst="rect">
            <a:avLst/>
          </a:prstGeom>
        </p:spPr>
      </p:pic>
    </p:spTree>
    <p:extLst>
      <p:ext uri="{BB962C8B-B14F-4D97-AF65-F5344CB8AC3E}">
        <p14:creationId xmlns:p14="http://schemas.microsoft.com/office/powerpoint/2010/main" val="15232390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Marcador de texto 2"/>
          <p:cNvSpPr>
            <a:spLocks noGrp="1"/>
          </p:cNvSpPr>
          <p:nvPr>
            <p:ph idx="14"/>
          </p:nvPr>
        </p:nvSpPr>
        <p:spPr>
          <a:xfrm>
            <a:off x="0" y="1"/>
            <a:ext cx="9144000" cy="5143499"/>
          </a:xfrm>
          <a:prstGeom prst="rect">
            <a:avLst/>
          </a:prstGeom>
        </p:spPr>
        <p:txBody>
          <a:bodyPr vert="horz" lIns="91440" tIns="45720" rIns="91440" bIns="45720" rtlCol="0">
            <a:normAutofit/>
          </a:bodyPr>
          <a:lstStyle>
            <a:lvl1pPr marL="0" indent="0" algn="l">
              <a:buFont typeface="Arial"/>
              <a:buNone/>
              <a:defRPr sz="1125" baseline="0">
                <a:solidFill>
                  <a:schemeClr val="tx1">
                    <a:lumMod val="75000"/>
                  </a:schemeClr>
                </a:solidFill>
                <a:latin typeface="Verdana"/>
                <a:cs typeface="Verdana"/>
              </a:defRPr>
            </a:lvl1pPr>
            <a:lvl2pPr>
              <a:defRPr sz="1350">
                <a:solidFill>
                  <a:schemeClr val="bg1"/>
                </a:solidFill>
                <a:latin typeface="gobCL"/>
                <a:cs typeface="gobCL"/>
              </a:defRPr>
            </a:lvl2pPr>
            <a:lvl3pPr>
              <a:defRPr sz="1350">
                <a:solidFill>
                  <a:schemeClr val="bg1"/>
                </a:solidFill>
                <a:latin typeface="gobCL"/>
                <a:cs typeface="gobCL"/>
              </a:defRPr>
            </a:lvl3pPr>
          </a:lstStyle>
          <a:p>
            <a:pPr lvl="0"/>
            <a:endParaRPr lang="es-ES_tradnl" dirty="0" smtClean="0"/>
          </a:p>
          <a:p>
            <a:pPr lvl="0"/>
            <a:r>
              <a:rPr lang="es-ES_tradnl" dirty="0" smtClean="0"/>
              <a:t>Imagen</a:t>
            </a:r>
          </a:p>
        </p:txBody>
      </p:sp>
      <p:sp>
        <p:nvSpPr>
          <p:cNvPr id="10" name="Marcador de contenido 12"/>
          <p:cNvSpPr>
            <a:spLocks noGrp="1"/>
          </p:cNvSpPr>
          <p:nvPr>
            <p:ph sz="quarter" idx="12" hasCustomPrompt="1"/>
          </p:nvPr>
        </p:nvSpPr>
        <p:spPr>
          <a:xfrm>
            <a:off x="3479800" y="2828925"/>
            <a:ext cx="5257800" cy="1219201"/>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2100" b="1" i="0" spc="0">
                <a:solidFill>
                  <a:schemeClr val="accent1"/>
                </a:solidFill>
                <a:latin typeface="Verdana"/>
              </a:defRPr>
            </a:lvl1pPr>
          </a:lstStyle>
          <a:p>
            <a:pPr lvl="0"/>
            <a:r>
              <a:rPr lang="es-ES" dirty="0" smtClean="0"/>
              <a:t>Titulo del capítulo/tema de la </a:t>
            </a:r>
            <a:r>
              <a:rPr lang="es-ES" dirty="0" err="1" smtClean="0"/>
              <a:t>diapo</a:t>
            </a:r>
            <a:r>
              <a:rPr lang="es-ES" dirty="0" smtClean="0"/>
              <a:t>. en máx. dos líneas. </a:t>
            </a:r>
            <a:r>
              <a:rPr lang="es-ES" dirty="0" err="1" smtClean="0"/>
              <a:t>Verdana</a:t>
            </a:r>
            <a:r>
              <a:rPr lang="es-ES" dirty="0" smtClean="0"/>
              <a:t> Negrita 28pt:</a:t>
            </a:r>
          </a:p>
          <a:p>
            <a:pPr lvl="0"/>
            <a:endParaRPr lang="es-ES" dirty="0" smtClean="0"/>
          </a:p>
        </p:txBody>
      </p:sp>
      <p:sp>
        <p:nvSpPr>
          <p:cNvPr id="11" name="Marcador de contenido 12"/>
          <p:cNvSpPr>
            <a:spLocks noGrp="1"/>
          </p:cNvSpPr>
          <p:nvPr>
            <p:ph sz="quarter" idx="13" hasCustomPrompt="1"/>
          </p:nvPr>
        </p:nvSpPr>
        <p:spPr>
          <a:xfrm>
            <a:off x="3479800" y="4143375"/>
            <a:ext cx="5257800" cy="542925"/>
          </a:xfrm>
          <a:prstGeom prst="rect">
            <a:avLst/>
          </a:prstGeom>
        </p:spPr>
        <p:txBody>
          <a:bodyPr vert="horz"/>
          <a:lstStyle>
            <a:lvl1pPr marL="0" marR="0" indent="0" algn="l" defTabSz="342900" rtl="0" eaLnBrk="1" fontAlgn="auto" latinLnBrk="0" hangingPunct="1">
              <a:lnSpc>
                <a:spcPct val="100000"/>
              </a:lnSpc>
              <a:spcBef>
                <a:spcPct val="20000"/>
              </a:spcBef>
              <a:spcAft>
                <a:spcPts val="0"/>
              </a:spcAft>
              <a:buClrTx/>
              <a:buSzTx/>
              <a:buFont typeface="Arial"/>
              <a:buNone/>
              <a:tabLst/>
              <a:defRPr sz="1350" b="0" i="0" spc="0">
                <a:solidFill>
                  <a:srgbClr val="4F81BD"/>
                </a:solidFill>
                <a:latin typeface="Verdana"/>
              </a:defRPr>
            </a:lvl1pPr>
          </a:lstStyle>
          <a:p>
            <a:pPr lvl="0"/>
            <a:r>
              <a:rPr lang="es-ES" dirty="0" smtClean="0"/>
              <a:t>(Línea adicional) Subtema </a:t>
            </a:r>
            <a:r>
              <a:rPr lang="es-ES" dirty="0" err="1" smtClean="0"/>
              <a:t>Verdana</a:t>
            </a:r>
            <a:r>
              <a:rPr lang="es-ES" dirty="0" smtClean="0"/>
              <a:t> 18pt</a:t>
            </a:r>
          </a:p>
          <a:p>
            <a:pPr lvl="0"/>
            <a:endParaRPr lang="es-ES" dirty="0" smtClean="0"/>
          </a:p>
        </p:txBody>
      </p:sp>
      <p:pic>
        <p:nvPicPr>
          <p:cNvPr id="9" name="Picture 8" descr="Complemento-Logo-Gobierno-160x14p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6400" y="0"/>
            <a:ext cx="1473200" cy="96679"/>
          </a:xfrm>
          <a:prstGeom prst="rect">
            <a:avLst/>
          </a:prstGeom>
        </p:spPr>
      </p:pic>
    </p:spTree>
    <p:extLst>
      <p:ext uri="{BB962C8B-B14F-4D97-AF65-F5344CB8AC3E}">
        <p14:creationId xmlns:p14="http://schemas.microsoft.com/office/powerpoint/2010/main" val="33632031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2.xml"/><Relationship Id="rId7"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2.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Footer Placeholder 4"/>
          <p:cNvSpPr txBox="1">
            <a:spLocks/>
          </p:cNvSpPr>
          <p:nvPr userDrawn="1"/>
        </p:nvSpPr>
        <p:spPr>
          <a:xfrm>
            <a:off x="406400" y="4800600"/>
            <a:ext cx="3314700" cy="342900"/>
          </a:xfrm>
          <a:prstGeom prst="rect">
            <a:avLst/>
          </a:prstGeom>
        </p:spPr>
        <p:txBody>
          <a:bodyPr/>
          <a:lstStyle>
            <a:defPPr>
              <a:defRPr lang="en-US"/>
            </a:defPPr>
            <a:lvl1pPr marL="0" algn="l" defTabSz="457200" rtl="0" eaLnBrk="1" latinLnBrk="0" hangingPunct="1">
              <a:defRPr sz="900" b="0" i="0" kern="1200">
                <a:solidFill>
                  <a:schemeClr val="bg1">
                    <a:lumMod val="65000"/>
                  </a:schemeClr>
                </a:solidFill>
                <a:latin typeface="Verdana"/>
                <a:ea typeface="+mn-ea"/>
                <a:cs typeface="Verdana"/>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s-ES" sz="675" dirty="0" smtClean="0"/>
              <a:t>Comisión Nacional de Investigación Científica y Tecnológica - CONICYT</a:t>
            </a:r>
            <a:endParaRPr lang="en-US" sz="675" dirty="0"/>
          </a:p>
        </p:txBody>
      </p:sp>
      <p:pic>
        <p:nvPicPr>
          <p:cNvPr id="3" name="Imagen 2"/>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881133544"/>
      </p:ext>
    </p:extLst>
  </p:cSld>
  <p:clrMap bg1="lt1" tx1="dk1" bg2="lt2" tx2="dk2" accent1="accent1" accent2="accent2" accent3="accent3" accent4="accent4" accent5="accent5" accent6="accent6" hlink="hlink" folHlink="folHlink"/>
  <p:sldLayoutIdLst>
    <p:sldLayoutId id="2147483663" r:id="rId1"/>
    <p:sldLayoutId id="2147483649" r:id="rId2"/>
    <p:sldLayoutId id="2147483650" r:id="rId3"/>
    <p:sldLayoutId id="2147483651" r:id="rId4"/>
    <p:sldLayoutId id="2147483652" r:id="rId5"/>
    <p:sldLayoutId id="2147483653" r:id="rId6"/>
    <p:sldLayoutId id="2147483654" r:id="rId7"/>
    <p:sldLayoutId id="2147483662" r:id="rId8"/>
    <p:sldLayoutId id="2147483655" r:id="rId9"/>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7" name="Picture 16" descr="Complemento-Logo-Gobierno-160x14px.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55600" y="5053845"/>
            <a:ext cx="1511300" cy="99179"/>
          </a:xfrm>
          <a:prstGeom prst="rect">
            <a:avLst/>
          </a:prstGeom>
        </p:spPr>
      </p:pic>
      <p:pic>
        <p:nvPicPr>
          <p:cNvPr id="3" name="Imagen 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857889" y="0"/>
            <a:ext cx="5286111" cy="5143500"/>
          </a:xfrm>
          <a:prstGeom prst="rect">
            <a:avLst/>
          </a:prstGeom>
        </p:spPr>
      </p:pic>
    </p:spTree>
    <p:extLst>
      <p:ext uri="{BB962C8B-B14F-4D97-AF65-F5344CB8AC3E}">
        <p14:creationId xmlns:p14="http://schemas.microsoft.com/office/powerpoint/2010/main" val="1783697077"/>
      </p:ext>
    </p:extLst>
  </p:cSld>
  <p:clrMap bg1="lt1" tx1="dk1" bg2="lt2" tx2="dk2" accent1="accent1" accent2="accent2" accent3="accent3" accent4="accent4" accent5="accent5" accent6="accent6" hlink="hlink" folHlink="folHlink"/>
  <p:sldLayoutIdLst>
    <p:sldLayoutId id="2147483658" r:id="rId1"/>
    <p:sldLayoutId id="2147483657" r:id="rId2"/>
    <p:sldLayoutId id="2147483659" r:id="rId3"/>
    <p:sldLayoutId id="2147483660" r:id="rId4"/>
    <p:sldLayoutId id="2147483661" r:id="rId5"/>
  </p:sldLayoutIdLst>
  <p:timing>
    <p:tnLst>
      <p:par>
        <p:cTn id="1" dur="indefinite" restart="never" nodeType="tmRoot"/>
      </p:par>
    </p:tnLst>
  </p:timing>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2092719" y="785693"/>
            <a:ext cx="4106746" cy="936104"/>
          </a:xfrm>
          <a:prstGeom prst="rect">
            <a:avLst/>
          </a:prstGeom>
        </p:spPr>
        <p:txBody>
          <a:bodyPr>
            <a:normAutofit fontScale="97500"/>
          </a:bodyPr>
          <a:lstStyle>
            <a:lvl1pPr algn="ctr" defTabSz="342900" rtl="0" eaLnBrk="1" latinLnBrk="0" hangingPunct="1">
              <a:spcBef>
                <a:spcPct val="0"/>
              </a:spcBef>
              <a:buNone/>
              <a:defRPr sz="3300" kern="1200">
                <a:solidFill>
                  <a:schemeClr val="tx1"/>
                </a:solidFill>
                <a:latin typeface="+mj-lt"/>
                <a:ea typeface="+mj-ea"/>
                <a:cs typeface="+mj-cs"/>
              </a:defRPr>
            </a:lvl1pPr>
          </a:lstStyle>
          <a:p>
            <a:endParaRPr lang="es-CL" sz="2400" dirty="0"/>
          </a:p>
        </p:txBody>
      </p:sp>
      <p:sp>
        <p:nvSpPr>
          <p:cNvPr id="7" name="Text Box 4"/>
          <p:cNvSpPr txBox="1">
            <a:spLocks noChangeArrowheads="1"/>
          </p:cNvSpPr>
          <p:nvPr/>
        </p:nvSpPr>
        <p:spPr>
          <a:xfrm>
            <a:off x="1584963" y="1944912"/>
            <a:ext cx="6670965" cy="2519330"/>
          </a:xfrm>
          <a:prstGeom prst="rect">
            <a:avLst/>
          </a:prstGeom>
          <a:noFill/>
          <a:ln/>
        </p:spPr>
        <p:txBody>
          <a:bodyPr>
            <a:noAutofit/>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buClr>
                <a:schemeClr val="tx1"/>
              </a:buClr>
              <a:buNone/>
            </a:pPr>
            <a:r>
              <a:rPr lang="es-CL" sz="1800" b="1" dirty="0"/>
              <a:t>“</a:t>
            </a:r>
            <a:r>
              <a:rPr lang="es-CL" sz="1800" b="1" dirty="0" smtClean="0"/>
              <a:t>Título </a:t>
            </a:r>
            <a:r>
              <a:rPr lang="es-CL" sz="1800" b="1" dirty="0"/>
              <a:t>del proyecto…</a:t>
            </a:r>
          </a:p>
          <a:p>
            <a:pPr marL="0" indent="0">
              <a:buClr>
                <a:schemeClr val="tx1"/>
              </a:buClr>
              <a:buNone/>
            </a:pPr>
            <a:endParaRPr lang="es-CL" sz="1200" b="1" dirty="0"/>
          </a:p>
          <a:p>
            <a:pPr marL="0" indent="0">
              <a:buClr>
                <a:schemeClr val="tx1"/>
              </a:buClr>
              <a:buNone/>
            </a:pPr>
            <a:r>
              <a:rPr lang="es-CL" sz="1800" b="1" dirty="0" smtClean="0"/>
              <a:t>Código</a:t>
            </a:r>
            <a:r>
              <a:rPr lang="es-CL" sz="1800" b="1" dirty="0"/>
              <a:t>: </a:t>
            </a:r>
            <a:r>
              <a:rPr lang="es-CL" sz="1800" b="1" dirty="0" smtClean="0"/>
              <a:t>VIU18E00…</a:t>
            </a:r>
            <a:endParaRPr lang="es-CL" sz="1800" b="1" dirty="0"/>
          </a:p>
          <a:p>
            <a:pPr marL="0" indent="0">
              <a:buClr>
                <a:schemeClr val="tx1"/>
              </a:buClr>
              <a:buNone/>
            </a:pPr>
            <a:endParaRPr lang="es-CL" sz="1200" b="1" dirty="0"/>
          </a:p>
          <a:p>
            <a:pPr marL="0" indent="0">
              <a:buClr>
                <a:schemeClr val="tx1"/>
              </a:buClr>
              <a:buNone/>
            </a:pPr>
            <a:r>
              <a:rPr lang="es-CL" sz="1800" b="1" dirty="0"/>
              <a:t>J</a:t>
            </a:r>
            <a:r>
              <a:rPr lang="es-CL" sz="1800" b="1" dirty="0" smtClean="0"/>
              <a:t>efe </a:t>
            </a:r>
            <a:r>
              <a:rPr lang="es-CL" sz="1800" b="1" dirty="0"/>
              <a:t>de Proyecto: </a:t>
            </a:r>
            <a:endParaRPr lang="es-CL" sz="1800" b="1" dirty="0" smtClean="0"/>
          </a:p>
          <a:p>
            <a:pPr marL="0" indent="0">
              <a:buClr>
                <a:schemeClr val="tx1"/>
              </a:buClr>
              <a:buNone/>
            </a:pPr>
            <a:r>
              <a:rPr lang="es-CL" sz="1800" b="1" dirty="0" smtClean="0"/>
              <a:t>Profesión:</a:t>
            </a:r>
          </a:p>
          <a:p>
            <a:pPr marL="0" indent="0">
              <a:buClr>
                <a:schemeClr val="tx1"/>
              </a:buClr>
              <a:buNone/>
            </a:pPr>
            <a:r>
              <a:rPr lang="es-CL" sz="1800" b="1" dirty="0" smtClean="0"/>
              <a:t>Universidad:</a:t>
            </a:r>
            <a:endParaRPr lang="es-CL" sz="1800" b="1" dirty="0"/>
          </a:p>
        </p:txBody>
      </p:sp>
      <p:sp>
        <p:nvSpPr>
          <p:cNvPr id="8" name="CuadroTexto 7"/>
          <p:cNvSpPr txBox="1"/>
          <p:nvPr/>
        </p:nvSpPr>
        <p:spPr>
          <a:xfrm>
            <a:off x="1574482" y="4299005"/>
            <a:ext cx="6663355" cy="523220"/>
          </a:xfrm>
          <a:prstGeom prst="rect">
            <a:avLst/>
          </a:prstGeom>
          <a:noFill/>
        </p:spPr>
        <p:txBody>
          <a:bodyPr wrap="square" rtlCol="0">
            <a:spAutoFit/>
          </a:bodyPr>
          <a:lstStyle/>
          <a:p>
            <a:r>
              <a:rPr lang="es-CL" sz="1400" dirty="0" smtClean="0">
                <a:solidFill>
                  <a:srgbClr val="C00000"/>
                </a:solidFill>
              </a:rPr>
              <a:t>LA DURACIÓN DE LA PRESENTACIÓN DEBE SER DE 10 MINUTOS. DEBE MANTENER ESTE FORMATO.</a:t>
            </a:r>
            <a:endParaRPr lang="es-CL" sz="1400" dirty="0">
              <a:solidFill>
                <a:srgbClr val="C00000"/>
              </a:solidFill>
            </a:endParaRPr>
          </a:p>
        </p:txBody>
      </p:sp>
      <p:sp>
        <p:nvSpPr>
          <p:cNvPr id="2" name="Rectángulo 1"/>
          <p:cNvSpPr/>
          <p:nvPr/>
        </p:nvSpPr>
        <p:spPr>
          <a:xfrm>
            <a:off x="1958829" y="249621"/>
            <a:ext cx="4572000" cy="1585049"/>
          </a:xfrm>
          <a:prstGeom prst="rect">
            <a:avLst/>
          </a:prstGeom>
        </p:spPr>
        <p:txBody>
          <a:bodyPr>
            <a:spAutoFit/>
          </a:bodyPr>
          <a:lstStyle/>
          <a:p>
            <a:pPr algn="ctr"/>
            <a:r>
              <a:rPr lang="es-CL" sz="2200" b="1" dirty="0" smtClean="0"/>
              <a:t>Formato Presentación </a:t>
            </a:r>
          </a:p>
          <a:p>
            <a:pPr algn="ctr"/>
            <a:r>
              <a:rPr lang="es-CL" sz="2200" b="1" dirty="0" smtClean="0"/>
              <a:t>Postulación 2da Etapa</a:t>
            </a:r>
          </a:p>
          <a:p>
            <a:pPr algn="ctr"/>
            <a:endParaRPr lang="es-CL" sz="1000" b="1" dirty="0"/>
          </a:p>
          <a:p>
            <a:pPr algn="ctr"/>
            <a:r>
              <a:rPr lang="es-CL" sz="1400" b="1" dirty="0" smtClean="0">
                <a:solidFill>
                  <a:schemeClr val="accent1">
                    <a:lumMod val="75000"/>
                  </a:schemeClr>
                </a:solidFill>
              </a:rPr>
              <a:t>8° Concurso 2018 </a:t>
            </a:r>
          </a:p>
          <a:p>
            <a:pPr algn="ctr"/>
            <a:r>
              <a:rPr lang="es-CL" sz="1400" b="1" dirty="0" smtClean="0">
                <a:solidFill>
                  <a:schemeClr val="accent1">
                    <a:lumMod val="75000"/>
                  </a:schemeClr>
                </a:solidFill>
              </a:rPr>
              <a:t>Valorización </a:t>
            </a:r>
            <a:r>
              <a:rPr lang="es-CL" sz="1400" b="1" dirty="0">
                <a:solidFill>
                  <a:schemeClr val="accent1">
                    <a:lumMod val="75000"/>
                  </a:schemeClr>
                </a:solidFill>
              </a:rPr>
              <a:t>de la Investigación en la Universidad VIU FONDEF</a:t>
            </a:r>
          </a:p>
        </p:txBody>
      </p:sp>
    </p:spTree>
    <p:extLst>
      <p:ext uri="{BB962C8B-B14F-4D97-AF65-F5344CB8AC3E}">
        <p14:creationId xmlns:p14="http://schemas.microsoft.com/office/powerpoint/2010/main" val="3857844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1289424"/>
            <a:ext cx="8331200" cy="2531371"/>
          </a:xfrm>
        </p:spPr>
        <p:txBody>
          <a:bodyPr>
            <a:normAutofit/>
          </a:bodyPr>
          <a:lstStyle/>
          <a:p>
            <a:r>
              <a:rPr lang="es-CL" sz="1400" dirty="0" smtClean="0">
                <a:solidFill>
                  <a:srgbClr val="C00000"/>
                </a:solidFill>
              </a:rPr>
              <a:t>Describa los principales impactos económicos &amp; sociales a nivel nacional, regional, y/o global.</a:t>
            </a:r>
          </a:p>
          <a:p>
            <a:endParaRPr lang="es-CL" sz="1400" dirty="0">
              <a:solidFill>
                <a:srgbClr val="C00000"/>
              </a:solidFill>
            </a:endParaRPr>
          </a:p>
        </p:txBody>
      </p:sp>
      <p:sp>
        <p:nvSpPr>
          <p:cNvPr id="3" name="Marcador de contenido 2"/>
          <p:cNvSpPr>
            <a:spLocks noGrp="1"/>
          </p:cNvSpPr>
          <p:nvPr>
            <p:ph sz="quarter" idx="12"/>
          </p:nvPr>
        </p:nvSpPr>
        <p:spPr/>
        <p:txBody>
          <a:bodyPr/>
          <a:lstStyle/>
          <a:p>
            <a:r>
              <a:rPr lang="es-CL" sz="2200" dirty="0" smtClean="0">
                <a:solidFill>
                  <a:schemeClr val="tx1"/>
                </a:solidFill>
              </a:rPr>
              <a:t>IMPACTO ECONÓMICO &amp; SOCIAL:</a:t>
            </a:r>
            <a:endParaRPr lang="es-CL" sz="2200" dirty="0">
              <a:solidFill>
                <a:schemeClr val="tx1"/>
              </a:solidFill>
            </a:endParaRPr>
          </a:p>
        </p:txBody>
      </p:sp>
      <p:sp>
        <p:nvSpPr>
          <p:cNvPr id="5" name="Marcador de contenido 3"/>
          <p:cNvSpPr>
            <a:spLocks noGrp="1"/>
          </p:cNvSpPr>
          <p:nvPr>
            <p:ph sz="quarter" idx="13"/>
          </p:nvPr>
        </p:nvSpPr>
        <p:spPr>
          <a:xfrm>
            <a:off x="406400" y="1850109"/>
            <a:ext cx="8331200" cy="285134"/>
          </a:xfrm>
        </p:spPr>
        <p:txBody>
          <a:bodyPr/>
          <a:lstStyle/>
          <a:p>
            <a:endParaRPr lang="es-CL"/>
          </a:p>
        </p:txBody>
      </p:sp>
    </p:spTree>
    <p:extLst>
      <p:ext uri="{BB962C8B-B14F-4D97-AF65-F5344CB8AC3E}">
        <p14:creationId xmlns:p14="http://schemas.microsoft.com/office/powerpoint/2010/main" val="427588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2068109"/>
            <a:ext cx="8331200" cy="2531371"/>
          </a:xfrm>
        </p:spPr>
        <p:txBody>
          <a:bodyPr>
            <a:normAutofit/>
          </a:bodyPr>
          <a:lstStyle/>
          <a:p>
            <a:r>
              <a:rPr lang="es-CL" sz="1400" dirty="0" smtClean="0">
                <a:solidFill>
                  <a:srgbClr val="C00000"/>
                </a:solidFill>
              </a:rPr>
              <a:t>Plantear una hipótesis que debe ser refutada o comprobada al final del proyecto VIU.</a:t>
            </a:r>
            <a:endParaRPr lang="es-CL" sz="1400" dirty="0">
              <a:solidFill>
                <a:srgbClr val="C00000"/>
              </a:solidFill>
            </a:endParaRPr>
          </a:p>
        </p:txBody>
      </p:sp>
      <p:sp>
        <p:nvSpPr>
          <p:cNvPr id="3" name="Marcador de contenido 2"/>
          <p:cNvSpPr>
            <a:spLocks noGrp="1"/>
          </p:cNvSpPr>
          <p:nvPr>
            <p:ph sz="quarter" idx="12"/>
          </p:nvPr>
        </p:nvSpPr>
        <p:spPr/>
        <p:txBody>
          <a:bodyPr/>
          <a:lstStyle/>
          <a:p>
            <a:r>
              <a:rPr lang="es-CL" sz="2200" dirty="0" smtClean="0">
                <a:solidFill>
                  <a:schemeClr val="tx1"/>
                </a:solidFill>
              </a:rPr>
              <a:t>HIPÓTESIS:</a:t>
            </a:r>
            <a:endParaRPr lang="es-CL" sz="2200" dirty="0">
              <a:solidFill>
                <a:schemeClr val="tx1"/>
              </a:solidFill>
            </a:endParaRPr>
          </a:p>
        </p:txBody>
      </p:sp>
      <p:sp>
        <p:nvSpPr>
          <p:cNvPr id="4" name="Marcador de contenido 3"/>
          <p:cNvSpPr>
            <a:spLocks noGrp="1"/>
          </p:cNvSpPr>
          <p:nvPr>
            <p:ph sz="quarter" idx="13"/>
          </p:nvPr>
        </p:nvSpPr>
        <p:spPr>
          <a:xfrm>
            <a:off x="472303" y="2636623"/>
            <a:ext cx="8331200" cy="285134"/>
          </a:xfrm>
        </p:spPr>
        <p:txBody>
          <a:bodyPr/>
          <a:lstStyle/>
          <a:p>
            <a:endParaRPr lang="es-CL" dirty="0"/>
          </a:p>
        </p:txBody>
      </p:sp>
    </p:spTree>
    <p:extLst>
      <p:ext uri="{BB962C8B-B14F-4D97-AF65-F5344CB8AC3E}">
        <p14:creationId xmlns:p14="http://schemas.microsoft.com/office/powerpoint/2010/main" val="333817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CL" sz="1400" dirty="0" smtClean="0">
                <a:solidFill>
                  <a:schemeClr val="tx1"/>
                </a:solidFill>
              </a:rPr>
              <a:t>- Objetivos específicos:</a:t>
            </a:r>
            <a:endParaRPr lang="es-CL" sz="1400" dirty="0">
              <a:solidFill>
                <a:schemeClr val="tx1"/>
              </a:solidFill>
            </a:endParaRPr>
          </a:p>
        </p:txBody>
      </p:sp>
      <p:sp>
        <p:nvSpPr>
          <p:cNvPr id="3" name="Marcador de contenido 2"/>
          <p:cNvSpPr>
            <a:spLocks noGrp="1"/>
          </p:cNvSpPr>
          <p:nvPr>
            <p:ph sz="quarter" idx="12"/>
          </p:nvPr>
        </p:nvSpPr>
        <p:spPr/>
        <p:txBody>
          <a:bodyPr/>
          <a:lstStyle/>
          <a:p>
            <a:r>
              <a:rPr lang="es-CL" sz="2200" dirty="0" smtClean="0">
                <a:solidFill>
                  <a:schemeClr val="tx1"/>
                </a:solidFill>
              </a:rPr>
              <a:t>OBJETIVOS PLAN DE TRABAJO:</a:t>
            </a:r>
            <a:endParaRPr lang="es-CL" sz="2200" dirty="0">
              <a:solidFill>
                <a:schemeClr val="tx1"/>
              </a:solidFill>
            </a:endParaRPr>
          </a:p>
        </p:txBody>
      </p:sp>
      <p:sp>
        <p:nvSpPr>
          <p:cNvPr id="4" name="Marcador de contenido 3"/>
          <p:cNvSpPr>
            <a:spLocks noGrp="1"/>
          </p:cNvSpPr>
          <p:nvPr>
            <p:ph sz="quarter" idx="13"/>
          </p:nvPr>
        </p:nvSpPr>
        <p:spPr/>
        <p:txBody>
          <a:bodyPr/>
          <a:lstStyle/>
          <a:p>
            <a:r>
              <a:rPr lang="es-CL" sz="1400" dirty="0" smtClean="0">
                <a:solidFill>
                  <a:schemeClr val="tx1"/>
                </a:solidFill>
              </a:rPr>
              <a:t>- Objetivo general:</a:t>
            </a:r>
            <a:endParaRPr lang="es-CL" sz="1400" dirty="0">
              <a:solidFill>
                <a:schemeClr val="tx1"/>
              </a:solidFill>
            </a:endParaRPr>
          </a:p>
        </p:txBody>
      </p:sp>
    </p:spTree>
    <p:extLst>
      <p:ext uri="{BB962C8B-B14F-4D97-AF65-F5344CB8AC3E}">
        <p14:creationId xmlns:p14="http://schemas.microsoft.com/office/powerpoint/2010/main" val="202589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sz="1400" dirty="0" smtClean="0">
                <a:solidFill>
                  <a:srgbClr val="C00000"/>
                </a:solidFill>
              </a:rPr>
              <a:t>Ejemplo:</a:t>
            </a:r>
          </a:p>
          <a:p>
            <a:pPr marL="171450" indent="-171450">
              <a:buFontTx/>
              <a:buChar char="-"/>
            </a:pPr>
            <a:r>
              <a:rPr lang="es-CL" sz="1400" dirty="0" smtClean="0">
                <a:solidFill>
                  <a:srgbClr val="C00000"/>
                </a:solidFill>
              </a:rPr>
              <a:t>Prototipo de máquina, kit, servicio, app, etc….</a:t>
            </a:r>
          </a:p>
          <a:p>
            <a:pPr marL="171450" indent="-171450">
              <a:buFontTx/>
              <a:buChar char="-"/>
            </a:pPr>
            <a:r>
              <a:rPr lang="es-CL" sz="1400" dirty="0" smtClean="0">
                <a:solidFill>
                  <a:srgbClr val="C00000"/>
                </a:solidFill>
              </a:rPr>
              <a:t>Metodología diseñada y probada preliminarmente.</a:t>
            </a:r>
          </a:p>
          <a:p>
            <a:pPr marL="171450" indent="-171450">
              <a:buFontTx/>
              <a:buChar char="-"/>
            </a:pPr>
            <a:r>
              <a:rPr lang="es-CL" sz="1400" dirty="0">
                <a:solidFill>
                  <a:srgbClr val="C00000"/>
                </a:solidFill>
              </a:rPr>
              <a:t>Servicio </a:t>
            </a:r>
            <a:r>
              <a:rPr lang="es-CL" sz="1400" dirty="0" smtClean="0">
                <a:solidFill>
                  <a:srgbClr val="C00000"/>
                </a:solidFill>
              </a:rPr>
              <a:t>diseñado </a:t>
            </a:r>
            <a:r>
              <a:rPr lang="es-CL" sz="1400" dirty="0">
                <a:solidFill>
                  <a:srgbClr val="C00000"/>
                </a:solidFill>
              </a:rPr>
              <a:t>y </a:t>
            </a:r>
            <a:r>
              <a:rPr lang="es-CL" sz="1400" dirty="0" smtClean="0">
                <a:solidFill>
                  <a:srgbClr val="C00000"/>
                </a:solidFill>
              </a:rPr>
              <a:t>probado </a:t>
            </a:r>
            <a:r>
              <a:rPr lang="es-CL" sz="1400" dirty="0">
                <a:solidFill>
                  <a:srgbClr val="C00000"/>
                </a:solidFill>
              </a:rPr>
              <a:t>preliminarmente.</a:t>
            </a:r>
          </a:p>
          <a:p>
            <a:pPr marL="171450" indent="-171450">
              <a:buFontTx/>
              <a:buChar char="-"/>
            </a:pPr>
            <a:endParaRPr lang="es-CL" dirty="0">
              <a:solidFill>
                <a:srgbClr val="C00000"/>
              </a:solidFill>
            </a:endParaRPr>
          </a:p>
        </p:txBody>
      </p:sp>
      <p:sp>
        <p:nvSpPr>
          <p:cNvPr id="3" name="Marcador de contenido 2"/>
          <p:cNvSpPr>
            <a:spLocks noGrp="1"/>
          </p:cNvSpPr>
          <p:nvPr>
            <p:ph sz="quarter" idx="12"/>
          </p:nvPr>
        </p:nvSpPr>
        <p:spPr/>
        <p:txBody>
          <a:bodyPr/>
          <a:lstStyle/>
          <a:p>
            <a:r>
              <a:rPr lang="es-CL" sz="2200" dirty="0" smtClean="0">
                <a:solidFill>
                  <a:schemeClr val="tx1"/>
                </a:solidFill>
              </a:rPr>
              <a:t>RESULTADO(S) DE PRODUCCIÓN</a:t>
            </a:r>
            <a:endParaRPr lang="es-CL" sz="2200" dirty="0">
              <a:solidFill>
                <a:schemeClr val="tx1"/>
              </a:solidFill>
            </a:endParaRPr>
          </a:p>
        </p:txBody>
      </p:sp>
      <p:sp>
        <p:nvSpPr>
          <p:cNvPr id="4" name="Marcador de contenido 3"/>
          <p:cNvSpPr>
            <a:spLocks noGrp="1"/>
          </p:cNvSpPr>
          <p:nvPr>
            <p:ph sz="quarter" idx="13"/>
          </p:nvPr>
        </p:nvSpPr>
        <p:spPr/>
        <p:txBody>
          <a:bodyPr/>
          <a:lstStyle/>
          <a:p>
            <a:endParaRPr lang="es-CL"/>
          </a:p>
        </p:txBody>
      </p:sp>
    </p:spTree>
    <p:extLst>
      <p:ext uri="{BB962C8B-B14F-4D97-AF65-F5344CB8AC3E}">
        <p14:creationId xmlns:p14="http://schemas.microsoft.com/office/powerpoint/2010/main" val="102285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fontScale="92500"/>
          </a:bodyPr>
          <a:lstStyle/>
          <a:p>
            <a:r>
              <a:rPr lang="es-CL" sz="1400" dirty="0">
                <a:solidFill>
                  <a:srgbClr val="C00000"/>
                </a:solidFill>
              </a:rPr>
              <a:t>¿Cuáles son los desafíos </a:t>
            </a:r>
            <a:r>
              <a:rPr lang="es-CL" sz="1400" dirty="0" smtClean="0">
                <a:solidFill>
                  <a:srgbClr val="C00000"/>
                </a:solidFill>
              </a:rPr>
              <a:t>Científicos &amp; Tecnológicos </a:t>
            </a:r>
            <a:r>
              <a:rPr lang="es-CL" sz="1400" dirty="0">
                <a:solidFill>
                  <a:srgbClr val="C00000"/>
                </a:solidFill>
              </a:rPr>
              <a:t>de la propuesta</a:t>
            </a:r>
            <a:r>
              <a:rPr lang="es-CL" sz="1400" dirty="0" smtClean="0">
                <a:solidFill>
                  <a:srgbClr val="C00000"/>
                </a:solidFill>
              </a:rPr>
              <a:t>?</a:t>
            </a:r>
          </a:p>
          <a:p>
            <a:r>
              <a:rPr lang="es-CL" sz="1400" dirty="0" smtClean="0">
                <a:solidFill>
                  <a:srgbClr val="C00000"/>
                </a:solidFill>
              </a:rPr>
              <a:t>Importante: Poner fechas tentativas de cumplimiento de cada hito. (</a:t>
            </a:r>
            <a:r>
              <a:rPr lang="es-CL" sz="1400" dirty="0" err="1" smtClean="0">
                <a:solidFill>
                  <a:srgbClr val="C00000"/>
                </a:solidFill>
              </a:rPr>
              <a:t>Ej</a:t>
            </a:r>
            <a:r>
              <a:rPr lang="es-CL" sz="1400" dirty="0" smtClean="0">
                <a:solidFill>
                  <a:srgbClr val="C00000"/>
                </a:solidFill>
              </a:rPr>
              <a:t>: mes 2, mes 8, etc…)</a:t>
            </a:r>
            <a:endParaRPr lang="es-CL" sz="1400" dirty="0">
              <a:solidFill>
                <a:srgbClr val="C00000"/>
              </a:solidFill>
            </a:endParaRPr>
          </a:p>
          <a:p>
            <a:r>
              <a:rPr lang="es-CL" sz="1400" dirty="0" smtClean="0">
                <a:solidFill>
                  <a:srgbClr val="C00000"/>
                </a:solidFill>
              </a:rPr>
              <a:t>Ejemplos de Hitos: </a:t>
            </a:r>
          </a:p>
          <a:p>
            <a:pPr marL="171450" indent="-171450">
              <a:buFontTx/>
              <a:buChar char="-"/>
            </a:pPr>
            <a:r>
              <a:rPr lang="es-CL" sz="1400" dirty="0" smtClean="0">
                <a:solidFill>
                  <a:srgbClr val="C00000"/>
                </a:solidFill>
              </a:rPr>
              <a:t>Análisis preliminares (deberían provenir de la tesis o memoria de título).</a:t>
            </a:r>
          </a:p>
          <a:p>
            <a:pPr marL="171450" indent="-171450">
              <a:buFontTx/>
              <a:buChar char="-"/>
            </a:pPr>
            <a:r>
              <a:rPr lang="es-CL" sz="1400" dirty="0" smtClean="0">
                <a:solidFill>
                  <a:srgbClr val="C00000"/>
                </a:solidFill>
              </a:rPr>
              <a:t>Diseño de prototipo piloto.</a:t>
            </a:r>
          </a:p>
          <a:p>
            <a:pPr marL="171450" indent="-171450">
              <a:buFontTx/>
              <a:buChar char="-"/>
            </a:pPr>
            <a:r>
              <a:rPr lang="es-CL" sz="1400" dirty="0" smtClean="0">
                <a:solidFill>
                  <a:srgbClr val="C00000"/>
                </a:solidFill>
              </a:rPr>
              <a:t>Pruebas en laboratorio.</a:t>
            </a:r>
          </a:p>
          <a:p>
            <a:pPr marL="171450" indent="-171450">
              <a:buFontTx/>
              <a:buChar char="-"/>
            </a:pPr>
            <a:r>
              <a:rPr lang="es-CL" sz="1400" dirty="0" smtClean="0">
                <a:solidFill>
                  <a:srgbClr val="C00000"/>
                </a:solidFill>
              </a:rPr>
              <a:t>Pruebas en terreno.</a:t>
            </a:r>
          </a:p>
          <a:p>
            <a:pPr marL="171450" indent="-171450">
              <a:buFontTx/>
              <a:buChar char="-"/>
            </a:pPr>
            <a:r>
              <a:rPr lang="es-CL" sz="1400" dirty="0" smtClean="0">
                <a:solidFill>
                  <a:srgbClr val="C00000"/>
                </a:solidFill>
              </a:rPr>
              <a:t>Rediseño del prototipo.</a:t>
            </a:r>
          </a:p>
          <a:p>
            <a:pPr marL="171450" indent="-171450">
              <a:buFontTx/>
              <a:buChar char="-"/>
            </a:pPr>
            <a:r>
              <a:rPr lang="es-CL" sz="1400" dirty="0" smtClean="0">
                <a:solidFill>
                  <a:srgbClr val="C00000"/>
                </a:solidFill>
              </a:rPr>
              <a:t>Fabricación del prototipo pre comercial.</a:t>
            </a:r>
          </a:p>
          <a:p>
            <a:r>
              <a:rPr lang="es-CL" sz="1400" dirty="0" smtClean="0"/>
              <a:t> </a:t>
            </a:r>
          </a:p>
          <a:p>
            <a:pPr marL="171450" indent="-171450">
              <a:buFontTx/>
              <a:buChar char="-"/>
            </a:pPr>
            <a:endParaRPr lang="es-CL" dirty="0"/>
          </a:p>
        </p:txBody>
      </p:sp>
      <p:sp>
        <p:nvSpPr>
          <p:cNvPr id="3" name="Marcador de contenido 2"/>
          <p:cNvSpPr>
            <a:spLocks noGrp="1"/>
          </p:cNvSpPr>
          <p:nvPr>
            <p:ph sz="quarter" idx="12"/>
          </p:nvPr>
        </p:nvSpPr>
        <p:spPr/>
        <p:txBody>
          <a:bodyPr/>
          <a:lstStyle/>
          <a:p>
            <a:r>
              <a:rPr lang="es-CL" sz="2200" dirty="0">
                <a:solidFill>
                  <a:schemeClr val="tx1"/>
                </a:solidFill>
              </a:rPr>
              <a:t>HITOS CRÍTICOS</a:t>
            </a:r>
          </a:p>
          <a:p>
            <a:endParaRPr lang="es-CL" dirty="0"/>
          </a:p>
        </p:txBody>
      </p:sp>
      <p:sp>
        <p:nvSpPr>
          <p:cNvPr id="4" name="Marcador de contenido 3"/>
          <p:cNvSpPr>
            <a:spLocks noGrp="1"/>
          </p:cNvSpPr>
          <p:nvPr>
            <p:ph sz="quarter" idx="13"/>
          </p:nvPr>
        </p:nvSpPr>
        <p:spPr/>
        <p:txBody>
          <a:bodyPr/>
          <a:lstStyle/>
          <a:p>
            <a:endParaRPr lang="es-CL"/>
          </a:p>
        </p:txBody>
      </p:sp>
    </p:spTree>
    <p:extLst>
      <p:ext uri="{BB962C8B-B14F-4D97-AF65-F5344CB8AC3E}">
        <p14:creationId xmlns:p14="http://schemas.microsoft.com/office/powerpoint/2010/main" val="1613520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normAutofit/>
          </a:bodyPr>
          <a:lstStyle/>
          <a:p>
            <a:r>
              <a:rPr lang="es-CL" sz="1400" dirty="0">
                <a:solidFill>
                  <a:srgbClr val="C00000"/>
                </a:solidFill>
              </a:rPr>
              <a:t>¿Quiénes conforman el equipo emprendedor?</a:t>
            </a:r>
          </a:p>
          <a:p>
            <a:r>
              <a:rPr lang="es-CL" sz="1400" dirty="0" smtClean="0">
                <a:solidFill>
                  <a:srgbClr val="C00000"/>
                </a:solidFill>
              </a:rPr>
              <a:t>Importante es nombrar la especialidad y profesión de cada integrante del equipo.</a:t>
            </a:r>
            <a:endParaRPr lang="es-CL" sz="1400" dirty="0">
              <a:solidFill>
                <a:srgbClr val="C00000"/>
              </a:solidFill>
            </a:endParaRPr>
          </a:p>
        </p:txBody>
      </p:sp>
      <p:sp>
        <p:nvSpPr>
          <p:cNvPr id="3" name="Marcador de contenido 2"/>
          <p:cNvSpPr>
            <a:spLocks noGrp="1"/>
          </p:cNvSpPr>
          <p:nvPr>
            <p:ph sz="quarter" idx="12"/>
          </p:nvPr>
        </p:nvSpPr>
        <p:spPr/>
        <p:txBody>
          <a:bodyPr/>
          <a:lstStyle/>
          <a:p>
            <a:r>
              <a:rPr lang="es-CL" sz="2200" dirty="0">
                <a:solidFill>
                  <a:schemeClr val="tx1"/>
                </a:solidFill>
              </a:rPr>
              <a:t>EQUIPO EMPRENDEDOR</a:t>
            </a:r>
          </a:p>
          <a:p>
            <a:endParaRPr lang="es-CL" dirty="0"/>
          </a:p>
        </p:txBody>
      </p:sp>
      <p:sp>
        <p:nvSpPr>
          <p:cNvPr id="4" name="Marcador de contenido 3"/>
          <p:cNvSpPr>
            <a:spLocks noGrp="1"/>
          </p:cNvSpPr>
          <p:nvPr>
            <p:ph sz="quarter" idx="13"/>
          </p:nvPr>
        </p:nvSpPr>
        <p:spPr/>
        <p:txBody>
          <a:bodyPr/>
          <a:lstStyle/>
          <a:p>
            <a:endParaRPr lang="es-CL"/>
          </a:p>
        </p:txBody>
      </p:sp>
    </p:spTree>
    <p:extLst>
      <p:ext uri="{BB962C8B-B14F-4D97-AF65-F5344CB8AC3E}">
        <p14:creationId xmlns:p14="http://schemas.microsoft.com/office/powerpoint/2010/main" val="147928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sz="1400" dirty="0" smtClean="0">
                <a:solidFill>
                  <a:srgbClr val="C00000"/>
                </a:solidFill>
              </a:rPr>
              <a:t>Ejemplo:</a:t>
            </a:r>
          </a:p>
          <a:p>
            <a:pPr marL="171450" indent="-171450">
              <a:buFontTx/>
              <a:buChar char="-"/>
            </a:pPr>
            <a:r>
              <a:rPr lang="es-CL" sz="1400" dirty="0" smtClean="0">
                <a:solidFill>
                  <a:srgbClr val="C00000"/>
                </a:solidFill>
              </a:rPr>
              <a:t>Fotos relativas al proyecto.</a:t>
            </a:r>
          </a:p>
          <a:p>
            <a:pPr marL="171450" indent="-171450">
              <a:buFontTx/>
              <a:buChar char="-"/>
            </a:pPr>
            <a:r>
              <a:rPr lang="es-CL" sz="1400" dirty="0" smtClean="0">
                <a:solidFill>
                  <a:srgbClr val="C00000"/>
                </a:solidFill>
              </a:rPr>
              <a:t>Por qué </a:t>
            </a:r>
            <a:r>
              <a:rPr lang="es-CL" sz="1400" smtClean="0">
                <a:solidFill>
                  <a:srgbClr val="C00000"/>
                </a:solidFill>
              </a:rPr>
              <a:t>CONICYT debería </a:t>
            </a:r>
            <a:r>
              <a:rPr lang="es-CL" sz="1400" dirty="0" smtClean="0">
                <a:solidFill>
                  <a:srgbClr val="C00000"/>
                </a:solidFill>
              </a:rPr>
              <a:t>financiar su proyecto.</a:t>
            </a:r>
          </a:p>
          <a:p>
            <a:pPr marL="171450" indent="-171450">
              <a:buFontTx/>
              <a:buChar char="-"/>
            </a:pPr>
            <a:r>
              <a:rPr lang="es-CL" sz="1400" dirty="0" smtClean="0">
                <a:solidFill>
                  <a:srgbClr val="C00000"/>
                </a:solidFill>
              </a:rPr>
              <a:t>Exponga sus capacidades cómo emprendedor.</a:t>
            </a:r>
          </a:p>
          <a:p>
            <a:pPr marL="171450" indent="-171450">
              <a:buFontTx/>
              <a:buChar char="-"/>
            </a:pPr>
            <a:r>
              <a:rPr lang="es-CL" sz="1400" dirty="0" smtClean="0">
                <a:solidFill>
                  <a:srgbClr val="C00000"/>
                </a:solidFill>
              </a:rPr>
              <a:t>Breve análisis FODA de su proyecto.</a:t>
            </a:r>
          </a:p>
          <a:p>
            <a:pPr marL="171450" indent="-171450">
              <a:buFontTx/>
              <a:buChar char="-"/>
            </a:pPr>
            <a:r>
              <a:rPr lang="es-CL" sz="1400" dirty="0" smtClean="0">
                <a:solidFill>
                  <a:srgbClr val="C00000"/>
                </a:solidFill>
              </a:rPr>
              <a:t>ETC……….</a:t>
            </a:r>
            <a:endParaRPr lang="es-CL" sz="1400" dirty="0">
              <a:solidFill>
                <a:srgbClr val="C00000"/>
              </a:solidFill>
            </a:endParaRPr>
          </a:p>
          <a:p>
            <a:endParaRPr lang="es-CL" dirty="0"/>
          </a:p>
        </p:txBody>
      </p:sp>
      <p:sp>
        <p:nvSpPr>
          <p:cNvPr id="3" name="Marcador de contenido 2"/>
          <p:cNvSpPr>
            <a:spLocks noGrp="1"/>
          </p:cNvSpPr>
          <p:nvPr>
            <p:ph sz="quarter" idx="12"/>
          </p:nvPr>
        </p:nvSpPr>
        <p:spPr/>
        <p:txBody>
          <a:bodyPr/>
          <a:lstStyle/>
          <a:p>
            <a:r>
              <a:rPr lang="es-CL" sz="2200" dirty="0" smtClean="0">
                <a:solidFill>
                  <a:schemeClr val="tx1"/>
                </a:solidFill>
              </a:rPr>
              <a:t>ANEXOS: </a:t>
            </a:r>
            <a:r>
              <a:rPr lang="es-CL" sz="2200" dirty="0" smtClean="0">
                <a:solidFill>
                  <a:srgbClr val="C00000"/>
                </a:solidFill>
              </a:rPr>
              <a:t>(opcional)</a:t>
            </a:r>
            <a:endParaRPr lang="es-CL" sz="2200" dirty="0">
              <a:solidFill>
                <a:schemeClr val="tx1"/>
              </a:solidFill>
            </a:endParaRPr>
          </a:p>
        </p:txBody>
      </p:sp>
      <p:sp>
        <p:nvSpPr>
          <p:cNvPr id="4" name="Marcador de contenido 3"/>
          <p:cNvSpPr>
            <a:spLocks noGrp="1"/>
          </p:cNvSpPr>
          <p:nvPr>
            <p:ph sz="quarter" idx="13"/>
          </p:nvPr>
        </p:nvSpPr>
        <p:spPr/>
        <p:txBody>
          <a:bodyPr/>
          <a:lstStyle/>
          <a:p>
            <a:endParaRPr lang="es-CL"/>
          </a:p>
        </p:txBody>
      </p:sp>
    </p:spTree>
    <p:extLst>
      <p:ext uri="{BB962C8B-B14F-4D97-AF65-F5344CB8AC3E}">
        <p14:creationId xmlns:p14="http://schemas.microsoft.com/office/powerpoint/2010/main" val="80049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txBox="1">
            <a:spLocks noChangeArrowheads="1"/>
          </p:cNvSpPr>
          <p:nvPr/>
        </p:nvSpPr>
        <p:spPr>
          <a:xfrm>
            <a:off x="408710" y="282160"/>
            <a:ext cx="8368146" cy="902404"/>
          </a:xfrm>
          <a:prstGeom prst="rect">
            <a:avLst/>
          </a:prstGeom>
        </p:spPr>
        <p:txBody>
          <a:bodyPr vert="horz" lIns="91440" tIns="45720" rIns="91440" bIns="45720" rtlCol="0" anchor="ct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2200" b="1" dirty="0" smtClean="0"/>
              <a:t>NECESIDADES A SATISFACER:</a:t>
            </a:r>
            <a:endParaRPr lang="es-CL" sz="2200" b="1" dirty="0"/>
          </a:p>
        </p:txBody>
      </p:sp>
      <p:sp>
        <p:nvSpPr>
          <p:cNvPr id="16" name="Text Box 7"/>
          <p:cNvSpPr txBox="1">
            <a:spLocks noChangeArrowheads="1"/>
          </p:cNvSpPr>
          <p:nvPr/>
        </p:nvSpPr>
        <p:spPr bwMode="auto">
          <a:xfrm>
            <a:off x="408711" y="895593"/>
            <a:ext cx="8368145" cy="523220"/>
          </a:xfrm>
          <a:prstGeom prst="rect">
            <a:avLst/>
          </a:prstGeom>
          <a:noFill/>
          <a:ln w="9525">
            <a:noFill/>
            <a:miter lim="800000"/>
            <a:headEnd/>
            <a:tailEnd/>
          </a:ln>
          <a:effectLst/>
        </p:spPr>
        <p:txBody>
          <a:bodyPr wrap="square">
            <a:spAutoFit/>
          </a:bodyPr>
          <a:lstStyle/>
          <a:p>
            <a:pPr algn="just"/>
            <a:r>
              <a:rPr lang="es-MX" sz="1400" dirty="0">
                <a:solidFill>
                  <a:srgbClr val="C00000"/>
                </a:solidFill>
              </a:rPr>
              <a:t>¿A qué problema nos </a:t>
            </a:r>
            <a:r>
              <a:rPr lang="es-MX" sz="1400" dirty="0" smtClean="0">
                <a:solidFill>
                  <a:srgbClr val="C00000"/>
                </a:solidFill>
              </a:rPr>
              <a:t>enfrentamos?. Describir las principales causas del problema o necesidad. </a:t>
            </a:r>
            <a:endParaRPr lang="es-ES" sz="1400" dirty="0">
              <a:solidFill>
                <a:srgbClr val="C00000"/>
              </a:solidFill>
            </a:endParaRPr>
          </a:p>
        </p:txBody>
      </p:sp>
      <p:sp>
        <p:nvSpPr>
          <p:cNvPr id="4" name="Marcador de contenido 3"/>
          <p:cNvSpPr>
            <a:spLocks noGrp="1"/>
          </p:cNvSpPr>
          <p:nvPr>
            <p:ph sz="quarter" idx="13"/>
          </p:nvPr>
        </p:nvSpPr>
        <p:spPr>
          <a:xfrm>
            <a:off x="406400" y="1475088"/>
            <a:ext cx="8331200" cy="285134"/>
          </a:xfrm>
        </p:spPr>
        <p:txBody>
          <a:bodyPr/>
          <a:lstStyle/>
          <a:p>
            <a:endParaRPr lang="es-CL"/>
          </a:p>
        </p:txBody>
      </p:sp>
    </p:spTree>
    <p:extLst>
      <p:ext uri="{BB962C8B-B14F-4D97-AF65-F5344CB8AC3E}">
        <p14:creationId xmlns:p14="http://schemas.microsoft.com/office/powerpoint/2010/main" val="60560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398162" y="877532"/>
            <a:ext cx="8331200" cy="2531371"/>
          </a:xfrm>
        </p:spPr>
        <p:txBody>
          <a:bodyPr>
            <a:normAutofit/>
          </a:bodyPr>
          <a:lstStyle/>
          <a:p>
            <a:r>
              <a:rPr lang="es-CL" sz="1400" dirty="0" smtClean="0">
                <a:solidFill>
                  <a:srgbClr val="C00000"/>
                </a:solidFill>
              </a:rPr>
              <a:t>Describir el producto, proceso o servicio a investigar y desarrollar. ¿Cuál </a:t>
            </a:r>
            <a:r>
              <a:rPr lang="es-CL" sz="1400" dirty="0">
                <a:solidFill>
                  <a:srgbClr val="C00000"/>
                </a:solidFill>
              </a:rPr>
              <a:t>es la solución propuesta por el proyecto? </a:t>
            </a:r>
          </a:p>
        </p:txBody>
      </p:sp>
      <p:sp>
        <p:nvSpPr>
          <p:cNvPr id="3" name="Marcador de contenido 2"/>
          <p:cNvSpPr>
            <a:spLocks noGrp="1"/>
          </p:cNvSpPr>
          <p:nvPr>
            <p:ph sz="quarter" idx="12"/>
          </p:nvPr>
        </p:nvSpPr>
        <p:spPr>
          <a:xfrm>
            <a:off x="406400" y="322305"/>
            <a:ext cx="8331200" cy="560685"/>
          </a:xfrm>
        </p:spPr>
        <p:txBody>
          <a:bodyPr/>
          <a:lstStyle/>
          <a:p>
            <a:r>
              <a:rPr lang="es-CL" sz="2200" dirty="0" smtClean="0">
                <a:solidFill>
                  <a:schemeClr val="tx1"/>
                </a:solidFill>
              </a:rPr>
              <a:t>PRODUCTO, PROCESO o </a:t>
            </a:r>
            <a:r>
              <a:rPr lang="es-CL" sz="2200" dirty="0">
                <a:solidFill>
                  <a:schemeClr val="tx1"/>
                </a:solidFill>
              </a:rPr>
              <a:t>SERVICIO: </a:t>
            </a:r>
          </a:p>
          <a:p>
            <a:endParaRPr lang="es-CL" sz="2200" dirty="0">
              <a:solidFill>
                <a:schemeClr val="tx1"/>
              </a:solidFill>
            </a:endParaRPr>
          </a:p>
          <a:p>
            <a:endParaRPr lang="es-CL" dirty="0"/>
          </a:p>
        </p:txBody>
      </p:sp>
      <p:sp>
        <p:nvSpPr>
          <p:cNvPr id="5" name="Marcador de contenido 3"/>
          <p:cNvSpPr>
            <a:spLocks noGrp="1"/>
          </p:cNvSpPr>
          <p:nvPr>
            <p:ph sz="quarter" idx="13"/>
          </p:nvPr>
        </p:nvSpPr>
        <p:spPr>
          <a:xfrm>
            <a:off x="406400" y="1475088"/>
            <a:ext cx="8331200" cy="285134"/>
          </a:xfrm>
        </p:spPr>
        <p:txBody>
          <a:bodyPr/>
          <a:lstStyle/>
          <a:p>
            <a:endParaRPr lang="es-CL"/>
          </a:p>
        </p:txBody>
      </p:sp>
    </p:spTree>
    <p:extLst>
      <p:ext uri="{BB962C8B-B14F-4D97-AF65-F5344CB8AC3E}">
        <p14:creationId xmlns:p14="http://schemas.microsoft.com/office/powerpoint/2010/main" val="394600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5635" y="302936"/>
            <a:ext cx="8354291" cy="493700"/>
          </a:xfrm>
          <a:prstGeom prst="rect">
            <a:avLst/>
          </a:prstGeom>
        </p:spPr>
        <p:txBody>
          <a:bodyP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CL" sz="2200" b="1" dirty="0"/>
              <a:t>COMPETENCIA </a:t>
            </a:r>
            <a:r>
              <a:rPr lang="es-CL" sz="2200" b="1" dirty="0" smtClean="0"/>
              <a:t>:</a:t>
            </a:r>
            <a:endParaRPr lang="es-ES" sz="2200" b="1" dirty="0"/>
          </a:p>
        </p:txBody>
      </p:sp>
      <p:sp>
        <p:nvSpPr>
          <p:cNvPr id="3" name="Rectangle 6"/>
          <p:cNvSpPr>
            <a:spLocks noChangeArrowheads="1"/>
          </p:cNvSpPr>
          <p:nvPr/>
        </p:nvSpPr>
        <p:spPr bwMode="auto">
          <a:xfrm>
            <a:off x="415635" y="1058246"/>
            <a:ext cx="8354291" cy="2906007"/>
          </a:xfrm>
          <a:prstGeom prst="rect">
            <a:avLst/>
          </a:prstGeom>
          <a:noFill/>
          <a:ln w="9525">
            <a:noFill/>
            <a:miter lim="800000"/>
            <a:headEnd/>
            <a:tailEnd/>
          </a:ln>
          <a:effectLst/>
        </p:spPr>
        <p:txBody>
          <a:bodyPr anchor="ctr"/>
          <a:lstStyle/>
          <a:p>
            <a:r>
              <a:rPr lang="es-CL" sz="1400" dirty="0" smtClean="0">
                <a:solidFill>
                  <a:srgbClr val="C00000"/>
                </a:solidFill>
              </a:rPr>
              <a:t>Describa Sustitos, complementarios y competencia vigente. ¿Cuál es la solución actual al problema planteado?. ¿Qué se ha hecho en Chile y/o el mundo para resolverlo? </a:t>
            </a:r>
            <a:endParaRPr lang="es-ES" sz="1400" dirty="0">
              <a:solidFill>
                <a:srgbClr val="C00000"/>
              </a:solidFill>
              <a:latin typeface="Palatino Linotype" pitchFamily="18" charset="0"/>
            </a:endParaRPr>
          </a:p>
        </p:txBody>
      </p:sp>
      <p:sp>
        <p:nvSpPr>
          <p:cNvPr id="4" name="Marcador de contenido 3"/>
          <p:cNvSpPr>
            <a:spLocks noGrp="1"/>
          </p:cNvSpPr>
          <p:nvPr>
            <p:ph sz="quarter" idx="13"/>
          </p:nvPr>
        </p:nvSpPr>
        <p:spPr>
          <a:xfrm>
            <a:off x="406400" y="1475088"/>
            <a:ext cx="8331200" cy="285134"/>
          </a:xfrm>
        </p:spPr>
        <p:txBody>
          <a:bodyPr/>
          <a:lstStyle/>
          <a:p>
            <a:endParaRPr lang="es-CL"/>
          </a:p>
        </p:txBody>
      </p:sp>
    </p:spTree>
    <p:extLst>
      <p:ext uri="{BB962C8B-B14F-4D97-AF65-F5344CB8AC3E}">
        <p14:creationId xmlns:p14="http://schemas.microsoft.com/office/powerpoint/2010/main" val="3688753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15635" y="302936"/>
            <a:ext cx="8354291" cy="493700"/>
          </a:xfrm>
          <a:prstGeom prst="rect">
            <a:avLst/>
          </a:prstGeom>
        </p:spPr>
        <p:txBody>
          <a:bodyPr>
            <a:normAutofit/>
          </a:bodyPr>
          <a:lstStyle>
            <a:lvl1pPr algn="ctr" defTabSz="342900" rtl="0" eaLnBrk="1" latinLnBrk="0" hangingPunct="1">
              <a:spcBef>
                <a:spcPct val="0"/>
              </a:spcBef>
              <a:buNone/>
              <a:defRPr sz="3300" kern="1200">
                <a:solidFill>
                  <a:schemeClr val="tx1"/>
                </a:solidFill>
                <a:latin typeface="+mj-lt"/>
                <a:ea typeface="+mj-ea"/>
                <a:cs typeface="+mj-cs"/>
              </a:defRPr>
            </a:lvl1pPr>
          </a:lstStyle>
          <a:p>
            <a:pPr algn="l"/>
            <a:r>
              <a:rPr lang="es-MX" sz="2200" b="1" dirty="0" smtClean="0"/>
              <a:t>RESULTADOS OBTENIDOS EN LA TESIS:</a:t>
            </a:r>
            <a:endParaRPr lang="es-ES" sz="2200" b="1" dirty="0"/>
          </a:p>
        </p:txBody>
      </p:sp>
      <p:sp>
        <p:nvSpPr>
          <p:cNvPr id="3" name="Rectangle 6"/>
          <p:cNvSpPr>
            <a:spLocks noChangeArrowheads="1"/>
          </p:cNvSpPr>
          <p:nvPr/>
        </p:nvSpPr>
        <p:spPr bwMode="auto">
          <a:xfrm>
            <a:off x="415635" y="1058246"/>
            <a:ext cx="8354291" cy="2906007"/>
          </a:xfrm>
          <a:prstGeom prst="rect">
            <a:avLst/>
          </a:prstGeom>
          <a:noFill/>
          <a:ln w="9525">
            <a:noFill/>
            <a:miter lim="800000"/>
            <a:headEnd/>
            <a:tailEnd/>
          </a:ln>
          <a:effectLst/>
        </p:spPr>
        <p:txBody>
          <a:bodyPr anchor="t"/>
          <a:lstStyle/>
          <a:p>
            <a:pPr algn="just"/>
            <a:r>
              <a:rPr lang="es-CL" sz="1400" dirty="0" smtClean="0">
                <a:solidFill>
                  <a:srgbClr val="C00000"/>
                </a:solidFill>
              </a:rPr>
              <a:t>Describa el resultado obtenidos de la tesis, memoria o proyecto de título.</a:t>
            </a:r>
          </a:p>
          <a:p>
            <a:pPr algn="just"/>
            <a:endParaRPr lang="es-CL" sz="1400" dirty="0" smtClean="0">
              <a:solidFill>
                <a:srgbClr val="C00000"/>
              </a:solidFill>
            </a:endParaRPr>
          </a:p>
          <a:p>
            <a:pPr algn="just"/>
            <a:r>
              <a:rPr lang="es-CL" sz="1400" dirty="0" smtClean="0">
                <a:solidFill>
                  <a:srgbClr val="C00000"/>
                </a:solidFill>
              </a:rPr>
              <a:t>Explique por qué el resultado es prometedor para la creación, mejora o adaptación de un producto, proceso o servicio con un valor agregado o atributo competitivo.</a:t>
            </a:r>
            <a:endParaRPr lang="es-ES" sz="1400" dirty="0">
              <a:solidFill>
                <a:srgbClr val="C00000"/>
              </a:solidFill>
            </a:endParaRPr>
          </a:p>
        </p:txBody>
      </p:sp>
      <p:sp>
        <p:nvSpPr>
          <p:cNvPr id="4" name="Marcador de contenido 3"/>
          <p:cNvSpPr>
            <a:spLocks noGrp="1"/>
          </p:cNvSpPr>
          <p:nvPr>
            <p:ph sz="quarter" idx="13"/>
          </p:nvPr>
        </p:nvSpPr>
        <p:spPr>
          <a:xfrm>
            <a:off x="505254" y="2027024"/>
            <a:ext cx="8331200" cy="285134"/>
          </a:xfrm>
        </p:spPr>
        <p:txBody>
          <a:bodyPr/>
          <a:lstStyle/>
          <a:p>
            <a:endParaRPr lang="es-CL"/>
          </a:p>
        </p:txBody>
      </p:sp>
    </p:spTree>
    <p:extLst>
      <p:ext uri="{BB962C8B-B14F-4D97-AF65-F5344CB8AC3E}">
        <p14:creationId xmlns:p14="http://schemas.microsoft.com/office/powerpoint/2010/main" val="1009478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1305901"/>
            <a:ext cx="8331200" cy="2531371"/>
          </a:xfrm>
        </p:spPr>
        <p:txBody>
          <a:bodyPr/>
          <a:lstStyle/>
          <a:p>
            <a:r>
              <a:rPr lang="es-CL" sz="1400" dirty="0" smtClean="0">
                <a:solidFill>
                  <a:srgbClr val="C00000"/>
                </a:solidFill>
              </a:rPr>
              <a:t>Describa las ventajas tecnológicas que tendrá el producto, proceso o servicio una vez finalizados los 12 meses del proyecto VIU.</a:t>
            </a:r>
            <a:endParaRPr lang="es-CL" sz="1400" dirty="0">
              <a:solidFill>
                <a:srgbClr val="C00000"/>
              </a:solidFill>
            </a:endParaRPr>
          </a:p>
          <a:p>
            <a:endParaRPr lang="es-CL" dirty="0"/>
          </a:p>
        </p:txBody>
      </p:sp>
      <p:sp>
        <p:nvSpPr>
          <p:cNvPr id="3" name="Marcador de contenido 2"/>
          <p:cNvSpPr>
            <a:spLocks noGrp="1"/>
          </p:cNvSpPr>
          <p:nvPr>
            <p:ph sz="quarter" idx="12"/>
          </p:nvPr>
        </p:nvSpPr>
        <p:spPr/>
        <p:txBody>
          <a:bodyPr/>
          <a:lstStyle/>
          <a:p>
            <a:r>
              <a:rPr lang="es-CL" sz="2200" dirty="0" smtClean="0">
                <a:solidFill>
                  <a:schemeClr val="tx1"/>
                </a:solidFill>
              </a:rPr>
              <a:t>VENTAJAS TECNOLÓGICAS A OBTENER:</a:t>
            </a:r>
            <a:endParaRPr lang="es-CL" sz="2200" dirty="0">
              <a:solidFill>
                <a:schemeClr val="tx1"/>
              </a:solidFill>
            </a:endParaRPr>
          </a:p>
        </p:txBody>
      </p:sp>
      <p:sp>
        <p:nvSpPr>
          <p:cNvPr id="5" name="Marcador de contenido 3"/>
          <p:cNvSpPr>
            <a:spLocks noGrp="1"/>
          </p:cNvSpPr>
          <p:nvPr>
            <p:ph sz="quarter" idx="13"/>
          </p:nvPr>
        </p:nvSpPr>
        <p:spPr>
          <a:xfrm>
            <a:off x="406400" y="1866586"/>
            <a:ext cx="8331200" cy="285134"/>
          </a:xfrm>
        </p:spPr>
        <p:txBody>
          <a:bodyPr/>
          <a:lstStyle/>
          <a:p>
            <a:endParaRPr lang="es-CL"/>
          </a:p>
        </p:txBody>
      </p:sp>
    </p:spTree>
    <p:extLst>
      <p:ext uri="{BB962C8B-B14F-4D97-AF65-F5344CB8AC3E}">
        <p14:creationId xmlns:p14="http://schemas.microsoft.com/office/powerpoint/2010/main" val="3143086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1297663"/>
            <a:ext cx="8331200" cy="2531371"/>
          </a:xfrm>
        </p:spPr>
        <p:txBody>
          <a:bodyPr/>
          <a:lstStyle/>
          <a:p>
            <a:r>
              <a:rPr lang="es-CL" sz="1400" dirty="0" smtClean="0">
                <a:solidFill>
                  <a:srgbClr val="C00000"/>
                </a:solidFill>
              </a:rPr>
              <a:t>Indique si el resultado y sus ventajas está protegido por algún sistema de propiedad intelectual. O indique si se</a:t>
            </a:r>
            <a:r>
              <a:rPr lang="es-CL" sz="1400" dirty="0">
                <a:solidFill>
                  <a:srgbClr val="C00000"/>
                </a:solidFill>
              </a:rPr>
              <a:t> </a:t>
            </a:r>
            <a:r>
              <a:rPr lang="es-CL" sz="1400" dirty="0" smtClean="0">
                <a:solidFill>
                  <a:srgbClr val="C00000"/>
                </a:solidFill>
              </a:rPr>
              <a:t>protegerá durante la etapa de ejecución. Especifique el sistema de protección de propiedad intelectual. Informe sobre la titularidad actual y futura de la propiedad intelectual.</a:t>
            </a:r>
            <a:endParaRPr lang="es-CL" sz="1400" dirty="0">
              <a:solidFill>
                <a:srgbClr val="C00000"/>
              </a:solidFill>
            </a:endParaRPr>
          </a:p>
          <a:p>
            <a:endParaRPr lang="es-CL" dirty="0"/>
          </a:p>
        </p:txBody>
      </p:sp>
      <p:sp>
        <p:nvSpPr>
          <p:cNvPr id="3" name="Marcador de contenido 2"/>
          <p:cNvSpPr>
            <a:spLocks noGrp="1"/>
          </p:cNvSpPr>
          <p:nvPr>
            <p:ph sz="quarter" idx="12"/>
          </p:nvPr>
        </p:nvSpPr>
        <p:spPr/>
        <p:txBody>
          <a:bodyPr/>
          <a:lstStyle/>
          <a:p>
            <a:r>
              <a:rPr lang="es-CL" sz="2200" dirty="0">
                <a:solidFill>
                  <a:schemeClr val="tx1"/>
                </a:solidFill>
              </a:rPr>
              <a:t>PROPIEDAD INTELECTUAL: </a:t>
            </a:r>
            <a:endParaRPr lang="es-CL" dirty="0">
              <a:solidFill>
                <a:schemeClr val="tx1"/>
              </a:solidFill>
            </a:endParaRPr>
          </a:p>
          <a:p>
            <a:endParaRPr lang="es-CL" dirty="0"/>
          </a:p>
        </p:txBody>
      </p:sp>
      <p:sp>
        <p:nvSpPr>
          <p:cNvPr id="5" name="Marcador de contenido 3"/>
          <p:cNvSpPr>
            <a:spLocks noGrp="1"/>
          </p:cNvSpPr>
          <p:nvPr>
            <p:ph sz="quarter" idx="13"/>
          </p:nvPr>
        </p:nvSpPr>
        <p:spPr>
          <a:xfrm>
            <a:off x="562919" y="2309776"/>
            <a:ext cx="8331200" cy="285134"/>
          </a:xfrm>
        </p:spPr>
        <p:txBody>
          <a:bodyPr/>
          <a:lstStyle/>
          <a:p>
            <a:endParaRPr lang="es-CL"/>
          </a:p>
        </p:txBody>
      </p:sp>
    </p:spTree>
    <p:extLst>
      <p:ext uri="{BB962C8B-B14F-4D97-AF65-F5344CB8AC3E}">
        <p14:creationId xmlns:p14="http://schemas.microsoft.com/office/powerpoint/2010/main" val="142027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1347090"/>
            <a:ext cx="8331200" cy="2531371"/>
          </a:xfrm>
        </p:spPr>
        <p:txBody>
          <a:bodyPr/>
          <a:lstStyle/>
          <a:p>
            <a:r>
              <a:rPr lang="es-CL" sz="1400" dirty="0" smtClean="0">
                <a:solidFill>
                  <a:srgbClr val="C00000"/>
                </a:solidFill>
              </a:rPr>
              <a:t>Describa el segmento del mercado y los criterios de selección utilizados. Mencione el tamaño del conjunto de clientes</a:t>
            </a:r>
            <a:r>
              <a:rPr lang="es-CL" sz="1400" dirty="0">
                <a:solidFill>
                  <a:srgbClr val="C00000"/>
                </a:solidFill>
              </a:rPr>
              <a:t> </a:t>
            </a:r>
            <a:r>
              <a:rPr lang="es-CL" sz="1400" dirty="0" smtClean="0">
                <a:solidFill>
                  <a:srgbClr val="C00000"/>
                </a:solidFill>
              </a:rPr>
              <a:t>y usuarios y el volumen de negocio</a:t>
            </a:r>
            <a:r>
              <a:rPr lang="es-CL" sz="1400" dirty="0">
                <a:solidFill>
                  <a:srgbClr val="C00000"/>
                </a:solidFill>
              </a:rPr>
              <a:t> </a:t>
            </a:r>
            <a:r>
              <a:rPr lang="es-CL" sz="1400" dirty="0" smtClean="0">
                <a:solidFill>
                  <a:srgbClr val="C00000"/>
                </a:solidFill>
              </a:rPr>
              <a:t>esperado</a:t>
            </a:r>
            <a:r>
              <a:rPr lang="es-CL" sz="1400" dirty="0">
                <a:solidFill>
                  <a:srgbClr val="C00000"/>
                </a:solidFill>
              </a:rPr>
              <a:t>.</a:t>
            </a:r>
          </a:p>
          <a:p>
            <a:endParaRPr lang="es-CL" dirty="0"/>
          </a:p>
        </p:txBody>
      </p:sp>
      <p:sp>
        <p:nvSpPr>
          <p:cNvPr id="3" name="Marcador de contenido 2"/>
          <p:cNvSpPr>
            <a:spLocks noGrp="1"/>
          </p:cNvSpPr>
          <p:nvPr>
            <p:ph sz="quarter" idx="12"/>
          </p:nvPr>
        </p:nvSpPr>
        <p:spPr/>
        <p:txBody>
          <a:bodyPr/>
          <a:lstStyle/>
          <a:p>
            <a:r>
              <a:rPr lang="es-CL" sz="2200" dirty="0" smtClean="0">
                <a:solidFill>
                  <a:schemeClr val="tx1"/>
                </a:solidFill>
              </a:rPr>
              <a:t>MERCADO OBJETIVO del PRDUCTO:</a:t>
            </a:r>
            <a:endParaRPr lang="es-CL" sz="2200" dirty="0">
              <a:solidFill>
                <a:schemeClr val="tx1"/>
              </a:solidFill>
            </a:endParaRPr>
          </a:p>
        </p:txBody>
      </p:sp>
      <p:sp>
        <p:nvSpPr>
          <p:cNvPr id="5" name="Marcador de contenido 3"/>
          <p:cNvSpPr>
            <a:spLocks noGrp="1"/>
          </p:cNvSpPr>
          <p:nvPr>
            <p:ph sz="quarter" idx="13"/>
          </p:nvPr>
        </p:nvSpPr>
        <p:spPr>
          <a:xfrm>
            <a:off x="406400" y="2002309"/>
            <a:ext cx="8331200" cy="285134"/>
          </a:xfrm>
        </p:spPr>
        <p:txBody>
          <a:bodyPr/>
          <a:lstStyle/>
          <a:p>
            <a:endParaRPr lang="es-CL"/>
          </a:p>
        </p:txBody>
      </p:sp>
    </p:spTree>
    <p:extLst>
      <p:ext uri="{BB962C8B-B14F-4D97-AF65-F5344CB8AC3E}">
        <p14:creationId xmlns:p14="http://schemas.microsoft.com/office/powerpoint/2010/main" val="390349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a:xfrm>
            <a:off x="406400" y="1371806"/>
            <a:ext cx="8331200" cy="2112801"/>
          </a:xfrm>
        </p:spPr>
        <p:txBody>
          <a:bodyPr>
            <a:normAutofit/>
          </a:bodyPr>
          <a:lstStyle/>
          <a:p>
            <a:r>
              <a:rPr lang="es-CL" sz="1400" dirty="0" smtClean="0">
                <a:solidFill>
                  <a:srgbClr val="C00000"/>
                </a:solidFill>
              </a:rPr>
              <a:t>Mencione brevemente:</a:t>
            </a:r>
          </a:p>
          <a:p>
            <a:pPr marL="285750" indent="-285750">
              <a:buFont typeface="Arial" panose="020B0604020202020204" pitchFamily="34" charset="0"/>
              <a:buChar char="•"/>
            </a:pPr>
            <a:r>
              <a:rPr lang="es-CL" sz="1400" dirty="0" smtClean="0">
                <a:solidFill>
                  <a:srgbClr val="C00000"/>
                </a:solidFill>
              </a:rPr>
              <a:t>Una </a:t>
            </a:r>
            <a:r>
              <a:rPr lang="es-CL" sz="1400" dirty="0">
                <a:solidFill>
                  <a:srgbClr val="C00000"/>
                </a:solidFill>
              </a:rPr>
              <a:t>estrategia de negocios y/o masificación del </a:t>
            </a:r>
            <a:r>
              <a:rPr lang="es-CL" sz="1400" dirty="0" smtClean="0">
                <a:solidFill>
                  <a:srgbClr val="C00000"/>
                </a:solidFill>
              </a:rPr>
              <a:t>producto, proceso o </a:t>
            </a:r>
            <a:r>
              <a:rPr lang="es-CL" sz="1400" dirty="0">
                <a:solidFill>
                  <a:srgbClr val="C00000"/>
                </a:solidFill>
              </a:rPr>
              <a:t>servicio</a:t>
            </a:r>
            <a:r>
              <a:rPr lang="es-CL" sz="1400" dirty="0" smtClean="0">
                <a:solidFill>
                  <a:srgbClr val="C00000"/>
                </a:solidFill>
              </a:rPr>
              <a:t>?</a:t>
            </a:r>
          </a:p>
          <a:p>
            <a:pPr marL="285750" indent="-285750">
              <a:buFont typeface="Arial" panose="020B0604020202020204" pitchFamily="34" charset="0"/>
              <a:buChar char="•"/>
            </a:pPr>
            <a:r>
              <a:rPr lang="es-CL" sz="1400" dirty="0" smtClean="0">
                <a:solidFill>
                  <a:srgbClr val="C00000"/>
                </a:solidFill>
              </a:rPr>
              <a:t>Identificación de actores clave en el proceso de negocios</a:t>
            </a:r>
          </a:p>
          <a:p>
            <a:pPr marL="285750" indent="-285750">
              <a:buFont typeface="Arial" panose="020B0604020202020204" pitchFamily="34" charset="0"/>
              <a:buChar char="•"/>
            </a:pPr>
            <a:r>
              <a:rPr lang="es-CL" sz="1400" dirty="0" smtClean="0">
                <a:solidFill>
                  <a:srgbClr val="C00000"/>
                </a:solidFill>
              </a:rPr>
              <a:t>Participación de mercado esperada</a:t>
            </a:r>
          </a:p>
          <a:p>
            <a:pPr marL="285750" indent="-285750">
              <a:buFont typeface="Arial" panose="020B0604020202020204" pitchFamily="34" charset="0"/>
              <a:buChar char="•"/>
            </a:pPr>
            <a:r>
              <a:rPr lang="es-CL" sz="1400" dirty="0" smtClean="0">
                <a:solidFill>
                  <a:srgbClr val="C00000"/>
                </a:solidFill>
              </a:rPr>
              <a:t>Socios clave y medios tecnológicos críticos necesarios para la puesta en marcha</a:t>
            </a:r>
            <a:endParaRPr lang="es-CL" sz="1400" dirty="0">
              <a:solidFill>
                <a:srgbClr val="C00000"/>
              </a:solidFill>
            </a:endParaRPr>
          </a:p>
          <a:p>
            <a:pPr marL="285750" indent="-285750">
              <a:buFont typeface="Arial" panose="020B0604020202020204" pitchFamily="34" charset="0"/>
              <a:buChar char="•"/>
            </a:pPr>
            <a:r>
              <a:rPr lang="es-CL" sz="1400" dirty="0" smtClean="0">
                <a:solidFill>
                  <a:srgbClr val="C00000"/>
                </a:solidFill>
              </a:rPr>
              <a:t>Principales costos</a:t>
            </a:r>
          </a:p>
          <a:p>
            <a:pPr marL="285750" indent="-285750">
              <a:buFont typeface="Arial" panose="020B0604020202020204" pitchFamily="34" charset="0"/>
              <a:buChar char="•"/>
            </a:pPr>
            <a:r>
              <a:rPr lang="es-CL" sz="1400" dirty="0" smtClean="0">
                <a:solidFill>
                  <a:srgbClr val="C00000"/>
                </a:solidFill>
              </a:rPr>
              <a:t>Estimación de ventas para el emprendimiento</a:t>
            </a:r>
          </a:p>
        </p:txBody>
      </p:sp>
      <p:sp>
        <p:nvSpPr>
          <p:cNvPr id="3" name="Marcador de contenido 2"/>
          <p:cNvSpPr>
            <a:spLocks noGrp="1"/>
          </p:cNvSpPr>
          <p:nvPr>
            <p:ph sz="quarter" idx="12"/>
          </p:nvPr>
        </p:nvSpPr>
        <p:spPr/>
        <p:txBody>
          <a:bodyPr/>
          <a:lstStyle/>
          <a:p>
            <a:r>
              <a:rPr lang="es-CL" sz="2200" dirty="0">
                <a:solidFill>
                  <a:schemeClr val="tx1"/>
                </a:solidFill>
              </a:rPr>
              <a:t>MODELO DE </a:t>
            </a:r>
            <a:r>
              <a:rPr lang="es-CL" sz="2200" dirty="0" smtClean="0">
                <a:solidFill>
                  <a:schemeClr val="tx1"/>
                </a:solidFill>
              </a:rPr>
              <a:t>NEGOCIOS DEL EMPRENDIMIENTO:</a:t>
            </a:r>
            <a:endParaRPr lang="es-CL" sz="2200" dirty="0">
              <a:solidFill>
                <a:schemeClr val="tx1"/>
              </a:solidFill>
            </a:endParaRPr>
          </a:p>
          <a:p>
            <a:endParaRPr lang="es-CL" dirty="0"/>
          </a:p>
        </p:txBody>
      </p:sp>
      <p:sp>
        <p:nvSpPr>
          <p:cNvPr id="5" name="Marcador de contenido 3"/>
          <p:cNvSpPr>
            <a:spLocks noGrp="1"/>
          </p:cNvSpPr>
          <p:nvPr>
            <p:ph sz="quarter" idx="13"/>
          </p:nvPr>
        </p:nvSpPr>
        <p:spPr>
          <a:xfrm>
            <a:off x="521730" y="3419218"/>
            <a:ext cx="8331200" cy="285134"/>
          </a:xfrm>
        </p:spPr>
        <p:txBody>
          <a:bodyPr/>
          <a:lstStyle/>
          <a:p>
            <a:endParaRPr lang="es-CL"/>
          </a:p>
        </p:txBody>
      </p:sp>
    </p:spTree>
    <p:extLst>
      <p:ext uri="{BB962C8B-B14F-4D97-AF65-F5344CB8AC3E}">
        <p14:creationId xmlns:p14="http://schemas.microsoft.com/office/powerpoint/2010/main" val="2835026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NDEF">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NDEF">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ONDEF">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B2781F81DE184447A198CC3C02EF23D2" ma:contentTypeVersion="7" ma:contentTypeDescription="Crear nuevo documento." ma:contentTypeScope="" ma:versionID="3abba2427e8724ec7717bda3e32d02e7">
  <xsd:schema xmlns:xsd="http://www.w3.org/2001/XMLSchema" xmlns:xs="http://www.w3.org/2001/XMLSchema" xmlns:p="http://schemas.microsoft.com/office/2006/metadata/properties" xmlns:ns1="http://schemas.microsoft.com/sharepoint/v3" targetNamespace="http://schemas.microsoft.com/office/2006/metadata/properties" ma:root="true" ma:fieldsID="85b0f857dc6d5321b7a3d9e07873dc98"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 ma:hidden="true" ma:internalName="PublishingStartDate">
      <xsd:simpleType>
        <xsd:restriction base="dms:Unknown"/>
      </xsd:simpleType>
    </xsd:element>
    <xsd:element name="PublishingExpirationDate" ma:index="9" nillable="true" ma:displayName="Fecha de finalización programada" ma:description="" ma:hidden="true" ma:internalName="PublishingExpirationDate">
      <xsd:simpleType>
        <xsd:restriction base="dms:Unknown"/>
      </xsd:simpleType>
    </xsd:element>
    <xsd:element name="AverageRating" ma:index="10" nillable="true" ma:displayName="Clasificación (0-5)" ma:decimals="2" ma:description="Valor promedio de todas las clasificaciones que se han enviado" ma:internalName="AverageRating" ma:readOnly="true">
      <xsd:simpleType>
        <xsd:restriction base="dms:Number"/>
      </xsd:simpleType>
    </xsd:element>
    <xsd:element name="RatingCount" ma:index="11" nillable="true" ma:displayName="Número de clasificaciones" ma:decimals="0" ma:description="Número de clasificaciones enviado" ma:internalName="RatingCount" ma:readOnly="true">
      <xsd:simpleType>
        <xsd:restriction base="dms:Number"/>
      </xsd:simpleType>
    </xsd:element>
    <xsd:element name="RatedBy" ma:index="12" nillable="true" ma:displayName="Valorado por" ma:description="Los usuarios valoraron el elemento."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Valoraciones de usuario" ma:description="Valoraciones de usuario para el elemento" ma:hidden="true" ma:internalName="Ratings">
      <xsd:simpleType>
        <xsd:restriction base="dms:Note"/>
      </xsd:simpleType>
    </xsd:element>
    <xsd:element name="LikesCount" ma:index="14" nillable="true" ma:displayName="Número de Me gusta" ma:internalName="LikesCount">
      <xsd:simpleType>
        <xsd:restriction base="dms:Unknown"/>
      </xsd:simpleType>
    </xsd:element>
    <xsd:element name="LikedBy" ma:index="15" nillable="true" ma:displayName="Gusta a"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kesCount xmlns="http://schemas.microsoft.com/sharepoint/v3" xsi:nil="true"/>
    <Ratings xmlns="http://schemas.microsoft.com/sharepoint/v3">3,</Ratings>
    <LikedBy xmlns="http://schemas.microsoft.com/sharepoint/v3">
      <UserInfo>
        <DisplayName/>
        <AccountId xsi:nil="true"/>
        <AccountType/>
      </UserInfo>
    </LikedBy>
    <RatedBy xmlns="http://schemas.microsoft.com/sharepoint/v3">
      <UserInfo>
        <DisplayName>Cristian Lagos Villegas</DisplayName>
        <AccountId>201</AccountId>
        <AccountType/>
      </UserInfo>
    </RatedBy>
    <RatingCount xmlns="http://schemas.microsoft.com/sharepoint/v3">1</RatingCount>
    <AverageRating xmlns="http://schemas.microsoft.com/sharepoint/v3">3</AverageRating>
  </documentManagement>
</p:properties>
</file>

<file path=customXml/itemProps1.xml><?xml version="1.0" encoding="utf-8"?>
<ds:datastoreItem xmlns:ds="http://schemas.openxmlformats.org/officeDocument/2006/customXml" ds:itemID="{3301414A-0F8C-4A86-ADDE-8755ED378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55D018-86CC-4B3B-91E1-CF482AFBAAA4}">
  <ds:schemaRefs>
    <ds:schemaRef ds:uri="http://schemas.microsoft.com/sharepoint/v3/contenttype/forms"/>
  </ds:schemaRefs>
</ds:datastoreItem>
</file>

<file path=customXml/itemProps3.xml><?xml version="1.0" encoding="utf-8"?>
<ds:datastoreItem xmlns:ds="http://schemas.openxmlformats.org/officeDocument/2006/customXml" ds:itemID="{89B70942-45C6-4069-BB06-F35E00813B4E}">
  <ds:schemaRefs>
    <ds:schemaRef ds:uri="http://schemas.microsoft.com/office/2006/documentManagement/types"/>
    <ds:schemaRef ds:uri="http://purl.org/dc/terms/"/>
    <ds:schemaRef ds:uri="http://www.w3.org/XML/1998/namespace"/>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837</TotalTime>
  <Words>563</Words>
  <Application>Microsoft Office PowerPoint</Application>
  <PresentationFormat>Presentación en pantalla (16:9)</PresentationFormat>
  <Paragraphs>71</Paragraphs>
  <Slides>16</Slides>
  <Notes>1</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16</vt:i4>
      </vt:variant>
    </vt:vector>
  </HeadingPairs>
  <TitlesOfParts>
    <vt:vector size="23" baseType="lpstr">
      <vt:lpstr>Arial</vt:lpstr>
      <vt:lpstr>Calibri</vt:lpstr>
      <vt:lpstr>gobCL</vt:lpstr>
      <vt:lpstr>Palatino Linotype</vt:lpstr>
      <vt:lpstr>Verdana</vt:lpstr>
      <vt:lpstr>Office Theme</vt:lpstr>
      <vt:lpstr>Custom Design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Diego Salazar</dc:creator>
  <cp:lastModifiedBy>Esteban Zapata Espinoza</cp:lastModifiedBy>
  <cp:revision>65</cp:revision>
  <cp:lastPrinted>2018-09-11T15:00:14Z</cp:lastPrinted>
  <dcterms:created xsi:type="dcterms:W3CDTF">2014-07-08T15:42:06Z</dcterms:created>
  <dcterms:modified xsi:type="dcterms:W3CDTF">2018-09-12T20:47:38Z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0x010100B2781F81DE184447A198CC3C02EF23D2</vt:lpwstr>
  </property>
</Properties>
</file>