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pn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0.jpg" ContentType="image/png"/>
  <Override PartName="/ppt/media/image31.jpg" ContentType="image/png"/>
  <Override PartName="/ppt/media/image32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55" r:id="rId1"/>
  </p:sldMasterIdLst>
  <p:notesMasterIdLst>
    <p:notesMasterId r:id="rId24"/>
  </p:notesMasterIdLst>
  <p:handoutMasterIdLst>
    <p:handoutMasterId r:id="rId25"/>
  </p:handoutMasterIdLst>
  <p:sldIdLst>
    <p:sldId id="594" r:id="rId2"/>
    <p:sldId id="589" r:id="rId3"/>
    <p:sldId id="600" r:id="rId4"/>
    <p:sldId id="578" r:id="rId5"/>
    <p:sldId id="622" r:id="rId6"/>
    <p:sldId id="623" r:id="rId7"/>
    <p:sldId id="619" r:id="rId8"/>
    <p:sldId id="561" r:id="rId9"/>
    <p:sldId id="624" r:id="rId10"/>
    <p:sldId id="601" r:id="rId11"/>
    <p:sldId id="618" r:id="rId12"/>
    <p:sldId id="609" r:id="rId13"/>
    <p:sldId id="602" r:id="rId14"/>
    <p:sldId id="605" r:id="rId15"/>
    <p:sldId id="611" r:id="rId16"/>
    <p:sldId id="612" r:id="rId17"/>
    <p:sldId id="620" r:id="rId18"/>
    <p:sldId id="608" r:id="rId19"/>
    <p:sldId id="615" r:id="rId20"/>
    <p:sldId id="621" r:id="rId21"/>
    <p:sldId id="616" r:id="rId22"/>
    <p:sldId id="61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7A8"/>
    <a:srgbClr val="FFFFFF"/>
    <a:srgbClr val="0267AD"/>
    <a:srgbClr val="89A7CF"/>
    <a:srgbClr val="E53139"/>
    <a:srgbClr val="62972D"/>
    <a:srgbClr val="5F942A"/>
    <a:srgbClr val="006600"/>
    <a:srgbClr val="A4E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621" autoAdjust="0"/>
  </p:normalViewPr>
  <p:slideViewPr>
    <p:cSldViewPr snapToGrid="0">
      <p:cViewPr varScale="1">
        <p:scale>
          <a:sx n="68" d="100"/>
          <a:sy n="68" d="100"/>
        </p:scale>
        <p:origin x="-1224" y="-96"/>
      </p:cViewPr>
      <p:guideLst>
        <p:guide orient="horz" pos="2160"/>
        <p:guide pos="1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368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1B841-AFBA-42BA-9260-25CAF4098F0F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D5C6B701-D9D1-4D6C-98A2-3F12620892F1}">
      <dgm:prSet phldrT="[Texto]"/>
      <dgm:spPr/>
      <dgm:t>
        <a:bodyPr/>
        <a:lstStyle/>
        <a:p>
          <a:r>
            <a:rPr lang="es-CL" b="1" dirty="0" smtClean="0"/>
            <a:t>Científicos</a:t>
          </a:r>
        </a:p>
        <a:p>
          <a:r>
            <a:rPr lang="es-CL" dirty="0" smtClean="0"/>
            <a:t>- Rigor científico</a:t>
          </a:r>
        </a:p>
        <a:p>
          <a:r>
            <a:rPr lang="es-CL" dirty="0" smtClean="0"/>
            <a:t>- Método Científico</a:t>
          </a:r>
        </a:p>
        <a:p>
          <a:r>
            <a:rPr lang="es-CL" dirty="0" smtClean="0"/>
            <a:t>- Investigación</a:t>
          </a:r>
        </a:p>
        <a:p>
          <a:r>
            <a:rPr lang="es-CL" dirty="0" smtClean="0"/>
            <a:t>- Publicaciones</a:t>
          </a:r>
        </a:p>
        <a:p>
          <a:r>
            <a:rPr lang="es-CL" dirty="0" smtClean="0"/>
            <a:t>- Conocimiento</a:t>
          </a:r>
        </a:p>
        <a:p>
          <a:endParaRPr lang="es-CL" dirty="0" smtClean="0"/>
        </a:p>
      </dgm:t>
    </dgm:pt>
    <dgm:pt modelId="{45436BF0-23C0-4D23-A3CB-D890880BBF5F}" type="parTrans" cxnId="{44CCF957-30C3-49C6-8F0C-FB212A45F9FE}">
      <dgm:prSet/>
      <dgm:spPr/>
      <dgm:t>
        <a:bodyPr/>
        <a:lstStyle/>
        <a:p>
          <a:endParaRPr lang="es-CL"/>
        </a:p>
      </dgm:t>
    </dgm:pt>
    <dgm:pt modelId="{71C3864A-768B-40AA-B2BD-35B68C8F5683}" type="sibTrans" cxnId="{44CCF957-30C3-49C6-8F0C-FB212A45F9FE}">
      <dgm:prSet/>
      <dgm:spPr/>
      <dgm:t>
        <a:bodyPr/>
        <a:lstStyle/>
        <a:p>
          <a:endParaRPr lang="es-CL"/>
        </a:p>
      </dgm:t>
    </dgm:pt>
    <dgm:pt modelId="{692E998A-A3AB-4E8C-9765-6E50D9E0465B}">
      <dgm:prSet phldrT="[Texto]"/>
      <dgm:spPr/>
      <dgm:t>
        <a:bodyPr/>
        <a:lstStyle/>
        <a:p>
          <a:r>
            <a:rPr lang="es-CL" b="1" dirty="0" smtClean="0"/>
            <a:t>Empresarios</a:t>
          </a:r>
        </a:p>
        <a:p>
          <a:r>
            <a:rPr lang="es-CL" dirty="0" smtClean="0"/>
            <a:t>- Proveedores</a:t>
          </a:r>
        </a:p>
        <a:p>
          <a:r>
            <a:rPr lang="es-CL" dirty="0" smtClean="0"/>
            <a:t>- Cambio climático</a:t>
          </a:r>
        </a:p>
        <a:p>
          <a:r>
            <a:rPr lang="es-CL" dirty="0" smtClean="0"/>
            <a:t>- Mercado</a:t>
          </a:r>
        </a:p>
        <a:p>
          <a:r>
            <a:rPr lang="es-CL" dirty="0" smtClean="0"/>
            <a:t>- Ciencia y tecnología.</a:t>
          </a:r>
        </a:p>
        <a:p>
          <a:r>
            <a:rPr lang="es-CL" dirty="0" smtClean="0"/>
            <a:t>- Regulaciones</a:t>
          </a:r>
        </a:p>
        <a:p>
          <a:r>
            <a:rPr lang="es-CL" dirty="0" smtClean="0"/>
            <a:t>- Demandas</a:t>
          </a:r>
          <a:endParaRPr lang="es-CL" dirty="0"/>
        </a:p>
      </dgm:t>
    </dgm:pt>
    <dgm:pt modelId="{BFDB95B4-6977-4AF2-B36A-17172E738049}" type="parTrans" cxnId="{2F834B43-E1CB-406B-8CB3-6A08FC746E4C}">
      <dgm:prSet/>
      <dgm:spPr/>
      <dgm:t>
        <a:bodyPr/>
        <a:lstStyle/>
        <a:p>
          <a:endParaRPr lang="es-CL"/>
        </a:p>
      </dgm:t>
    </dgm:pt>
    <dgm:pt modelId="{2AD92659-A2A0-430C-A871-5DABEB56ADCD}" type="sibTrans" cxnId="{2F834B43-E1CB-406B-8CB3-6A08FC746E4C}">
      <dgm:prSet/>
      <dgm:spPr/>
      <dgm:t>
        <a:bodyPr/>
        <a:lstStyle/>
        <a:p>
          <a:endParaRPr lang="es-CL"/>
        </a:p>
      </dgm:t>
    </dgm:pt>
    <dgm:pt modelId="{E20BEAA2-AD25-4CF1-B2BC-51BE90BBEB44}" type="pres">
      <dgm:prSet presAssocID="{2471B841-AFBA-42BA-9260-25CAF4098F0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8F14F2A-35AF-446A-AEBC-385CD08024D4}" type="pres">
      <dgm:prSet presAssocID="{2471B841-AFBA-42BA-9260-25CAF4098F0F}" presName="Background" presStyleLbl="bgImgPlace1" presStyleIdx="0" presStyleCnt="1"/>
      <dgm:spPr/>
      <dgm:t>
        <a:bodyPr/>
        <a:lstStyle/>
        <a:p>
          <a:endParaRPr lang="es-CL"/>
        </a:p>
      </dgm:t>
    </dgm:pt>
    <dgm:pt modelId="{D7EFEB28-5ECD-4E71-B00F-FBB719D3F803}" type="pres">
      <dgm:prSet presAssocID="{2471B841-AFBA-42BA-9260-25CAF4098F0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B32B8E-C0DC-402F-8921-A25D627AC22D}" type="pres">
      <dgm:prSet presAssocID="{2471B841-AFBA-42BA-9260-25CAF4098F0F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6DAB1-5118-43AC-A5AE-022E47A67779}" type="pres">
      <dgm:prSet presAssocID="{2471B841-AFBA-42BA-9260-25CAF4098F0F}" presName="Plus" presStyleLbl="alignNode1" presStyleIdx="0" presStyleCnt="2" custAng="0" custFlipVert="0" custFlipHor="0" custScaleX="70983" custScaleY="46449" custLinFactNeighborX="-9476" custLinFactNeighborY="-65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prstGeom prst="leftArrow">
          <a:avLst/>
        </a:prstGeom>
        <a:ln/>
      </dgm:spPr>
      <dgm:t>
        <a:bodyPr/>
        <a:lstStyle/>
        <a:p>
          <a:endParaRPr lang="es-CL"/>
        </a:p>
      </dgm:t>
    </dgm:pt>
    <dgm:pt modelId="{3FBE3CD9-B033-418C-B98C-06878C81DE9C}" type="pres">
      <dgm:prSet presAssocID="{2471B841-AFBA-42BA-9260-25CAF4098F0F}" presName="Minus" presStyleLbl="alignNode1" presStyleIdx="1" presStyleCnt="2" custAng="10800000" custFlipVert="1" custFlipHor="1" custScaleX="81276" custScaleY="146363" custLinFactNeighborX="-1773" custLinFactNeighborY="-803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prstGeom prst="rightArrow">
          <a:avLst/>
        </a:prstGeom>
      </dgm:spPr>
      <dgm:t>
        <a:bodyPr/>
        <a:lstStyle/>
        <a:p>
          <a:endParaRPr lang="es-CL"/>
        </a:p>
      </dgm:t>
    </dgm:pt>
    <dgm:pt modelId="{12D17337-0706-4D6D-B945-DA76A9D3EB88}" type="pres">
      <dgm:prSet presAssocID="{2471B841-AFBA-42BA-9260-25CAF4098F0F}" presName="Divider" presStyleLbl="parChTrans1D1" presStyleIdx="0" presStyleCnt="1"/>
      <dgm:spPr/>
      <dgm:t>
        <a:bodyPr/>
        <a:lstStyle/>
        <a:p>
          <a:endParaRPr lang="es-CL"/>
        </a:p>
      </dgm:t>
    </dgm:pt>
  </dgm:ptLst>
  <dgm:cxnLst>
    <dgm:cxn modelId="{601A4C26-7672-481D-9DF6-12BB1C11A4D7}" type="presOf" srcId="{D5C6B701-D9D1-4D6C-98A2-3F12620892F1}" destId="{D7EFEB28-5ECD-4E71-B00F-FBB719D3F803}" srcOrd="0" destOrd="0" presId="urn:microsoft.com/office/officeart/2009/3/layout/PlusandMinus"/>
    <dgm:cxn modelId="{FDFBEB16-899C-4C28-A29D-2ED8635D4745}" type="presOf" srcId="{692E998A-A3AB-4E8C-9765-6E50D9E0465B}" destId="{89B32B8E-C0DC-402F-8921-A25D627AC22D}" srcOrd="0" destOrd="0" presId="urn:microsoft.com/office/officeart/2009/3/layout/PlusandMinus"/>
    <dgm:cxn modelId="{2F834B43-E1CB-406B-8CB3-6A08FC746E4C}" srcId="{2471B841-AFBA-42BA-9260-25CAF4098F0F}" destId="{692E998A-A3AB-4E8C-9765-6E50D9E0465B}" srcOrd="1" destOrd="0" parTransId="{BFDB95B4-6977-4AF2-B36A-17172E738049}" sibTransId="{2AD92659-A2A0-430C-A871-5DABEB56ADCD}"/>
    <dgm:cxn modelId="{44CCF957-30C3-49C6-8F0C-FB212A45F9FE}" srcId="{2471B841-AFBA-42BA-9260-25CAF4098F0F}" destId="{D5C6B701-D9D1-4D6C-98A2-3F12620892F1}" srcOrd="0" destOrd="0" parTransId="{45436BF0-23C0-4D23-A3CB-D890880BBF5F}" sibTransId="{71C3864A-768B-40AA-B2BD-35B68C8F5683}"/>
    <dgm:cxn modelId="{8FB993B3-0316-4A69-8CDB-52A85B15078B}" type="presOf" srcId="{2471B841-AFBA-42BA-9260-25CAF4098F0F}" destId="{E20BEAA2-AD25-4CF1-B2BC-51BE90BBEB44}" srcOrd="0" destOrd="0" presId="urn:microsoft.com/office/officeart/2009/3/layout/PlusandMinus"/>
    <dgm:cxn modelId="{59B69428-7121-4AA6-A5AC-27AB65FF2D67}" type="presParOf" srcId="{E20BEAA2-AD25-4CF1-B2BC-51BE90BBEB44}" destId="{78F14F2A-35AF-446A-AEBC-385CD08024D4}" srcOrd="0" destOrd="0" presId="urn:microsoft.com/office/officeart/2009/3/layout/PlusandMinus"/>
    <dgm:cxn modelId="{7989D015-3AE2-417D-8377-6D84A055B4DE}" type="presParOf" srcId="{E20BEAA2-AD25-4CF1-B2BC-51BE90BBEB44}" destId="{D7EFEB28-5ECD-4E71-B00F-FBB719D3F803}" srcOrd="1" destOrd="0" presId="urn:microsoft.com/office/officeart/2009/3/layout/PlusandMinus"/>
    <dgm:cxn modelId="{30E1ED74-CCAC-4EAE-9574-04F93997A0AC}" type="presParOf" srcId="{E20BEAA2-AD25-4CF1-B2BC-51BE90BBEB44}" destId="{89B32B8E-C0DC-402F-8921-A25D627AC22D}" srcOrd="2" destOrd="0" presId="urn:microsoft.com/office/officeart/2009/3/layout/PlusandMinus"/>
    <dgm:cxn modelId="{FE59D7A5-DD2E-47B9-A724-A8930E4A41F9}" type="presParOf" srcId="{E20BEAA2-AD25-4CF1-B2BC-51BE90BBEB44}" destId="{4E66DAB1-5118-43AC-A5AE-022E47A67779}" srcOrd="3" destOrd="0" presId="urn:microsoft.com/office/officeart/2009/3/layout/PlusandMinus"/>
    <dgm:cxn modelId="{647F6E94-2BDF-45DB-A07E-32D2CFD801FC}" type="presParOf" srcId="{E20BEAA2-AD25-4CF1-B2BC-51BE90BBEB44}" destId="{3FBE3CD9-B033-418C-B98C-06878C81DE9C}" srcOrd="4" destOrd="0" presId="urn:microsoft.com/office/officeart/2009/3/layout/PlusandMinus"/>
    <dgm:cxn modelId="{2358D89A-7DC4-49EC-8D44-4700C7D1A76A}" type="presParOf" srcId="{E20BEAA2-AD25-4CF1-B2BC-51BE90BBEB44}" destId="{12D17337-0706-4D6D-B945-DA76A9D3EB8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9D837-9537-4090-8492-DE24E6ADDA7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55225A0-B9BA-4CF6-A83E-44A0B1ADD477}">
      <dgm:prSet phldrT="[Texto]" custT="1"/>
      <dgm:spPr/>
      <dgm:t>
        <a:bodyPr/>
        <a:lstStyle/>
        <a:p>
          <a:r>
            <a:rPr lang="es-CL" sz="1800" b="1" dirty="0" smtClean="0"/>
            <a:t>Sub Director</a:t>
          </a:r>
          <a:endParaRPr lang="es-CL" sz="1800" b="1" dirty="0"/>
        </a:p>
      </dgm:t>
    </dgm:pt>
    <dgm:pt modelId="{DA9A172C-972C-4DEB-B08A-67EE78357B0C}" type="parTrans" cxnId="{DF262A41-411A-4734-AEFE-E03E7EE2C24F}">
      <dgm:prSet/>
      <dgm:spPr/>
      <dgm:t>
        <a:bodyPr/>
        <a:lstStyle/>
        <a:p>
          <a:endParaRPr lang="es-CL" sz="2000"/>
        </a:p>
      </dgm:t>
    </dgm:pt>
    <dgm:pt modelId="{C4379A56-E5F1-43FE-BC52-6DFC8A508A57}" type="sibTrans" cxnId="{DF262A41-411A-4734-AEFE-E03E7EE2C24F}">
      <dgm:prSet/>
      <dgm:spPr/>
      <dgm:t>
        <a:bodyPr/>
        <a:lstStyle/>
        <a:p>
          <a:endParaRPr lang="es-CL" sz="2000"/>
        </a:p>
      </dgm:t>
    </dgm:pt>
    <dgm:pt modelId="{2E29D8CD-5B24-425D-AC73-E918B871433C}" type="asst">
      <dgm:prSet phldrT="[Texto]" custT="1"/>
      <dgm:spPr/>
      <dgm:t>
        <a:bodyPr/>
        <a:lstStyle/>
        <a:p>
          <a:r>
            <a:rPr lang="es-CL" sz="1600" b="1" dirty="0" smtClean="0"/>
            <a:t>Administración y finanzas</a:t>
          </a:r>
          <a:endParaRPr lang="es-CL" sz="1600" b="1" dirty="0"/>
        </a:p>
      </dgm:t>
    </dgm:pt>
    <dgm:pt modelId="{C84113D5-2DB1-418C-946E-FCA5D10DEFF4}" type="parTrans" cxnId="{5EB732D5-7D4C-4789-BC2E-BFA06A4DA912}">
      <dgm:prSet/>
      <dgm:spPr/>
      <dgm:t>
        <a:bodyPr/>
        <a:lstStyle/>
        <a:p>
          <a:endParaRPr lang="es-CL" sz="2000"/>
        </a:p>
      </dgm:t>
    </dgm:pt>
    <dgm:pt modelId="{7059F657-CA4B-4F9C-86DF-5E1B2EA32824}" type="sibTrans" cxnId="{5EB732D5-7D4C-4789-BC2E-BFA06A4DA912}">
      <dgm:prSet/>
      <dgm:spPr/>
      <dgm:t>
        <a:bodyPr/>
        <a:lstStyle/>
        <a:p>
          <a:endParaRPr lang="es-CL" sz="2000"/>
        </a:p>
      </dgm:t>
    </dgm:pt>
    <dgm:pt modelId="{65A66268-73B0-4838-B467-4DFFDF62AA71}">
      <dgm:prSet phldrT="[Texto]" custT="1"/>
      <dgm:spPr/>
      <dgm:t>
        <a:bodyPr/>
        <a:lstStyle/>
        <a:p>
          <a:r>
            <a:rPr lang="es-CL" sz="1600" b="1" dirty="0" smtClean="0"/>
            <a:t>Salud</a:t>
          </a:r>
          <a:endParaRPr lang="es-CL" sz="1600" b="1" dirty="0"/>
        </a:p>
      </dgm:t>
    </dgm:pt>
    <dgm:pt modelId="{3494AF63-3F31-400E-89A7-C6ACBA55AA62}" type="parTrans" cxnId="{226CDFAE-10DE-4A2A-93D1-0628D86F66E2}">
      <dgm:prSet/>
      <dgm:spPr/>
      <dgm:t>
        <a:bodyPr/>
        <a:lstStyle/>
        <a:p>
          <a:endParaRPr lang="es-CL" sz="2000"/>
        </a:p>
      </dgm:t>
    </dgm:pt>
    <dgm:pt modelId="{6ACCFB6D-C3BE-4FDC-8CBF-2675F46DAFAC}" type="sibTrans" cxnId="{226CDFAE-10DE-4A2A-93D1-0628D86F66E2}">
      <dgm:prSet/>
      <dgm:spPr/>
      <dgm:t>
        <a:bodyPr/>
        <a:lstStyle/>
        <a:p>
          <a:endParaRPr lang="es-CL" sz="2000"/>
        </a:p>
      </dgm:t>
    </dgm:pt>
    <dgm:pt modelId="{7B995A28-9B97-4543-9654-728923EE793F}">
      <dgm:prSet phldrT="[Texto]" custT="1"/>
      <dgm:spPr/>
      <dgm:t>
        <a:bodyPr/>
        <a:lstStyle/>
        <a:p>
          <a:r>
            <a:rPr lang="es-CL" sz="1400" b="1" dirty="0" smtClean="0"/>
            <a:t>Educación y Ciencias sociales</a:t>
          </a:r>
          <a:endParaRPr lang="es-CL" sz="1400" b="1" dirty="0"/>
        </a:p>
      </dgm:t>
    </dgm:pt>
    <dgm:pt modelId="{94C00471-203A-47AD-B0FD-2564E008BE07}" type="parTrans" cxnId="{1606F3B2-F13C-4610-92C8-276C862786E3}">
      <dgm:prSet/>
      <dgm:spPr/>
      <dgm:t>
        <a:bodyPr/>
        <a:lstStyle/>
        <a:p>
          <a:endParaRPr lang="es-CL" sz="2000"/>
        </a:p>
      </dgm:t>
    </dgm:pt>
    <dgm:pt modelId="{1F3EBF16-116D-42FF-86B8-56414F1D719A}" type="sibTrans" cxnId="{1606F3B2-F13C-4610-92C8-276C862786E3}">
      <dgm:prSet/>
      <dgm:spPr/>
      <dgm:t>
        <a:bodyPr/>
        <a:lstStyle/>
        <a:p>
          <a:endParaRPr lang="es-CL" sz="2000"/>
        </a:p>
      </dgm:t>
    </dgm:pt>
    <dgm:pt modelId="{C8F1DBD1-F2D7-49FC-A83B-2C9596BCDEF2}">
      <dgm:prSet phldrT="[Texto]" custT="1"/>
      <dgm:spPr/>
      <dgm:t>
        <a:bodyPr/>
        <a:lstStyle/>
        <a:p>
          <a:r>
            <a:rPr lang="es-CL" sz="1400" b="1" dirty="0" smtClean="0"/>
            <a:t>Alimentos</a:t>
          </a:r>
          <a:endParaRPr lang="es-CL" sz="1400" b="1" dirty="0"/>
        </a:p>
      </dgm:t>
    </dgm:pt>
    <dgm:pt modelId="{0DA4F7E4-8819-489B-8655-34ABB9EB3B83}" type="parTrans" cxnId="{C5BDBD44-44E2-4688-B7DC-FEBE81D527DA}">
      <dgm:prSet/>
      <dgm:spPr/>
      <dgm:t>
        <a:bodyPr/>
        <a:lstStyle/>
        <a:p>
          <a:endParaRPr lang="es-CL" sz="2000"/>
        </a:p>
      </dgm:t>
    </dgm:pt>
    <dgm:pt modelId="{130B65BB-7F2A-4E99-B09F-61FFD20B3FD2}" type="sibTrans" cxnId="{C5BDBD44-44E2-4688-B7DC-FEBE81D527DA}">
      <dgm:prSet/>
      <dgm:spPr/>
      <dgm:t>
        <a:bodyPr/>
        <a:lstStyle/>
        <a:p>
          <a:endParaRPr lang="es-CL" sz="2000"/>
        </a:p>
      </dgm:t>
    </dgm:pt>
    <dgm:pt modelId="{DC9F930B-6D7D-4BBE-A53E-217DF7C3CC80}">
      <dgm:prSet phldrT="[Texto]" custT="1"/>
      <dgm:spPr/>
      <dgm:t>
        <a:bodyPr/>
        <a:lstStyle/>
        <a:p>
          <a:r>
            <a:rPr lang="es-CL" sz="1400" b="1" dirty="0" smtClean="0"/>
            <a:t>Medio ambiente, Agua  y Energía </a:t>
          </a:r>
          <a:endParaRPr lang="es-CL" sz="1400" b="1" dirty="0"/>
        </a:p>
      </dgm:t>
    </dgm:pt>
    <dgm:pt modelId="{9BAB276D-26DA-47CC-A8A6-0EE1D0228DE7}" type="parTrans" cxnId="{2A097C77-AE7C-48C1-8305-993A53C4C45A}">
      <dgm:prSet/>
      <dgm:spPr/>
      <dgm:t>
        <a:bodyPr/>
        <a:lstStyle/>
        <a:p>
          <a:endParaRPr lang="es-CL" sz="2000"/>
        </a:p>
      </dgm:t>
    </dgm:pt>
    <dgm:pt modelId="{06E928E6-26B1-4BDB-88A9-6541FC5E42AA}" type="sibTrans" cxnId="{2A097C77-AE7C-48C1-8305-993A53C4C45A}">
      <dgm:prSet/>
      <dgm:spPr/>
      <dgm:t>
        <a:bodyPr/>
        <a:lstStyle/>
        <a:p>
          <a:endParaRPr lang="es-CL" sz="2000"/>
        </a:p>
      </dgm:t>
    </dgm:pt>
    <dgm:pt modelId="{430C957D-7093-4F79-8FB1-6F304F57E8D7}">
      <dgm:prSet phldrT="[Texto]" custT="1"/>
      <dgm:spPr/>
      <dgm:t>
        <a:bodyPr/>
        <a:lstStyle/>
        <a:p>
          <a:r>
            <a:rPr lang="es-CL" sz="1400" b="1" dirty="0" smtClean="0"/>
            <a:t>Manufactura, Minería e Infraestructura</a:t>
          </a:r>
          <a:endParaRPr lang="es-CL" sz="1400" b="1" dirty="0"/>
        </a:p>
      </dgm:t>
    </dgm:pt>
    <dgm:pt modelId="{F76E5A0E-E280-47BF-9CAF-1241859B1705}" type="parTrans" cxnId="{DA69D5F4-3BB2-4F15-8AF1-8BFEA902B9B1}">
      <dgm:prSet/>
      <dgm:spPr/>
      <dgm:t>
        <a:bodyPr/>
        <a:lstStyle/>
        <a:p>
          <a:endParaRPr lang="es-CL" sz="2000"/>
        </a:p>
      </dgm:t>
    </dgm:pt>
    <dgm:pt modelId="{2DEABC91-37CB-4B5C-9111-6CC209022211}" type="sibTrans" cxnId="{DA69D5F4-3BB2-4F15-8AF1-8BFEA902B9B1}">
      <dgm:prSet/>
      <dgm:spPr/>
      <dgm:t>
        <a:bodyPr/>
        <a:lstStyle/>
        <a:p>
          <a:endParaRPr lang="es-CL" sz="2000"/>
        </a:p>
      </dgm:t>
    </dgm:pt>
    <dgm:pt modelId="{C154CDBC-8892-46C6-B62C-401DAE6199E4}">
      <dgm:prSet phldrT="[Texto]" custT="1"/>
      <dgm:spPr/>
      <dgm:t>
        <a:bodyPr/>
        <a:lstStyle/>
        <a:p>
          <a:r>
            <a:rPr lang="es-CL" sz="1600" b="1" dirty="0" smtClean="0"/>
            <a:t>VIU</a:t>
          </a:r>
          <a:endParaRPr lang="es-CL" sz="2000" b="1" dirty="0"/>
        </a:p>
      </dgm:t>
    </dgm:pt>
    <dgm:pt modelId="{0DB46B1D-D73F-4CDA-B040-E6F7C94D2420}" type="parTrans" cxnId="{2EC5D141-5279-4F7C-8556-8CC1AFBE2239}">
      <dgm:prSet/>
      <dgm:spPr/>
      <dgm:t>
        <a:bodyPr/>
        <a:lstStyle/>
        <a:p>
          <a:endParaRPr lang="es-CL" sz="2000"/>
        </a:p>
      </dgm:t>
    </dgm:pt>
    <dgm:pt modelId="{7EB06ED4-B819-4BFC-A4B1-62ABB06A7A18}" type="sibTrans" cxnId="{2EC5D141-5279-4F7C-8556-8CC1AFBE2239}">
      <dgm:prSet/>
      <dgm:spPr/>
      <dgm:t>
        <a:bodyPr/>
        <a:lstStyle/>
        <a:p>
          <a:endParaRPr lang="es-CL" sz="2000"/>
        </a:p>
      </dgm:t>
    </dgm:pt>
    <dgm:pt modelId="{511B98AE-7A98-445D-9ABD-7863BE0FB8D2}">
      <dgm:prSet phldrT="[Texto]" custT="1"/>
      <dgm:spPr/>
      <dgm:t>
        <a:bodyPr/>
        <a:lstStyle/>
        <a:p>
          <a:r>
            <a:rPr lang="es-CL" sz="2000" b="1" dirty="0" smtClean="0"/>
            <a:t>Director Ejecutivo</a:t>
          </a:r>
          <a:endParaRPr lang="es-CL" sz="2000" b="1" dirty="0"/>
        </a:p>
      </dgm:t>
    </dgm:pt>
    <dgm:pt modelId="{54C1DD33-73CF-4283-A9AC-9F3339B9F9AF}" type="parTrans" cxnId="{22CBECF1-F1A9-46AA-8B2D-C58AD8E52333}">
      <dgm:prSet/>
      <dgm:spPr/>
      <dgm:t>
        <a:bodyPr/>
        <a:lstStyle/>
        <a:p>
          <a:endParaRPr lang="es-CL" sz="2000"/>
        </a:p>
      </dgm:t>
    </dgm:pt>
    <dgm:pt modelId="{4D80F47B-CC1D-49CE-95B8-52EE2002A181}" type="sibTrans" cxnId="{22CBECF1-F1A9-46AA-8B2D-C58AD8E52333}">
      <dgm:prSet/>
      <dgm:spPr/>
      <dgm:t>
        <a:bodyPr/>
        <a:lstStyle/>
        <a:p>
          <a:endParaRPr lang="es-CL" sz="2000"/>
        </a:p>
      </dgm:t>
    </dgm:pt>
    <dgm:pt modelId="{EBC2B6EE-A26F-49FF-AB4B-74E9C2CA0CCD}" type="pres">
      <dgm:prSet presAssocID="{ECF9D837-9537-4090-8492-DE24E6ADDA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2377FFF-CAA9-43A6-80BC-6F40006FD190}" type="pres">
      <dgm:prSet presAssocID="{511B98AE-7A98-445D-9ABD-7863BE0FB8D2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C8CED7BE-D64B-4854-B39B-DA1537E94F78}" type="pres">
      <dgm:prSet presAssocID="{511B98AE-7A98-445D-9ABD-7863BE0FB8D2}" presName="rootComposite1" presStyleCnt="0"/>
      <dgm:spPr/>
      <dgm:t>
        <a:bodyPr/>
        <a:lstStyle/>
        <a:p>
          <a:endParaRPr lang="es-CL"/>
        </a:p>
      </dgm:t>
    </dgm:pt>
    <dgm:pt modelId="{0400776D-9170-46D0-9153-89E9692DD826}" type="pres">
      <dgm:prSet presAssocID="{511B98AE-7A98-445D-9ABD-7863BE0FB8D2}" presName="rootText1" presStyleLbl="node0" presStyleIdx="0" presStyleCnt="2" custScaleX="172603" custScaleY="153435" custLinFactX="96463" custLinFactY="-100000" custLinFactNeighborX="100000" custLinFactNeighborY="-1354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0021A21-9F40-4D3D-8F72-72ED3203E786}" type="pres">
      <dgm:prSet presAssocID="{511B98AE-7A98-445D-9ABD-7863BE0FB8D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92AFB2D7-49B9-4ED5-9821-5328DC319A1B}" type="pres">
      <dgm:prSet presAssocID="{511B98AE-7A98-445D-9ABD-7863BE0FB8D2}" presName="hierChild2" presStyleCnt="0"/>
      <dgm:spPr/>
      <dgm:t>
        <a:bodyPr/>
        <a:lstStyle/>
        <a:p>
          <a:endParaRPr lang="es-CL"/>
        </a:p>
      </dgm:t>
    </dgm:pt>
    <dgm:pt modelId="{638F38FA-FF57-4C51-BF4F-622C8AD4B334}" type="pres">
      <dgm:prSet presAssocID="{511B98AE-7A98-445D-9ABD-7863BE0FB8D2}" presName="hierChild3" presStyleCnt="0"/>
      <dgm:spPr/>
      <dgm:t>
        <a:bodyPr/>
        <a:lstStyle/>
        <a:p>
          <a:endParaRPr lang="es-CL"/>
        </a:p>
      </dgm:t>
    </dgm:pt>
    <dgm:pt modelId="{74C3EEE8-DE13-4725-A364-324F5C62ABBD}" type="pres">
      <dgm:prSet presAssocID="{555225A0-B9BA-4CF6-A83E-44A0B1ADD47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7E5605ED-6630-47FE-9D88-76873C794052}" type="pres">
      <dgm:prSet presAssocID="{555225A0-B9BA-4CF6-A83E-44A0B1ADD477}" presName="rootComposite1" presStyleCnt="0"/>
      <dgm:spPr/>
      <dgm:t>
        <a:bodyPr/>
        <a:lstStyle/>
        <a:p>
          <a:endParaRPr lang="es-CL"/>
        </a:p>
      </dgm:t>
    </dgm:pt>
    <dgm:pt modelId="{01A42E79-EE6B-4A85-9D6A-BF067EF87E3B}" type="pres">
      <dgm:prSet presAssocID="{555225A0-B9BA-4CF6-A83E-44A0B1ADD477}" presName="rootText1" presStyleLbl="node0" presStyleIdx="1" presStyleCnt="2" custScaleX="176678" custScaleY="116605" custLinFactNeighborY="-560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B3E840F-48C8-4EF5-9899-6A59E1C0D816}" type="pres">
      <dgm:prSet presAssocID="{555225A0-B9BA-4CF6-A83E-44A0B1ADD477}" presName="rootConnector1" presStyleLbl="node1" presStyleIdx="0" presStyleCnt="0"/>
      <dgm:spPr/>
      <dgm:t>
        <a:bodyPr/>
        <a:lstStyle/>
        <a:p>
          <a:endParaRPr lang="es-CL"/>
        </a:p>
      </dgm:t>
    </dgm:pt>
    <dgm:pt modelId="{2C853738-D5AA-43B8-A945-B5BCDD8D2EEC}" type="pres">
      <dgm:prSet presAssocID="{555225A0-B9BA-4CF6-A83E-44A0B1ADD477}" presName="hierChild2" presStyleCnt="0"/>
      <dgm:spPr/>
      <dgm:t>
        <a:bodyPr/>
        <a:lstStyle/>
        <a:p>
          <a:endParaRPr lang="es-CL"/>
        </a:p>
      </dgm:t>
    </dgm:pt>
    <dgm:pt modelId="{E79ECB70-1C88-49DB-939C-B4F81CDD941C}" type="pres">
      <dgm:prSet presAssocID="{3494AF63-3F31-400E-89A7-C6ACBA55AA62}" presName="Name37" presStyleLbl="parChTrans1D2" presStyleIdx="0" presStyleCnt="7"/>
      <dgm:spPr/>
      <dgm:t>
        <a:bodyPr/>
        <a:lstStyle/>
        <a:p>
          <a:endParaRPr lang="es-CL"/>
        </a:p>
      </dgm:t>
    </dgm:pt>
    <dgm:pt modelId="{74561AC8-50AD-4B03-8486-282854846F76}" type="pres">
      <dgm:prSet presAssocID="{65A66268-73B0-4838-B467-4DFFDF62AA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862C13FA-D440-4EF8-8924-A88547718FAE}" type="pres">
      <dgm:prSet presAssocID="{65A66268-73B0-4838-B467-4DFFDF62AA71}" presName="rootComposite" presStyleCnt="0"/>
      <dgm:spPr/>
      <dgm:t>
        <a:bodyPr/>
        <a:lstStyle/>
        <a:p>
          <a:endParaRPr lang="es-CL"/>
        </a:p>
      </dgm:t>
    </dgm:pt>
    <dgm:pt modelId="{1C45B9C3-2430-42C6-82EA-9DA349781726}" type="pres">
      <dgm:prSet presAssocID="{65A66268-73B0-4838-B467-4DFFDF62AA71}" presName="rootText" presStyleLbl="node2" presStyleIdx="0" presStyleCnt="6" custScaleY="217135" custLinFactNeighborX="26151" custLinFactNeighborY="-373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E5DB645E-E8DF-4833-A730-C24CC5F5BDFC}" type="pres">
      <dgm:prSet presAssocID="{65A66268-73B0-4838-B467-4DFFDF62AA71}" presName="rootConnector" presStyleLbl="node2" presStyleIdx="0" presStyleCnt="6"/>
      <dgm:spPr/>
      <dgm:t>
        <a:bodyPr/>
        <a:lstStyle/>
        <a:p>
          <a:endParaRPr lang="es-CL"/>
        </a:p>
      </dgm:t>
    </dgm:pt>
    <dgm:pt modelId="{C647D5DF-7DF4-4F77-B6EB-F52D7BBB27A8}" type="pres">
      <dgm:prSet presAssocID="{65A66268-73B0-4838-B467-4DFFDF62AA71}" presName="hierChild4" presStyleCnt="0"/>
      <dgm:spPr/>
      <dgm:t>
        <a:bodyPr/>
        <a:lstStyle/>
        <a:p>
          <a:endParaRPr lang="es-CL"/>
        </a:p>
      </dgm:t>
    </dgm:pt>
    <dgm:pt modelId="{6FC4A78A-B0D1-4B97-BAA9-2BD9906751BB}" type="pres">
      <dgm:prSet presAssocID="{65A66268-73B0-4838-B467-4DFFDF62AA71}" presName="hierChild5" presStyleCnt="0"/>
      <dgm:spPr/>
      <dgm:t>
        <a:bodyPr/>
        <a:lstStyle/>
        <a:p>
          <a:endParaRPr lang="es-CL"/>
        </a:p>
      </dgm:t>
    </dgm:pt>
    <dgm:pt modelId="{EDD0A217-44DF-42EC-98F3-4BDA0BE86B1A}" type="pres">
      <dgm:prSet presAssocID="{94C00471-203A-47AD-B0FD-2564E008BE07}" presName="Name37" presStyleLbl="parChTrans1D2" presStyleIdx="1" presStyleCnt="7"/>
      <dgm:spPr/>
      <dgm:t>
        <a:bodyPr/>
        <a:lstStyle/>
        <a:p>
          <a:endParaRPr lang="es-CL"/>
        </a:p>
      </dgm:t>
    </dgm:pt>
    <dgm:pt modelId="{CA5DAB13-F4F0-4F70-A6CC-522A418F9376}" type="pres">
      <dgm:prSet presAssocID="{7B995A28-9B97-4543-9654-728923EE7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20FDC6BB-5891-4C6E-822B-709A6BCA5950}" type="pres">
      <dgm:prSet presAssocID="{7B995A28-9B97-4543-9654-728923EE793F}" presName="rootComposite" presStyleCnt="0"/>
      <dgm:spPr/>
      <dgm:t>
        <a:bodyPr/>
        <a:lstStyle/>
        <a:p>
          <a:endParaRPr lang="es-CL"/>
        </a:p>
      </dgm:t>
    </dgm:pt>
    <dgm:pt modelId="{6A8C3355-778B-4623-BE12-C6E047111264}" type="pres">
      <dgm:prSet presAssocID="{7B995A28-9B97-4543-9654-728923EE793F}" presName="rootText" presStyleLbl="node2" presStyleIdx="1" presStyleCnt="6" custScaleX="112632" custScaleY="225260" custLinFactNeighborX="158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28637EB1-5356-4D5F-969B-3C9AD9234BAB}" type="pres">
      <dgm:prSet presAssocID="{7B995A28-9B97-4543-9654-728923EE793F}" presName="rootConnector" presStyleLbl="node2" presStyleIdx="1" presStyleCnt="6"/>
      <dgm:spPr/>
      <dgm:t>
        <a:bodyPr/>
        <a:lstStyle/>
        <a:p>
          <a:endParaRPr lang="es-CL"/>
        </a:p>
      </dgm:t>
    </dgm:pt>
    <dgm:pt modelId="{630A3C94-76E6-47CF-B80B-EFC384587D63}" type="pres">
      <dgm:prSet presAssocID="{7B995A28-9B97-4543-9654-728923EE793F}" presName="hierChild4" presStyleCnt="0"/>
      <dgm:spPr/>
      <dgm:t>
        <a:bodyPr/>
        <a:lstStyle/>
        <a:p>
          <a:endParaRPr lang="es-CL"/>
        </a:p>
      </dgm:t>
    </dgm:pt>
    <dgm:pt modelId="{B7F7D3CD-A726-42A3-8598-5FF8583D43AA}" type="pres">
      <dgm:prSet presAssocID="{7B995A28-9B97-4543-9654-728923EE793F}" presName="hierChild5" presStyleCnt="0"/>
      <dgm:spPr/>
      <dgm:t>
        <a:bodyPr/>
        <a:lstStyle/>
        <a:p>
          <a:endParaRPr lang="es-CL"/>
        </a:p>
      </dgm:t>
    </dgm:pt>
    <dgm:pt modelId="{92E9C554-1FBE-4619-A27B-C342F33C6449}" type="pres">
      <dgm:prSet presAssocID="{0DA4F7E4-8819-489B-8655-34ABB9EB3B83}" presName="Name37" presStyleLbl="parChTrans1D2" presStyleIdx="2" presStyleCnt="7"/>
      <dgm:spPr/>
      <dgm:t>
        <a:bodyPr/>
        <a:lstStyle/>
        <a:p>
          <a:endParaRPr lang="es-CL"/>
        </a:p>
      </dgm:t>
    </dgm:pt>
    <dgm:pt modelId="{94F855A6-29B2-47EE-B168-F9E507E9A4F6}" type="pres">
      <dgm:prSet presAssocID="{C8F1DBD1-F2D7-49FC-A83B-2C9596BCDE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12DA57B6-5052-42D7-84E5-29B54EF7DD54}" type="pres">
      <dgm:prSet presAssocID="{C8F1DBD1-F2D7-49FC-A83B-2C9596BCDEF2}" presName="rootComposite" presStyleCnt="0"/>
      <dgm:spPr/>
      <dgm:t>
        <a:bodyPr/>
        <a:lstStyle/>
        <a:p>
          <a:endParaRPr lang="es-CL"/>
        </a:p>
      </dgm:t>
    </dgm:pt>
    <dgm:pt modelId="{1A11667D-8B6C-4F2B-ADC6-2A69331B1DD5}" type="pres">
      <dgm:prSet presAssocID="{C8F1DBD1-F2D7-49FC-A83B-2C9596BCDEF2}" presName="rootText" presStyleLbl="node2" presStyleIdx="2" presStyleCnt="6" custScaleY="221257" custLinFactNeighborX="56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02FAEA54-BD02-4384-A7B8-EF1D0C782935}" type="pres">
      <dgm:prSet presAssocID="{C8F1DBD1-F2D7-49FC-A83B-2C9596BCDEF2}" presName="rootConnector" presStyleLbl="node2" presStyleIdx="2" presStyleCnt="6"/>
      <dgm:spPr/>
      <dgm:t>
        <a:bodyPr/>
        <a:lstStyle/>
        <a:p>
          <a:endParaRPr lang="es-CL"/>
        </a:p>
      </dgm:t>
    </dgm:pt>
    <dgm:pt modelId="{20A87977-FBE2-423F-95FB-C8E7F73AEF14}" type="pres">
      <dgm:prSet presAssocID="{C8F1DBD1-F2D7-49FC-A83B-2C9596BCDEF2}" presName="hierChild4" presStyleCnt="0"/>
      <dgm:spPr/>
      <dgm:t>
        <a:bodyPr/>
        <a:lstStyle/>
        <a:p>
          <a:endParaRPr lang="es-CL"/>
        </a:p>
      </dgm:t>
    </dgm:pt>
    <dgm:pt modelId="{A3695238-2F83-4650-923C-F3891AB48AAB}" type="pres">
      <dgm:prSet presAssocID="{C8F1DBD1-F2D7-49FC-A83B-2C9596BCDEF2}" presName="hierChild5" presStyleCnt="0"/>
      <dgm:spPr/>
      <dgm:t>
        <a:bodyPr/>
        <a:lstStyle/>
        <a:p>
          <a:endParaRPr lang="es-CL"/>
        </a:p>
      </dgm:t>
    </dgm:pt>
    <dgm:pt modelId="{D7754ACD-BF73-4F52-81D6-D5EC8AF5895B}" type="pres">
      <dgm:prSet presAssocID="{9BAB276D-26DA-47CC-A8A6-0EE1D0228DE7}" presName="Name37" presStyleLbl="parChTrans1D2" presStyleIdx="3" presStyleCnt="7"/>
      <dgm:spPr/>
      <dgm:t>
        <a:bodyPr/>
        <a:lstStyle/>
        <a:p>
          <a:endParaRPr lang="es-CL"/>
        </a:p>
      </dgm:t>
    </dgm:pt>
    <dgm:pt modelId="{B6DE1168-0DA1-4DE4-935C-AE01CDD2773F}" type="pres">
      <dgm:prSet presAssocID="{DC9F930B-6D7D-4BBE-A53E-217DF7C3CC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A97CA976-DF05-4412-B7BA-998680E5A615}" type="pres">
      <dgm:prSet presAssocID="{DC9F930B-6D7D-4BBE-A53E-217DF7C3CC80}" presName="rootComposite" presStyleCnt="0"/>
      <dgm:spPr/>
      <dgm:t>
        <a:bodyPr/>
        <a:lstStyle/>
        <a:p>
          <a:endParaRPr lang="es-CL"/>
        </a:p>
      </dgm:t>
    </dgm:pt>
    <dgm:pt modelId="{C3618463-BD1A-4AE2-A871-A152FC9F254C}" type="pres">
      <dgm:prSet presAssocID="{DC9F930B-6D7D-4BBE-A53E-217DF7C3CC80}" presName="rootText" presStyleLbl="node2" presStyleIdx="3" presStyleCnt="6" custScaleX="124829" custScaleY="234648" custLinFactNeighborX="-1098" custLinFactNeighborY="-476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A905ECBF-6A92-4EE8-A716-1535BFA6DB3B}" type="pres">
      <dgm:prSet presAssocID="{DC9F930B-6D7D-4BBE-A53E-217DF7C3CC80}" presName="rootConnector" presStyleLbl="node2" presStyleIdx="3" presStyleCnt="6"/>
      <dgm:spPr/>
      <dgm:t>
        <a:bodyPr/>
        <a:lstStyle/>
        <a:p>
          <a:endParaRPr lang="es-CL"/>
        </a:p>
      </dgm:t>
    </dgm:pt>
    <dgm:pt modelId="{973478E4-94FB-4D3E-B06F-8B8B76529230}" type="pres">
      <dgm:prSet presAssocID="{DC9F930B-6D7D-4BBE-A53E-217DF7C3CC80}" presName="hierChild4" presStyleCnt="0"/>
      <dgm:spPr/>
      <dgm:t>
        <a:bodyPr/>
        <a:lstStyle/>
        <a:p>
          <a:endParaRPr lang="es-CL"/>
        </a:p>
      </dgm:t>
    </dgm:pt>
    <dgm:pt modelId="{F5867947-EFA6-4D97-A959-3535EC914DD6}" type="pres">
      <dgm:prSet presAssocID="{DC9F930B-6D7D-4BBE-A53E-217DF7C3CC80}" presName="hierChild5" presStyleCnt="0"/>
      <dgm:spPr/>
      <dgm:t>
        <a:bodyPr/>
        <a:lstStyle/>
        <a:p>
          <a:endParaRPr lang="es-CL"/>
        </a:p>
      </dgm:t>
    </dgm:pt>
    <dgm:pt modelId="{958196F8-795B-467B-8381-C73D308019D5}" type="pres">
      <dgm:prSet presAssocID="{F76E5A0E-E280-47BF-9CAF-1241859B1705}" presName="Name37" presStyleLbl="parChTrans1D2" presStyleIdx="4" presStyleCnt="7"/>
      <dgm:spPr/>
      <dgm:t>
        <a:bodyPr/>
        <a:lstStyle/>
        <a:p>
          <a:endParaRPr lang="es-CL"/>
        </a:p>
      </dgm:t>
    </dgm:pt>
    <dgm:pt modelId="{756655F7-E8EC-495C-9355-D3EEB33138A9}" type="pres">
      <dgm:prSet presAssocID="{430C957D-7093-4F79-8FB1-6F304F57E8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28BF401A-C523-4DD6-A727-4AE7501945AF}" type="pres">
      <dgm:prSet presAssocID="{430C957D-7093-4F79-8FB1-6F304F57E8D7}" presName="rootComposite" presStyleCnt="0"/>
      <dgm:spPr/>
      <dgm:t>
        <a:bodyPr/>
        <a:lstStyle/>
        <a:p>
          <a:endParaRPr lang="es-CL"/>
        </a:p>
      </dgm:t>
    </dgm:pt>
    <dgm:pt modelId="{8449A6C4-64E6-4BA3-8D34-B2D7B97262F2}" type="pres">
      <dgm:prSet presAssocID="{430C957D-7093-4F79-8FB1-6F304F57E8D7}" presName="rootText" presStyleLbl="node2" presStyleIdx="4" presStyleCnt="6" custScaleX="165656" custScaleY="232851" custLinFactNeighborX="-121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0B1B8830-FC7B-417C-8BEA-617F7567A234}" type="pres">
      <dgm:prSet presAssocID="{430C957D-7093-4F79-8FB1-6F304F57E8D7}" presName="rootConnector" presStyleLbl="node2" presStyleIdx="4" presStyleCnt="6"/>
      <dgm:spPr/>
      <dgm:t>
        <a:bodyPr/>
        <a:lstStyle/>
        <a:p>
          <a:endParaRPr lang="es-CL"/>
        </a:p>
      </dgm:t>
    </dgm:pt>
    <dgm:pt modelId="{8C72B3DA-0CD3-478E-B656-630B2497CE09}" type="pres">
      <dgm:prSet presAssocID="{430C957D-7093-4F79-8FB1-6F304F57E8D7}" presName="hierChild4" presStyleCnt="0"/>
      <dgm:spPr/>
      <dgm:t>
        <a:bodyPr/>
        <a:lstStyle/>
        <a:p>
          <a:endParaRPr lang="es-CL"/>
        </a:p>
      </dgm:t>
    </dgm:pt>
    <dgm:pt modelId="{BF06A3B6-D072-40B5-A68A-77CC28FFE10D}" type="pres">
      <dgm:prSet presAssocID="{430C957D-7093-4F79-8FB1-6F304F57E8D7}" presName="hierChild5" presStyleCnt="0"/>
      <dgm:spPr/>
      <dgm:t>
        <a:bodyPr/>
        <a:lstStyle/>
        <a:p>
          <a:endParaRPr lang="es-CL"/>
        </a:p>
      </dgm:t>
    </dgm:pt>
    <dgm:pt modelId="{8A9572CA-846D-45AA-B5CA-0DB48EBEE7DB}" type="pres">
      <dgm:prSet presAssocID="{0DB46B1D-D73F-4CDA-B040-E6F7C94D2420}" presName="Name37" presStyleLbl="parChTrans1D2" presStyleIdx="5" presStyleCnt="7"/>
      <dgm:spPr/>
      <dgm:t>
        <a:bodyPr/>
        <a:lstStyle/>
        <a:p>
          <a:endParaRPr lang="es-CL"/>
        </a:p>
      </dgm:t>
    </dgm:pt>
    <dgm:pt modelId="{BBF12F06-01E7-4A62-88C6-5C225A6AC5B5}" type="pres">
      <dgm:prSet presAssocID="{C154CDBC-8892-46C6-B62C-401DAE619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C611CD91-DEE2-43AE-BA7E-EF6E091FB0CB}" type="pres">
      <dgm:prSet presAssocID="{C154CDBC-8892-46C6-B62C-401DAE6199E4}" presName="rootComposite" presStyleCnt="0"/>
      <dgm:spPr/>
      <dgm:t>
        <a:bodyPr/>
        <a:lstStyle/>
        <a:p>
          <a:endParaRPr lang="es-CL"/>
        </a:p>
      </dgm:t>
    </dgm:pt>
    <dgm:pt modelId="{A226680E-CF5D-4589-A52D-D8DDD914E8F1}" type="pres">
      <dgm:prSet presAssocID="{C154CDBC-8892-46C6-B62C-401DAE6199E4}" presName="rootText" presStyleLbl="node2" presStyleIdx="5" presStyleCnt="6" custScaleY="229125" custLinFactNeighborX="-139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045FCC69-C5DE-4623-9A77-352AD2BC781F}" type="pres">
      <dgm:prSet presAssocID="{C154CDBC-8892-46C6-B62C-401DAE6199E4}" presName="rootConnector" presStyleLbl="node2" presStyleIdx="5" presStyleCnt="6"/>
      <dgm:spPr/>
      <dgm:t>
        <a:bodyPr/>
        <a:lstStyle/>
        <a:p>
          <a:endParaRPr lang="es-CL"/>
        </a:p>
      </dgm:t>
    </dgm:pt>
    <dgm:pt modelId="{707AA71B-42FD-4A7C-921A-643577F28034}" type="pres">
      <dgm:prSet presAssocID="{C154CDBC-8892-46C6-B62C-401DAE6199E4}" presName="hierChild4" presStyleCnt="0"/>
      <dgm:spPr/>
      <dgm:t>
        <a:bodyPr/>
        <a:lstStyle/>
        <a:p>
          <a:endParaRPr lang="es-CL"/>
        </a:p>
      </dgm:t>
    </dgm:pt>
    <dgm:pt modelId="{0F01FD13-094E-4D92-836F-98C1073AC661}" type="pres">
      <dgm:prSet presAssocID="{C154CDBC-8892-46C6-B62C-401DAE6199E4}" presName="hierChild5" presStyleCnt="0"/>
      <dgm:spPr/>
      <dgm:t>
        <a:bodyPr/>
        <a:lstStyle/>
        <a:p>
          <a:endParaRPr lang="es-CL"/>
        </a:p>
      </dgm:t>
    </dgm:pt>
    <dgm:pt modelId="{F96A1AFA-61CD-4682-AED2-83C388750AC4}" type="pres">
      <dgm:prSet presAssocID="{555225A0-B9BA-4CF6-A83E-44A0B1ADD477}" presName="hierChild3" presStyleCnt="0"/>
      <dgm:spPr/>
      <dgm:t>
        <a:bodyPr/>
        <a:lstStyle/>
        <a:p>
          <a:endParaRPr lang="es-CL"/>
        </a:p>
      </dgm:t>
    </dgm:pt>
    <dgm:pt modelId="{AAB94F16-FAA8-45B6-8508-5F59805F9840}" type="pres">
      <dgm:prSet presAssocID="{C84113D5-2DB1-418C-946E-FCA5D10DEFF4}" presName="Name111" presStyleLbl="parChTrans1D2" presStyleIdx="6" presStyleCnt="7"/>
      <dgm:spPr/>
      <dgm:t>
        <a:bodyPr/>
        <a:lstStyle/>
        <a:p>
          <a:endParaRPr lang="es-CL"/>
        </a:p>
      </dgm:t>
    </dgm:pt>
    <dgm:pt modelId="{B0BD95B7-90F3-47DE-9592-F9840D139E07}" type="pres">
      <dgm:prSet presAssocID="{2E29D8CD-5B24-425D-AC73-E918B871433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A40057F1-7BB5-4AAC-BB4D-9EDFFC910A36}" type="pres">
      <dgm:prSet presAssocID="{2E29D8CD-5B24-425D-AC73-E918B871433C}" presName="rootComposite3" presStyleCnt="0"/>
      <dgm:spPr/>
      <dgm:t>
        <a:bodyPr/>
        <a:lstStyle/>
        <a:p>
          <a:endParaRPr lang="es-CL"/>
        </a:p>
      </dgm:t>
    </dgm:pt>
    <dgm:pt modelId="{DAF5B086-1439-47C0-A67B-385542B43E53}" type="pres">
      <dgm:prSet presAssocID="{2E29D8CD-5B24-425D-AC73-E918B871433C}" presName="rootText3" presStyleLbl="asst1" presStyleIdx="0" presStyleCnt="1" custScaleX="176678" custScaleY="155725" custLinFactNeighborX="-54699" custLinFactNeighborY="-642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1ACB3BA-E968-4875-9151-67F7190D030E}" type="pres">
      <dgm:prSet presAssocID="{2E29D8CD-5B24-425D-AC73-E918B871433C}" presName="rootConnector3" presStyleLbl="asst1" presStyleIdx="0" presStyleCnt="1"/>
      <dgm:spPr/>
      <dgm:t>
        <a:bodyPr/>
        <a:lstStyle/>
        <a:p>
          <a:endParaRPr lang="es-CL"/>
        </a:p>
      </dgm:t>
    </dgm:pt>
    <dgm:pt modelId="{7E9477BB-15B2-4F4A-A97D-89864E0286D2}" type="pres">
      <dgm:prSet presAssocID="{2E29D8CD-5B24-425D-AC73-E918B871433C}" presName="hierChild6" presStyleCnt="0"/>
      <dgm:spPr/>
      <dgm:t>
        <a:bodyPr/>
        <a:lstStyle/>
        <a:p>
          <a:endParaRPr lang="es-CL"/>
        </a:p>
      </dgm:t>
    </dgm:pt>
    <dgm:pt modelId="{50353E3E-6DF1-4BC3-8E3E-72956C83357E}" type="pres">
      <dgm:prSet presAssocID="{2E29D8CD-5B24-425D-AC73-E918B871433C}" presName="hierChild7" presStyleCnt="0"/>
      <dgm:spPr/>
      <dgm:t>
        <a:bodyPr/>
        <a:lstStyle/>
        <a:p>
          <a:endParaRPr lang="es-CL"/>
        </a:p>
      </dgm:t>
    </dgm:pt>
  </dgm:ptLst>
  <dgm:cxnLst>
    <dgm:cxn modelId="{A375A5A2-00A6-4D0D-935E-30FD58050C27}" type="presOf" srcId="{C8F1DBD1-F2D7-49FC-A83B-2C9596BCDEF2}" destId="{02FAEA54-BD02-4384-A7B8-EF1D0C782935}" srcOrd="1" destOrd="0" presId="urn:microsoft.com/office/officeart/2005/8/layout/orgChart1"/>
    <dgm:cxn modelId="{027E2584-C381-49A1-BB70-57A810AF798C}" type="presOf" srcId="{511B98AE-7A98-445D-9ABD-7863BE0FB8D2}" destId="{0400776D-9170-46D0-9153-89E9692DD826}" srcOrd="0" destOrd="0" presId="urn:microsoft.com/office/officeart/2005/8/layout/orgChart1"/>
    <dgm:cxn modelId="{63AC1C5F-4E27-4BCD-80CA-6A276210946E}" type="presOf" srcId="{C8F1DBD1-F2D7-49FC-A83B-2C9596BCDEF2}" destId="{1A11667D-8B6C-4F2B-ADC6-2A69331B1DD5}" srcOrd="0" destOrd="0" presId="urn:microsoft.com/office/officeart/2005/8/layout/orgChart1"/>
    <dgm:cxn modelId="{E144AA9D-0E25-4552-9AD4-DD0819D0AC21}" type="presOf" srcId="{DC9F930B-6D7D-4BBE-A53E-217DF7C3CC80}" destId="{C3618463-BD1A-4AE2-A871-A152FC9F254C}" srcOrd="0" destOrd="0" presId="urn:microsoft.com/office/officeart/2005/8/layout/orgChart1"/>
    <dgm:cxn modelId="{8AD3507A-724E-4CFA-987C-04A946EFD0AF}" type="presOf" srcId="{430C957D-7093-4F79-8FB1-6F304F57E8D7}" destId="{0B1B8830-FC7B-417C-8BEA-617F7567A234}" srcOrd="1" destOrd="0" presId="urn:microsoft.com/office/officeart/2005/8/layout/orgChart1"/>
    <dgm:cxn modelId="{F2BE7D1D-F978-4465-BADB-079F22D9D198}" type="presOf" srcId="{C84113D5-2DB1-418C-946E-FCA5D10DEFF4}" destId="{AAB94F16-FAA8-45B6-8508-5F59805F9840}" srcOrd="0" destOrd="0" presId="urn:microsoft.com/office/officeart/2005/8/layout/orgChart1"/>
    <dgm:cxn modelId="{DF262A41-411A-4734-AEFE-E03E7EE2C24F}" srcId="{ECF9D837-9537-4090-8492-DE24E6ADDA70}" destId="{555225A0-B9BA-4CF6-A83E-44A0B1ADD477}" srcOrd="1" destOrd="0" parTransId="{DA9A172C-972C-4DEB-B08A-67EE78357B0C}" sibTransId="{C4379A56-E5F1-43FE-BC52-6DFC8A508A57}"/>
    <dgm:cxn modelId="{DA69D5F4-3BB2-4F15-8AF1-8BFEA902B9B1}" srcId="{555225A0-B9BA-4CF6-A83E-44A0B1ADD477}" destId="{430C957D-7093-4F79-8FB1-6F304F57E8D7}" srcOrd="5" destOrd="0" parTransId="{F76E5A0E-E280-47BF-9CAF-1241859B1705}" sibTransId="{2DEABC91-37CB-4B5C-9111-6CC209022211}"/>
    <dgm:cxn modelId="{5EB732D5-7D4C-4789-BC2E-BFA06A4DA912}" srcId="{555225A0-B9BA-4CF6-A83E-44A0B1ADD477}" destId="{2E29D8CD-5B24-425D-AC73-E918B871433C}" srcOrd="0" destOrd="0" parTransId="{C84113D5-2DB1-418C-946E-FCA5D10DEFF4}" sibTransId="{7059F657-CA4B-4F9C-86DF-5E1B2EA32824}"/>
    <dgm:cxn modelId="{2EC5D141-5279-4F7C-8556-8CC1AFBE2239}" srcId="{555225A0-B9BA-4CF6-A83E-44A0B1ADD477}" destId="{C154CDBC-8892-46C6-B62C-401DAE6199E4}" srcOrd="6" destOrd="0" parTransId="{0DB46B1D-D73F-4CDA-B040-E6F7C94D2420}" sibTransId="{7EB06ED4-B819-4BFC-A4B1-62ABB06A7A18}"/>
    <dgm:cxn modelId="{C5BDBD44-44E2-4688-B7DC-FEBE81D527DA}" srcId="{555225A0-B9BA-4CF6-A83E-44A0B1ADD477}" destId="{C8F1DBD1-F2D7-49FC-A83B-2C9596BCDEF2}" srcOrd="3" destOrd="0" parTransId="{0DA4F7E4-8819-489B-8655-34ABB9EB3B83}" sibTransId="{130B65BB-7F2A-4E99-B09F-61FFD20B3FD2}"/>
    <dgm:cxn modelId="{E6519581-AC8A-441B-AF72-7BFB9176C069}" type="presOf" srcId="{2E29D8CD-5B24-425D-AC73-E918B871433C}" destId="{DAF5B086-1439-47C0-A67B-385542B43E53}" srcOrd="0" destOrd="0" presId="urn:microsoft.com/office/officeart/2005/8/layout/orgChart1"/>
    <dgm:cxn modelId="{01115BE5-828F-4913-964C-E31CE83C1A7F}" type="presOf" srcId="{555225A0-B9BA-4CF6-A83E-44A0B1ADD477}" destId="{9B3E840F-48C8-4EF5-9899-6A59E1C0D816}" srcOrd="1" destOrd="0" presId="urn:microsoft.com/office/officeart/2005/8/layout/orgChart1"/>
    <dgm:cxn modelId="{DEE55005-F31C-420C-8E4A-4BA385A6C257}" type="presOf" srcId="{C154CDBC-8892-46C6-B62C-401DAE6199E4}" destId="{A226680E-CF5D-4589-A52D-D8DDD914E8F1}" srcOrd="0" destOrd="0" presId="urn:microsoft.com/office/officeart/2005/8/layout/orgChart1"/>
    <dgm:cxn modelId="{24D13F79-DA36-45E5-9609-72250D178A81}" type="presOf" srcId="{65A66268-73B0-4838-B467-4DFFDF62AA71}" destId="{E5DB645E-E8DF-4833-A730-C24CC5F5BDFC}" srcOrd="1" destOrd="0" presId="urn:microsoft.com/office/officeart/2005/8/layout/orgChart1"/>
    <dgm:cxn modelId="{CD274DC3-695F-4DF4-AC08-A8EDB1D6ED43}" type="presOf" srcId="{C154CDBC-8892-46C6-B62C-401DAE6199E4}" destId="{045FCC69-C5DE-4623-9A77-352AD2BC781F}" srcOrd="1" destOrd="0" presId="urn:microsoft.com/office/officeart/2005/8/layout/orgChart1"/>
    <dgm:cxn modelId="{EEB145AF-83AE-495D-983A-CBC8CABA8F3A}" type="presOf" srcId="{9BAB276D-26DA-47CC-A8A6-0EE1D0228DE7}" destId="{D7754ACD-BF73-4F52-81D6-D5EC8AF5895B}" srcOrd="0" destOrd="0" presId="urn:microsoft.com/office/officeart/2005/8/layout/orgChart1"/>
    <dgm:cxn modelId="{28813367-0633-4837-A4E7-A5CDB7049ABC}" type="presOf" srcId="{ECF9D837-9537-4090-8492-DE24E6ADDA70}" destId="{EBC2B6EE-A26F-49FF-AB4B-74E9C2CA0CCD}" srcOrd="0" destOrd="0" presId="urn:microsoft.com/office/officeart/2005/8/layout/orgChart1"/>
    <dgm:cxn modelId="{1ABD0241-3990-4533-8DEE-CDE95E111089}" type="presOf" srcId="{94C00471-203A-47AD-B0FD-2564E008BE07}" destId="{EDD0A217-44DF-42EC-98F3-4BDA0BE86B1A}" srcOrd="0" destOrd="0" presId="urn:microsoft.com/office/officeart/2005/8/layout/orgChart1"/>
    <dgm:cxn modelId="{A7D72E41-1DEB-42F4-BCD0-ADCE30BE8E51}" type="presOf" srcId="{2E29D8CD-5B24-425D-AC73-E918B871433C}" destId="{C1ACB3BA-E968-4875-9151-67F7190D030E}" srcOrd="1" destOrd="0" presId="urn:microsoft.com/office/officeart/2005/8/layout/orgChart1"/>
    <dgm:cxn modelId="{BD7B56BD-B76C-4E6C-8EF3-1EBAA8EE860B}" type="presOf" srcId="{DC9F930B-6D7D-4BBE-A53E-217DF7C3CC80}" destId="{A905ECBF-6A92-4EE8-A716-1535BFA6DB3B}" srcOrd="1" destOrd="0" presId="urn:microsoft.com/office/officeart/2005/8/layout/orgChart1"/>
    <dgm:cxn modelId="{2A097C77-AE7C-48C1-8305-993A53C4C45A}" srcId="{555225A0-B9BA-4CF6-A83E-44A0B1ADD477}" destId="{DC9F930B-6D7D-4BBE-A53E-217DF7C3CC80}" srcOrd="4" destOrd="0" parTransId="{9BAB276D-26DA-47CC-A8A6-0EE1D0228DE7}" sibTransId="{06E928E6-26B1-4BDB-88A9-6541FC5E42AA}"/>
    <dgm:cxn modelId="{F33B6687-7A2F-4742-89ED-48AE608E4157}" type="presOf" srcId="{555225A0-B9BA-4CF6-A83E-44A0B1ADD477}" destId="{01A42E79-EE6B-4A85-9D6A-BF067EF87E3B}" srcOrd="0" destOrd="0" presId="urn:microsoft.com/office/officeart/2005/8/layout/orgChart1"/>
    <dgm:cxn modelId="{936DA4FE-23C6-4BE2-82FB-074C47E85E89}" type="presOf" srcId="{7B995A28-9B97-4543-9654-728923EE793F}" destId="{6A8C3355-778B-4623-BE12-C6E047111264}" srcOrd="0" destOrd="0" presId="urn:microsoft.com/office/officeart/2005/8/layout/orgChart1"/>
    <dgm:cxn modelId="{EB281270-BA46-4CAF-8A3D-7CF5DE3AC0D4}" type="presOf" srcId="{7B995A28-9B97-4543-9654-728923EE793F}" destId="{28637EB1-5356-4D5F-969B-3C9AD9234BAB}" srcOrd="1" destOrd="0" presId="urn:microsoft.com/office/officeart/2005/8/layout/orgChart1"/>
    <dgm:cxn modelId="{C3646C97-257E-4E84-B867-FDA4307FF5BB}" type="presOf" srcId="{0DA4F7E4-8819-489B-8655-34ABB9EB3B83}" destId="{92E9C554-1FBE-4619-A27B-C342F33C6449}" srcOrd="0" destOrd="0" presId="urn:microsoft.com/office/officeart/2005/8/layout/orgChart1"/>
    <dgm:cxn modelId="{22CBECF1-F1A9-46AA-8B2D-C58AD8E52333}" srcId="{ECF9D837-9537-4090-8492-DE24E6ADDA70}" destId="{511B98AE-7A98-445D-9ABD-7863BE0FB8D2}" srcOrd="0" destOrd="0" parTransId="{54C1DD33-73CF-4283-A9AC-9F3339B9F9AF}" sibTransId="{4D80F47B-CC1D-49CE-95B8-52EE2002A181}"/>
    <dgm:cxn modelId="{9E1E58DC-A2F9-4B21-B15C-5BE8BA0C639A}" type="presOf" srcId="{430C957D-7093-4F79-8FB1-6F304F57E8D7}" destId="{8449A6C4-64E6-4BA3-8D34-B2D7B97262F2}" srcOrd="0" destOrd="0" presId="urn:microsoft.com/office/officeart/2005/8/layout/orgChart1"/>
    <dgm:cxn modelId="{8EDDB714-2DC3-4DE9-A9E1-126550D7AFE4}" type="presOf" srcId="{0DB46B1D-D73F-4CDA-B040-E6F7C94D2420}" destId="{8A9572CA-846D-45AA-B5CA-0DB48EBEE7DB}" srcOrd="0" destOrd="0" presId="urn:microsoft.com/office/officeart/2005/8/layout/orgChart1"/>
    <dgm:cxn modelId="{1606F3B2-F13C-4610-92C8-276C862786E3}" srcId="{555225A0-B9BA-4CF6-A83E-44A0B1ADD477}" destId="{7B995A28-9B97-4543-9654-728923EE793F}" srcOrd="2" destOrd="0" parTransId="{94C00471-203A-47AD-B0FD-2564E008BE07}" sibTransId="{1F3EBF16-116D-42FF-86B8-56414F1D719A}"/>
    <dgm:cxn modelId="{23C82997-FEC7-41EC-BBAE-9879929D859E}" type="presOf" srcId="{511B98AE-7A98-445D-9ABD-7863BE0FB8D2}" destId="{90021A21-9F40-4D3D-8F72-72ED3203E786}" srcOrd="1" destOrd="0" presId="urn:microsoft.com/office/officeart/2005/8/layout/orgChart1"/>
    <dgm:cxn modelId="{9FA25B2E-DF92-42B2-947A-3E431050482E}" type="presOf" srcId="{65A66268-73B0-4838-B467-4DFFDF62AA71}" destId="{1C45B9C3-2430-42C6-82EA-9DA349781726}" srcOrd="0" destOrd="0" presId="urn:microsoft.com/office/officeart/2005/8/layout/orgChart1"/>
    <dgm:cxn modelId="{10A9D531-C962-418A-BD7F-E1F19FAC0479}" type="presOf" srcId="{F76E5A0E-E280-47BF-9CAF-1241859B1705}" destId="{958196F8-795B-467B-8381-C73D308019D5}" srcOrd="0" destOrd="0" presId="urn:microsoft.com/office/officeart/2005/8/layout/orgChart1"/>
    <dgm:cxn modelId="{226CDFAE-10DE-4A2A-93D1-0628D86F66E2}" srcId="{555225A0-B9BA-4CF6-A83E-44A0B1ADD477}" destId="{65A66268-73B0-4838-B467-4DFFDF62AA71}" srcOrd="1" destOrd="0" parTransId="{3494AF63-3F31-400E-89A7-C6ACBA55AA62}" sibTransId="{6ACCFB6D-C3BE-4FDC-8CBF-2675F46DAFAC}"/>
    <dgm:cxn modelId="{A874F705-70C3-40D9-A52D-EFBA3A3022A4}" type="presOf" srcId="{3494AF63-3F31-400E-89A7-C6ACBA55AA62}" destId="{E79ECB70-1C88-49DB-939C-B4F81CDD941C}" srcOrd="0" destOrd="0" presId="urn:microsoft.com/office/officeart/2005/8/layout/orgChart1"/>
    <dgm:cxn modelId="{DBC61D81-44C5-4155-AB75-58B5D4BFF8B1}" type="presParOf" srcId="{EBC2B6EE-A26F-49FF-AB4B-74E9C2CA0CCD}" destId="{82377FFF-CAA9-43A6-80BC-6F40006FD190}" srcOrd="0" destOrd="0" presId="urn:microsoft.com/office/officeart/2005/8/layout/orgChart1"/>
    <dgm:cxn modelId="{CDED877F-2BC2-49DC-B5DA-1B77BC36AA50}" type="presParOf" srcId="{82377FFF-CAA9-43A6-80BC-6F40006FD190}" destId="{C8CED7BE-D64B-4854-B39B-DA1537E94F78}" srcOrd="0" destOrd="0" presId="urn:microsoft.com/office/officeart/2005/8/layout/orgChart1"/>
    <dgm:cxn modelId="{92014327-6631-4476-B3BD-A46A1720B94D}" type="presParOf" srcId="{C8CED7BE-D64B-4854-B39B-DA1537E94F78}" destId="{0400776D-9170-46D0-9153-89E9692DD826}" srcOrd="0" destOrd="0" presId="urn:microsoft.com/office/officeart/2005/8/layout/orgChart1"/>
    <dgm:cxn modelId="{2E96AA0A-E1D3-416B-971B-A076E988848E}" type="presParOf" srcId="{C8CED7BE-D64B-4854-B39B-DA1537E94F78}" destId="{90021A21-9F40-4D3D-8F72-72ED3203E786}" srcOrd="1" destOrd="0" presId="urn:microsoft.com/office/officeart/2005/8/layout/orgChart1"/>
    <dgm:cxn modelId="{428615FB-F9E5-42E7-852D-30BA7B97B566}" type="presParOf" srcId="{82377FFF-CAA9-43A6-80BC-6F40006FD190}" destId="{92AFB2D7-49B9-4ED5-9821-5328DC319A1B}" srcOrd="1" destOrd="0" presId="urn:microsoft.com/office/officeart/2005/8/layout/orgChart1"/>
    <dgm:cxn modelId="{693C8ADC-0ADF-4CF1-A422-D61670F150E3}" type="presParOf" srcId="{82377FFF-CAA9-43A6-80BC-6F40006FD190}" destId="{638F38FA-FF57-4C51-BF4F-622C8AD4B334}" srcOrd="2" destOrd="0" presId="urn:microsoft.com/office/officeart/2005/8/layout/orgChart1"/>
    <dgm:cxn modelId="{FEE445DC-23D2-473F-83E5-6E8BC0FBAE6A}" type="presParOf" srcId="{EBC2B6EE-A26F-49FF-AB4B-74E9C2CA0CCD}" destId="{74C3EEE8-DE13-4725-A364-324F5C62ABBD}" srcOrd="1" destOrd="0" presId="urn:microsoft.com/office/officeart/2005/8/layout/orgChart1"/>
    <dgm:cxn modelId="{887950D9-0A37-4FAF-87A5-9FB5E78B447D}" type="presParOf" srcId="{74C3EEE8-DE13-4725-A364-324F5C62ABBD}" destId="{7E5605ED-6630-47FE-9D88-76873C794052}" srcOrd="0" destOrd="0" presId="urn:microsoft.com/office/officeart/2005/8/layout/orgChart1"/>
    <dgm:cxn modelId="{D529B978-143B-453B-97D7-6578E9FDD48E}" type="presParOf" srcId="{7E5605ED-6630-47FE-9D88-76873C794052}" destId="{01A42E79-EE6B-4A85-9D6A-BF067EF87E3B}" srcOrd="0" destOrd="0" presId="urn:microsoft.com/office/officeart/2005/8/layout/orgChart1"/>
    <dgm:cxn modelId="{C624CFB2-1385-4E14-A899-2748618BE1F8}" type="presParOf" srcId="{7E5605ED-6630-47FE-9D88-76873C794052}" destId="{9B3E840F-48C8-4EF5-9899-6A59E1C0D816}" srcOrd="1" destOrd="0" presId="urn:microsoft.com/office/officeart/2005/8/layout/orgChart1"/>
    <dgm:cxn modelId="{7D7FDF1B-6A83-436D-817D-95787EA2C48B}" type="presParOf" srcId="{74C3EEE8-DE13-4725-A364-324F5C62ABBD}" destId="{2C853738-D5AA-43B8-A945-B5BCDD8D2EEC}" srcOrd="1" destOrd="0" presId="urn:microsoft.com/office/officeart/2005/8/layout/orgChart1"/>
    <dgm:cxn modelId="{D3E35C2F-C21D-4CDB-BD43-820DC36421DE}" type="presParOf" srcId="{2C853738-D5AA-43B8-A945-B5BCDD8D2EEC}" destId="{E79ECB70-1C88-49DB-939C-B4F81CDD941C}" srcOrd="0" destOrd="0" presId="urn:microsoft.com/office/officeart/2005/8/layout/orgChart1"/>
    <dgm:cxn modelId="{400463CC-80BE-467B-BA72-B4104A7B5FAB}" type="presParOf" srcId="{2C853738-D5AA-43B8-A945-B5BCDD8D2EEC}" destId="{74561AC8-50AD-4B03-8486-282854846F76}" srcOrd="1" destOrd="0" presId="urn:microsoft.com/office/officeart/2005/8/layout/orgChart1"/>
    <dgm:cxn modelId="{70C81F97-344B-41A3-B8BB-2E38544E3A57}" type="presParOf" srcId="{74561AC8-50AD-4B03-8486-282854846F76}" destId="{862C13FA-D440-4EF8-8924-A88547718FAE}" srcOrd="0" destOrd="0" presId="urn:microsoft.com/office/officeart/2005/8/layout/orgChart1"/>
    <dgm:cxn modelId="{6D463F2B-9465-4F04-989C-4508A0C2C2FA}" type="presParOf" srcId="{862C13FA-D440-4EF8-8924-A88547718FAE}" destId="{1C45B9C3-2430-42C6-82EA-9DA349781726}" srcOrd="0" destOrd="0" presId="urn:microsoft.com/office/officeart/2005/8/layout/orgChart1"/>
    <dgm:cxn modelId="{5FEA8D2D-E838-4B53-8184-0604096EBD58}" type="presParOf" srcId="{862C13FA-D440-4EF8-8924-A88547718FAE}" destId="{E5DB645E-E8DF-4833-A730-C24CC5F5BDFC}" srcOrd="1" destOrd="0" presId="urn:microsoft.com/office/officeart/2005/8/layout/orgChart1"/>
    <dgm:cxn modelId="{619E2474-4456-4E7E-BB9B-698CF22F72A3}" type="presParOf" srcId="{74561AC8-50AD-4B03-8486-282854846F76}" destId="{C647D5DF-7DF4-4F77-B6EB-F52D7BBB27A8}" srcOrd="1" destOrd="0" presId="urn:microsoft.com/office/officeart/2005/8/layout/orgChart1"/>
    <dgm:cxn modelId="{FFDE3286-80BE-4D34-A118-8B0E80C6D68A}" type="presParOf" srcId="{74561AC8-50AD-4B03-8486-282854846F76}" destId="{6FC4A78A-B0D1-4B97-BAA9-2BD9906751BB}" srcOrd="2" destOrd="0" presId="urn:microsoft.com/office/officeart/2005/8/layout/orgChart1"/>
    <dgm:cxn modelId="{5C6DC6D2-F33B-4A47-88A6-35CD4489B6D4}" type="presParOf" srcId="{2C853738-D5AA-43B8-A945-B5BCDD8D2EEC}" destId="{EDD0A217-44DF-42EC-98F3-4BDA0BE86B1A}" srcOrd="2" destOrd="0" presId="urn:microsoft.com/office/officeart/2005/8/layout/orgChart1"/>
    <dgm:cxn modelId="{83106410-B63D-4B2C-B9B9-E58B4A3C344A}" type="presParOf" srcId="{2C853738-D5AA-43B8-A945-B5BCDD8D2EEC}" destId="{CA5DAB13-F4F0-4F70-A6CC-522A418F9376}" srcOrd="3" destOrd="0" presId="urn:microsoft.com/office/officeart/2005/8/layout/orgChart1"/>
    <dgm:cxn modelId="{8378384D-901F-4A06-8FD6-D087D98ED81D}" type="presParOf" srcId="{CA5DAB13-F4F0-4F70-A6CC-522A418F9376}" destId="{20FDC6BB-5891-4C6E-822B-709A6BCA5950}" srcOrd="0" destOrd="0" presId="urn:microsoft.com/office/officeart/2005/8/layout/orgChart1"/>
    <dgm:cxn modelId="{99DDBBE1-6772-42F7-B0B0-310E161CD15F}" type="presParOf" srcId="{20FDC6BB-5891-4C6E-822B-709A6BCA5950}" destId="{6A8C3355-778B-4623-BE12-C6E047111264}" srcOrd="0" destOrd="0" presId="urn:microsoft.com/office/officeart/2005/8/layout/orgChart1"/>
    <dgm:cxn modelId="{B5DCD310-2A9D-4CED-98BE-29DAC8CB0689}" type="presParOf" srcId="{20FDC6BB-5891-4C6E-822B-709A6BCA5950}" destId="{28637EB1-5356-4D5F-969B-3C9AD9234BAB}" srcOrd="1" destOrd="0" presId="urn:microsoft.com/office/officeart/2005/8/layout/orgChart1"/>
    <dgm:cxn modelId="{C7288218-766E-4162-A426-4A7F12AB503B}" type="presParOf" srcId="{CA5DAB13-F4F0-4F70-A6CC-522A418F9376}" destId="{630A3C94-76E6-47CF-B80B-EFC384587D63}" srcOrd="1" destOrd="0" presId="urn:microsoft.com/office/officeart/2005/8/layout/orgChart1"/>
    <dgm:cxn modelId="{3A796EC7-F289-41C8-97B3-4E98F10E4E84}" type="presParOf" srcId="{CA5DAB13-F4F0-4F70-A6CC-522A418F9376}" destId="{B7F7D3CD-A726-42A3-8598-5FF8583D43AA}" srcOrd="2" destOrd="0" presId="urn:microsoft.com/office/officeart/2005/8/layout/orgChart1"/>
    <dgm:cxn modelId="{B790ACC9-A217-40B1-90D7-D9F4026C0FB4}" type="presParOf" srcId="{2C853738-D5AA-43B8-A945-B5BCDD8D2EEC}" destId="{92E9C554-1FBE-4619-A27B-C342F33C6449}" srcOrd="4" destOrd="0" presId="urn:microsoft.com/office/officeart/2005/8/layout/orgChart1"/>
    <dgm:cxn modelId="{4AD70CE4-B96C-4914-9EF8-737FEA6AA464}" type="presParOf" srcId="{2C853738-D5AA-43B8-A945-B5BCDD8D2EEC}" destId="{94F855A6-29B2-47EE-B168-F9E507E9A4F6}" srcOrd="5" destOrd="0" presId="urn:microsoft.com/office/officeart/2005/8/layout/orgChart1"/>
    <dgm:cxn modelId="{7B09CAE0-8977-4116-B350-AA422B9E6D85}" type="presParOf" srcId="{94F855A6-29B2-47EE-B168-F9E507E9A4F6}" destId="{12DA57B6-5052-42D7-84E5-29B54EF7DD54}" srcOrd="0" destOrd="0" presId="urn:microsoft.com/office/officeart/2005/8/layout/orgChart1"/>
    <dgm:cxn modelId="{B6E4F045-43B2-4D26-804E-2862A6D558F6}" type="presParOf" srcId="{12DA57B6-5052-42D7-84E5-29B54EF7DD54}" destId="{1A11667D-8B6C-4F2B-ADC6-2A69331B1DD5}" srcOrd="0" destOrd="0" presId="urn:microsoft.com/office/officeart/2005/8/layout/orgChart1"/>
    <dgm:cxn modelId="{360BA893-DFAE-45AF-B227-4B616392FA05}" type="presParOf" srcId="{12DA57B6-5052-42D7-84E5-29B54EF7DD54}" destId="{02FAEA54-BD02-4384-A7B8-EF1D0C782935}" srcOrd="1" destOrd="0" presId="urn:microsoft.com/office/officeart/2005/8/layout/orgChart1"/>
    <dgm:cxn modelId="{D399E60F-F4CC-4629-B381-A5FF5646E6DE}" type="presParOf" srcId="{94F855A6-29B2-47EE-B168-F9E507E9A4F6}" destId="{20A87977-FBE2-423F-95FB-C8E7F73AEF14}" srcOrd="1" destOrd="0" presId="urn:microsoft.com/office/officeart/2005/8/layout/orgChart1"/>
    <dgm:cxn modelId="{25FEDB92-30CB-43EA-889E-D6B93CBAC39A}" type="presParOf" srcId="{94F855A6-29B2-47EE-B168-F9E507E9A4F6}" destId="{A3695238-2F83-4650-923C-F3891AB48AAB}" srcOrd="2" destOrd="0" presId="urn:microsoft.com/office/officeart/2005/8/layout/orgChart1"/>
    <dgm:cxn modelId="{F66CB047-9045-4E2B-A2E6-9F91EF4CE119}" type="presParOf" srcId="{2C853738-D5AA-43B8-A945-B5BCDD8D2EEC}" destId="{D7754ACD-BF73-4F52-81D6-D5EC8AF5895B}" srcOrd="6" destOrd="0" presId="urn:microsoft.com/office/officeart/2005/8/layout/orgChart1"/>
    <dgm:cxn modelId="{FEBAB1D0-3FAB-41AC-9BF1-9B744B9F14D8}" type="presParOf" srcId="{2C853738-D5AA-43B8-A945-B5BCDD8D2EEC}" destId="{B6DE1168-0DA1-4DE4-935C-AE01CDD2773F}" srcOrd="7" destOrd="0" presId="urn:microsoft.com/office/officeart/2005/8/layout/orgChart1"/>
    <dgm:cxn modelId="{538B9330-B53B-4A93-99F8-A5D7119593BC}" type="presParOf" srcId="{B6DE1168-0DA1-4DE4-935C-AE01CDD2773F}" destId="{A97CA976-DF05-4412-B7BA-998680E5A615}" srcOrd="0" destOrd="0" presId="urn:microsoft.com/office/officeart/2005/8/layout/orgChart1"/>
    <dgm:cxn modelId="{9F240117-F7AB-46A0-A6E4-F14E83112CCD}" type="presParOf" srcId="{A97CA976-DF05-4412-B7BA-998680E5A615}" destId="{C3618463-BD1A-4AE2-A871-A152FC9F254C}" srcOrd="0" destOrd="0" presId="urn:microsoft.com/office/officeart/2005/8/layout/orgChart1"/>
    <dgm:cxn modelId="{7AFB7070-CA67-40EA-95BD-3D463E381165}" type="presParOf" srcId="{A97CA976-DF05-4412-B7BA-998680E5A615}" destId="{A905ECBF-6A92-4EE8-A716-1535BFA6DB3B}" srcOrd="1" destOrd="0" presId="urn:microsoft.com/office/officeart/2005/8/layout/orgChart1"/>
    <dgm:cxn modelId="{DA1AA7E1-2D61-4F10-A311-7B88B00EE97B}" type="presParOf" srcId="{B6DE1168-0DA1-4DE4-935C-AE01CDD2773F}" destId="{973478E4-94FB-4D3E-B06F-8B8B76529230}" srcOrd="1" destOrd="0" presId="urn:microsoft.com/office/officeart/2005/8/layout/orgChart1"/>
    <dgm:cxn modelId="{257630E2-312B-46A4-8C28-6FE28627E349}" type="presParOf" srcId="{B6DE1168-0DA1-4DE4-935C-AE01CDD2773F}" destId="{F5867947-EFA6-4D97-A959-3535EC914DD6}" srcOrd="2" destOrd="0" presId="urn:microsoft.com/office/officeart/2005/8/layout/orgChart1"/>
    <dgm:cxn modelId="{BBEECD4F-BCE4-41DE-98D9-8B2A9C7BDBC7}" type="presParOf" srcId="{2C853738-D5AA-43B8-A945-B5BCDD8D2EEC}" destId="{958196F8-795B-467B-8381-C73D308019D5}" srcOrd="8" destOrd="0" presId="urn:microsoft.com/office/officeart/2005/8/layout/orgChart1"/>
    <dgm:cxn modelId="{3E2F15D1-63DB-4E3D-8C71-12EAE196EA67}" type="presParOf" srcId="{2C853738-D5AA-43B8-A945-B5BCDD8D2EEC}" destId="{756655F7-E8EC-495C-9355-D3EEB33138A9}" srcOrd="9" destOrd="0" presId="urn:microsoft.com/office/officeart/2005/8/layout/orgChart1"/>
    <dgm:cxn modelId="{55E90B7A-BC24-4EC0-AD4F-DAB7FB56834C}" type="presParOf" srcId="{756655F7-E8EC-495C-9355-D3EEB33138A9}" destId="{28BF401A-C523-4DD6-A727-4AE7501945AF}" srcOrd="0" destOrd="0" presId="urn:microsoft.com/office/officeart/2005/8/layout/orgChart1"/>
    <dgm:cxn modelId="{61566B1F-251A-4814-BB0D-649DBA736ACC}" type="presParOf" srcId="{28BF401A-C523-4DD6-A727-4AE7501945AF}" destId="{8449A6C4-64E6-4BA3-8D34-B2D7B97262F2}" srcOrd="0" destOrd="0" presId="urn:microsoft.com/office/officeart/2005/8/layout/orgChart1"/>
    <dgm:cxn modelId="{6A1F56DC-18B6-4232-B207-D1FED20E3740}" type="presParOf" srcId="{28BF401A-C523-4DD6-A727-4AE7501945AF}" destId="{0B1B8830-FC7B-417C-8BEA-617F7567A234}" srcOrd="1" destOrd="0" presId="urn:microsoft.com/office/officeart/2005/8/layout/orgChart1"/>
    <dgm:cxn modelId="{D0FB5898-0988-42DF-A09D-31CA10317BFD}" type="presParOf" srcId="{756655F7-E8EC-495C-9355-D3EEB33138A9}" destId="{8C72B3DA-0CD3-478E-B656-630B2497CE09}" srcOrd="1" destOrd="0" presId="urn:microsoft.com/office/officeart/2005/8/layout/orgChart1"/>
    <dgm:cxn modelId="{C3032637-D508-4424-A611-9E2D0281CB27}" type="presParOf" srcId="{756655F7-E8EC-495C-9355-D3EEB33138A9}" destId="{BF06A3B6-D072-40B5-A68A-77CC28FFE10D}" srcOrd="2" destOrd="0" presId="urn:microsoft.com/office/officeart/2005/8/layout/orgChart1"/>
    <dgm:cxn modelId="{9C1835D8-883A-4410-8D5B-FBE81C0A8222}" type="presParOf" srcId="{2C853738-D5AA-43B8-A945-B5BCDD8D2EEC}" destId="{8A9572CA-846D-45AA-B5CA-0DB48EBEE7DB}" srcOrd="10" destOrd="0" presId="urn:microsoft.com/office/officeart/2005/8/layout/orgChart1"/>
    <dgm:cxn modelId="{D1B01AE7-B4C9-4C76-9447-C6F5AC9F53CA}" type="presParOf" srcId="{2C853738-D5AA-43B8-A945-B5BCDD8D2EEC}" destId="{BBF12F06-01E7-4A62-88C6-5C225A6AC5B5}" srcOrd="11" destOrd="0" presId="urn:microsoft.com/office/officeart/2005/8/layout/orgChart1"/>
    <dgm:cxn modelId="{BB4134E1-71B8-42A6-82E9-C46179F78CC7}" type="presParOf" srcId="{BBF12F06-01E7-4A62-88C6-5C225A6AC5B5}" destId="{C611CD91-DEE2-43AE-BA7E-EF6E091FB0CB}" srcOrd="0" destOrd="0" presId="urn:microsoft.com/office/officeart/2005/8/layout/orgChart1"/>
    <dgm:cxn modelId="{0A008EE9-4CC1-4197-832E-C6B62259BC2D}" type="presParOf" srcId="{C611CD91-DEE2-43AE-BA7E-EF6E091FB0CB}" destId="{A226680E-CF5D-4589-A52D-D8DDD914E8F1}" srcOrd="0" destOrd="0" presId="urn:microsoft.com/office/officeart/2005/8/layout/orgChart1"/>
    <dgm:cxn modelId="{5EAD39BB-C818-4B00-90FE-83BB346247CE}" type="presParOf" srcId="{C611CD91-DEE2-43AE-BA7E-EF6E091FB0CB}" destId="{045FCC69-C5DE-4623-9A77-352AD2BC781F}" srcOrd="1" destOrd="0" presId="urn:microsoft.com/office/officeart/2005/8/layout/orgChart1"/>
    <dgm:cxn modelId="{ACDDCBD6-F1C8-4B19-B77C-A31375EF09C0}" type="presParOf" srcId="{BBF12F06-01E7-4A62-88C6-5C225A6AC5B5}" destId="{707AA71B-42FD-4A7C-921A-643577F28034}" srcOrd="1" destOrd="0" presId="urn:microsoft.com/office/officeart/2005/8/layout/orgChart1"/>
    <dgm:cxn modelId="{7EE26653-F0F1-4D0C-9CF5-182158CB9A4A}" type="presParOf" srcId="{BBF12F06-01E7-4A62-88C6-5C225A6AC5B5}" destId="{0F01FD13-094E-4D92-836F-98C1073AC661}" srcOrd="2" destOrd="0" presId="urn:microsoft.com/office/officeart/2005/8/layout/orgChart1"/>
    <dgm:cxn modelId="{6BFF1BE7-F13F-4A35-BDBD-D2973BECCA8A}" type="presParOf" srcId="{74C3EEE8-DE13-4725-A364-324F5C62ABBD}" destId="{F96A1AFA-61CD-4682-AED2-83C388750AC4}" srcOrd="2" destOrd="0" presId="urn:microsoft.com/office/officeart/2005/8/layout/orgChart1"/>
    <dgm:cxn modelId="{855B4E74-B9C4-4438-9444-EE18AB4DAD5A}" type="presParOf" srcId="{F96A1AFA-61CD-4682-AED2-83C388750AC4}" destId="{AAB94F16-FAA8-45B6-8508-5F59805F9840}" srcOrd="0" destOrd="0" presId="urn:microsoft.com/office/officeart/2005/8/layout/orgChart1"/>
    <dgm:cxn modelId="{870F30D5-E5D0-430F-BE22-C933B0196B51}" type="presParOf" srcId="{F96A1AFA-61CD-4682-AED2-83C388750AC4}" destId="{B0BD95B7-90F3-47DE-9592-F9840D139E07}" srcOrd="1" destOrd="0" presId="urn:microsoft.com/office/officeart/2005/8/layout/orgChart1"/>
    <dgm:cxn modelId="{97D41B3C-199F-416F-8C8D-F2FEE628C230}" type="presParOf" srcId="{B0BD95B7-90F3-47DE-9592-F9840D139E07}" destId="{A40057F1-7BB5-4AAC-BB4D-9EDFFC910A36}" srcOrd="0" destOrd="0" presId="urn:microsoft.com/office/officeart/2005/8/layout/orgChart1"/>
    <dgm:cxn modelId="{0D756E7B-7629-4D20-9976-6CD7EECBC638}" type="presParOf" srcId="{A40057F1-7BB5-4AAC-BB4D-9EDFFC910A36}" destId="{DAF5B086-1439-47C0-A67B-385542B43E53}" srcOrd="0" destOrd="0" presId="urn:microsoft.com/office/officeart/2005/8/layout/orgChart1"/>
    <dgm:cxn modelId="{B5F12553-CA8E-43D7-A449-1309D9DDC6A4}" type="presParOf" srcId="{A40057F1-7BB5-4AAC-BB4D-9EDFFC910A36}" destId="{C1ACB3BA-E968-4875-9151-67F7190D030E}" srcOrd="1" destOrd="0" presId="urn:microsoft.com/office/officeart/2005/8/layout/orgChart1"/>
    <dgm:cxn modelId="{AF197CB4-969B-4785-A2F1-1C8E2981BC08}" type="presParOf" srcId="{B0BD95B7-90F3-47DE-9592-F9840D139E07}" destId="{7E9477BB-15B2-4F4A-A97D-89864E0286D2}" srcOrd="1" destOrd="0" presId="urn:microsoft.com/office/officeart/2005/8/layout/orgChart1"/>
    <dgm:cxn modelId="{57F24C7E-A34D-4E8B-BB51-77532E000B50}" type="presParOf" srcId="{B0BD95B7-90F3-47DE-9592-F9840D139E07}" destId="{50353E3E-6DF1-4BC3-8E3E-72956C83357E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165F85-B485-47AC-BEF0-176114129B1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5713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255DBA-FBF5-4334-B8DD-0537D62A85D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51831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5DBA-FBF5-4334-B8DD-0537D62A85D3}" type="slidenum">
              <a:rPr lang="es-ES" altLang="es-CL" smtClean="0"/>
              <a:pPr>
                <a:defRPr/>
              </a:pPr>
              <a:t>1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8309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419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70662" indent="-296408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85634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59887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134141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FE352B4B-FFA5-47DF-A899-348F2B7C8D40}" type="slidenum">
              <a:rPr lang="es-ES" altLang="es-CL" sz="1200">
                <a:latin typeface="Times New Roman" panose="02020603050405020304" pitchFamily="18" charset="0"/>
              </a:rPr>
              <a:pPr/>
              <a:t>10</a:t>
            </a:fld>
            <a:endParaRPr lang="es-ES" altLang="es-CL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4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5DBA-FBF5-4334-B8DD-0537D62A85D3}" type="slidenum">
              <a:rPr lang="es-ES" altLang="es-CL" smtClean="0"/>
              <a:pPr>
                <a:defRPr/>
              </a:pPr>
              <a:t>12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0125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70662" indent="-296408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85634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59887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134141" indent="-237127" defTabSz="966621"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60839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3082648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556902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4031155" indent="-237127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D7732544-48C3-478B-97C5-15FD2BC8AE7C}" type="slidenum">
              <a:rPr lang="es-ES" altLang="es-CL" sz="1200">
                <a:latin typeface="Times New Roman" panose="02020603050405020304" pitchFamily="18" charset="0"/>
              </a:rPr>
              <a:pPr/>
              <a:t>15</a:t>
            </a:fld>
            <a:endParaRPr lang="es-ES" altLang="es-CL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2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Falta el director Marcos García Alvarado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5DBA-FBF5-4334-B8DD-0537D62A85D3}" type="slidenum">
              <a:rPr lang="es-ES" altLang="es-CL" smtClean="0"/>
              <a:pPr>
                <a:defRPr/>
              </a:pPr>
              <a:t>17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6056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5DBA-FBF5-4334-B8DD-0537D62A85D3}" type="slidenum">
              <a:rPr lang="es-ES" altLang="es-CL" smtClean="0"/>
              <a:pPr>
                <a:defRPr/>
              </a:pPr>
              <a:t>20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1516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>
                <a:effectLst/>
              </a:rPr>
              <a:t/>
            </a:r>
            <a:br>
              <a:rPr lang="es-CL" dirty="0" smtClean="0">
                <a:effectLst/>
              </a:rPr>
            </a:br>
            <a:r>
              <a:rPr lang="es-CL" dirty="0" smtClean="0">
                <a:effectLst/>
              </a:rPr>
              <a:t>ALEXIS KALERGIS PARRA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55DBA-FBF5-4334-B8DD-0537D62A85D3}" type="slidenum">
              <a:rPr lang="es-ES" altLang="es-CL" smtClean="0"/>
              <a:pPr>
                <a:defRPr/>
              </a:pPr>
              <a:t>21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4045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OWER PORTADA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76493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71594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OWER PORTADA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12300441-3E79-43D7-B76C-3C439FA85943}" type="datetimeFigureOut">
              <a:rPr lang="es-CL"/>
              <a:pPr>
                <a:defRPr/>
              </a:pPr>
              <a:t>04-07-2014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4411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469963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5218969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3419349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POWER PORTADA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AE023AE-57E0-47C6-89CB-26E36C05D772}" type="datetimeFigureOut">
              <a:rPr lang="es-CL"/>
              <a:pPr>
                <a:defRPr/>
              </a:pPr>
              <a:t>04-07-2014</a:t>
            </a:fld>
            <a:endParaRPr lang="es-CL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61526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776847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INTERIOR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354406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Nombre del Programa</a:t>
            </a:r>
            <a:br>
              <a:rPr lang="es-ES" altLang="es-CL" smtClean="0"/>
            </a:br>
            <a:r>
              <a:rPr lang="es-ES" altLang="es-CL" smtClean="0"/>
              <a:t>Comisión Nacional de Investigación Científica y Tecnológica</a:t>
            </a:r>
            <a:br>
              <a:rPr lang="es-ES" altLang="es-CL" smtClean="0"/>
            </a:b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963D51-D083-4829-A256-07F18EFCB151}" type="datetimeFigureOut">
              <a:rPr lang="es-CL"/>
              <a:pPr>
                <a:defRPr/>
              </a:pPr>
              <a:t>04-07-2014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77D76A-2D48-46B8-B796-D9499622FDB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6" r:id="rId1"/>
    <p:sldLayoutId id="2147486947" r:id="rId2"/>
    <p:sldLayoutId id="2147486948" r:id="rId3"/>
    <p:sldLayoutId id="2147486949" r:id="rId4"/>
    <p:sldLayoutId id="2147486950" r:id="rId5"/>
    <p:sldLayoutId id="2147486951" r:id="rId6"/>
    <p:sldLayoutId id="2147486952" r:id="rId7"/>
    <p:sldLayoutId id="2147486953" r:id="rId8"/>
    <p:sldLayoutId id="2147486954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sirve.cl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edicionesespeciales.elmercurio.com/destacadas/detalle/index.asp?idnoticia=20140514159054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presa.elmercurio.com/Pages/SearchResults.aspx?ST=proyecto+fondef+de+vivienda&amp;SF=&amp;SD=&amp;ED=&amp;NewsID=222318&amp;IsExternalSite=Fals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edicionesespeciales.elmercurio.com/destacadas/detalle/index.asp?idnoticia=20130410124852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tattersall.cl/documentos/revistas/2014-tattersall-enero.pdf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://www.viveagro.cl/index.php/productores-apuestan-por-el-cultivo-de-la-murtilla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publimetro.cl/nota/cronica/u-de-chile-entrega-textos-a-alumnos-de-pedagogia-de-educacion-basica-para-ensenar-matematicas/CPIndB!JMrV73WXoaQpXdWOuxADGA/" TargetMode="External"/><Relationship Id="rId7" Type="http://schemas.openxmlformats.org/officeDocument/2006/relationships/image" Target="../media/image41.jpeg"/><Relationship Id="rId2" Type="http://schemas.openxmlformats.org/officeDocument/2006/relationships/hyperlink" Target="http://www.ediciones-sm.cl/lanzamiento_refip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://diario.elmercurio.com/detalle/index.asp?id=%7b7fc94f47-536b-45ff-890c-380ee4ed32bf%7d" TargetMode="Externa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hyperlink" Target="http://www.imii.cl/cientificos-de-la-uc-crean-la-primera-vacuna-contra-el-virus-sincicial/" TargetMode="External"/><Relationship Id="rId4" Type="http://schemas.openxmlformats.org/officeDocument/2006/relationships/hyperlink" Target="http://worldwide.espacenet.com/publicationDetails/biblio?CC=US&amp;NR=8398993B2&amp;KC=B2&amp;FT=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ctrTitle"/>
          </p:nvPr>
        </p:nvSpPr>
        <p:spPr>
          <a:xfrm>
            <a:off x="825500" y="1847850"/>
            <a:ext cx="7772400" cy="3235325"/>
          </a:xfrm>
        </p:spPr>
        <p:txBody>
          <a:bodyPr/>
          <a:lstStyle/>
          <a:p>
            <a:pPr algn="ctr">
              <a:defRPr/>
            </a:pPr>
            <a:r>
              <a:rPr lang="es-MX" altLang="es-CL" b="1" dirty="0">
                <a:solidFill>
                  <a:schemeClr val="accent1">
                    <a:lumMod val="75000"/>
                  </a:schemeClr>
                </a:solidFill>
              </a:rPr>
              <a:t>FONDEF de CONICYT</a:t>
            </a:r>
            <a:br>
              <a:rPr lang="es-MX" altLang="es-C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altLang="es-C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MX" altLang="es-C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MX" altLang="es-CL" sz="2800" b="1" dirty="0">
                <a:solidFill>
                  <a:schemeClr val="accent1">
                    <a:lumMod val="75000"/>
                  </a:schemeClr>
                </a:solidFill>
              </a:rPr>
              <a:t>Ciencia Aplicada: Investigación para el Desarrollo Tecnológico de </a:t>
            </a:r>
            <a:r>
              <a:rPr lang="es-MX" altLang="es-CL" sz="2800" b="1" dirty="0" smtClean="0">
                <a:solidFill>
                  <a:schemeClr val="accent1">
                    <a:lumMod val="75000"/>
                  </a:schemeClr>
                </a:solidFill>
              </a:rPr>
              <a:t>Chile</a:t>
            </a:r>
            <a: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CL" sz="3200" b="1" dirty="0" smtClean="0">
              <a:solidFill>
                <a:schemeClr val="accent1"/>
              </a:solidFill>
            </a:endParaRPr>
          </a:p>
        </p:txBody>
      </p:sp>
      <p:sp>
        <p:nvSpPr>
          <p:cNvPr id="26627" name="Subtítulo 3"/>
          <p:cNvSpPr>
            <a:spLocks noGrp="1"/>
          </p:cNvSpPr>
          <p:nvPr>
            <p:ph type="subTitle" idx="1"/>
          </p:nvPr>
        </p:nvSpPr>
        <p:spPr>
          <a:xfrm>
            <a:off x="541338" y="4645025"/>
            <a:ext cx="8318500" cy="1752600"/>
          </a:xfrm>
        </p:spPr>
        <p:txBody>
          <a:bodyPr/>
          <a:lstStyle/>
          <a:p>
            <a:pPr algn="r"/>
            <a:r>
              <a:rPr lang="es-CL" altLang="es-CL" sz="2000" b="1" smtClean="0">
                <a:solidFill>
                  <a:schemeClr val="tx1"/>
                </a:solidFill>
              </a:rPr>
              <a:t>Gonzalo Jordan Fresno</a:t>
            </a:r>
          </a:p>
          <a:p>
            <a:pPr algn="r"/>
            <a:r>
              <a:rPr lang="es-CL" altLang="es-CL" sz="2000" smtClean="0">
                <a:solidFill>
                  <a:schemeClr val="tx1"/>
                </a:solidFill>
              </a:rPr>
              <a:t>		</a:t>
            </a:r>
            <a:r>
              <a:rPr lang="es-CL" altLang="es-CL" sz="2000" b="1" smtClean="0">
                <a:solidFill>
                  <a:schemeClr val="tx1"/>
                </a:solidFill>
              </a:rPr>
              <a:t> Director Ejecutivo FONDEF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438775"/>
            <a:ext cx="21272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5438775"/>
            <a:ext cx="21272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1064" r="9348" b="13161"/>
          <a:stretch>
            <a:fillRect/>
          </a:stretch>
        </p:blipFill>
        <p:spPr bwMode="auto">
          <a:xfrm>
            <a:off x="6948488" y="5435600"/>
            <a:ext cx="21955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288" y="5681663"/>
            <a:ext cx="25796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El pensamiento positivo influye en </a:t>
            </a:r>
            <a:endParaRPr lang="es-CL" sz="2000" dirty="0"/>
          </a:p>
          <a:p>
            <a:pPr>
              <a:defRPr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la Competitividad</a:t>
            </a:r>
            <a:endParaRPr lang="es-C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767745"/>
              </p:ext>
            </p:extLst>
          </p:nvPr>
        </p:nvGraphicFramePr>
        <p:xfrm>
          <a:off x="814316" y="1417638"/>
          <a:ext cx="7620000" cy="526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curvada hacia abajo 5"/>
          <p:cNvSpPr/>
          <p:nvPr/>
        </p:nvSpPr>
        <p:spPr>
          <a:xfrm>
            <a:off x="3175000" y="1582738"/>
            <a:ext cx="3181350" cy="1050925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ln w="0"/>
                <a:solidFill>
                  <a:srgbClr val="E53139"/>
                </a:solidFill>
              </a:rPr>
              <a:t>Vinculación</a:t>
            </a:r>
            <a:endParaRPr lang="es-CL" sz="1800" b="1" dirty="0">
              <a:ln w="0"/>
              <a:solidFill>
                <a:srgbClr val="E53139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900613" y="403225"/>
            <a:ext cx="2768600" cy="12414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800" b="1" dirty="0"/>
              <a:t>Colaboración Internacional</a:t>
            </a:r>
          </a:p>
        </p:txBody>
      </p:sp>
      <p:sp>
        <p:nvSpPr>
          <p:cNvPr id="12" name="Elipse 11"/>
          <p:cNvSpPr/>
          <p:nvPr/>
        </p:nvSpPr>
        <p:spPr>
          <a:xfrm>
            <a:off x="1625600" y="395288"/>
            <a:ext cx="2768600" cy="12160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FONDEF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5262563"/>
            <a:ext cx="18478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 descr="http://nuevotiempo.org/mundoactual/files/2009/10/empresari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5262563"/>
            <a:ext cx="169386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 descr="http://www.dineroenimagen.com/media/dinero/styles/gallerie/public/images/2013/02/agreement_0.jpg?itok=cQ1prM4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77" y="5248730"/>
            <a:ext cx="203993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 rot="10800000">
            <a:off x="6882030" y="1810015"/>
            <a:ext cx="1574366" cy="12233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 derecha 12"/>
          <p:cNvSpPr/>
          <p:nvPr/>
        </p:nvSpPr>
        <p:spPr>
          <a:xfrm>
            <a:off x="609694" y="1810015"/>
            <a:ext cx="1512000" cy="1224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sz="3200" b="1" dirty="0" smtClean="0">
                <a:solidFill>
                  <a:srgbClr val="1F497D"/>
                </a:solidFill>
              </a:rPr>
              <a:t>Proyectos Colaborativos</a:t>
            </a:r>
            <a:endParaRPr lang="es-CL" sz="3200" b="1" dirty="0">
              <a:solidFill>
                <a:srgbClr val="1F497D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60911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45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4539343" y="2041071"/>
            <a:ext cx="0" cy="751115"/>
          </a:xfrm>
          <a:prstGeom prst="line">
            <a:avLst/>
          </a:prstGeom>
          <a:ln>
            <a:solidFill>
              <a:srgbClr val="3167A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78268"/>
              </p:ext>
            </p:extLst>
          </p:nvPr>
        </p:nvGraphicFramePr>
        <p:xfrm>
          <a:off x="-81885" y="1012768"/>
          <a:ext cx="9225885" cy="684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88950" y="120650"/>
            <a:ext cx="7138988" cy="1143000"/>
          </a:xfrm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</a:tabLst>
            </a:pPr>
            <a:r>
              <a:rPr lang="es-CL" altLang="es-CL" sz="2800" b="1" smtClean="0">
                <a:solidFill>
                  <a:srgbClr val="1F497D"/>
                </a:solidFill>
              </a:rPr>
              <a:t>Organigrama FONDEF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404447" y="133961"/>
            <a:ext cx="6923088" cy="1143000"/>
          </a:xfrm>
        </p:spPr>
        <p:txBody>
          <a:bodyPr/>
          <a:lstStyle/>
          <a:p>
            <a:pPr eaLnBrk="1" hangingPunct="1"/>
            <a:r>
              <a:rPr lang="es-CL" altLang="es-CL" sz="3200" b="1" dirty="0" smtClean="0">
                <a:solidFill>
                  <a:srgbClr val="1F497D"/>
                </a:solidFill>
              </a:rPr>
              <a:t>Instrumentos FONDEF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584808" y="1106911"/>
            <a:ext cx="7097712" cy="1338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Concurso </a:t>
            </a:r>
            <a:r>
              <a:rPr lang="es-CL" b="1" dirty="0"/>
              <a:t>IDeA en dos etapas</a:t>
            </a:r>
            <a:r>
              <a:rPr lang="es-CL" dirty="0"/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CL" dirty="0"/>
              <a:t>Ciencia aplicada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CL" dirty="0"/>
              <a:t>Investigación Tecnológica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584808" y="4048255"/>
            <a:ext cx="7097712" cy="1336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Concurso </a:t>
            </a:r>
            <a:r>
              <a:rPr lang="es-CL" b="1" dirty="0"/>
              <a:t>Valorización de la Investigación en la Universidad (VIU)</a:t>
            </a:r>
            <a:endParaRPr lang="es-CL" dirty="0"/>
          </a:p>
        </p:txBody>
      </p:sp>
      <p:sp>
        <p:nvSpPr>
          <p:cNvPr id="6" name="Rectángulo redondeado 5"/>
          <p:cNvSpPr/>
          <p:nvPr/>
        </p:nvSpPr>
        <p:spPr>
          <a:xfrm>
            <a:off x="584808" y="5490870"/>
            <a:ext cx="7097712" cy="1338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Concurso IDeA-Newton </a:t>
            </a:r>
            <a:r>
              <a:rPr lang="es-CL" dirty="0"/>
              <a:t>en colaboración con el Reino Unido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84808" y="2568636"/>
            <a:ext cx="7097712" cy="1336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/>
              <a:t>Concurso </a:t>
            </a:r>
            <a:r>
              <a:rPr lang="es-CL" b="1" dirty="0" smtClean="0"/>
              <a:t>Investigación Tecnológica III</a:t>
            </a:r>
            <a:endParaRPr lang="es-C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texto 3"/>
          <p:cNvSpPr>
            <a:spLocks noGrp="1"/>
          </p:cNvSpPr>
          <p:nvPr>
            <p:ph type="body" idx="1"/>
          </p:nvPr>
        </p:nvSpPr>
        <p:spPr>
          <a:xfrm>
            <a:off x="736600" y="3057525"/>
            <a:ext cx="7772400" cy="1500188"/>
          </a:xfrm>
        </p:spPr>
        <p:txBody>
          <a:bodyPr/>
          <a:lstStyle/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  <a:p>
            <a:pPr algn="ctr"/>
            <a:r>
              <a:rPr lang="es-CL" altLang="es-CL" sz="3200" b="1" dirty="0" smtClean="0">
                <a:solidFill>
                  <a:srgbClr val="1F497D"/>
                </a:solidFill>
              </a:rPr>
              <a:t>Casos exitosos FONDEF</a:t>
            </a:r>
          </a:p>
          <a:p>
            <a:pPr algn="ctr"/>
            <a:endParaRPr lang="es-CL" altLang="es-CL" sz="3200" b="1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0663"/>
            <a:ext cx="7596188" cy="1277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1600" b="1" dirty="0" smtClean="0">
                <a:solidFill>
                  <a:srgbClr val="1F497D"/>
                </a:solidFill>
              </a:rPr>
              <a:t>Pontificia Universidad Católica De Chile (</a:t>
            </a:r>
            <a:r>
              <a:rPr lang="es-CL" sz="1600" b="1" dirty="0">
                <a:solidFill>
                  <a:srgbClr val="1F497D"/>
                </a:solidFill>
              </a:rPr>
              <a:t>PUC</a:t>
            </a:r>
            <a:r>
              <a:rPr lang="es-CL" sz="1600" b="1" dirty="0" smtClean="0">
                <a:solidFill>
                  <a:srgbClr val="1F497D"/>
                </a:solidFill>
              </a:rPr>
              <a:t>):</a:t>
            </a:r>
            <a:br>
              <a:rPr lang="es-CL" sz="1600" b="1" dirty="0" smtClean="0">
                <a:solidFill>
                  <a:srgbClr val="1F497D"/>
                </a:solidFill>
              </a:rPr>
            </a:br>
            <a:r>
              <a:rPr lang="es-CL" sz="1600" b="1" dirty="0" smtClean="0">
                <a:solidFill>
                  <a:srgbClr val="1F497D"/>
                </a:solidFill>
              </a:rPr>
              <a:t> </a:t>
            </a:r>
            <a:r>
              <a:rPr lang="es-CL" sz="2200" b="1" dirty="0" smtClean="0">
                <a:solidFill>
                  <a:srgbClr val="1F497D"/>
                </a:solidFill>
              </a:rPr>
              <a:t>“Soluciones integrales para toda la cadena de servicios asociados al proyecto estructural”</a:t>
            </a:r>
            <a:endParaRPr lang="es-CL" sz="2200" b="1" dirty="0">
              <a:solidFill>
                <a:srgbClr val="1F497D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194300" y="1420590"/>
            <a:ext cx="3635375" cy="5344659"/>
          </a:xfrm>
        </p:spPr>
        <p:txBody>
          <a:bodyPr/>
          <a:lstStyle/>
          <a:p>
            <a:pPr marL="0" indent="0" algn="ctr">
              <a:buFont typeface="Arial" pitchFamily="-112" charset="0"/>
              <a:buNone/>
              <a:defRPr/>
            </a:pPr>
            <a:r>
              <a:rPr lang="es-CL" sz="1400" b="1" dirty="0" smtClean="0"/>
              <a:t>Director de proyectos FONDEF </a:t>
            </a:r>
          </a:p>
          <a:p>
            <a:pPr>
              <a:defRPr/>
            </a:pPr>
            <a:r>
              <a:rPr lang="es-CL" sz="1400" b="1" dirty="0" smtClean="0"/>
              <a:t>D96I1006</a:t>
            </a:r>
            <a:r>
              <a:rPr lang="es-CL" sz="1400" dirty="0" smtClean="0"/>
              <a:t> (1996-1999) </a:t>
            </a:r>
            <a:r>
              <a:rPr lang="es-CL" sz="1400" dirty="0"/>
              <a:t>Desarrollo, fabricación, ensayo e implementación de sistemas </a:t>
            </a:r>
            <a:r>
              <a:rPr lang="es-CL" sz="1400" dirty="0" err="1"/>
              <a:t>innovativos</a:t>
            </a:r>
            <a:r>
              <a:rPr lang="es-CL" sz="1400" dirty="0"/>
              <a:t> de </a:t>
            </a:r>
            <a:r>
              <a:rPr lang="es-CL" sz="1400" b="1" dirty="0"/>
              <a:t>reducción de </a:t>
            </a:r>
            <a:r>
              <a:rPr lang="es-CL" sz="1400" b="1" dirty="0" smtClean="0"/>
              <a:t>vibraciones.</a:t>
            </a:r>
          </a:p>
          <a:p>
            <a:pPr algn="just">
              <a:defRPr/>
            </a:pPr>
            <a:r>
              <a:rPr lang="es-CL" sz="1400" b="1" dirty="0" smtClean="0"/>
              <a:t>D00T1005</a:t>
            </a:r>
            <a:r>
              <a:rPr lang="es-CL" sz="1400" dirty="0" smtClean="0"/>
              <a:t> </a:t>
            </a:r>
            <a:r>
              <a:rPr lang="es-CL" sz="1400" dirty="0"/>
              <a:t>(2000-2001) </a:t>
            </a:r>
            <a:r>
              <a:rPr lang="es-CL" sz="1400" dirty="0" smtClean="0"/>
              <a:t>Proyecto SIRVE 2000 sistemas </a:t>
            </a:r>
            <a:r>
              <a:rPr lang="es-CL" sz="1400" dirty="0" err="1" smtClean="0"/>
              <a:t>innovativos</a:t>
            </a:r>
            <a:r>
              <a:rPr lang="es-CL" sz="1400" dirty="0" smtClean="0"/>
              <a:t> para la </a:t>
            </a:r>
            <a:r>
              <a:rPr lang="es-CL" sz="1400" b="1" dirty="0" smtClean="0"/>
              <a:t>reducción de vibraciones en estructuras </a:t>
            </a:r>
          </a:p>
          <a:p>
            <a:pPr algn="just">
              <a:defRPr/>
            </a:pPr>
            <a:r>
              <a:rPr lang="es-CL" sz="1400" b="1" dirty="0"/>
              <a:t>D00T2005</a:t>
            </a:r>
            <a:r>
              <a:rPr lang="es-CL" sz="1400" dirty="0"/>
              <a:t> (2002-2003) </a:t>
            </a:r>
            <a:r>
              <a:rPr lang="es-CL" sz="1400" dirty="0" smtClean="0"/>
              <a:t>Proyecto SIRVE 2000 sistemas </a:t>
            </a:r>
            <a:r>
              <a:rPr lang="es-CL" sz="1400" dirty="0" err="1" smtClean="0"/>
              <a:t>innovativos</a:t>
            </a:r>
            <a:r>
              <a:rPr lang="es-CL" sz="1400" dirty="0" smtClean="0"/>
              <a:t> para la </a:t>
            </a:r>
            <a:r>
              <a:rPr lang="es-CL" sz="1400" b="1" dirty="0" smtClean="0"/>
              <a:t>reducción de vibraciones en estructuras </a:t>
            </a:r>
          </a:p>
          <a:p>
            <a:pPr algn="just">
              <a:defRPr/>
            </a:pPr>
            <a:r>
              <a:rPr lang="es-CL" sz="1400" b="1" dirty="0"/>
              <a:t>D07I1006</a:t>
            </a:r>
            <a:r>
              <a:rPr lang="es-CL" sz="1400" dirty="0"/>
              <a:t> (2009-2012) </a:t>
            </a:r>
            <a:r>
              <a:rPr lang="es-CL" sz="1400" dirty="0" smtClean="0"/>
              <a:t>Segunda generación de sistemas de </a:t>
            </a:r>
            <a:r>
              <a:rPr lang="es-CL" sz="1400" b="1" dirty="0" smtClean="0"/>
              <a:t>reducción de vibraciones para estructuras</a:t>
            </a:r>
            <a:r>
              <a:rPr lang="es-CL" sz="1400" dirty="0" smtClean="0"/>
              <a:t>: sistemas </a:t>
            </a:r>
            <a:r>
              <a:rPr lang="es-CL" sz="1400" dirty="0" err="1" smtClean="0"/>
              <a:t>semiactivos</a:t>
            </a:r>
            <a:r>
              <a:rPr lang="es-CL" sz="1400" dirty="0" smtClean="0"/>
              <a:t>, compuestos, y </a:t>
            </a:r>
            <a:r>
              <a:rPr lang="es-CL" sz="1400" dirty="0" err="1" smtClean="0"/>
              <a:t>autocentrantes</a:t>
            </a:r>
            <a:r>
              <a:rPr lang="es-CL" sz="1400" dirty="0" smtClean="0"/>
              <a:t>.</a:t>
            </a:r>
          </a:p>
          <a:p>
            <a:pPr algn="just">
              <a:defRPr/>
            </a:pPr>
            <a:r>
              <a:rPr lang="es-CL" sz="1400" dirty="0"/>
              <a:t>Empresa formada SIRVE S.A </a:t>
            </a:r>
            <a:r>
              <a:rPr lang="es-CL" sz="1100" dirty="0"/>
              <a:t>(</a:t>
            </a:r>
            <a:r>
              <a:rPr lang="es-CL" sz="1100" dirty="0">
                <a:hlinkClick r:id="rId3"/>
              </a:rPr>
              <a:t>http://sirve.cl</a:t>
            </a:r>
            <a:r>
              <a:rPr lang="es-CL" sz="1100" dirty="0" smtClean="0">
                <a:hlinkClick r:id="rId3"/>
              </a:rPr>
              <a:t>/</a:t>
            </a:r>
            <a:r>
              <a:rPr lang="es-CL" sz="1100" dirty="0" smtClean="0"/>
              <a:t>) </a:t>
            </a:r>
            <a:endParaRPr lang="es-CL" sz="1400" dirty="0" smtClean="0"/>
          </a:p>
          <a:p>
            <a:pPr algn="just">
              <a:defRPr/>
            </a:pPr>
            <a:r>
              <a:rPr lang="es-CL" sz="1100" dirty="0"/>
              <a:t>(</a:t>
            </a:r>
            <a:r>
              <a:rPr lang="es-CL" sz="1100" dirty="0">
                <a:hlinkClick r:id="rId4"/>
              </a:rPr>
              <a:t>http://www.edicionesespeciales.elmercurio.com/destacadas/detalle/index.asp?idnoticia=201405141590549</a:t>
            </a:r>
            <a:r>
              <a:rPr lang="es-CL" sz="1100" dirty="0" smtClean="0">
                <a:hlinkClick r:id="rId4"/>
              </a:rPr>
              <a:t>#</a:t>
            </a:r>
            <a:r>
              <a:rPr lang="es-CL" sz="1100" dirty="0" smtClean="0"/>
              <a:t> )</a:t>
            </a:r>
          </a:p>
          <a:p>
            <a:pPr>
              <a:defRPr/>
            </a:pPr>
            <a:endParaRPr lang="es-CL" sz="1400" dirty="0" smtClean="0"/>
          </a:p>
          <a:p>
            <a:pPr>
              <a:defRPr/>
            </a:pPr>
            <a:endParaRPr lang="es-CL" sz="1400" dirty="0"/>
          </a:p>
        </p:txBody>
      </p:sp>
      <p:pic>
        <p:nvPicPr>
          <p:cNvPr id="4608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7787" r="22089" b="2798"/>
          <a:stretch>
            <a:fillRect/>
          </a:stretch>
        </p:blipFill>
        <p:spPr bwMode="auto">
          <a:xfrm>
            <a:off x="0" y="1498600"/>
            <a:ext cx="35147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498600"/>
            <a:ext cx="18954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700"/>
            <a:ext cx="35020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3"/>
          <a:stretch>
            <a:fillRect/>
          </a:stretch>
        </p:blipFill>
        <p:spPr bwMode="auto">
          <a:xfrm>
            <a:off x="3359150" y="3951288"/>
            <a:ext cx="18954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ángulo 2"/>
          <p:cNvSpPr>
            <a:spLocks noChangeArrowheads="1"/>
          </p:cNvSpPr>
          <p:nvPr/>
        </p:nvSpPr>
        <p:spPr bwMode="auto">
          <a:xfrm>
            <a:off x="3306763" y="3662363"/>
            <a:ext cx="188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Juan Carlos De la Llera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3737" r="10899"/>
          <a:stretch>
            <a:fillRect/>
          </a:stretch>
        </p:blipFill>
        <p:spPr bwMode="auto">
          <a:xfrm>
            <a:off x="0" y="1557338"/>
            <a:ext cx="37369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ítulo 1"/>
          <p:cNvSpPr>
            <a:spLocks noGrp="1"/>
          </p:cNvSpPr>
          <p:nvPr>
            <p:ph type="title"/>
          </p:nvPr>
        </p:nvSpPr>
        <p:spPr>
          <a:xfrm>
            <a:off x="95250" y="260350"/>
            <a:ext cx="7500938" cy="1143000"/>
          </a:xfrm>
        </p:spPr>
        <p:txBody>
          <a:bodyPr/>
          <a:lstStyle/>
          <a:p>
            <a:r>
              <a:rPr lang="es-CL" altLang="es-CL" sz="1400" b="1" dirty="0" smtClean="0">
                <a:solidFill>
                  <a:srgbClr val="1F497D"/>
                </a:solidFill>
              </a:rPr>
              <a:t>Universidad de Chile:</a:t>
            </a:r>
            <a:r>
              <a:rPr lang="es-CL" altLang="es-CL" dirty="0" smtClean="0"/>
              <a:t/>
            </a:r>
            <a:br>
              <a:rPr lang="es-CL" altLang="es-CL" dirty="0" smtClean="0"/>
            </a:br>
            <a:r>
              <a:rPr lang="es-CL" altLang="es-CL" sz="2000" b="1" dirty="0" smtClean="0">
                <a:solidFill>
                  <a:srgbClr val="1F497D"/>
                </a:solidFill>
              </a:rPr>
              <a:t>“Proyecto FONDEF de vivienda de emergencia arroja excelentes resultados de habitabilidad”</a:t>
            </a:r>
            <a:r>
              <a:rPr lang="es-CL" altLang="es-CL" dirty="0" smtClean="0"/>
              <a:t/>
            </a:r>
            <a:br>
              <a:rPr lang="es-CL" altLang="es-CL" dirty="0" smtClean="0"/>
            </a:br>
            <a:endParaRPr lang="es-CL" altLang="es-CL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1613" y="1557338"/>
            <a:ext cx="3416300" cy="4525962"/>
          </a:xfrm>
        </p:spPr>
        <p:txBody>
          <a:bodyPr/>
          <a:lstStyle/>
          <a:p>
            <a:pPr marL="0" indent="0" algn="ctr">
              <a:buFont typeface="Arial" pitchFamily="-112" charset="0"/>
              <a:buNone/>
              <a:defRPr/>
            </a:pPr>
            <a:r>
              <a:rPr lang="es-CL" sz="1400" b="1" dirty="0" smtClean="0"/>
              <a:t>Directora de proyectos FONDEF</a:t>
            </a:r>
          </a:p>
          <a:p>
            <a:pPr marL="0" indent="0" algn="just">
              <a:buFont typeface="Arial" pitchFamily="-112" charset="0"/>
              <a:buNone/>
              <a:defRPr/>
            </a:pPr>
            <a:endParaRPr lang="es-CL" sz="1400" b="1" dirty="0"/>
          </a:p>
          <a:p>
            <a:pPr algn="just">
              <a:defRPr/>
            </a:pPr>
            <a:r>
              <a:rPr lang="es-CL" sz="1400" b="1" dirty="0" smtClean="0"/>
              <a:t>D09I1058</a:t>
            </a:r>
            <a:r>
              <a:rPr lang="es-CL" sz="1400" dirty="0" smtClean="0"/>
              <a:t> (2011-2014) Desarrollo de bases técnicas y normativas para </a:t>
            </a:r>
            <a:r>
              <a:rPr lang="es-CL" sz="1400" b="1" dirty="0" smtClean="0"/>
              <a:t>prototipos de vivienda modular</a:t>
            </a:r>
            <a:r>
              <a:rPr lang="es-CL" sz="1400" dirty="0" smtClean="0"/>
              <a:t>, con énfasis en soluciones de emergencia, bajo criterios técnicos, geográficos y económicos que mejoren su eficiencia y funcionalidad.</a:t>
            </a:r>
          </a:p>
          <a:p>
            <a:pPr algn="just">
              <a:defRPr/>
            </a:pPr>
            <a:r>
              <a:rPr lang="es-CL" sz="1400" dirty="0" smtClean="0"/>
              <a:t>Desarrolló un reglamento de viviendas de emergencia, disponible para el uso de las autoridades.</a:t>
            </a:r>
          </a:p>
          <a:p>
            <a:pPr algn="just">
              <a:defRPr/>
            </a:pPr>
            <a:endParaRPr lang="es-CL" sz="1400" dirty="0"/>
          </a:p>
          <a:p>
            <a:pPr>
              <a:defRPr/>
            </a:pPr>
            <a:r>
              <a:rPr lang="es-CL" sz="1100" dirty="0" smtClean="0">
                <a:hlinkClick r:id="rId3"/>
              </a:rPr>
              <a:t>(</a:t>
            </a:r>
            <a:r>
              <a:rPr lang="es-CL" sz="1100" dirty="0">
                <a:hlinkClick r:id="rId4"/>
              </a:rPr>
              <a:t>http://</a:t>
            </a:r>
            <a:r>
              <a:rPr lang="es-CL" sz="1100" dirty="0" smtClean="0">
                <a:hlinkClick r:id="rId4"/>
              </a:rPr>
              <a:t>www.edicionesespeciales.elmercurio.com/destacadas/detalle/index.asp?idnoticia=201304101248521</a:t>
            </a:r>
            <a:r>
              <a:rPr lang="es-CL" sz="1100" dirty="0" smtClean="0"/>
              <a:t> )</a:t>
            </a:r>
            <a:endParaRPr lang="es-CL" dirty="0"/>
          </a:p>
        </p:txBody>
      </p:sp>
      <p:pic>
        <p:nvPicPr>
          <p:cNvPr id="48133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7448" b="27319"/>
          <a:stretch>
            <a:fillRect/>
          </a:stretch>
        </p:blipFill>
        <p:spPr bwMode="auto">
          <a:xfrm>
            <a:off x="3479801" y="1608365"/>
            <a:ext cx="18018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819525"/>
            <a:ext cx="5295901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ángulo 1"/>
          <p:cNvSpPr>
            <a:spLocks noChangeArrowheads="1"/>
          </p:cNvSpPr>
          <p:nvPr/>
        </p:nvSpPr>
        <p:spPr bwMode="auto">
          <a:xfrm>
            <a:off x="3409950" y="3513138"/>
            <a:ext cx="2046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Rose Marie Garay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921"/>
            <a:ext cx="3232878" cy="16521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15139"/>
          <a:stretch/>
        </p:blipFill>
        <p:spPr>
          <a:xfrm>
            <a:off x="0" y="3069770"/>
            <a:ext cx="4906734" cy="378822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9611" b="3682"/>
          <a:stretch/>
        </p:blipFill>
        <p:spPr>
          <a:xfrm>
            <a:off x="4945143" y="4673256"/>
            <a:ext cx="4362450" cy="2193533"/>
          </a:xfr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924428" y="1414816"/>
            <a:ext cx="4038600" cy="3188206"/>
          </a:xfrm>
        </p:spPr>
        <p:txBody>
          <a:bodyPr/>
          <a:lstStyle/>
          <a:p>
            <a:pPr algn="just"/>
            <a:r>
              <a:rPr lang="es-CL" sz="1400" b="1" dirty="0"/>
              <a:t>Director de proyectos FONDEF </a:t>
            </a:r>
            <a:endParaRPr lang="es-CL" sz="1400" b="1" dirty="0" smtClean="0">
              <a:latin typeface="+mn-lt"/>
              <a:ea typeface="+mn-ea"/>
              <a:cs typeface="+mn-cs"/>
            </a:endParaRPr>
          </a:p>
          <a:p>
            <a:pPr algn="just"/>
            <a:r>
              <a:rPr lang="es-CL" sz="1400" b="1" dirty="0" smtClean="0">
                <a:latin typeface="+mn-lt"/>
                <a:ea typeface="+mn-ea"/>
                <a:cs typeface="+mn-cs"/>
              </a:rPr>
              <a:t>CA12I10383 </a:t>
            </a:r>
            <a:r>
              <a:rPr lang="es-CL" sz="1400" dirty="0">
                <a:latin typeface="+mn-lt"/>
                <a:ea typeface="+mn-ea"/>
                <a:cs typeface="+mn-cs"/>
              </a:rPr>
              <a:t>(2012-2014) Cortes, escisiones y hendiduras controladas para </a:t>
            </a:r>
            <a:r>
              <a:rPr lang="es-CL" sz="1400" dirty="0" smtClean="0">
                <a:latin typeface="+mn-lt"/>
                <a:ea typeface="+mn-ea"/>
                <a:cs typeface="+mn-cs"/>
              </a:rPr>
              <a:t>el desarrollo </a:t>
            </a:r>
            <a:r>
              <a:rPr lang="es-CL" sz="1400" dirty="0">
                <a:latin typeface="+mn-lt"/>
                <a:ea typeface="+mn-ea"/>
                <a:cs typeface="+mn-cs"/>
              </a:rPr>
              <a:t>espacial de estructuras resistentes de </a:t>
            </a:r>
            <a:r>
              <a:rPr lang="es-CL" sz="1400" b="1" dirty="0" smtClean="0">
                <a:latin typeface="+mn-lt"/>
                <a:ea typeface="+mn-ea"/>
                <a:cs typeface="+mn-cs"/>
              </a:rPr>
              <a:t>madera sólida </a:t>
            </a:r>
            <a:r>
              <a:rPr lang="es-CL" sz="1400" b="1" dirty="0">
                <a:latin typeface="+mn-lt"/>
                <a:ea typeface="+mn-ea"/>
                <a:cs typeface="+mn-cs"/>
              </a:rPr>
              <a:t>curvada con </a:t>
            </a:r>
            <a:r>
              <a:rPr lang="es-CL" sz="1400" b="1" dirty="0" smtClean="0">
                <a:latin typeface="+mn-lt"/>
                <a:ea typeface="+mn-ea"/>
                <a:cs typeface="+mn-cs"/>
              </a:rPr>
              <a:t>vapor.</a:t>
            </a:r>
            <a:endParaRPr lang="es-CL" sz="1400" dirty="0">
              <a:latin typeface="+mn-lt"/>
              <a:ea typeface="+mn-ea"/>
              <a:cs typeface="+mn-cs"/>
            </a:endParaRPr>
          </a:p>
          <a:p>
            <a:pPr algn="just"/>
            <a:r>
              <a:rPr lang="es-CL" sz="1400" dirty="0"/>
              <a:t>Se ha propuesto un sistema constructivo que considera deformaciones de madera sólida intervenida </a:t>
            </a:r>
            <a:r>
              <a:rPr lang="es-CL" sz="1400" dirty="0" smtClean="0"/>
              <a:t>con cortes </a:t>
            </a:r>
            <a:r>
              <a:rPr lang="es-CL" sz="1400" dirty="0"/>
              <a:t>escisiones o hendiduras controladas para curvar tanto las extremidades de una pieza en </a:t>
            </a:r>
            <a:r>
              <a:rPr lang="es-CL" sz="1400" dirty="0" smtClean="0"/>
              <a:t>distintas direcciones </a:t>
            </a:r>
            <a:r>
              <a:rPr lang="es-CL" sz="1400" dirty="0"/>
              <a:t>como deformaciones dentro de su sección</a:t>
            </a:r>
            <a:endParaRPr lang="es-CL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1400" b="1" dirty="0">
                <a:solidFill>
                  <a:srgbClr val="1F497D"/>
                </a:solidFill>
              </a:rPr>
              <a:t>Universidad de los Lagos</a:t>
            </a:r>
            <a:br>
              <a:rPr lang="es-CL" sz="1400" b="1" dirty="0">
                <a:solidFill>
                  <a:srgbClr val="1F497D"/>
                </a:solidFill>
              </a:rPr>
            </a:br>
            <a:r>
              <a:rPr lang="es-CL" sz="1400" b="1" dirty="0" smtClean="0">
                <a:solidFill>
                  <a:srgbClr val="1F497D"/>
                </a:solidFill>
              </a:rPr>
              <a:t>“</a:t>
            </a:r>
            <a:r>
              <a:rPr lang="es-CL" sz="2000" b="1" dirty="0" smtClean="0">
                <a:solidFill>
                  <a:srgbClr val="1F497D"/>
                </a:solidFill>
              </a:rPr>
              <a:t>Cortes</a:t>
            </a:r>
            <a:r>
              <a:rPr lang="es-CL" sz="2000" b="1" dirty="0">
                <a:solidFill>
                  <a:srgbClr val="1F497D"/>
                </a:solidFill>
              </a:rPr>
              <a:t>, escisiones y hendiduras controladas para el desarrollo espacial de </a:t>
            </a:r>
            <a:r>
              <a:rPr lang="es-CL" sz="2000" b="1" dirty="0" smtClean="0">
                <a:solidFill>
                  <a:srgbClr val="1F497D"/>
                </a:solidFill>
              </a:rPr>
              <a:t>estructuras”</a:t>
            </a:r>
            <a:r>
              <a:rPr lang="es-CL" sz="1200" dirty="0"/>
              <a:t/>
            </a:r>
            <a:br>
              <a:rPr lang="es-CL" sz="1200" dirty="0"/>
            </a:b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31" y="1377479"/>
            <a:ext cx="1991634" cy="19916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71287" y="2950848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1600" b="1" dirty="0">
                <a:solidFill>
                  <a:schemeClr val="bg1"/>
                </a:solidFill>
              </a:rPr>
              <a:t>Marcos </a:t>
            </a:r>
            <a:r>
              <a:rPr lang="es-CL" sz="1600" b="1" dirty="0" smtClean="0">
                <a:solidFill>
                  <a:schemeClr val="bg1"/>
                </a:solidFill>
              </a:rPr>
              <a:t>García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3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CL" sz="1400" b="1" dirty="0">
                <a:latin typeface="+mn-lt"/>
                <a:ea typeface="+mn-ea"/>
                <a:cs typeface="+mn-cs"/>
              </a:rPr>
              <a:t>Directora de proyectos FONDEF</a:t>
            </a:r>
          </a:p>
          <a:p>
            <a:pPr>
              <a:defRPr/>
            </a:pPr>
            <a:endParaRPr lang="es-CL" altLang="es-CL" sz="1100" dirty="0" smtClean="0">
              <a:hlinkClick r:id="rId2"/>
            </a:endParaRPr>
          </a:p>
          <a:p>
            <a:pPr algn="just">
              <a:defRPr/>
            </a:pPr>
            <a:r>
              <a:rPr lang="es-CL" altLang="es-CL" sz="1100" b="1" dirty="0" smtClean="0"/>
              <a:t>D05I10086</a:t>
            </a:r>
            <a:r>
              <a:rPr lang="es-CL" altLang="es-CL" sz="1100" dirty="0" smtClean="0"/>
              <a:t>  (2007-2013) Variedades y estrategias para la producción y comercialización de murtilla (</a:t>
            </a:r>
            <a:r>
              <a:rPr lang="es-CL" altLang="es-CL" sz="1100" dirty="0" err="1" smtClean="0"/>
              <a:t>ugni</a:t>
            </a:r>
            <a:r>
              <a:rPr lang="es-CL" altLang="es-CL" sz="1100" dirty="0" smtClean="0"/>
              <a:t> </a:t>
            </a:r>
            <a:r>
              <a:rPr lang="es-CL" altLang="es-CL" sz="1100" dirty="0" err="1" smtClean="0"/>
              <a:t>molinae</a:t>
            </a:r>
            <a:r>
              <a:rPr lang="es-CL" altLang="es-CL" sz="1100" dirty="0" smtClean="0"/>
              <a:t> </a:t>
            </a:r>
            <a:r>
              <a:rPr lang="es-CL" altLang="es-CL" sz="1100" dirty="0" err="1" smtClean="0"/>
              <a:t>turcz</a:t>
            </a:r>
            <a:r>
              <a:rPr lang="es-CL" altLang="es-CL" sz="1100" dirty="0" smtClean="0"/>
              <a:t>.), En el mercado global </a:t>
            </a:r>
          </a:p>
          <a:p>
            <a:pPr algn="just">
              <a:defRPr/>
            </a:pPr>
            <a:r>
              <a:rPr lang="es-CL" altLang="es-CL" sz="1100" b="1" dirty="0" smtClean="0"/>
              <a:t>V10P0020</a:t>
            </a:r>
            <a:r>
              <a:rPr lang="es-CL" altLang="es-CL" sz="1100" dirty="0" smtClean="0"/>
              <a:t> (2011-2011) Transferencias de paquetes </a:t>
            </a:r>
            <a:r>
              <a:rPr lang="es-CL" altLang="es-CL" sz="1100" dirty="0" err="1" smtClean="0"/>
              <a:t>tecnologicos</a:t>
            </a:r>
            <a:r>
              <a:rPr lang="es-CL" altLang="es-CL" sz="1100" dirty="0" smtClean="0"/>
              <a:t> para la </a:t>
            </a:r>
            <a:r>
              <a:rPr lang="es-CL" altLang="es-CL" sz="1100" dirty="0" err="1" smtClean="0"/>
              <a:t>produccion</a:t>
            </a:r>
            <a:r>
              <a:rPr lang="es-CL" altLang="es-CL" sz="1100" dirty="0" smtClean="0"/>
              <a:t> de plantas y frutos de murtilla </a:t>
            </a:r>
          </a:p>
          <a:p>
            <a:pPr algn="just">
              <a:defRPr/>
            </a:pPr>
            <a:r>
              <a:rPr lang="es-CL" altLang="es-CL" sz="1100" b="1" dirty="0" smtClean="0"/>
              <a:t>AF10I2007</a:t>
            </a:r>
            <a:r>
              <a:rPr lang="es-CL" altLang="es-CL" sz="1100" dirty="0" smtClean="0"/>
              <a:t> (2011-2014) Deshidratados de murtilla (</a:t>
            </a:r>
            <a:r>
              <a:rPr lang="es-CL" altLang="es-CL" sz="1100" dirty="0" err="1" smtClean="0"/>
              <a:t>ugni</a:t>
            </a:r>
            <a:r>
              <a:rPr lang="es-CL" altLang="es-CL" sz="1100" dirty="0" smtClean="0"/>
              <a:t> </a:t>
            </a:r>
            <a:r>
              <a:rPr lang="es-CL" altLang="es-CL" sz="1100" dirty="0" err="1" smtClean="0"/>
              <a:t>molinae</a:t>
            </a:r>
            <a:r>
              <a:rPr lang="es-CL" altLang="es-CL" sz="1100" dirty="0" smtClean="0"/>
              <a:t> </a:t>
            </a:r>
            <a:r>
              <a:rPr lang="es-CL" altLang="es-CL" sz="1100" dirty="0" err="1" smtClean="0"/>
              <a:t>turcz</a:t>
            </a:r>
            <a:r>
              <a:rPr lang="es-CL" altLang="es-CL" sz="1100" dirty="0" smtClean="0"/>
              <a:t>) como ingredientes funcionales de elevada calidad par a la prevención y protección cardiovascular.</a:t>
            </a:r>
          </a:p>
          <a:p>
            <a:pPr marL="0" indent="0">
              <a:buNone/>
              <a:defRPr/>
            </a:pPr>
            <a:r>
              <a:rPr lang="es-CL" altLang="es-CL" sz="1100" b="1" dirty="0"/>
              <a:t>	</a:t>
            </a:r>
            <a:r>
              <a:rPr lang="es-CL" altLang="es-CL" sz="1100" b="1" dirty="0" smtClean="0"/>
              <a:t>Transferencia</a:t>
            </a:r>
            <a:endParaRPr lang="es-CL" altLang="es-CL" sz="1100" b="1" dirty="0" smtClean="0">
              <a:hlinkClick r:id="rId2"/>
            </a:endParaRPr>
          </a:p>
          <a:p>
            <a:pPr algn="just">
              <a:defRPr/>
            </a:pPr>
            <a:r>
              <a:rPr lang="es-CL" altLang="es-CL" sz="1100" b="1" dirty="0" smtClean="0"/>
              <a:t>Registro de Variedades ante el SAG</a:t>
            </a:r>
          </a:p>
          <a:p>
            <a:pPr algn="just">
              <a:defRPr/>
            </a:pPr>
            <a:r>
              <a:rPr lang="es-CL" altLang="es-CL" sz="1100" b="1" dirty="0" smtClean="0"/>
              <a:t>Firma convenio el INIA y la empresa  </a:t>
            </a:r>
            <a:r>
              <a:rPr lang="es-CL" altLang="es-CL" sz="1100" b="1" dirty="0" err="1" smtClean="0"/>
              <a:t>Hortifrut</a:t>
            </a:r>
            <a:r>
              <a:rPr lang="es-CL" altLang="es-CL" sz="1100" b="1" dirty="0" smtClean="0"/>
              <a:t> </a:t>
            </a:r>
            <a:r>
              <a:rPr lang="es-CL" altLang="es-CL" sz="1100" dirty="0" smtClean="0"/>
              <a:t>quien pretende incorporar la murtilla  a su paleta de </a:t>
            </a:r>
            <a:r>
              <a:rPr lang="es-CL" altLang="es-CL" sz="1100" dirty="0" err="1" smtClean="0"/>
              <a:t>berries</a:t>
            </a:r>
            <a:r>
              <a:rPr lang="es-CL" altLang="es-CL" sz="1100" dirty="0" smtClean="0"/>
              <a:t> y promocionarla a los menos 15 países del  mundo.</a:t>
            </a:r>
          </a:p>
          <a:p>
            <a:pPr>
              <a:defRPr/>
            </a:pPr>
            <a:endParaRPr lang="es-CL" altLang="es-CL" sz="1100" dirty="0" smtClean="0">
              <a:hlinkClick r:id="rId2"/>
            </a:endParaRPr>
          </a:p>
          <a:p>
            <a:pPr>
              <a:defRPr/>
            </a:pPr>
            <a:r>
              <a:rPr lang="es-CL" altLang="es-CL" sz="1100" dirty="0" smtClean="0">
                <a:hlinkClick r:id="rId2"/>
              </a:rPr>
              <a:t>http://www.viveagro.cl/index.php/productores-apuestan-por-el-cultivo-de-la-murtilla/</a:t>
            </a:r>
            <a:r>
              <a:rPr lang="es-CL" altLang="es-CL" sz="1100" dirty="0" smtClean="0"/>
              <a:t> </a:t>
            </a:r>
          </a:p>
          <a:p>
            <a:pPr>
              <a:defRPr/>
            </a:pPr>
            <a:r>
              <a:rPr lang="es-CL" altLang="es-CL" sz="1100" dirty="0" smtClean="0">
                <a:hlinkClick r:id="rId3"/>
              </a:rPr>
              <a:t>http://www.tattersall.cl/documentos/revistas/2014-tattersall-enero.pdf</a:t>
            </a:r>
            <a:r>
              <a:rPr lang="es-CL" altLang="es-CL" sz="1100" dirty="0" smtClean="0"/>
              <a:t> </a:t>
            </a:r>
          </a:p>
          <a:p>
            <a:pPr>
              <a:defRPr/>
            </a:pPr>
            <a:endParaRPr lang="es-CL" altLang="es-CL" sz="1100" dirty="0" smtClean="0"/>
          </a:p>
        </p:txBody>
      </p:sp>
      <p:sp>
        <p:nvSpPr>
          <p:cNvPr id="50179" name="Título 3"/>
          <p:cNvSpPr>
            <a:spLocks noGrp="1"/>
          </p:cNvSpPr>
          <p:nvPr>
            <p:ph type="title"/>
          </p:nvPr>
        </p:nvSpPr>
        <p:spPr>
          <a:xfrm>
            <a:off x="0" y="338138"/>
            <a:ext cx="7138988" cy="1143000"/>
          </a:xfrm>
        </p:spPr>
        <p:txBody>
          <a:bodyPr/>
          <a:lstStyle/>
          <a:p>
            <a:r>
              <a:rPr lang="es-CL" altLang="es-CL" sz="1400" b="1" dirty="0" smtClean="0">
                <a:solidFill>
                  <a:srgbClr val="1F497D"/>
                </a:solidFill>
              </a:rPr>
              <a:t>INIA, la Universidad de la Frontera y la Universidad Austral de Chile:</a:t>
            </a:r>
            <a:r>
              <a:rPr lang="es-CL" altLang="es-CL" sz="1000" b="1" dirty="0" smtClean="0">
                <a:solidFill>
                  <a:srgbClr val="1F497D"/>
                </a:solidFill>
              </a:rPr>
              <a:t/>
            </a:r>
            <a:br>
              <a:rPr lang="es-CL" altLang="es-CL" sz="1000" b="1" dirty="0" smtClean="0">
                <a:solidFill>
                  <a:srgbClr val="1F497D"/>
                </a:solidFill>
              </a:rPr>
            </a:br>
            <a:r>
              <a:rPr lang="es-CL" altLang="es-CL" b="1" dirty="0" smtClean="0"/>
              <a:t> </a:t>
            </a:r>
            <a:r>
              <a:rPr lang="es-CL" altLang="es-CL" sz="2000" b="1" dirty="0" smtClean="0">
                <a:solidFill>
                  <a:srgbClr val="1F497D"/>
                </a:solidFill>
              </a:rPr>
              <a:t>“Proyecto Fondef impulsa el desarrollo y comercialización de la murtilla a nivel mundial”</a:t>
            </a:r>
          </a:p>
        </p:txBody>
      </p:sp>
      <p:pic>
        <p:nvPicPr>
          <p:cNvPr id="5018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622425"/>
            <a:ext cx="250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Marcador de contenido 1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2425"/>
            <a:ext cx="2205038" cy="2940050"/>
          </a:xfrm>
        </p:spPr>
      </p:pic>
      <p:pic>
        <p:nvPicPr>
          <p:cNvPr id="50182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460875"/>
            <a:ext cx="36306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23967" b="14191"/>
          <a:stretch>
            <a:fillRect/>
          </a:stretch>
        </p:blipFill>
        <p:spPr bwMode="auto">
          <a:xfrm>
            <a:off x="2184400" y="3471863"/>
            <a:ext cx="24923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451350"/>
            <a:ext cx="15811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Rectángulo 18"/>
          <p:cNvSpPr>
            <a:spLocks noChangeArrowheads="1"/>
          </p:cNvSpPr>
          <p:nvPr/>
        </p:nvSpPr>
        <p:spPr bwMode="auto">
          <a:xfrm>
            <a:off x="2579688" y="3121025"/>
            <a:ext cx="1538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Ivette </a:t>
            </a:r>
            <a:r>
              <a:rPr lang="es-CL" altLang="es-CL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Seguel</a:t>
            </a:r>
            <a:r>
              <a:rPr lang="es-CL" altLang="es-C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sz="half" idx="2"/>
          </p:nvPr>
        </p:nvSpPr>
        <p:spPr>
          <a:xfrm>
            <a:off x="4941888" y="148748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es-CL" sz="1100" b="1" dirty="0"/>
              <a:t>Directora de proyectos </a:t>
            </a:r>
            <a:r>
              <a:rPr lang="es-CL" sz="1100" b="1" dirty="0" smtClean="0"/>
              <a:t>FONDEF</a:t>
            </a:r>
          </a:p>
          <a:p>
            <a:pPr>
              <a:defRPr/>
            </a:pPr>
            <a:endParaRPr lang="en-US" sz="1100" b="1" dirty="0" smtClean="0"/>
          </a:p>
          <a:p>
            <a:pPr>
              <a:defRPr/>
            </a:pPr>
            <a:r>
              <a:rPr lang="en-US" sz="1100" b="1" dirty="0" smtClean="0"/>
              <a:t>D09I1023 (2011-2014) </a:t>
            </a:r>
            <a:r>
              <a:rPr lang="es-CL" sz="1100" dirty="0"/>
              <a:t>Recursos Pedagógicos para la Implementación de los Estándares de Formación Inicial para Profesores de Enseñanza Básica en Matemática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sz="1100" b="1" dirty="0" smtClean="0"/>
              <a:t>	Transferencias</a:t>
            </a:r>
            <a:r>
              <a:rPr lang="es-CL" sz="1100" b="1" dirty="0"/>
              <a:t>:</a:t>
            </a:r>
            <a:endParaRPr lang="es-CL" sz="1100" b="1" dirty="0">
              <a:hlinkClick r:id="rId2"/>
            </a:endParaRPr>
          </a:p>
          <a:p>
            <a:pPr algn="just">
              <a:defRPr/>
            </a:pPr>
            <a:r>
              <a:rPr lang="es-ES" sz="1100" dirty="0" smtClean="0"/>
              <a:t>Se suscribió un contrato de comercialización con Ediciones SM, donde los </a:t>
            </a:r>
            <a:r>
              <a:rPr lang="es-ES" sz="1100" dirty="0"/>
              <a:t>4 textos fueron </a:t>
            </a:r>
            <a:r>
              <a:rPr lang="es-ES" sz="1100" dirty="0" smtClean="0"/>
              <a:t>publicador Se </a:t>
            </a:r>
            <a:r>
              <a:rPr lang="es-ES" sz="1100" dirty="0"/>
              <a:t>suscribió un contrato de comercialización con Ediciones SM el </a:t>
            </a:r>
            <a:endParaRPr lang="es-ES" sz="1100" dirty="0" smtClean="0"/>
          </a:p>
          <a:p>
            <a:pPr algn="just">
              <a:defRPr/>
            </a:pPr>
            <a:r>
              <a:rPr lang="es-ES" sz="1100" dirty="0" smtClean="0"/>
              <a:t>Los derechos de autor fueron inscritos entre diciembre 2013 y febrero 2014. </a:t>
            </a:r>
          </a:p>
          <a:p>
            <a:pPr algn="just">
              <a:defRPr/>
            </a:pPr>
            <a:r>
              <a:rPr lang="es-CL" sz="1100" dirty="0" smtClean="0"/>
              <a:t>Diario </a:t>
            </a:r>
            <a:r>
              <a:rPr lang="es-CL" sz="1100" dirty="0"/>
              <a:t>El Mercurio: </a:t>
            </a:r>
            <a:r>
              <a:rPr lang="es-CL" sz="1100" b="1" dirty="0"/>
              <a:t>“Libros que enseñan a enseñar</a:t>
            </a:r>
            <a:r>
              <a:rPr lang="es-CL" sz="1100" dirty="0"/>
              <a:t>”, 24 de junio 2013 </a:t>
            </a:r>
          </a:p>
          <a:p>
            <a:pPr algn="just">
              <a:defRPr/>
            </a:pPr>
            <a:r>
              <a:rPr lang="es-CL" sz="1100" dirty="0"/>
              <a:t>Revista </a:t>
            </a:r>
            <a:r>
              <a:rPr lang="es-CL" sz="1100" dirty="0" err="1"/>
              <a:t>Beauchef</a:t>
            </a:r>
            <a:r>
              <a:rPr lang="es-CL" sz="1100" dirty="0"/>
              <a:t>:   “Nuevos textos para formación de profesores: Cambiando la forma de aprender y enseñar la matemática” Semestre I 2013</a:t>
            </a:r>
          </a:p>
          <a:p>
            <a:pPr algn="just">
              <a:defRPr/>
            </a:pPr>
            <a:r>
              <a:rPr lang="es-CL" sz="1100" dirty="0"/>
              <a:t>Radio Cooperativa, Programa Elige Educar , Junio 2013</a:t>
            </a:r>
          </a:p>
          <a:p>
            <a:pPr algn="just">
              <a:defRPr/>
            </a:pPr>
            <a:r>
              <a:rPr lang="es-CL" sz="1100" dirty="0"/>
              <a:t>Radio Universidad de Chile, Mayo </a:t>
            </a:r>
            <a:r>
              <a:rPr lang="es-CL" sz="1100" dirty="0" smtClean="0"/>
              <a:t>2013</a:t>
            </a:r>
            <a:endParaRPr lang="es-ES" sz="1100" dirty="0" smtClean="0"/>
          </a:p>
          <a:p>
            <a:pPr>
              <a:defRPr/>
            </a:pPr>
            <a:r>
              <a:rPr lang="es-CL" sz="1100" dirty="0">
                <a:hlinkClick r:id="rId2"/>
              </a:rPr>
              <a:t>http://refip.cmm.uchile.cl/index.php</a:t>
            </a:r>
          </a:p>
          <a:p>
            <a:pPr>
              <a:defRPr/>
            </a:pPr>
            <a:r>
              <a:rPr lang="es-CL" sz="1100" dirty="0" smtClean="0">
                <a:hlinkClick r:id="rId2"/>
              </a:rPr>
              <a:t>http://www.ediciones-sm.cl/lanzamiento_refip</a:t>
            </a:r>
            <a:endParaRPr lang="es-CL" sz="1100" dirty="0" smtClean="0"/>
          </a:p>
          <a:p>
            <a:pPr>
              <a:defRPr/>
            </a:pPr>
            <a:r>
              <a:rPr lang="es-CL" sz="1100" dirty="0" smtClean="0">
                <a:hlinkClick r:id="rId3"/>
              </a:rPr>
              <a:t>http://www.publimetro.cl/nota/cronica/u-de-chile-entrega-textos-a-alumnos-de-pedagogia-de-educacion-basica-para-ensenar-matematicas/CPIndB!JMrV73WXoaQpXdWOuxADGA/</a:t>
            </a:r>
            <a:endParaRPr lang="es-CL" sz="1100" dirty="0" smtClean="0"/>
          </a:p>
          <a:p>
            <a:pPr>
              <a:defRPr/>
            </a:pPr>
            <a:r>
              <a:rPr lang="es-CL" sz="1100" dirty="0" smtClean="0">
                <a:hlinkClick r:id="rId4"/>
              </a:rPr>
              <a:t>http</a:t>
            </a:r>
            <a:r>
              <a:rPr lang="es-CL" sz="1100" dirty="0">
                <a:hlinkClick r:id="rId4"/>
              </a:rPr>
              <a:t>://diario.elmercurio.com/detalle/index.asp?id={7fc94f47-536b-45ff-890c-380ee4ed32bf</a:t>
            </a:r>
            <a:r>
              <a:rPr lang="es-CL" sz="1100" dirty="0" smtClean="0">
                <a:hlinkClick r:id="rId4"/>
              </a:rPr>
              <a:t>}</a:t>
            </a:r>
            <a:endParaRPr lang="es-CL" sz="1100" dirty="0" smtClean="0"/>
          </a:p>
          <a:p>
            <a:pPr>
              <a:defRPr/>
            </a:pPr>
            <a:endParaRPr lang="es-CL" sz="1100" dirty="0" smtClean="0"/>
          </a:p>
          <a:p>
            <a:pPr>
              <a:defRPr/>
            </a:pPr>
            <a:endParaRPr lang="es-CL" sz="1100" dirty="0" smtClean="0"/>
          </a:p>
          <a:p>
            <a:pPr>
              <a:defRPr/>
            </a:pPr>
            <a:endParaRPr lang="es-CL" dirty="0" smtClean="0"/>
          </a:p>
        </p:txBody>
      </p:sp>
      <p:sp>
        <p:nvSpPr>
          <p:cNvPr id="52228" name="Title 3"/>
          <p:cNvSpPr>
            <a:spLocks noGrp="1"/>
          </p:cNvSpPr>
          <p:nvPr>
            <p:ph type="title"/>
          </p:nvPr>
        </p:nvSpPr>
        <p:spPr>
          <a:xfrm>
            <a:off x="163513" y="274638"/>
            <a:ext cx="74326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sz="1600" b="1" dirty="0" smtClean="0">
                <a:solidFill>
                  <a:srgbClr val="1F497D"/>
                </a:solidFill>
              </a:rPr>
              <a:t>Universidad de Chile:</a:t>
            </a:r>
            <a:br>
              <a:rPr lang="es-CL" sz="1600" b="1" dirty="0" smtClean="0">
                <a:solidFill>
                  <a:srgbClr val="1F497D"/>
                </a:solidFill>
              </a:rPr>
            </a:br>
            <a:r>
              <a:rPr lang="es-CL" sz="2200" b="1" dirty="0">
                <a:solidFill>
                  <a:srgbClr val="1F497D"/>
                </a:solidFill>
              </a:rPr>
              <a:t>“U. de Chile entrega textos a alumnos de Pedagogía de Educación Básica para enseñar matemáticas”</a:t>
            </a:r>
          </a:p>
        </p:txBody>
      </p:sp>
      <p:pic>
        <p:nvPicPr>
          <p:cNvPr id="53252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8" y="1601788"/>
            <a:ext cx="3117850" cy="2079625"/>
          </a:xfrm>
        </p:spPr>
      </p:pic>
      <p:pic>
        <p:nvPicPr>
          <p:cNvPr id="53253" name="Imagen 14" descr="portadas text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r="52303"/>
          <a:stretch>
            <a:fillRect/>
          </a:stretch>
        </p:blipFill>
        <p:spPr bwMode="auto">
          <a:xfrm>
            <a:off x="2605088" y="5324475"/>
            <a:ext cx="23510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agen 15" descr="portadas text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r="822"/>
          <a:stretch>
            <a:fillRect/>
          </a:stretch>
        </p:blipFill>
        <p:spPr bwMode="auto">
          <a:xfrm>
            <a:off x="0" y="5287963"/>
            <a:ext cx="2454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8"/>
          <a:stretch>
            <a:fillRect/>
          </a:stretch>
        </p:blipFill>
        <p:spPr bwMode="auto">
          <a:xfrm>
            <a:off x="0" y="1497013"/>
            <a:ext cx="29622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r="20699" b="28712"/>
          <a:stretch>
            <a:fillRect/>
          </a:stretch>
        </p:blipFill>
        <p:spPr bwMode="auto">
          <a:xfrm>
            <a:off x="2970213" y="3657600"/>
            <a:ext cx="19716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Imagen 20" descr="2013jun24_ELMercurio_1280_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60556" b="16098"/>
          <a:stretch>
            <a:fillRect/>
          </a:stretch>
        </p:blipFill>
        <p:spPr bwMode="auto">
          <a:xfrm>
            <a:off x="-200025" y="3238500"/>
            <a:ext cx="31702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11021" y="3219748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Salomé Martínez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s-ES" altLang="es-CL" sz="3200" b="1" smtClean="0">
                <a:solidFill>
                  <a:srgbClr val="1F497D"/>
                </a:solidFill>
              </a:rPr>
              <a:t>PROGRAMAS CONICYT</a:t>
            </a:r>
            <a:endParaRPr lang="es-CL" altLang="es-CL" sz="2800" smtClean="0"/>
          </a:p>
        </p:txBody>
      </p:sp>
      <p:pic>
        <p:nvPicPr>
          <p:cNvPr id="27651" name="3 Imagen" descr="programas CONICY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9513"/>
            <a:ext cx="690245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errar corchete 6"/>
          <p:cNvSpPr/>
          <p:nvPr/>
        </p:nvSpPr>
        <p:spPr>
          <a:xfrm>
            <a:off x="7108825" y="1504950"/>
            <a:ext cx="368300" cy="2224088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" y="1363094"/>
            <a:ext cx="3618834" cy="2877577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27" y="2899858"/>
            <a:ext cx="1069090" cy="1328062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783110" y="1600200"/>
            <a:ext cx="4038600" cy="5059680"/>
          </a:xfrm>
        </p:spPr>
        <p:txBody>
          <a:bodyPr/>
          <a:lstStyle/>
          <a:p>
            <a:pPr lvl="0">
              <a:defRPr/>
            </a:pPr>
            <a:r>
              <a:rPr lang="es-CL" sz="1100" b="1" dirty="0">
                <a:solidFill>
                  <a:prstClr val="black"/>
                </a:solidFill>
              </a:rPr>
              <a:t>Directora de proyectos FONDEF</a:t>
            </a:r>
          </a:p>
          <a:p>
            <a:pPr lvl="0"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D10I1034 </a:t>
            </a:r>
            <a:r>
              <a:rPr lang="en-US" sz="1100" b="1" dirty="0">
                <a:solidFill>
                  <a:prstClr val="black"/>
                </a:solidFill>
              </a:rPr>
              <a:t>(</a:t>
            </a:r>
            <a:r>
              <a:rPr lang="en-US" sz="1100" b="1" dirty="0" smtClean="0">
                <a:solidFill>
                  <a:prstClr val="black"/>
                </a:solidFill>
              </a:rPr>
              <a:t>2011-2014 en </a:t>
            </a:r>
            <a:r>
              <a:rPr lang="en-US" sz="1100" b="1" dirty="0" err="1" smtClean="0">
                <a:solidFill>
                  <a:prstClr val="black"/>
                </a:solidFill>
              </a:rPr>
              <a:t>ejecución</a:t>
            </a:r>
            <a:r>
              <a:rPr lang="en-US" sz="1100" b="1" dirty="0" smtClean="0">
                <a:solidFill>
                  <a:prstClr val="black"/>
                </a:solidFill>
              </a:rPr>
              <a:t>) </a:t>
            </a:r>
            <a:r>
              <a:rPr lang="es-CL" sz="1100" dirty="0" smtClean="0">
                <a:solidFill>
                  <a:prstClr val="black"/>
                </a:solidFill>
              </a:rPr>
              <a:t>Recursos Pedagógicos para la Implementación de los Estándares de Formación Inicial para Profesores de Enseñanza Básica en Matemática.</a:t>
            </a:r>
          </a:p>
          <a:p>
            <a:pPr lvl="0" algn="just">
              <a:defRPr/>
            </a:pPr>
            <a:r>
              <a:rPr lang="es-CL" sz="1100" dirty="0"/>
              <a:t>Chile ha potenciado el rol de los municipios como responsables de la entrega de servicios para la </a:t>
            </a:r>
            <a:r>
              <a:rPr lang="es-CL" sz="1100" dirty="0" smtClean="0"/>
              <a:t>ciudadanía. Sin </a:t>
            </a:r>
            <a:r>
              <a:rPr lang="es-CL" sz="1100" dirty="0"/>
              <a:t>embargo, esto no ha sido acompañado de una adecuada  provisión de recursos financieros, humanos o capacidades de gestión</a:t>
            </a:r>
            <a:r>
              <a:rPr lang="es-CL" sz="1100" dirty="0" smtClean="0"/>
              <a:t>.</a:t>
            </a:r>
          </a:p>
          <a:p>
            <a:pPr algn="just"/>
            <a:r>
              <a:rPr lang="es-CL" sz="1100" dirty="0"/>
              <a:t>para la efectividad de un sistema de gestión del conocimiento y de transferencia de mejores prácticas, es fundamental la existencia de múltiples unidades que realicen labores similares pero con diferente efectividad. Es necesario aprender qué explica esas diferencias </a:t>
            </a:r>
            <a:r>
              <a:rPr lang="es-CL" sz="1100" dirty="0" smtClean="0"/>
              <a:t>y </a:t>
            </a:r>
            <a:r>
              <a:rPr lang="es-CL" sz="1100" dirty="0"/>
              <a:t>cómo poder transferir las mejores prácticas. En una primera etapa, y a modo de piloto, este proyecto se </a:t>
            </a:r>
            <a:r>
              <a:rPr lang="es-CL" sz="1100" dirty="0" smtClean="0"/>
              <a:t>focalizará. </a:t>
            </a:r>
            <a:r>
              <a:rPr lang="es-CL" sz="1100" b="1" dirty="0">
                <a:solidFill>
                  <a:prstClr val="black"/>
                </a:solidFill>
              </a:rPr>
              <a:t>	</a:t>
            </a:r>
            <a:endParaRPr lang="es-CL" sz="1100" b="1" dirty="0" smtClean="0">
              <a:solidFill>
                <a:prstClr val="black"/>
              </a:solidFill>
            </a:endParaRPr>
          </a:p>
          <a:p>
            <a:endParaRPr lang="es-CL" sz="11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s-CL" sz="1100" b="1" dirty="0" smtClean="0">
                <a:solidFill>
                  <a:prstClr val="black"/>
                </a:solidFill>
              </a:rPr>
              <a:t>Entidades asociadas</a:t>
            </a:r>
            <a:endParaRPr lang="es-CL" dirty="0" smtClean="0"/>
          </a:p>
          <a:p>
            <a:pPr algn="just">
              <a:defRPr/>
            </a:pPr>
            <a:r>
              <a:rPr lang="es-CL" sz="1100" dirty="0">
                <a:solidFill>
                  <a:prstClr val="black"/>
                </a:solidFill>
              </a:rPr>
              <a:t>ASOCIACION CHILENA DE </a:t>
            </a:r>
            <a:endParaRPr lang="es-CL" sz="11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s-CL" sz="1100" dirty="0" smtClean="0">
                <a:solidFill>
                  <a:prstClr val="black"/>
                </a:solidFill>
              </a:rPr>
              <a:t>MUNICIPALIDADES  </a:t>
            </a:r>
            <a:endParaRPr lang="es-CL" sz="11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es-CL" sz="1100" dirty="0" smtClean="0">
                <a:solidFill>
                  <a:prstClr val="black"/>
                </a:solidFill>
              </a:rPr>
              <a:t>MINISTERIO </a:t>
            </a:r>
            <a:r>
              <a:rPr lang="es-CL" sz="1100" dirty="0">
                <a:solidFill>
                  <a:prstClr val="black"/>
                </a:solidFill>
              </a:rPr>
              <a:t>DEL INTERIOR  </a:t>
            </a:r>
          </a:p>
          <a:p>
            <a:pPr algn="just">
              <a:defRPr/>
            </a:pPr>
            <a:r>
              <a:rPr lang="es-CL" sz="1100" dirty="0" smtClean="0">
                <a:solidFill>
                  <a:prstClr val="black"/>
                </a:solidFill>
              </a:rPr>
              <a:t>MINISTERIO </a:t>
            </a:r>
            <a:r>
              <a:rPr lang="es-CL" sz="1100" dirty="0">
                <a:solidFill>
                  <a:prstClr val="black"/>
                </a:solidFill>
              </a:rPr>
              <a:t>DE SALUD PUBLICA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3092" y="1097"/>
            <a:ext cx="7473244" cy="14165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CL" sz="1400" b="1" dirty="0">
                <a:solidFill>
                  <a:srgbClr val="1F497D"/>
                </a:solidFill>
              </a:rPr>
              <a:t>Universidad de Chile: </a:t>
            </a:r>
            <a:r>
              <a:rPr lang="es-CL" sz="2000" b="1" dirty="0" smtClean="0">
                <a:solidFill>
                  <a:srgbClr val="1F497D"/>
                </a:solidFill>
              </a:rPr>
              <a:t/>
            </a:r>
            <a:br>
              <a:rPr lang="es-CL" sz="2000" b="1" dirty="0" smtClean="0">
                <a:solidFill>
                  <a:srgbClr val="1F497D"/>
                </a:solidFill>
              </a:rPr>
            </a:br>
            <a:r>
              <a:rPr lang="es-CL" sz="2000" b="1" dirty="0" smtClean="0">
                <a:solidFill>
                  <a:srgbClr val="1F497D"/>
                </a:solidFill>
              </a:rPr>
              <a:t>“SISTEMA </a:t>
            </a:r>
            <a:r>
              <a:rPr lang="es-CL" sz="2000" b="1" dirty="0">
                <a:solidFill>
                  <a:srgbClr val="1F497D"/>
                </a:solidFill>
              </a:rPr>
              <a:t>DE GESTIÓN DEL CONOCIMIENTO PARA LA TRANSFERENCIA DE INNOVACIONES Y BUENAS PRÁCTICAS DE GEST IÓN ENTRE GOBIERNOS </a:t>
            </a:r>
            <a:r>
              <a:rPr lang="es-CL" sz="2000" b="1" dirty="0" smtClean="0">
                <a:solidFill>
                  <a:srgbClr val="1F497D"/>
                </a:solidFill>
              </a:rPr>
              <a:t>LOCALES”</a:t>
            </a:r>
            <a:endParaRPr lang="es-CL" sz="2000" b="1" dirty="0">
              <a:solidFill>
                <a:srgbClr val="1F497D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72246" y="3766255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sz="1200" b="1" dirty="0" smtClean="0">
                <a:solidFill>
                  <a:schemeClr val="bg1"/>
                </a:solidFill>
              </a:rPr>
              <a:t>Mario </a:t>
            </a:r>
          </a:p>
          <a:p>
            <a:pPr lvl="0"/>
            <a:r>
              <a:rPr lang="es-CL" sz="1200" b="1" dirty="0" smtClean="0">
                <a:solidFill>
                  <a:schemeClr val="bg1"/>
                </a:solidFill>
              </a:rPr>
              <a:t> </a:t>
            </a:r>
            <a:r>
              <a:rPr lang="es-CL" sz="1200" b="1" dirty="0" err="1" smtClean="0">
                <a:solidFill>
                  <a:schemeClr val="bg1"/>
                </a:solidFill>
              </a:rPr>
              <a:t>Waissbluth</a:t>
            </a:r>
            <a:endParaRPr lang="es-CL" sz="1200" b="1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199625" y="1363094"/>
            <a:ext cx="1753849" cy="1445483"/>
            <a:chOff x="0" y="1417638"/>
            <a:chExt cx="2569459" cy="2659813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7638"/>
              <a:ext cx="1935480" cy="116128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00" y="2788609"/>
              <a:ext cx="1408734" cy="128884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959" y="1471192"/>
              <a:ext cx="1333500" cy="1209675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"/>
          <a:stretch/>
        </p:blipFill>
        <p:spPr>
          <a:xfrm>
            <a:off x="0" y="4240671"/>
            <a:ext cx="4513510" cy="2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9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5" y="1600200"/>
            <a:ext cx="3675685" cy="2446001"/>
          </a:xfrm>
        </p:spPr>
      </p:pic>
      <p:sp>
        <p:nvSpPr>
          <p:cNvPr id="54275" name="Content Placeholder 2"/>
          <p:cNvSpPr>
            <a:spLocks noGrp="1"/>
          </p:cNvSpPr>
          <p:nvPr>
            <p:ph sz="half" idx="2"/>
          </p:nvPr>
        </p:nvSpPr>
        <p:spPr>
          <a:xfrm>
            <a:off x="4768880" y="1417301"/>
            <a:ext cx="4038600" cy="5257800"/>
          </a:xfrm>
        </p:spPr>
        <p:txBody>
          <a:bodyPr/>
          <a:lstStyle/>
          <a:p>
            <a:pPr algn="just">
              <a:defRPr/>
            </a:pPr>
            <a:r>
              <a:rPr lang="es-CL" sz="1100" b="1" dirty="0" smtClean="0"/>
              <a:t>Director </a:t>
            </a:r>
            <a:r>
              <a:rPr lang="es-CL" sz="1100" b="1" dirty="0"/>
              <a:t>de proyectos FONDEF</a:t>
            </a:r>
          </a:p>
          <a:p>
            <a:pPr algn="just">
              <a:defRPr/>
            </a:pPr>
            <a:endParaRPr lang="es-CL" sz="1100" b="1" dirty="0" smtClean="0"/>
          </a:p>
          <a:p>
            <a:pPr algn="just">
              <a:defRPr/>
            </a:pPr>
            <a:r>
              <a:rPr lang="es-CL" sz="1100" b="1" dirty="0" smtClean="0"/>
              <a:t>D041075 </a:t>
            </a:r>
            <a:r>
              <a:rPr lang="es-CL" sz="1100" b="1" dirty="0"/>
              <a:t>(2004-2007) </a:t>
            </a:r>
            <a:r>
              <a:rPr lang="es-CL" sz="1100" dirty="0" smtClean="0"/>
              <a:t>Generación de una vacuna recombinante contra el virus respiratorio </a:t>
            </a:r>
            <a:r>
              <a:rPr lang="es-CL" sz="1100" dirty="0" err="1" smtClean="0"/>
              <a:t>sincicial</a:t>
            </a:r>
            <a:r>
              <a:rPr lang="es-CL" sz="1100" dirty="0" smtClean="0"/>
              <a:t>. </a:t>
            </a:r>
          </a:p>
          <a:p>
            <a:pPr algn="just">
              <a:defRPr/>
            </a:pPr>
            <a:r>
              <a:rPr lang="es-CL" sz="1100" b="1" dirty="0" smtClean="0"/>
              <a:t>D11I1080 (2011-2014) </a:t>
            </a:r>
            <a:r>
              <a:rPr lang="es-CL" sz="1100" dirty="0"/>
              <a:t>C</a:t>
            </a:r>
            <a:r>
              <a:rPr lang="es-CL" sz="1100" dirty="0" smtClean="0"/>
              <a:t>aracterización de una vacuna recombinante contra el virus respiratorio </a:t>
            </a:r>
            <a:r>
              <a:rPr lang="es-CL" sz="1100" dirty="0" err="1" smtClean="0"/>
              <a:t>sincicial</a:t>
            </a:r>
            <a:r>
              <a:rPr lang="es-CL" sz="1100" dirty="0" smtClean="0"/>
              <a:t>. </a:t>
            </a:r>
          </a:p>
          <a:p>
            <a:pPr algn="just">
              <a:defRPr/>
            </a:pPr>
            <a:r>
              <a:rPr lang="es-CL" sz="1100" dirty="0"/>
              <a:t>S</a:t>
            </a:r>
            <a:r>
              <a:rPr lang="es-CL" sz="1100" dirty="0" smtClean="0"/>
              <a:t>e </a:t>
            </a:r>
            <a:r>
              <a:rPr lang="es-CL" sz="1100" dirty="0"/>
              <a:t>están concluyendo los  </a:t>
            </a:r>
            <a:r>
              <a:rPr lang="es-CL" sz="1100" b="1" dirty="0"/>
              <a:t>estudios preclínicos </a:t>
            </a:r>
            <a:r>
              <a:rPr lang="es-CL" sz="1100" dirty="0"/>
              <a:t>de las dosis </a:t>
            </a:r>
            <a:r>
              <a:rPr lang="es-CL" sz="1100" dirty="0" err="1"/>
              <a:t>cGMP</a:t>
            </a:r>
            <a:r>
              <a:rPr lang="es-CL" sz="1100" dirty="0"/>
              <a:t>, producida por la fundación AERAS TB </a:t>
            </a:r>
            <a:r>
              <a:rPr lang="es-CL" sz="1100" dirty="0" err="1"/>
              <a:t>Vaccine</a:t>
            </a:r>
            <a:r>
              <a:rPr lang="es-CL" sz="1100" dirty="0"/>
              <a:t> </a:t>
            </a:r>
            <a:r>
              <a:rPr lang="es-CL" sz="1100" dirty="0" err="1"/>
              <a:t>Foundatios</a:t>
            </a:r>
            <a:r>
              <a:rPr lang="es-CL" sz="1100" dirty="0"/>
              <a:t>, EEUU – planta certificada por la FDA, de aquí la importancia de este hito. Se espera determinar la seguridad y eficacia en prevenir las complicaciones de la infección por VRS. Posteriormente vienen los estudios clínicos</a:t>
            </a:r>
            <a:r>
              <a:rPr lang="es-CL" sz="1100" b="1" dirty="0"/>
              <a:t>. Esta línea de investigación lleva cerca de 10 años, 8 de los cuales ha financiado FONDEF</a:t>
            </a:r>
            <a:r>
              <a:rPr lang="es-CL" sz="1100" b="1" dirty="0" smtClean="0"/>
              <a:t>.</a:t>
            </a:r>
            <a:endParaRPr lang="es-CL" altLang="es-CL" sz="1100" b="1" dirty="0"/>
          </a:p>
          <a:p>
            <a:pPr algn="just">
              <a:defRPr/>
            </a:pPr>
            <a:r>
              <a:rPr lang="es-CL" altLang="es-CL" sz="1100" b="1" dirty="0"/>
              <a:t>Patente concedida </a:t>
            </a:r>
            <a:r>
              <a:rPr lang="es-CL" altLang="es-CL" sz="1100" b="1" dirty="0" smtClean="0"/>
              <a:t> en EEUU y  Perú en el 2013. </a:t>
            </a:r>
            <a:r>
              <a:rPr lang="es-CL" altLang="es-CL" sz="1100" dirty="0" smtClean="0"/>
              <a:t>N° </a:t>
            </a:r>
            <a:r>
              <a:rPr lang="es-CL" altLang="es-CL" sz="1100" dirty="0"/>
              <a:t>de solicitud CL20070002710 </a:t>
            </a:r>
            <a:r>
              <a:rPr lang="es-CL" altLang="es-CL" sz="1100" dirty="0" smtClean="0"/>
              <a:t>“Formulación </a:t>
            </a:r>
            <a:r>
              <a:rPr lang="es-CL" altLang="es-CL" sz="1100" dirty="0"/>
              <a:t>inmunogenica que comprende una cepa recombinante atenuada de </a:t>
            </a:r>
            <a:r>
              <a:rPr lang="es-CL" altLang="es-CL" sz="1100" dirty="0" err="1"/>
              <a:t>mycobacterium</a:t>
            </a:r>
            <a:r>
              <a:rPr lang="es-CL" altLang="es-CL" sz="1100" dirty="0"/>
              <a:t>, preferentemente la cepa recombinante bacilo de </a:t>
            </a:r>
            <a:r>
              <a:rPr lang="es-CL" altLang="es-CL" sz="1100" dirty="0" err="1"/>
              <a:t>calmette</a:t>
            </a:r>
            <a:r>
              <a:rPr lang="es-CL" altLang="es-CL" sz="1100" dirty="0"/>
              <a:t> y </a:t>
            </a:r>
            <a:r>
              <a:rPr lang="es-CL" altLang="es-CL" sz="1100" dirty="0" err="1"/>
              <a:t>guerin</a:t>
            </a:r>
            <a:r>
              <a:rPr lang="es-CL" altLang="es-CL" sz="1100" dirty="0"/>
              <a:t> (ECG) que expresa al menos una </a:t>
            </a:r>
            <a:r>
              <a:rPr lang="es-CL" altLang="es-CL" sz="1100" dirty="0" smtClean="0"/>
              <a:t>proteína </a:t>
            </a:r>
            <a:r>
              <a:rPr lang="es-CL" altLang="es-CL" sz="1100" dirty="0"/>
              <a:t>o fragmento </a:t>
            </a:r>
            <a:r>
              <a:rPr lang="es-CL" altLang="es-CL" sz="1100" dirty="0" err="1"/>
              <a:t>inmunogenico</a:t>
            </a:r>
            <a:r>
              <a:rPr lang="es-CL" altLang="es-CL" sz="1100" dirty="0"/>
              <a:t> del virus respiratorio </a:t>
            </a:r>
            <a:r>
              <a:rPr lang="es-CL" altLang="es-CL" sz="1100" dirty="0" err="1"/>
              <a:t>sincicial</a:t>
            </a:r>
            <a:r>
              <a:rPr lang="es-CL" altLang="es-CL" sz="1100" dirty="0"/>
              <a:t> (VRS) en una </a:t>
            </a:r>
            <a:r>
              <a:rPr lang="es-CL" altLang="es-CL" sz="1100" dirty="0" smtClean="0"/>
              <a:t>solución </a:t>
            </a:r>
            <a:r>
              <a:rPr lang="es-CL" altLang="es-CL" sz="1100" dirty="0"/>
              <a:t>salina alta para su uso para la preparación de vacunas contra el </a:t>
            </a:r>
            <a:r>
              <a:rPr lang="es-CL" altLang="es-CL" sz="1100" dirty="0" smtClean="0"/>
              <a:t>VRS”. </a:t>
            </a:r>
            <a:r>
              <a:rPr lang="es-CL" altLang="es-CL" sz="1100" dirty="0" smtClean="0">
                <a:hlinkClick r:id="rId4"/>
              </a:rPr>
              <a:t>http</a:t>
            </a:r>
            <a:r>
              <a:rPr lang="es-CL" altLang="es-CL" sz="1100" dirty="0">
                <a:hlinkClick r:id="rId4"/>
              </a:rPr>
              <a:t>://</a:t>
            </a:r>
            <a:r>
              <a:rPr lang="es-CL" altLang="es-CL" sz="1100" dirty="0" smtClean="0">
                <a:hlinkClick r:id="rId4"/>
              </a:rPr>
              <a:t>worldwide.espacenet.com/publicationDetails/biblio?CC=US&amp;NR=8398993B2&amp;KC=B2&amp;FT=D</a:t>
            </a:r>
            <a:endParaRPr lang="es-CL" altLang="es-CL" sz="1100" dirty="0" smtClean="0"/>
          </a:p>
          <a:p>
            <a:pPr algn="just">
              <a:defRPr/>
            </a:pPr>
            <a:r>
              <a:rPr lang="es-CL" altLang="es-CL" sz="1100" dirty="0">
                <a:hlinkClick r:id="rId5"/>
              </a:rPr>
              <a:t>http://www.imii.cl/cientificos-de-la-uc-crean-la-primera-vacuna-contra-el-virus-sincicial</a:t>
            </a:r>
            <a:r>
              <a:rPr lang="es-CL" altLang="es-CL" sz="1100" dirty="0" smtClean="0">
                <a:hlinkClick r:id="rId5"/>
              </a:rPr>
              <a:t>/</a:t>
            </a:r>
            <a:endParaRPr lang="es-CL" altLang="es-CL" sz="1100" dirty="0" smtClean="0"/>
          </a:p>
          <a:p>
            <a:pPr algn="just">
              <a:defRPr/>
            </a:pPr>
            <a:endParaRPr lang="es-CL" altLang="es-CL" sz="1100" dirty="0"/>
          </a:p>
        </p:txBody>
      </p:sp>
      <p:sp>
        <p:nvSpPr>
          <p:cNvPr id="54276" name="Title 3"/>
          <p:cNvSpPr>
            <a:spLocks noGrp="1"/>
          </p:cNvSpPr>
          <p:nvPr>
            <p:ph type="title"/>
          </p:nvPr>
        </p:nvSpPr>
        <p:spPr>
          <a:xfrm>
            <a:off x="0" y="146957"/>
            <a:ext cx="7596188" cy="1221695"/>
          </a:xfrm>
        </p:spPr>
        <p:txBody>
          <a:bodyPr>
            <a:normAutofit/>
          </a:bodyPr>
          <a:lstStyle/>
          <a:p>
            <a:r>
              <a:rPr lang="es-CL" sz="1400" b="1" dirty="0">
                <a:solidFill>
                  <a:srgbClr val="1F497D"/>
                </a:solidFill>
              </a:rPr>
              <a:t>PONTIFICIA UNIVERSIDAD CATOLICA DE </a:t>
            </a:r>
            <a:r>
              <a:rPr lang="es-CL" sz="1400" b="1" dirty="0" smtClean="0">
                <a:solidFill>
                  <a:srgbClr val="1F497D"/>
                </a:solidFill>
              </a:rPr>
              <a:t>CHILE:</a:t>
            </a:r>
            <a:br>
              <a:rPr lang="es-CL" sz="1400" b="1" dirty="0" smtClean="0">
                <a:solidFill>
                  <a:srgbClr val="1F497D"/>
                </a:solidFill>
              </a:rPr>
            </a:br>
            <a:r>
              <a:rPr lang="es-CL" sz="2000" b="1" dirty="0">
                <a:solidFill>
                  <a:srgbClr val="1F497D"/>
                </a:solidFill>
              </a:rPr>
              <a:t>“Científicos de la UC crean primera vacuna contra el virus </a:t>
            </a:r>
            <a:r>
              <a:rPr lang="es-CL" sz="2000" b="1" dirty="0" err="1">
                <a:solidFill>
                  <a:srgbClr val="1F497D"/>
                </a:solidFill>
              </a:rPr>
              <a:t>sincicial</a:t>
            </a:r>
            <a:r>
              <a:rPr lang="es-CL" sz="2000" b="1" dirty="0">
                <a:solidFill>
                  <a:srgbClr val="1F497D"/>
                </a:solidFill>
              </a:rPr>
              <a:t>”</a:t>
            </a:r>
            <a:endParaRPr lang="es-CL" altLang="es-CL" sz="2000" b="1" dirty="0">
              <a:solidFill>
                <a:srgbClr val="1F497D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12" y="1600200"/>
            <a:ext cx="2125437" cy="2446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89" y="4046201"/>
            <a:ext cx="5044169" cy="38576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22935" y="3633185"/>
            <a:ext cx="1887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b="1" dirty="0"/>
              <a:t>ALEXIS KALERGIS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ctrTitle"/>
          </p:nvPr>
        </p:nvSpPr>
        <p:spPr>
          <a:xfrm>
            <a:off x="825500" y="1847850"/>
            <a:ext cx="7772400" cy="3235325"/>
          </a:xfrm>
        </p:spPr>
        <p:txBody>
          <a:bodyPr/>
          <a:lstStyle/>
          <a:p>
            <a:pPr algn="ctr">
              <a:defRPr/>
            </a:pPr>
            <a:r>
              <a:rPr lang="es-CL" altLang="es-CL" b="1" dirty="0" smtClean="0">
                <a:solidFill>
                  <a:schemeClr val="accent1">
                    <a:lumMod val="75000"/>
                  </a:schemeClr>
                </a:solidFill>
              </a:rPr>
              <a:t>Gracias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299" name="Subtítulo 3"/>
          <p:cNvSpPr>
            <a:spLocks noGrp="1"/>
          </p:cNvSpPr>
          <p:nvPr>
            <p:ph type="subTitle" idx="1"/>
          </p:nvPr>
        </p:nvSpPr>
        <p:spPr>
          <a:xfrm>
            <a:off x="552450" y="5379810"/>
            <a:ext cx="8318500" cy="1752600"/>
          </a:xfrm>
        </p:spPr>
        <p:txBody>
          <a:bodyPr/>
          <a:lstStyle/>
          <a:p>
            <a:pPr algn="r"/>
            <a:r>
              <a:rPr lang="es-CL" altLang="es-CL" sz="2000" b="1" dirty="0" smtClean="0">
                <a:solidFill>
                  <a:schemeClr val="tx1"/>
                </a:solidFill>
              </a:rPr>
              <a:t>Gonzalo Jordan Fresno</a:t>
            </a:r>
          </a:p>
          <a:p>
            <a:pPr algn="r"/>
            <a:r>
              <a:rPr lang="es-CL" altLang="es-CL" sz="2000" dirty="0" smtClean="0">
                <a:solidFill>
                  <a:schemeClr val="tx1"/>
                </a:solidFill>
              </a:rPr>
              <a:t>		</a:t>
            </a:r>
            <a:r>
              <a:rPr lang="es-CL" altLang="es-CL" sz="2000" b="1" dirty="0" smtClean="0">
                <a:solidFill>
                  <a:schemeClr val="tx1"/>
                </a:solidFill>
              </a:rPr>
              <a:t> Director Ejecutivo FONDEF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79425"/>
            <a:ext cx="7138988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s-ES" altLang="es-CL" sz="3200" b="1" dirty="0">
                <a:solidFill>
                  <a:srgbClr val="1F497D"/>
                </a:solidFill>
              </a:rPr>
              <a:t>“El consumidor del siglo XXI es un Blanco Móvil</a:t>
            </a:r>
            <a:r>
              <a:rPr lang="es-ES" altLang="es-CL" sz="2700" b="1" dirty="0" smtClean="0">
                <a:solidFill>
                  <a:srgbClr val="1F497D"/>
                </a:solidFill>
              </a:rPr>
              <a:t>”…(George Soros)</a:t>
            </a:r>
            <a:r>
              <a:rPr lang="es-ES" altLang="es-CL" sz="3200" b="1" dirty="0">
                <a:solidFill>
                  <a:srgbClr val="1F497D"/>
                </a:solidFill>
              </a:rPr>
              <a:t/>
            </a:r>
            <a:br>
              <a:rPr lang="es-ES" altLang="es-CL" sz="3200" b="1" dirty="0">
                <a:solidFill>
                  <a:srgbClr val="1F497D"/>
                </a:solidFill>
              </a:rPr>
            </a:br>
            <a:r>
              <a:rPr lang="es-ES" altLang="es-CL" sz="1400" b="1" dirty="0">
                <a:solidFill>
                  <a:srgbClr val="003399"/>
                </a:solidFill>
                <a:latin typeface="Arial" panose="020B0604020202020204" pitchFamily="34" charset="0"/>
              </a:rPr>
              <a:t/>
            </a:r>
            <a:br>
              <a:rPr lang="es-ES" altLang="es-CL" sz="1400" b="1" dirty="0">
                <a:solidFill>
                  <a:srgbClr val="003399"/>
                </a:solidFill>
                <a:latin typeface="Arial" panose="020B0604020202020204" pitchFamily="34" charset="0"/>
              </a:rPr>
            </a:br>
            <a:endParaRPr lang="es-CL" dirty="0"/>
          </a:p>
        </p:txBody>
      </p:sp>
      <p:pic>
        <p:nvPicPr>
          <p:cNvPr id="28675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415" y="1622425"/>
            <a:ext cx="7212013" cy="3983038"/>
          </a:xfrm>
        </p:spPr>
      </p:pic>
      <p:sp>
        <p:nvSpPr>
          <p:cNvPr id="2" name="Rectángulo 1"/>
          <p:cNvSpPr/>
          <p:nvPr/>
        </p:nvSpPr>
        <p:spPr>
          <a:xfrm>
            <a:off x="326571" y="5862638"/>
            <a:ext cx="855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L" sz="2000" b="1" dirty="0" smtClean="0">
                <a:solidFill>
                  <a:srgbClr val="1F497D"/>
                </a:solidFill>
                <a:latin typeface="+mj-lt"/>
              </a:rPr>
              <a:t>“Un consumidor empoderado exige productos complejos”</a:t>
            </a:r>
            <a:endParaRPr lang="es-CL" sz="20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0" y="1257300"/>
            <a:ext cx="1819275" cy="2025650"/>
          </a:xfrm>
          <a:prstGeom prst="homePlat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Investigación Básica</a:t>
            </a:r>
          </a:p>
        </p:txBody>
      </p:sp>
      <p:sp>
        <p:nvSpPr>
          <p:cNvPr id="7" name="Pentágono 6"/>
          <p:cNvSpPr/>
          <p:nvPr/>
        </p:nvSpPr>
        <p:spPr>
          <a:xfrm>
            <a:off x="1884363" y="1257300"/>
            <a:ext cx="1811337" cy="2025650"/>
          </a:xfrm>
          <a:prstGeom prst="homePlat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Investigación Aplicada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Prueba de Concepto</a:t>
            </a:r>
          </a:p>
        </p:txBody>
      </p:sp>
      <p:sp>
        <p:nvSpPr>
          <p:cNvPr id="8" name="Pentágono 7"/>
          <p:cNvSpPr/>
          <p:nvPr/>
        </p:nvSpPr>
        <p:spPr>
          <a:xfrm>
            <a:off x="3798888" y="1257300"/>
            <a:ext cx="1749425" cy="2025650"/>
          </a:xfrm>
          <a:prstGeom prst="homePlat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Etapa Temprana de Desarrollo Tecnológico</a:t>
            </a:r>
          </a:p>
        </p:txBody>
      </p:sp>
      <p:sp>
        <p:nvSpPr>
          <p:cNvPr id="9" name="Pentágono 8"/>
          <p:cNvSpPr/>
          <p:nvPr/>
        </p:nvSpPr>
        <p:spPr>
          <a:xfrm>
            <a:off x="5572125" y="1257300"/>
            <a:ext cx="1816100" cy="2025650"/>
          </a:xfrm>
          <a:prstGeom prst="homePlat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Escalamiento y Desarrollo de Producto</a:t>
            </a:r>
          </a:p>
        </p:txBody>
      </p:sp>
      <p:sp>
        <p:nvSpPr>
          <p:cNvPr id="10" name="Pentágono 9"/>
          <p:cNvSpPr/>
          <p:nvPr/>
        </p:nvSpPr>
        <p:spPr>
          <a:xfrm>
            <a:off x="7426325" y="1257300"/>
            <a:ext cx="1751013" cy="2025650"/>
          </a:xfrm>
          <a:prstGeom prst="homePlat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white"/>
                </a:solidFill>
              </a:rPr>
              <a:t>Producción y Marketing</a:t>
            </a:r>
          </a:p>
        </p:txBody>
      </p:sp>
      <p:sp>
        <p:nvSpPr>
          <p:cNvPr id="41991" name="Título 10"/>
          <p:cNvSpPr>
            <a:spLocks noGrp="1"/>
          </p:cNvSpPr>
          <p:nvPr>
            <p:ph type="title"/>
          </p:nvPr>
        </p:nvSpPr>
        <p:spPr>
          <a:xfrm>
            <a:off x="0" y="114300"/>
            <a:ext cx="75977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altLang="es-CL" sz="2400" b="1" smtClean="0">
                <a:solidFill>
                  <a:srgbClr val="1F497D"/>
                </a:solidFill>
              </a:rPr>
              <a:t>Etapas y principales fuentes de financiamiento en el proceso de investigación desarrollo e innovación</a:t>
            </a:r>
          </a:p>
        </p:txBody>
      </p:sp>
      <p:sp>
        <p:nvSpPr>
          <p:cNvPr id="38920" name="CuadroTexto 17"/>
          <p:cNvSpPr txBox="1">
            <a:spLocks noChangeArrowheads="1"/>
          </p:cNvSpPr>
          <p:nvPr/>
        </p:nvSpPr>
        <p:spPr bwMode="auto">
          <a:xfrm>
            <a:off x="250825" y="3500438"/>
            <a:ext cx="1296988" cy="600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>
                <a:solidFill>
                  <a:srgbClr val="000000"/>
                </a:solidFill>
                <a:latin typeface="Calibri" panose="020F0502020204030204" pitchFamily="34" charset="0"/>
              </a:rPr>
              <a:t>Fondecyt,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>
                <a:solidFill>
                  <a:srgbClr val="000000"/>
                </a:solidFill>
                <a:latin typeface="Calibri" panose="020F0502020204030204" pitchFamily="34" charset="0"/>
              </a:rPr>
              <a:t>Fondap,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>
                <a:solidFill>
                  <a:srgbClr val="000000"/>
                </a:solidFill>
                <a:latin typeface="Calibri" panose="020F0502020204030204" pitchFamily="34" charset="0"/>
              </a:rPr>
              <a:t>Milenio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87538" y="3508375"/>
            <a:ext cx="1544637" cy="939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u="sng" dirty="0">
                <a:solidFill>
                  <a:prstClr val="black"/>
                </a:solidFill>
                <a:latin typeface="Calibri"/>
                <a:ea typeface="+mn-ea"/>
              </a:rPr>
              <a:t>Innova </a:t>
            </a: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Corfo</a:t>
            </a:r>
            <a:endParaRPr lang="es-ES" sz="11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Línea 1: Perfiles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Línea 2: I+D Aplicada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Línea 3: Valorización 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y Protección IP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887538" y="4965700"/>
            <a:ext cx="1570037" cy="600075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Fondef</a:t>
            </a:r>
            <a:r>
              <a:rPr lang="es-ES" sz="1100" b="1" u="sng" dirty="0">
                <a:solidFill>
                  <a:prstClr val="black"/>
                </a:solidFill>
                <a:latin typeface="Calibri"/>
                <a:ea typeface="+mn-ea"/>
              </a:rPr>
              <a:t> de </a:t>
            </a: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Conicyt</a:t>
            </a:r>
            <a:endParaRPr lang="es-ES" sz="11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Idea Ciencia Aplicada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Programa VIU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798888" y="3500438"/>
            <a:ext cx="1655762" cy="127635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u="sng" dirty="0">
                <a:solidFill>
                  <a:prstClr val="black"/>
                </a:solidFill>
                <a:latin typeface="Calibri"/>
                <a:ea typeface="+mn-ea"/>
              </a:rPr>
              <a:t>Innova </a:t>
            </a: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Corfo</a:t>
            </a:r>
            <a:endParaRPr lang="es-ES" sz="11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Línea 4: Empaquetamiento.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Prototipos Innovación Empresarial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Empaquetamiento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      Negocios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798888" y="4968875"/>
            <a:ext cx="1655762" cy="768350"/>
          </a:xfrm>
          <a:prstGeom prst="rect">
            <a:avLst/>
          </a:prstGeom>
          <a:solidFill>
            <a:srgbClr val="CCFFCC"/>
          </a:solidFill>
          <a:ln w="127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Fondef</a:t>
            </a:r>
            <a:r>
              <a:rPr lang="es-ES" sz="1100" b="1" u="sng" dirty="0">
                <a:solidFill>
                  <a:prstClr val="black"/>
                </a:solidFill>
                <a:latin typeface="Calibri"/>
                <a:ea typeface="+mn-ea"/>
              </a:rPr>
              <a:t> de </a:t>
            </a: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Conicyt</a:t>
            </a:r>
            <a:endParaRPr lang="es-ES" sz="11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Idea Investigación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      Tecnológica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Programa VIU</a:t>
            </a:r>
          </a:p>
        </p:txBody>
      </p:sp>
      <p:sp>
        <p:nvSpPr>
          <p:cNvPr id="38925" name="CuadroTexto 23"/>
          <p:cNvSpPr txBox="1">
            <a:spLocks noChangeArrowheads="1"/>
          </p:cNvSpPr>
          <p:nvPr/>
        </p:nvSpPr>
        <p:spPr bwMode="auto">
          <a:xfrm>
            <a:off x="3798888" y="5924550"/>
            <a:ext cx="1655762" cy="261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 b="1" u="sng">
                <a:solidFill>
                  <a:srgbClr val="000000"/>
                </a:solidFill>
                <a:latin typeface="Calibri" panose="020F0502020204030204" pitchFamily="34" charset="0"/>
              </a:rPr>
              <a:t>Inversionistas ángeles?</a:t>
            </a:r>
          </a:p>
        </p:txBody>
      </p:sp>
      <p:sp>
        <p:nvSpPr>
          <p:cNvPr id="38926" name="CuadroTexto 25"/>
          <p:cNvSpPr txBox="1">
            <a:spLocks noChangeArrowheads="1"/>
          </p:cNvSpPr>
          <p:nvPr/>
        </p:nvSpPr>
        <p:spPr bwMode="auto">
          <a:xfrm>
            <a:off x="7508875" y="5978525"/>
            <a:ext cx="1403350" cy="261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 u="sng">
                <a:solidFill>
                  <a:srgbClr val="000000"/>
                </a:solidFill>
                <a:latin typeface="Calibri" panose="020F0502020204030204" pitchFamily="34" charset="0"/>
              </a:rPr>
              <a:t>Capital de Riesgo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507288" y="3546475"/>
            <a:ext cx="1404937" cy="430213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u="sng" dirty="0">
                <a:solidFill>
                  <a:prstClr val="black"/>
                </a:solidFill>
                <a:latin typeface="Calibri"/>
                <a:ea typeface="+mn-ea"/>
              </a:rPr>
              <a:t>Innova </a:t>
            </a:r>
            <a:r>
              <a:rPr lang="es-ES" sz="1100" b="1" u="sng" dirty="0" err="1">
                <a:solidFill>
                  <a:prstClr val="black"/>
                </a:solidFill>
                <a:latin typeface="Calibri"/>
                <a:ea typeface="+mn-ea"/>
              </a:rPr>
              <a:t>Corfo</a:t>
            </a:r>
            <a:endParaRPr lang="es-ES" sz="11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1100" dirty="0">
                <a:solidFill>
                  <a:prstClr val="black"/>
                </a:solidFill>
                <a:latin typeface="Calibri"/>
                <a:ea typeface="+mn-ea"/>
              </a:rPr>
              <a:t>Capital Semilla</a:t>
            </a:r>
          </a:p>
        </p:txBody>
      </p:sp>
      <p:sp>
        <p:nvSpPr>
          <p:cNvPr id="38928" name="CuadroTexto 29"/>
          <p:cNvSpPr txBox="1">
            <a:spLocks noChangeArrowheads="1"/>
          </p:cNvSpPr>
          <p:nvPr/>
        </p:nvSpPr>
        <p:spPr bwMode="auto">
          <a:xfrm>
            <a:off x="7524750" y="6453188"/>
            <a:ext cx="1403350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 u="sng">
                <a:solidFill>
                  <a:srgbClr val="000000"/>
                </a:solidFill>
                <a:latin typeface="Calibri" panose="020F0502020204030204" pitchFamily="34" charset="0"/>
              </a:rPr>
              <a:t>Bancos</a:t>
            </a:r>
          </a:p>
        </p:txBody>
      </p:sp>
      <p:sp>
        <p:nvSpPr>
          <p:cNvPr id="38929" name="CuadroTexto 30"/>
          <p:cNvSpPr txBox="1">
            <a:spLocks noChangeArrowheads="1"/>
          </p:cNvSpPr>
          <p:nvPr/>
        </p:nvSpPr>
        <p:spPr bwMode="auto">
          <a:xfrm>
            <a:off x="5643563" y="5991225"/>
            <a:ext cx="1655762" cy="261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100" b="1" u="sng">
                <a:solidFill>
                  <a:srgbClr val="000000"/>
                </a:solidFill>
                <a:latin typeface="Calibri" panose="020F0502020204030204" pitchFamily="34" charset="0"/>
              </a:rPr>
              <a:t>Inversionistas ángeles?</a:t>
            </a:r>
          </a:p>
        </p:txBody>
      </p:sp>
      <p:sp>
        <p:nvSpPr>
          <p:cNvPr id="38930" name="CuadroTexto 31"/>
          <p:cNvSpPr txBox="1">
            <a:spLocks noChangeArrowheads="1"/>
          </p:cNvSpPr>
          <p:nvPr/>
        </p:nvSpPr>
        <p:spPr bwMode="auto">
          <a:xfrm>
            <a:off x="3798888" y="6316663"/>
            <a:ext cx="1655762" cy="41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>
                <a:solidFill>
                  <a:srgbClr val="000000"/>
                </a:solidFill>
                <a:latin typeface="Calibri" panose="020F0502020204030204" pitchFamily="34" charset="0"/>
              </a:rPr>
              <a:t>FFF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000" b="1">
                <a:solidFill>
                  <a:srgbClr val="000000"/>
                </a:solidFill>
                <a:latin typeface="Calibri" panose="020F0502020204030204" pitchFamily="34" charset="0"/>
              </a:rPr>
              <a:t>FAMILY, FOOLS &amp; FRIENDS</a:t>
            </a:r>
          </a:p>
        </p:txBody>
      </p:sp>
      <p:sp>
        <p:nvSpPr>
          <p:cNvPr id="38931" name="CuadroTexto 33"/>
          <p:cNvSpPr txBox="1">
            <a:spLocks noChangeArrowheads="1"/>
          </p:cNvSpPr>
          <p:nvPr/>
        </p:nvSpPr>
        <p:spPr bwMode="auto">
          <a:xfrm>
            <a:off x="5643563" y="6437313"/>
            <a:ext cx="1655762" cy="261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100" b="1">
                <a:solidFill>
                  <a:srgbClr val="000000"/>
                </a:solidFill>
                <a:latin typeface="Calibri" panose="020F0502020204030204" pitchFamily="34" charset="0"/>
              </a:rPr>
              <a:t>FFF</a:t>
            </a:r>
          </a:p>
        </p:txBody>
      </p:sp>
      <p:cxnSp>
        <p:nvCxnSpPr>
          <p:cNvPr id="36" name="Conector recto 35"/>
          <p:cNvCxnSpPr/>
          <p:nvPr/>
        </p:nvCxnSpPr>
        <p:spPr>
          <a:xfrm flipH="1">
            <a:off x="1704975" y="3282950"/>
            <a:ext cx="11113" cy="33401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>
            <a:off x="3617913" y="3282950"/>
            <a:ext cx="12700" cy="33401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5559425" y="3359150"/>
            <a:ext cx="12700" cy="33401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7388225" y="3435350"/>
            <a:ext cx="11113" cy="33401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7" y="1"/>
            <a:ext cx="9306168" cy="7149816"/>
          </a:xfrm>
        </p:spPr>
      </p:pic>
      <p:sp>
        <p:nvSpPr>
          <p:cNvPr id="5" name="Rectángulo 4"/>
          <p:cNvSpPr/>
          <p:nvPr/>
        </p:nvSpPr>
        <p:spPr>
          <a:xfrm>
            <a:off x="652073" y="61089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Fuente: Edo</a:t>
            </a:r>
            <a:r>
              <a:rPr lang="es-CL" sz="14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CL" sz="1400" b="1" dirty="0" err="1" smtClean="0">
                <a:solidFill>
                  <a:schemeClr val="bg1">
                    <a:lumMod val="50000"/>
                  </a:schemeClr>
                </a:solidFill>
              </a:rPr>
              <a:t>Bitrán</a:t>
            </a:r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s-CL" sz="1400" b="1" dirty="0" smtClean="0">
                <a:solidFill>
                  <a:schemeClr val="bg1">
                    <a:lumMod val="50000"/>
                  </a:schemeClr>
                </a:solidFill>
              </a:rPr>
              <a:t>Vicepresidente </a:t>
            </a:r>
            <a:r>
              <a:rPr lang="es-CL" sz="1400" b="1" dirty="0">
                <a:solidFill>
                  <a:schemeClr val="bg1">
                    <a:lumMod val="50000"/>
                  </a:schemeClr>
                </a:solidFill>
              </a:rPr>
              <a:t>CORFO</a:t>
            </a:r>
            <a:r>
              <a:rPr lang="es-CL" sz="1400" b="1" dirty="0">
                <a:solidFill>
                  <a:srgbClr val="002060"/>
                </a:solidFill>
              </a:rPr>
              <a:t> </a:t>
            </a:r>
            <a:endParaRPr lang="es-C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16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285" cy="6858000"/>
          </a:xfrm>
        </p:spPr>
      </p:pic>
    </p:spTree>
    <p:extLst>
      <p:ext uri="{BB962C8B-B14F-4D97-AF65-F5344CB8AC3E}">
        <p14:creationId xmlns:p14="http://schemas.microsoft.com/office/powerpoint/2010/main" val="19598350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311776"/>
            <a:ext cx="1567543" cy="1198278"/>
          </a:xfrm>
        </p:spPr>
        <p:txBody>
          <a:bodyPr>
            <a:noAutofit/>
          </a:bodyPr>
          <a:lstStyle/>
          <a:p>
            <a:r>
              <a:rPr lang="es-CL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Oferta </a:t>
            </a:r>
            <a:br>
              <a:rPr lang="es-CL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es-CL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desde la</a:t>
            </a:r>
            <a:br>
              <a:rPr lang="es-CL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es-CL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Ciencia</a:t>
            </a:r>
            <a:endParaRPr lang="es-CL" sz="2000" b="1" dirty="0">
              <a:solidFill>
                <a:schemeClr val="accent6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2" r="46921" b="18769"/>
          <a:stretch/>
        </p:blipFill>
        <p:spPr>
          <a:xfrm>
            <a:off x="0" y="1318192"/>
            <a:ext cx="3886200" cy="207372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488780"/>
            <a:ext cx="1658824" cy="1658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upo 25"/>
          <p:cNvGrpSpPr/>
          <p:nvPr/>
        </p:nvGrpSpPr>
        <p:grpSpPr>
          <a:xfrm>
            <a:off x="3216368" y="3311267"/>
            <a:ext cx="5208814" cy="3137296"/>
            <a:chOff x="3520281" y="3601925"/>
            <a:chExt cx="5208814" cy="3137296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" t="44102" r="10959"/>
            <a:stretch/>
          </p:blipFill>
          <p:spPr>
            <a:xfrm>
              <a:off x="3520281" y="3816407"/>
              <a:ext cx="5208814" cy="2922814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2" r="7416" b="12612"/>
            <a:stretch/>
          </p:blipFill>
          <p:spPr>
            <a:xfrm>
              <a:off x="5143500" y="4165745"/>
              <a:ext cx="1525958" cy="1112069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157" y="3601925"/>
              <a:ext cx="1093654" cy="937418"/>
            </a:xfrm>
            <a:prstGeom prst="rect">
              <a:avLst/>
            </a:prstGeom>
          </p:spPr>
        </p:pic>
      </p:grpSp>
      <p:sp>
        <p:nvSpPr>
          <p:cNvPr id="23" name="Flecha derecha 22"/>
          <p:cNvSpPr/>
          <p:nvPr/>
        </p:nvSpPr>
        <p:spPr>
          <a:xfrm flipH="1" flipV="1">
            <a:off x="4685943" y="6015207"/>
            <a:ext cx="3869868" cy="4761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/>
          <p:cNvSpPr/>
          <p:nvPr/>
        </p:nvSpPr>
        <p:spPr>
          <a:xfrm>
            <a:off x="7265750" y="4712241"/>
            <a:ext cx="19722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chemeClr val="accent6"/>
                </a:solidFill>
              </a:rPr>
              <a:t>Demanda por Tecnología</a:t>
            </a:r>
            <a:endParaRPr lang="es-CL" dirty="0"/>
          </a:p>
        </p:txBody>
      </p:sp>
      <p:sp>
        <p:nvSpPr>
          <p:cNvPr id="25" name="Flecha derecha 24"/>
          <p:cNvSpPr/>
          <p:nvPr/>
        </p:nvSpPr>
        <p:spPr>
          <a:xfrm rot="10800000" flipH="1" flipV="1">
            <a:off x="310247" y="2835129"/>
            <a:ext cx="3869868" cy="4761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2" r="5017"/>
          <a:stretch/>
        </p:blipFill>
        <p:spPr>
          <a:xfrm>
            <a:off x="-118960" y="311776"/>
            <a:ext cx="9255770" cy="624712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3788" r="6584" b="8318"/>
          <a:stretch/>
        </p:blipFill>
        <p:spPr>
          <a:xfrm>
            <a:off x="3272241" y="1949145"/>
            <a:ext cx="2253343" cy="197575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60" y="3200034"/>
            <a:ext cx="1630438" cy="163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Flecha derecha 29"/>
          <p:cNvSpPr/>
          <p:nvPr/>
        </p:nvSpPr>
        <p:spPr>
          <a:xfrm rot="748925">
            <a:off x="473529" y="2628900"/>
            <a:ext cx="2514600" cy="57113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 derecha 30"/>
          <p:cNvSpPr/>
          <p:nvPr/>
        </p:nvSpPr>
        <p:spPr>
          <a:xfrm rot="21211022">
            <a:off x="4276846" y="5542009"/>
            <a:ext cx="2514600" cy="57113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336045" y="368854"/>
            <a:ext cx="6479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“Debemos pasar del </a:t>
            </a:r>
            <a:r>
              <a:rPr lang="es-CL" b="1" i="1" dirty="0" err="1" smtClean="0">
                <a:solidFill>
                  <a:schemeClr val="accent1">
                    <a:lumMod val="75000"/>
                  </a:schemeClr>
                </a:solidFill>
              </a:rPr>
              <a:t>Science</a:t>
            </a:r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i="1" dirty="0" err="1" smtClean="0">
                <a:solidFill>
                  <a:schemeClr val="accent1">
                    <a:lumMod val="75000"/>
                  </a:schemeClr>
                </a:solidFill>
              </a:rPr>
              <a:t>Push</a:t>
            </a:r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s-CL" b="1" i="1" dirty="0" err="1" smtClean="0">
                <a:solidFill>
                  <a:schemeClr val="accent1">
                    <a:lumMod val="75000"/>
                  </a:schemeClr>
                </a:solidFill>
              </a:rPr>
              <a:t>Tecnology</a:t>
            </a:r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b="1" i="1" dirty="0" err="1" smtClean="0">
                <a:solidFill>
                  <a:schemeClr val="accent1">
                    <a:lumMod val="75000"/>
                  </a:schemeClr>
                </a:solidFill>
              </a:rPr>
              <a:t>Pull</a:t>
            </a:r>
            <a:r>
              <a:rPr lang="es-CL" b="1" i="1" dirty="0" smtClean="0">
                <a:solidFill>
                  <a:schemeClr val="accent1">
                    <a:lumMod val="75000"/>
                  </a:schemeClr>
                </a:solidFill>
              </a:rPr>
              <a:t>”.</a:t>
            </a:r>
          </a:p>
          <a:p>
            <a:pPr>
              <a:defRPr/>
            </a:pP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Edo. </a:t>
            </a:r>
            <a:r>
              <a:rPr lang="es-CL" sz="2000" b="1" dirty="0" err="1" smtClean="0">
                <a:solidFill>
                  <a:schemeClr val="accent1">
                    <a:lumMod val="75000"/>
                  </a:schemeClr>
                </a:solidFill>
              </a:rPr>
              <a:t>Bitrán</a:t>
            </a:r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 Vicepresidente CORFO .</a:t>
            </a:r>
          </a:p>
          <a:p>
            <a:pPr>
              <a:defRPr/>
            </a:pP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28-05-2014</a:t>
            </a:r>
          </a:p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575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184400"/>
            <a:ext cx="49672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pPr eaLnBrk="1" hangingPunct="1"/>
            <a:r>
              <a:rPr lang="es-CL" altLang="es-CL" sz="3200" b="1" dirty="0" smtClean="0">
                <a:solidFill>
                  <a:srgbClr val="1F497D"/>
                </a:solidFill>
              </a:rPr>
              <a:t>Interacción entre Actores: la Triple Hélice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80" y="-36155"/>
            <a:ext cx="9188180" cy="6894155"/>
          </a:xfrm>
        </p:spPr>
      </p:pic>
    </p:spTree>
    <p:extLst>
      <p:ext uri="{BB962C8B-B14F-4D97-AF65-F5344CB8AC3E}">
        <p14:creationId xmlns:p14="http://schemas.microsoft.com/office/powerpoint/2010/main" val="3667412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 Power Point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12213</TotalTime>
  <Words>764</Words>
  <Application>Microsoft Office PowerPoint</Application>
  <PresentationFormat>Presentación en pantalla (4:3)</PresentationFormat>
  <Paragraphs>179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Century Gothic</vt:lpstr>
      <vt:lpstr>Times New Roman</vt:lpstr>
      <vt:lpstr>Verdana</vt:lpstr>
      <vt:lpstr>1_Plantilla Power Point CONICYT</vt:lpstr>
      <vt:lpstr>FONDEF de CONICYT  Ciencia Aplicada: Investigación para el Desarrollo Tecnológico de Chile </vt:lpstr>
      <vt:lpstr>PROGRAMAS CONICYT</vt:lpstr>
      <vt:lpstr>“El consumidor del siglo XXI es un Blanco Móvil”…(George Soros)  </vt:lpstr>
      <vt:lpstr>Etapas y principales fuentes de financiamiento en el proceso de investigación desarrollo e innovación</vt:lpstr>
      <vt:lpstr>Presentación de PowerPoint</vt:lpstr>
      <vt:lpstr>Presentación de PowerPoint</vt:lpstr>
      <vt:lpstr>Oferta  desde la  Ciencia</vt:lpstr>
      <vt:lpstr>Interacción entre Actores: la Triple Hélice</vt:lpstr>
      <vt:lpstr>Presentación de PowerPoint</vt:lpstr>
      <vt:lpstr>Presentación de PowerPoint</vt:lpstr>
      <vt:lpstr>Proyectos Colaborativos</vt:lpstr>
      <vt:lpstr>Organigrama FONDEF</vt:lpstr>
      <vt:lpstr>Instrumentos FONDEF</vt:lpstr>
      <vt:lpstr>Presentación de PowerPoint</vt:lpstr>
      <vt:lpstr>Pontificia Universidad Católica De Chile (PUC):  “Soluciones integrales para toda la cadena de servicios asociados al proyecto estructural”</vt:lpstr>
      <vt:lpstr>Universidad de Chile: “Proyecto FONDEF de vivienda de emergencia arroja excelentes resultados de habitabilidad” </vt:lpstr>
      <vt:lpstr>Universidad de los Lagos “Cortes, escisiones y hendiduras controladas para el desarrollo espacial de estructuras” </vt:lpstr>
      <vt:lpstr>INIA, la Universidad de la Frontera y la Universidad Austral de Chile:  “Proyecto Fondef impulsa el desarrollo y comercialización de la murtilla a nivel mundial”</vt:lpstr>
      <vt:lpstr>Universidad de Chile: “U. de Chile entrega textos a alumnos de Pedagogía de Educación Básica para enseñar matemáticas”</vt:lpstr>
      <vt:lpstr>Universidad de Chile:  “SISTEMA DE GESTIÓN DEL CONOCIMIENTO PARA LA TRANSFERENCIA DE INNOVACIONES Y BUENAS PRÁCTICAS DE GEST IÓN ENTRE GOBIERNOS LOCALES”</vt:lpstr>
      <vt:lpstr>PONTIFICIA UNIVERSIDAD CATOLICA DE CHILE: “Científicos de la UC crean primera vacuna contra el virus sincicial”</vt:lpstr>
      <vt:lpstr>Gracias</vt:lpstr>
    </vt:vector>
  </TitlesOfParts>
  <Company>CONICYT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del Bío-Bío</dc:title>
  <dc:creator>ghj</dc:creator>
  <cp:lastModifiedBy>Valeska Camila González Guzmán</cp:lastModifiedBy>
  <cp:revision>476</cp:revision>
  <cp:lastPrinted>2014-07-02T21:31:29Z</cp:lastPrinted>
  <dcterms:created xsi:type="dcterms:W3CDTF">2011-08-17T22:01:51Z</dcterms:created>
  <dcterms:modified xsi:type="dcterms:W3CDTF">2014-07-04T19:50:09Z</dcterms:modified>
</cp:coreProperties>
</file>