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369" r:id="rId3"/>
    <p:sldId id="370" r:id="rId4"/>
    <p:sldId id="371" r:id="rId5"/>
    <p:sldId id="373" r:id="rId6"/>
    <p:sldId id="376" r:id="rId7"/>
    <p:sldId id="377" r:id="rId8"/>
    <p:sldId id="378" r:id="rId9"/>
    <p:sldId id="380" r:id="rId10"/>
    <p:sldId id="375" r:id="rId11"/>
    <p:sldId id="381" r:id="rId12"/>
    <p:sldId id="382" r:id="rId13"/>
    <p:sldId id="383" r:id="rId14"/>
    <p:sldId id="384" r:id="rId15"/>
    <p:sldId id="385" r:id="rId16"/>
    <p:sldId id="372" r:id="rId17"/>
    <p:sldId id="386" r:id="rId18"/>
  </p:sldIdLst>
  <p:sldSz cx="9144000" cy="6858000" type="screen4x3"/>
  <p:notesSz cx="7099300" cy="102346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1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689" y="2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/>
          <a:lstStyle>
            <a:lvl1pPr algn="r">
              <a:defRPr sz="1400"/>
            </a:lvl1pPr>
          </a:lstStyle>
          <a:p>
            <a:fld id="{6300A24C-7044-4E10-B57A-D426A3C86C1E}" type="datetimeFigureOut">
              <a:rPr lang="es-ES" smtClean="0"/>
              <a:pPr/>
              <a:t>01/06/2016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720787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 anchor="b"/>
          <a:lstStyle>
            <a:lvl1pPr algn="l">
              <a:defRPr sz="1400"/>
            </a:lvl1pPr>
          </a:lstStyle>
          <a:p>
            <a:r>
              <a:rPr lang="es-ES" smtClean="0"/>
              <a:t>Charlas de difusión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689" y="9720787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 anchor="b"/>
          <a:lstStyle>
            <a:lvl1pPr algn="r">
              <a:defRPr sz="1400"/>
            </a:lvl1pPr>
          </a:lstStyle>
          <a:p>
            <a:fld id="{98B11AAB-F422-491B-899A-0794B2E1ED9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4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0689" y="2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/>
          <a:lstStyle>
            <a:lvl1pPr algn="r">
              <a:defRPr sz="1400"/>
            </a:lvl1pPr>
          </a:lstStyle>
          <a:p>
            <a:fld id="{5550CFEB-0E01-47FB-899D-3B67ED8930D5}" type="datetimeFigureOut">
              <a:rPr lang="es-ES" smtClean="0"/>
              <a:pPr/>
              <a:t>01/06/2016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5175"/>
            <a:ext cx="5118100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669" tIns="49834" rIns="99669" bIns="4983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575" y="4862143"/>
            <a:ext cx="5678154" cy="4605227"/>
          </a:xfrm>
          <a:prstGeom prst="rect">
            <a:avLst/>
          </a:prstGeom>
        </p:spPr>
        <p:txBody>
          <a:bodyPr vert="horz" lIns="99669" tIns="49834" rIns="99669" bIns="4983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720787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 anchor="b"/>
          <a:lstStyle>
            <a:lvl1pPr algn="l">
              <a:defRPr sz="1400"/>
            </a:lvl1pPr>
          </a:lstStyle>
          <a:p>
            <a:r>
              <a:rPr lang="es-ES" smtClean="0"/>
              <a:t>Charlas de difusión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0689" y="9720787"/>
            <a:ext cx="3077006" cy="512082"/>
          </a:xfrm>
          <a:prstGeom prst="rect">
            <a:avLst/>
          </a:prstGeom>
        </p:spPr>
        <p:txBody>
          <a:bodyPr vert="horz" lIns="99669" tIns="49834" rIns="99669" bIns="49834" rtlCol="0" anchor="b"/>
          <a:lstStyle>
            <a:lvl1pPr algn="r">
              <a:defRPr sz="1400"/>
            </a:lvl1pPr>
          </a:lstStyle>
          <a:p>
            <a:fld id="{478EA50D-54CD-459A-8843-B77CDE2F0A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33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44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521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180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229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43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861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061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612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179512" y="6453336"/>
            <a:ext cx="41764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smtClean="0"/>
              <a:t>Charlas de Difusión, V Concurso de Equipamiento Científico y Tecnológico FONDEQUIP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Charlas de Difusión, V Concurso de Equipamiento Científico y Tecnológico FONDEQUIP 2016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Charlas de Difusión, V Concurso de Equipamiento Científico y Tecnológico FONDEQUIP 2016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conicyt.cl/" TargetMode="External"/><Relationship Id="rId2" Type="http://schemas.openxmlformats.org/officeDocument/2006/relationships/hyperlink" Target="http://www.conicyt.cl/fondequi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2 CuadroTexto"/>
          <p:cNvSpPr txBox="1">
            <a:spLocks noChangeArrowheads="1"/>
          </p:cNvSpPr>
          <p:nvPr/>
        </p:nvSpPr>
        <p:spPr bwMode="auto">
          <a:xfrm>
            <a:off x="515692" y="1386498"/>
            <a:ext cx="8628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dirty="0" smtClean="0">
                <a:solidFill>
                  <a:schemeClr val="tx2"/>
                </a:solidFill>
                <a:latin typeface="gobCL"/>
                <a:ea typeface="gobCL Heavy"/>
                <a:cs typeface="gobCL Heavy"/>
              </a:rPr>
              <a:t>Fondo de Equipamiento Científico y Tecnológico - FONDEQUIP</a:t>
            </a: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2305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314700"/>
            <a:ext cx="2314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6"/>
          <p:cNvSpPr txBox="1"/>
          <p:nvPr/>
        </p:nvSpPr>
        <p:spPr>
          <a:xfrm>
            <a:off x="2844800" y="6237312"/>
            <a:ext cx="4823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dirty="0" smtClean="0">
                <a:solidFill>
                  <a:schemeClr val="bg1">
                    <a:lumMod val="50000"/>
                  </a:schemeClr>
                </a:solidFill>
                <a:latin typeface="gobCL"/>
              </a:rPr>
              <a:t>Mayo-Junio  2016</a:t>
            </a:r>
            <a:endParaRPr lang="es-CL" sz="1100" b="1" dirty="0">
              <a:solidFill>
                <a:schemeClr val="bg1">
                  <a:lumMod val="50000"/>
                </a:schemeClr>
              </a:solidFill>
              <a:latin typeface="gobCL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2844799" y="3314700"/>
            <a:ext cx="611968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V </a:t>
            </a:r>
            <a:r>
              <a:rPr lang="es-CL" sz="2400" b="1" dirty="0">
                <a:solidFill>
                  <a:schemeClr val="tx2"/>
                </a:solidFill>
                <a:latin typeface="gobCL"/>
              </a:rPr>
              <a:t>Concurso de Equipamiento Científico y Tecnológico </a:t>
            </a: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Mediano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FONDEQUIP 2016</a:t>
            </a:r>
            <a:endParaRPr lang="es-CL" sz="2400" b="1" dirty="0">
              <a:solidFill>
                <a:schemeClr val="tx2"/>
              </a:solidFill>
              <a:latin typeface="gobC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 smtClean="0">
              <a:solidFill>
                <a:schemeClr val="tx2"/>
              </a:solidFill>
              <a:latin typeface="gobC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 smtClean="0">
              <a:solidFill>
                <a:schemeClr val="tx2"/>
              </a:solidFill>
              <a:latin typeface="gobCL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Programa FONDEQUIP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Bases Concursales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Aspectos relevantes Postulación</a:t>
            </a:r>
            <a:endParaRPr lang="es-CL" dirty="0">
              <a:solidFill>
                <a:schemeClr val="tx2"/>
              </a:solidFill>
              <a:latin typeface="gobC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2150" t="40841" r="57875" b="45720"/>
          <a:stretch/>
        </p:blipFill>
        <p:spPr>
          <a:xfrm>
            <a:off x="7236296" y="-3552"/>
            <a:ext cx="1884412" cy="1586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	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67544" y="1124744"/>
            <a:ext cx="8070305" cy="648072"/>
            <a:chOff x="467544" y="1268760"/>
            <a:chExt cx="8070305" cy="648072"/>
          </a:xfrm>
        </p:grpSpPr>
        <p:sp>
          <p:nvSpPr>
            <p:cNvPr id="6" name="Conector recto 5"/>
            <p:cNvSpPr/>
            <p:nvPr/>
          </p:nvSpPr>
          <p:spPr>
            <a:xfrm>
              <a:off x="539552" y="1916832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467544" y="1268760"/>
              <a:ext cx="5544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Financiamiento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35913"/>
              </p:ext>
            </p:extLst>
          </p:nvPr>
        </p:nvGraphicFramePr>
        <p:xfrm>
          <a:off x="539553" y="1916832"/>
          <a:ext cx="8352928" cy="345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56"/>
                <a:gridCol w="4285415"/>
                <a:gridCol w="2033757"/>
              </a:tblGrid>
              <a:tr h="41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Ítem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Sub-ítem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Financiamiento</a:t>
                      </a:r>
                      <a:endParaRPr lang="es-C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1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Equipamiento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Equipo Principal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CONICYT / Institución</a:t>
                      </a:r>
                      <a:endParaRPr lang="es-C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8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Accesorio(s)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11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Traslado e Instalación 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Traslados y seguros de traslado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CONICYT / Institución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11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Instalación y Puesta en Marcha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4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Adecuación de infraestructura y/o habilitación de espacios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31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Mantención, Garantías y Seguros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11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Operación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Capacitación</a:t>
                      </a:r>
                      <a:endParaRPr lang="es-C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Institución</a:t>
                      </a:r>
                      <a:endParaRPr lang="es-C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 Operación y Administración</a:t>
                      </a:r>
                      <a:endParaRPr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91208" y="5733256"/>
            <a:ext cx="80466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Sub-ítem Mantención, debe contar con Presupuesto (obligatorio)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A ejecutar en 18 meses (duración de los proyectos).</a:t>
            </a:r>
          </a:p>
        </p:txBody>
      </p:sp>
    </p:spTree>
    <p:extLst>
      <p:ext uri="{BB962C8B-B14F-4D97-AF65-F5344CB8AC3E}">
        <p14:creationId xmlns:p14="http://schemas.microsoft.com/office/powerpoint/2010/main" val="11912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</a:t>
            </a: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544" y="1412776"/>
            <a:ext cx="8070305" cy="648072"/>
            <a:chOff x="467544" y="1412776"/>
            <a:chExt cx="8070305" cy="648072"/>
          </a:xfrm>
        </p:grpSpPr>
        <p:sp>
          <p:nvSpPr>
            <p:cNvPr id="10" name="CuadroTexto 9"/>
            <p:cNvSpPr txBox="1"/>
            <p:nvPr/>
          </p:nvSpPr>
          <p:spPr>
            <a:xfrm>
              <a:off x="467544" y="1412776"/>
              <a:ext cx="568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Criterios de Evaluación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11" name="Conector recto 10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2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88121"/>
              </p:ext>
            </p:extLst>
          </p:nvPr>
        </p:nvGraphicFramePr>
        <p:xfrm>
          <a:off x="539551" y="2204864"/>
          <a:ext cx="7998298" cy="4248472"/>
        </p:xfrm>
        <a:graphic>
          <a:graphicData uri="http://schemas.openxmlformats.org/drawingml/2006/table">
            <a:tbl>
              <a:tblPr/>
              <a:tblGrid>
                <a:gridCol w="661514"/>
                <a:gridCol w="7336784"/>
              </a:tblGrid>
              <a:tr h="73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s-C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</a:t>
                      </a:r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Justificación Científica-Técnica de la Propuesta en el Marco Institucional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1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Claridad y coherencia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equipamiento solicitado con las actividades de investigación y/o desarrollo experimental </a:t>
                      </a: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área de investigación que la Institución desea apoyar.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70439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compartido del equipamiento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(N° de proyectos o investigaciones vigentes que se vincularán al equipamiento solicitado).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1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Existencia y coherencia de Laboratorios y de recursos humanos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(personal técnico, administrativo, entre otros necesarios), asociados al área donde se solicita el equipamiento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70439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Justificación de la necesidad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equipamiento solicitado en relación con los equipos existentes en la Institución y/o en otras entidades.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</a:t>
            </a: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544" y="1412776"/>
            <a:ext cx="8070305" cy="648072"/>
            <a:chOff x="467544" y="1412776"/>
            <a:chExt cx="8070305" cy="648072"/>
          </a:xfrm>
        </p:grpSpPr>
        <p:sp>
          <p:nvSpPr>
            <p:cNvPr id="10" name="CuadroTexto 9"/>
            <p:cNvSpPr txBox="1"/>
            <p:nvPr/>
          </p:nvSpPr>
          <p:spPr>
            <a:xfrm>
              <a:off x="467544" y="1412776"/>
              <a:ext cx="568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Criterios de Evaluación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11" name="Conector recto 10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2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842895"/>
              </p:ext>
            </p:extLst>
          </p:nvPr>
        </p:nvGraphicFramePr>
        <p:xfrm>
          <a:off x="539551" y="2204864"/>
          <a:ext cx="7998298" cy="4248472"/>
        </p:xfrm>
        <a:graphic>
          <a:graphicData uri="http://schemas.openxmlformats.org/drawingml/2006/table">
            <a:tbl>
              <a:tblPr/>
              <a:tblGrid>
                <a:gridCol w="661514"/>
                <a:gridCol w="7336784"/>
              </a:tblGrid>
              <a:tr h="669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s-C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Aporte Estratégico de la Institución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39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Justificación Estratégica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equipamiento solicitado. (Se considerará si su Institución cuenta con Acreditación en Investigación y/o Post grado de la Institución por la Comisión Nacional de Acreditación y nº de años desde la última evaluación).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1339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Institucional de uso y acceso del equipamiento solicitado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Considera el Apoyo a la investigación cooperativa </a:t>
                      </a:r>
                      <a:r>
                        <a:rPr lang="es-C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inter institucional (se requiere al menos un </a:t>
                      </a: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tiempo disponible de uso del equipamiento destinado para uso externo a la Institución Beneficiaria).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4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Coherencia y justificación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los recursos solicitados a CONICYT y los </a:t>
                      </a:r>
                      <a:r>
                        <a:rPr lang="es-CL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aportados por la Institución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Se considerará el plan de instalación, puesta en marcha, operación y mantención del Equipamiento solicitado.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</a:t>
            </a: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544" y="1412776"/>
            <a:ext cx="8070305" cy="648072"/>
            <a:chOff x="467544" y="1412776"/>
            <a:chExt cx="8070305" cy="648072"/>
          </a:xfrm>
        </p:grpSpPr>
        <p:sp>
          <p:nvSpPr>
            <p:cNvPr id="10" name="CuadroTexto 9"/>
            <p:cNvSpPr txBox="1"/>
            <p:nvPr/>
          </p:nvSpPr>
          <p:spPr>
            <a:xfrm>
              <a:off x="467544" y="1412776"/>
              <a:ext cx="568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Criterios de Evaluación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11" name="Conector recto 10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2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12182"/>
              </p:ext>
            </p:extLst>
          </p:nvPr>
        </p:nvGraphicFramePr>
        <p:xfrm>
          <a:off x="539551" y="2204864"/>
          <a:ext cx="7998298" cy="3944756"/>
        </p:xfrm>
        <a:graphic>
          <a:graphicData uri="http://schemas.openxmlformats.org/drawingml/2006/table">
            <a:tbl>
              <a:tblPr/>
              <a:tblGrid>
                <a:gridCol w="661514"/>
                <a:gridCol w="7336784"/>
              </a:tblGrid>
              <a:tr h="73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es-CL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Impacto Potencial de la Propuesta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85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 impacto y nuevo conocimiento a generar con el uso del equipamiento solicitado.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58775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líneas de investigación derivadas.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4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interacción con investigadores(as) extranjeros(as).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54868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formación y entrenamiento de estudiantes de pre y post grado.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8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aspectos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3. Aspectos relevantes 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20856" y="1138450"/>
            <a:ext cx="7998298" cy="584775"/>
            <a:chOff x="520856" y="1138450"/>
            <a:chExt cx="7998298" cy="584775"/>
          </a:xfrm>
        </p:grpSpPr>
        <p:sp>
          <p:nvSpPr>
            <p:cNvPr id="8" name="CuadroTexto 7"/>
            <p:cNvSpPr txBox="1"/>
            <p:nvPr/>
          </p:nvSpPr>
          <p:spPr>
            <a:xfrm>
              <a:off x="520856" y="1138450"/>
              <a:ext cx="5635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Documentos postulación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9" name="Conector recto 8"/>
            <p:cNvSpPr/>
            <p:nvPr/>
          </p:nvSpPr>
          <p:spPr>
            <a:xfrm>
              <a:off x="520857" y="1723225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1" name="Grupo 60"/>
          <p:cNvGrpSpPr/>
          <p:nvPr/>
        </p:nvGrpSpPr>
        <p:grpSpPr>
          <a:xfrm>
            <a:off x="2696199" y="2780063"/>
            <a:ext cx="3091733" cy="3097209"/>
            <a:chOff x="2696199" y="2774178"/>
            <a:chExt cx="3091733" cy="3097209"/>
          </a:xfrm>
        </p:grpSpPr>
        <p:sp>
          <p:nvSpPr>
            <p:cNvPr id="34" name="Rectángulo 33"/>
            <p:cNvSpPr/>
            <p:nvPr/>
          </p:nvSpPr>
          <p:spPr>
            <a:xfrm>
              <a:off x="2915816" y="2774178"/>
              <a:ext cx="2448272" cy="6606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2915816" y="3181646"/>
              <a:ext cx="209813" cy="20981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orma libre 35"/>
            <p:cNvSpPr/>
            <p:nvPr/>
          </p:nvSpPr>
          <p:spPr>
            <a:xfrm>
              <a:off x="2696199" y="2780928"/>
              <a:ext cx="2856012" cy="603600"/>
            </a:xfrm>
            <a:custGeom>
              <a:avLst/>
              <a:gdLst>
                <a:gd name="connsiteX0" fmla="*/ 0 w 2856012"/>
                <a:gd name="connsiteY0" fmla="*/ 0 h 603600"/>
                <a:gd name="connsiteX1" fmla="*/ 2856012 w 2856012"/>
                <a:gd name="connsiteY1" fmla="*/ 0 h 603600"/>
                <a:gd name="connsiteX2" fmla="*/ 2856012 w 2856012"/>
                <a:gd name="connsiteY2" fmla="*/ 603600 h 603600"/>
                <a:gd name="connsiteX3" fmla="*/ 0 w 2856012"/>
                <a:gd name="connsiteY3" fmla="*/ 603600 h 603600"/>
                <a:gd name="connsiteX4" fmla="*/ 0 w 2856012"/>
                <a:gd name="connsiteY4" fmla="*/ 0 h 6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012" h="603600">
                  <a:moveTo>
                    <a:pt x="0" y="0"/>
                  </a:moveTo>
                  <a:lnTo>
                    <a:pt x="2856012" y="0"/>
                  </a:lnTo>
                  <a:lnTo>
                    <a:pt x="2856012" y="603600"/>
                  </a:lnTo>
                  <a:lnTo>
                    <a:pt x="0" y="60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solidFill>
                    <a:schemeClr val="bg1"/>
                  </a:solidFill>
                </a:rPr>
                <a:t>Información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solidFill>
                    <a:schemeClr val="bg1"/>
                  </a:solidFill>
                </a:rPr>
                <a:t> adicional</a:t>
              </a:r>
              <a:endParaRPr lang="es-CL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915816" y="3670714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orma libre 37"/>
            <p:cNvSpPr/>
            <p:nvPr/>
          </p:nvSpPr>
          <p:spPr>
            <a:xfrm>
              <a:off x="3131840" y="3531086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1. Acta de Cotizaciones Justificaciones</a:t>
              </a:r>
              <a:endParaRPr lang="es-CL" sz="1400" kern="1200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2915816" y="4177709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orma libre 41"/>
            <p:cNvSpPr/>
            <p:nvPr/>
          </p:nvSpPr>
          <p:spPr>
            <a:xfrm>
              <a:off x="3131840" y="4028106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2. Ficha de Equipamiento</a:t>
              </a:r>
              <a:endParaRPr lang="es-CL" sz="1400" kern="1200" dirty="0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915816" y="4609757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orma libre 43"/>
            <p:cNvSpPr/>
            <p:nvPr/>
          </p:nvSpPr>
          <p:spPr>
            <a:xfrm>
              <a:off x="3131840" y="4503030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3. Formulario Indicadores</a:t>
              </a:r>
              <a:endParaRPr lang="es-CL" sz="1400" kern="1200" dirty="0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2915816" y="5097862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bre 45"/>
            <p:cNvSpPr/>
            <p:nvPr/>
          </p:nvSpPr>
          <p:spPr>
            <a:xfrm>
              <a:off x="3131840" y="5030293"/>
              <a:ext cx="2353628" cy="841094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4. Formulario Equipamiento y Accesorios</a:t>
              </a:r>
              <a:endParaRPr lang="es-CL" sz="1400" kern="1200" dirty="0"/>
            </a:p>
          </p:txBody>
        </p:sp>
      </p:grpSp>
      <p:sp>
        <p:nvSpPr>
          <p:cNvPr id="49" name="Forma libre 48"/>
          <p:cNvSpPr/>
          <p:nvPr/>
        </p:nvSpPr>
        <p:spPr>
          <a:xfrm>
            <a:off x="6178811" y="2495237"/>
            <a:ext cx="2856012" cy="603600"/>
          </a:xfrm>
          <a:custGeom>
            <a:avLst/>
            <a:gdLst>
              <a:gd name="connsiteX0" fmla="*/ 0 w 2856012"/>
              <a:gd name="connsiteY0" fmla="*/ 0 h 603600"/>
              <a:gd name="connsiteX1" fmla="*/ 2856012 w 2856012"/>
              <a:gd name="connsiteY1" fmla="*/ 0 h 603600"/>
              <a:gd name="connsiteX2" fmla="*/ 2856012 w 2856012"/>
              <a:gd name="connsiteY2" fmla="*/ 603600 h 603600"/>
              <a:gd name="connsiteX3" fmla="*/ 0 w 2856012"/>
              <a:gd name="connsiteY3" fmla="*/ 603600 h 603600"/>
              <a:gd name="connsiteX4" fmla="*/ 0 w 2856012"/>
              <a:gd name="connsiteY4" fmla="*/ 0 h 6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012" h="603600">
                <a:moveTo>
                  <a:pt x="0" y="0"/>
                </a:moveTo>
                <a:lnTo>
                  <a:pt x="2856012" y="0"/>
                </a:lnTo>
                <a:lnTo>
                  <a:pt x="2856012" y="603600"/>
                </a:lnTo>
                <a:lnTo>
                  <a:pt x="0" y="60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600" kern="1200"/>
          </a:p>
        </p:txBody>
      </p:sp>
      <p:grpSp>
        <p:nvGrpSpPr>
          <p:cNvPr id="62" name="Grupo 61"/>
          <p:cNvGrpSpPr/>
          <p:nvPr/>
        </p:nvGrpSpPr>
        <p:grpSpPr>
          <a:xfrm>
            <a:off x="5916394" y="2060848"/>
            <a:ext cx="2895874" cy="3078970"/>
            <a:chOff x="5916394" y="2025959"/>
            <a:chExt cx="2895874" cy="3078970"/>
          </a:xfrm>
        </p:grpSpPr>
        <p:sp>
          <p:nvSpPr>
            <p:cNvPr id="39" name="Rectángulo 38"/>
            <p:cNvSpPr/>
            <p:nvPr/>
          </p:nvSpPr>
          <p:spPr>
            <a:xfrm>
              <a:off x="5940152" y="3723249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orma libre 39"/>
            <p:cNvSpPr/>
            <p:nvPr/>
          </p:nvSpPr>
          <p:spPr>
            <a:xfrm>
              <a:off x="6156176" y="3592116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0" i="0" u="none" strike="noStrike" kern="1200" dirty="0" smtClean="0">
                  <a:solidFill>
                    <a:srgbClr val="000000"/>
                  </a:solidFill>
                  <a:effectLst/>
                  <a:latin typeface="+mj-lt"/>
                </a:rPr>
                <a:t>1. Justificación Científica-Técnica de la Propuesta en el Marco Institucional</a:t>
              </a:r>
              <a:endParaRPr lang="es-CL" sz="1400" b="0" kern="1200" dirty="0">
                <a:latin typeface="+mj-lt"/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5940152" y="2774177"/>
              <a:ext cx="2856012" cy="6606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ángulo 47"/>
            <p:cNvSpPr/>
            <p:nvPr/>
          </p:nvSpPr>
          <p:spPr>
            <a:xfrm>
              <a:off x="5940152" y="3225025"/>
              <a:ext cx="209813" cy="20981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upo 14"/>
            <p:cNvGrpSpPr/>
            <p:nvPr/>
          </p:nvGrpSpPr>
          <p:grpSpPr>
            <a:xfrm>
              <a:off x="5916394" y="2025959"/>
              <a:ext cx="2740484" cy="1363543"/>
              <a:chOff x="2805484" y="0"/>
              <a:chExt cx="2740484" cy="1363543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2805484" y="0"/>
                <a:ext cx="2669030" cy="5640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ángulo 16"/>
              <p:cNvSpPr/>
              <p:nvPr/>
            </p:nvSpPr>
            <p:spPr>
              <a:xfrm>
                <a:off x="2876938" y="799461"/>
                <a:ext cx="2669030" cy="5640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000" dirty="0" smtClean="0">
                    <a:solidFill>
                      <a:schemeClr val="bg1"/>
                    </a:solidFill>
                  </a:rPr>
                  <a:t>Propuesta FONDEQUIP 2016</a:t>
                </a:r>
                <a:endParaRPr lang="es-CL" sz="2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5940152" y="4305913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5940152" y="4805776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6156176" y="4221088"/>
              <a:ext cx="2471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 smtClean="0"/>
                <a:t>2</a:t>
              </a:r>
              <a:r>
                <a:rPr lang="es-CL" sz="1400" dirty="0"/>
                <a:t>. Aporte Estratégico de la Institución 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156176" y="4797152"/>
              <a:ext cx="2471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 smtClean="0"/>
                <a:t>3. Impacto </a:t>
              </a:r>
              <a:r>
                <a:rPr lang="es-CL" sz="1400" dirty="0"/>
                <a:t>Potencial </a:t>
              </a: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395536" y="1844824"/>
            <a:ext cx="507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Presupuesto e Información Adicional</a:t>
            </a:r>
          </a:p>
        </p:txBody>
      </p:sp>
      <p:sp>
        <p:nvSpPr>
          <p:cNvPr id="53" name="Cerrar llave 52"/>
          <p:cNvSpPr/>
          <p:nvPr/>
        </p:nvSpPr>
        <p:spPr>
          <a:xfrm rot="5400000">
            <a:off x="2510568" y="3114168"/>
            <a:ext cx="638577" cy="5444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5" name="Conector recto 54"/>
          <p:cNvCxnSpPr>
            <a:stCxn id="23" idx="3"/>
            <a:endCxn id="34" idx="1"/>
          </p:cNvCxnSpPr>
          <p:nvPr/>
        </p:nvCxnSpPr>
        <p:spPr>
          <a:xfrm>
            <a:off x="2552182" y="3101588"/>
            <a:ext cx="3636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35496" y="2708920"/>
            <a:ext cx="3049147" cy="3024336"/>
            <a:chOff x="-11951" y="2708920"/>
            <a:chExt cx="3049147" cy="3024336"/>
          </a:xfrm>
        </p:grpSpPr>
        <p:sp>
          <p:nvSpPr>
            <p:cNvPr id="23" name="Rectángulo 22"/>
            <p:cNvSpPr/>
            <p:nvPr/>
          </p:nvSpPr>
          <p:spPr>
            <a:xfrm>
              <a:off x="179513" y="2774176"/>
              <a:ext cx="2325222" cy="65482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-11951" y="2708920"/>
              <a:ext cx="2856012" cy="783325"/>
            </a:xfrm>
            <a:custGeom>
              <a:avLst/>
              <a:gdLst>
                <a:gd name="connsiteX0" fmla="*/ 0 w 2856012"/>
                <a:gd name="connsiteY0" fmla="*/ 0 h 603600"/>
                <a:gd name="connsiteX1" fmla="*/ 2856012 w 2856012"/>
                <a:gd name="connsiteY1" fmla="*/ 0 h 603600"/>
                <a:gd name="connsiteX2" fmla="*/ 2856012 w 2856012"/>
                <a:gd name="connsiteY2" fmla="*/ 603600 h 603600"/>
                <a:gd name="connsiteX3" fmla="*/ 0 w 2856012"/>
                <a:gd name="connsiteY3" fmla="*/ 603600 h 603600"/>
                <a:gd name="connsiteX4" fmla="*/ 0 w 2856012"/>
                <a:gd name="connsiteY4" fmla="*/ 0 h 6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012" h="603600">
                  <a:moveTo>
                    <a:pt x="0" y="0"/>
                  </a:moveTo>
                  <a:lnTo>
                    <a:pt x="2856012" y="0"/>
                  </a:lnTo>
                  <a:lnTo>
                    <a:pt x="2856012" y="603600"/>
                  </a:lnTo>
                  <a:lnTo>
                    <a:pt x="0" y="60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solidFill>
                    <a:schemeClr val="bg1"/>
                  </a:solidFill>
                </a:rPr>
                <a:t>Presupuesto</a:t>
              </a:r>
              <a:endParaRPr lang="es-CL" sz="3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381104" y="3574465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kern="1200" dirty="0" smtClean="0"/>
                <a:t>Instrucciones</a:t>
              </a:r>
              <a:endParaRPr lang="es-CL" sz="1600" kern="1200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81183" y="4203155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orma libre 28"/>
            <p:cNvSpPr/>
            <p:nvPr/>
          </p:nvSpPr>
          <p:spPr>
            <a:xfrm>
              <a:off x="381104" y="4063528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I. Ítem Equipamiento </a:t>
              </a:r>
              <a:endParaRPr lang="es-CL" sz="1400" kern="1200" dirty="0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181183" y="4653136"/>
              <a:ext cx="209807" cy="20980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orma libre 30"/>
            <p:cNvSpPr/>
            <p:nvPr/>
          </p:nvSpPr>
          <p:spPr>
            <a:xfrm>
              <a:off x="381104" y="4581128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II. Ítem traslado, Instalación y Operación</a:t>
              </a:r>
              <a:endParaRPr lang="es-CL" sz="1400" kern="1200" dirty="0"/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381104" y="5244194"/>
              <a:ext cx="2656092" cy="489062"/>
            </a:xfrm>
            <a:custGeom>
              <a:avLst/>
              <a:gdLst>
                <a:gd name="connsiteX0" fmla="*/ 0 w 2656092"/>
                <a:gd name="connsiteY0" fmla="*/ 0 h 489062"/>
                <a:gd name="connsiteX1" fmla="*/ 2656092 w 2656092"/>
                <a:gd name="connsiteY1" fmla="*/ 0 h 489062"/>
                <a:gd name="connsiteX2" fmla="*/ 2656092 w 2656092"/>
                <a:gd name="connsiteY2" fmla="*/ 489062 h 489062"/>
                <a:gd name="connsiteX3" fmla="*/ 0 w 2656092"/>
                <a:gd name="connsiteY3" fmla="*/ 489062 h 489062"/>
                <a:gd name="connsiteX4" fmla="*/ 0 w 2656092"/>
                <a:gd name="connsiteY4" fmla="*/ 0 h 4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092" h="489062">
                  <a:moveTo>
                    <a:pt x="0" y="0"/>
                  </a:moveTo>
                  <a:lnTo>
                    <a:pt x="2656092" y="0"/>
                  </a:lnTo>
                  <a:lnTo>
                    <a:pt x="2656092" y="489062"/>
                  </a:lnTo>
                  <a:lnTo>
                    <a:pt x="0" y="489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kern="1200" dirty="0" smtClean="0"/>
                <a:t>III. Presupuesto</a:t>
              </a:r>
              <a:endParaRPr lang="es-CL" sz="1400" kern="1200" dirty="0"/>
            </a:p>
          </p:txBody>
        </p:sp>
        <p:sp>
          <p:nvSpPr>
            <p:cNvPr id="7" name="Botón de acción: Información 6">
              <a:hlinkClick r:id="" action="ppaction://noaction" highlightClick="1"/>
            </p:cNvPr>
            <p:cNvSpPr/>
            <p:nvPr/>
          </p:nvSpPr>
          <p:spPr>
            <a:xfrm>
              <a:off x="107505" y="3636770"/>
              <a:ext cx="360040" cy="412754"/>
            </a:xfrm>
            <a:prstGeom prst="actionButtonInformation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Botón de acción: Información 13">
              <a:hlinkClick r:id="" action="ppaction://noaction" highlightClick="1"/>
            </p:cNvPr>
            <p:cNvSpPr/>
            <p:nvPr/>
          </p:nvSpPr>
          <p:spPr>
            <a:xfrm>
              <a:off x="107505" y="5242310"/>
              <a:ext cx="360039" cy="412754"/>
            </a:xfrm>
            <a:prstGeom prst="actionButtonInformation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85723" y="3219187"/>
              <a:ext cx="209813" cy="20981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3" name="CuadroTexto 62"/>
          <p:cNvSpPr txBox="1"/>
          <p:nvPr/>
        </p:nvSpPr>
        <p:spPr>
          <a:xfrm>
            <a:off x="396253" y="2204864"/>
            <a:ext cx="507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 Propuesta FONDEQUIP 2016</a:t>
            </a:r>
            <a:endParaRPr lang="es-CL" dirty="0"/>
          </a:p>
        </p:txBody>
      </p:sp>
      <p:sp>
        <p:nvSpPr>
          <p:cNvPr id="64" name="CuadroTexto 63"/>
          <p:cNvSpPr txBox="1"/>
          <p:nvPr/>
        </p:nvSpPr>
        <p:spPr>
          <a:xfrm>
            <a:off x="1259632" y="6163427"/>
            <a:ext cx="31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Consta de dos partes </a:t>
            </a:r>
            <a:endParaRPr lang="es-CL" dirty="0"/>
          </a:p>
        </p:txBody>
      </p:sp>
      <p:sp>
        <p:nvSpPr>
          <p:cNvPr id="65" name="Cerrar llave 64"/>
          <p:cNvSpPr/>
          <p:nvPr/>
        </p:nvSpPr>
        <p:spPr>
          <a:xfrm rot="5400000">
            <a:off x="7050203" y="4393746"/>
            <a:ext cx="652013" cy="287211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CuadroTexto 65"/>
          <p:cNvSpPr txBox="1"/>
          <p:nvPr/>
        </p:nvSpPr>
        <p:spPr>
          <a:xfrm>
            <a:off x="5724128" y="6165304"/>
            <a:ext cx="33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El corazón de la Propuesta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90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63" grpId="0"/>
      <p:bldP spid="64" grpId="0"/>
      <p:bldP spid="65" grpId="0" animBg="1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3. Aspectos relevantes 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20856" y="1138450"/>
            <a:ext cx="7998298" cy="584775"/>
            <a:chOff x="520856" y="1138450"/>
            <a:chExt cx="7998298" cy="584775"/>
          </a:xfrm>
        </p:grpSpPr>
        <p:sp>
          <p:nvSpPr>
            <p:cNvPr id="8" name="CuadroTexto 7"/>
            <p:cNvSpPr txBox="1"/>
            <p:nvPr/>
          </p:nvSpPr>
          <p:spPr>
            <a:xfrm>
              <a:off x="520856" y="1138450"/>
              <a:ext cx="5635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Documentos postulación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9" name="Conector recto 8"/>
            <p:cNvSpPr/>
            <p:nvPr/>
          </p:nvSpPr>
          <p:spPr>
            <a:xfrm>
              <a:off x="520857" y="1723225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CuadroTexto 12"/>
          <p:cNvSpPr txBox="1"/>
          <p:nvPr/>
        </p:nvSpPr>
        <p:spPr>
          <a:xfrm>
            <a:off x="520780" y="3341891"/>
            <a:ext cx="8434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Los </a:t>
            </a:r>
            <a:r>
              <a:rPr lang="es-CL" dirty="0"/>
              <a:t>proyectos con documentos incompletos quedan </a:t>
            </a:r>
            <a:r>
              <a:rPr lang="es-CL" b="1" dirty="0"/>
              <a:t>inadmisibles</a:t>
            </a:r>
            <a:r>
              <a:rPr lang="es-CL" dirty="0"/>
              <a:t>.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El postulante debe asegurarse que</a:t>
            </a:r>
            <a:r>
              <a:rPr lang="es-CL" dirty="0" smtClean="0"/>
              <a:t>:</a:t>
            </a:r>
            <a:endParaRPr lang="es-CL" dirty="0"/>
          </a:p>
          <a:p>
            <a:pPr lvl="1">
              <a:buFontTx/>
              <a:buChar char="-"/>
            </a:pPr>
            <a:r>
              <a:rPr lang="es-CL" dirty="0"/>
              <a:t>No falte </a:t>
            </a:r>
            <a:r>
              <a:rPr lang="es-CL" b="1" dirty="0"/>
              <a:t>información</a:t>
            </a:r>
            <a:r>
              <a:rPr lang="es-CL" dirty="0"/>
              <a:t> en ningún documento.</a:t>
            </a:r>
          </a:p>
          <a:p>
            <a:pPr lvl="1">
              <a:buFontTx/>
              <a:buChar char="-"/>
            </a:pPr>
            <a:r>
              <a:rPr lang="es-CL" dirty="0"/>
              <a:t>No suba un </a:t>
            </a:r>
            <a:r>
              <a:rPr lang="es-CL" b="1" dirty="0"/>
              <a:t>documento en blanco.</a:t>
            </a:r>
          </a:p>
          <a:p>
            <a:pPr lvl="1">
              <a:buFontTx/>
              <a:buChar char="-"/>
            </a:pPr>
            <a:r>
              <a:rPr lang="es-CL" dirty="0"/>
              <a:t>Los documentos estén </a:t>
            </a:r>
            <a:r>
              <a:rPr lang="es-CL" b="1" dirty="0"/>
              <a:t>firmados</a:t>
            </a:r>
            <a:r>
              <a:rPr lang="es-CL" dirty="0"/>
              <a:t> por quién corresponde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0856" y="1988840"/>
            <a:ext cx="843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Carta de Compromiso Institucional</a:t>
            </a:r>
          </a:p>
          <a:p>
            <a:r>
              <a:rPr lang="es-CL" dirty="0" smtClean="0"/>
              <a:t>4. Carta Participación Externa </a:t>
            </a:r>
          </a:p>
          <a:p>
            <a:r>
              <a:rPr lang="es-CL" dirty="0" smtClean="0"/>
              <a:t>5. Dos (2) cotizaciones de Equipo (subir en formato PDF), si no existen dos, </a:t>
            </a:r>
            <a:r>
              <a:rPr lang="es-CL" b="1" dirty="0"/>
              <a:t>justificación </a:t>
            </a:r>
            <a:r>
              <a:rPr lang="es-CL" b="1" dirty="0" smtClean="0"/>
              <a:t>fundada </a:t>
            </a:r>
            <a:r>
              <a:rPr lang="es-CL" dirty="0" smtClean="0"/>
              <a:t>(ver bases).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95536" y="5445224"/>
            <a:ext cx="84342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*Incorporar </a:t>
            </a:r>
            <a:r>
              <a:rPr lang="es-CL" b="1" dirty="0"/>
              <a:t>placa de metal </a:t>
            </a:r>
            <a:r>
              <a:rPr lang="es-CL" dirty="0"/>
              <a:t>para el equipo o laboratorio, señalando que éste tuvo financiamiento de FONDEQUIP y el código del </a:t>
            </a:r>
            <a:r>
              <a:rPr lang="es-CL" dirty="0" smtClean="0"/>
              <a:t>Proyecto*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3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3. Aspectos relevantes 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32509"/>
              </p:ext>
            </p:extLst>
          </p:nvPr>
        </p:nvGraphicFramePr>
        <p:xfrm>
          <a:off x="539552" y="1878816"/>
          <a:ext cx="7110537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885"/>
                <a:gridCol w="3986652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Proceso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Fecha tentativa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Inicio postulaciones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Jueves </a:t>
                      </a:r>
                      <a:r>
                        <a:rPr lang="es-CL" sz="1600" b="1" dirty="0" smtClean="0"/>
                        <a:t>05 de mayo </a:t>
                      </a:r>
                      <a:r>
                        <a:rPr lang="es-CL" sz="1600" dirty="0" smtClean="0"/>
                        <a:t>2016</a:t>
                      </a:r>
                    </a:p>
                    <a:p>
                      <a:r>
                        <a:rPr lang="es-CL" sz="1600" dirty="0" smtClean="0"/>
                        <a:t>12:00:00 </a:t>
                      </a:r>
                      <a:r>
                        <a:rPr lang="es-CL" sz="1600" dirty="0" err="1" smtClean="0"/>
                        <a:t>hrs</a:t>
                      </a:r>
                      <a:r>
                        <a:rPr lang="es-CL" sz="1600" dirty="0" smtClean="0"/>
                        <a:t>.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Fin postulaciones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Martes </a:t>
                      </a:r>
                      <a:r>
                        <a:rPr lang="es-CL" sz="1600" b="1" dirty="0" smtClean="0"/>
                        <a:t>21 de junio </a:t>
                      </a:r>
                      <a:r>
                        <a:rPr lang="es-CL" sz="1600" dirty="0" smtClean="0"/>
                        <a:t>2016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12:00:00 </a:t>
                      </a:r>
                      <a:r>
                        <a:rPr lang="es-CL" sz="1600" dirty="0" err="1" smtClean="0"/>
                        <a:t>hrs</a:t>
                      </a:r>
                      <a:r>
                        <a:rPr lang="es-CL" sz="1600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Evaluación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Julio – Agosto 2016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Adjudicación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Agosto 2016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Firma</a:t>
                      </a:r>
                      <a:r>
                        <a:rPr lang="es-CL" sz="1600" baseline="0" dirty="0" smtClean="0"/>
                        <a:t> de convenios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Septiembre 2016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Transferencia ($)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Octubre-Noviembre 2016</a:t>
                      </a:r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5085184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Una vez cerrado el concurso, </a:t>
            </a:r>
            <a:r>
              <a:rPr lang="es-CL" sz="1600" b="1" dirty="0" smtClean="0"/>
              <a:t>no es posible: </a:t>
            </a:r>
            <a:r>
              <a:rPr lang="es-CL" sz="1600" dirty="0" smtClean="0"/>
              <a:t>modificar, complementar, adjuntar información (</a:t>
            </a:r>
            <a:r>
              <a:rPr lang="es-CL" sz="1600" dirty="0"/>
              <a:t>Es exclusiva responsabilidad de quien </a:t>
            </a:r>
            <a:r>
              <a:rPr lang="es-CL" sz="1600" dirty="0" smtClean="0"/>
              <a:t>postula).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Los proyectos inician con las </a:t>
            </a:r>
            <a:r>
              <a:rPr lang="es-CL" sz="1600" b="1" dirty="0" smtClean="0"/>
              <a:t>Tramitación de los Convenios.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/>
          </a:p>
        </p:txBody>
      </p:sp>
      <p:grpSp>
        <p:nvGrpSpPr>
          <p:cNvPr id="10" name="Grupo 9"/>
          <p:cNvGrpSpPr/>
          <p:nvPr/>
        </p:nvGrpSpPr>
        <p:grpSpPr>
          <a:xfrm>
            <a:off x="520856" y="1138450"/>
            <a:ext cx="7998298" cy="584775"/>
            <a:chOff x="520856" y="1138450"/>
            <a:chExt cx="7998298" cy="584775"/>
          </a:xfrm>
        </p:grpSpPr>
        <p:sp>
          <p:nvSpPr>
            <p:cNvPr id="8" name="CuadroTexto 7"/>
            <p:cNvSpPr txBox="1"/>
            <p:nvPr/>
          </p:nvSpPr>
          <p:spPr>
            <a:xfrm>
              <a:off x="520856" y="1138450"/>
              <a:ext cx="712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Fechas y Recordatorios Finales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9" name="Conector recto 8"/>
            <p:cNvSpPr/>
            <p:nvPr/>
          </p:nvSpPr>
          <p:spPr>
            <a:xfrm>
              <a:off x="520857" y="1723225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CuadroTexto 10"/>
          <p:cNvSpPr txBox="1"/>
          <p:nvPr/>
        </p:nvSpPr>
        <p:spPr>
          <a:xfrm>
            <a:off x="323528" y="6023610"/>
            <a:ext cx="8434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/>
              <a:t>Mas información </a:t>
            </a:r>
            <a:r>
              <a:rPr lang="es-CL" sz="1600" b="1" dirty="0" smtClean="0">
                <a:hlinkClick r:id="rId2"/>
              </a:rPr>
              <a:t>www.conicyt.cl/fondequip</a:t>
            </a:r>
            <a:endParaRPr lang="es-CL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 smtClean="0"/>
              <a:t>Sistema de </a:t>
            </a:r>
            <a:r>
              <a:rPr lang="es-CL" sz="1600" dirty="0"/>
              <a:t>postulación </a:t>
            </a:r>
            <a:r>
              <a:rPr lang="es-CL" sz="1600" b="1" dirty="0">
                <a:hlinkClick r:id="rId3"/>
              </a:rPr>
              <a:t>https://auth.conicyt.cl</a:t>
            </a:r>
            <a:r>
              <a:rPr lang="es-CL" sz="1600" b="1" dirty="0" smtClean="0">
                <a:hlinkClick r:id="rId3"/>
              </a:rPr>
              <a:t>/</a:t>
            </a:r>
            <a:endParaRPr lang="es-CL" sz="16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2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2 CuadroTexto"/>
          <p:cNvSpPr txBox="1">
            <a:spLocks noChangeArrowheads="1"/>
          </p:cNvSpPr>
          <p:nvPr/>
        </p:nvSpPr>
        <p:spPr bwMode="auto">
          <a:xfrm>
            <a:off x="515692" y="1386498"/>
            <a:ext cx="8628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3200" b="1" dirty="0" smtClean="0">
                <a:solidFill>
                  <a:schemeClr val="tx2"/>
                </a:solidFill>
                <a:latin typeface="gobCL"/>
                <a:ea typeface="gobCL Heavy"/>
                <a:cs typeface="gobCL Heavy"/>
              </a:rPr>
              <a:t>Fondo de Equipamiento Científico y Tecnológico - FONDEQUIP</a:t>
            </a: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2305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314700"/>
            <a:ext cx="2314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6"/>
          <p:cNvSpPr txBox="1"/>
          <p:nvPr/>
        </p:nvSpPr>
        <p:spPr>
          <a:xfrm>
            <a:off x="2844800" y="6237312"/>
            <a:ext cx="4823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dirty="0" smtClean="0">
                <a:solidFill>
                  <a:schemeClr val="bg1">
                    <a:lumMod val="50000"/>
                  </a:schemeClr>
                </a:solidFill>
                <a:latin typeface="gobCL"/>
              </a:rPr>
              <a:t>Mayo-Junio  2016</a:t>
            </a:r>
            <a:endParaRPr lang="es-CL" sz="1100" b="1" dirty="0">
              <a:solidFill>
                <a:schemeClr val="bg1">
                  <a:lumMod val="50000"/>
                </a:schemeClr>
              </a:solidFill>
              <a:latin typeface="gobCL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2844799" y="3314700"/>
            <a:ext cx="611968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V </a:t>
            </a:r>
            <a:r>
              <a:rPr lang="es-CL" sz="2400" b="1" dirty="0">
                <a:solidFill>
                  <a:schemeClr val="tx2"/>
                </a:solidFill>
                <a:latin typeface="gobCL"/>
              </a:rPr>
              <a:t>Concurso de Equipamiento Científico y Tecnológico </a:t>
            </a: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Mediano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solidFill>
                  <a:schemeClr val="tx2"/>
                </a:solidFill>
                <a:latin typeface="gobCL"/>
              </a:rPr>
              <a:t>FONDEQUIP 2016</a:t>
            </a:r>
            <a:endParaRPr lang="es-CL" sz="2400" b="1" dirty="0">
              <a:solidFill>
                <a:schemeClr val="tx2"/>
              </a:solidFill>
              <a:latin typeface="gobC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 smtClean="0">
              <a:solidFill>
                <a:schemeClr val="tx2"/>
              </a:solidFill>
              <a:latin typeface="gobC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 smtClean="0">
              <a:solidFill>
                <a:schemeClr val="tx2"/>
              </a:solidFill>
              <a:latin typeface="gobCL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Programa FONDEQUIP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Bases Concursales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CL" dirty="0" smtClean="0">
                <a:solidFill>
                  <a:schemeClr val="tx2"/>
                </a:solidFill>
                <a:latin typeface="gobCL"/>
              </a:rPr>
              <a:t>Aspectos relevantes Postulación</a:t>
            </a:r>
            <a:endParaRPr lang="es-CL" dirty="0">
              <a:solidFill>
                <a:schemeClr val="tx2"/>
              </a:solidFill>
              <a:latin typeface="gobC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2150" t="40841" r="57875" b="45720"/>
          <a:stretch/>
        </p:blipFill>
        <p:spPr>
          <a:xfrm>
            <a:off x="7236296" y="-3552"/>
            <a:ext cx="1884412" cy="15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1.	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FONDEQUIP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51520" y="1703207"/>
            <a:ext cx="8208912" cy="1436575"/>
          </a:xfrm>
          <a:custGeom>
            <a:avLst/>
            <a:gdLst>
              <a:gd name="connsiteX0" fmla="*/ 0 w 8208912"/>
              <a:gd name="connsiteY0" fmla="*/ 239434 h 1436575"/>
              <a:gd name="connsiteX1" fmla="*/ 239434 w 8208912"/>
              <a:gd name="connsiteY1" fmla="*/ 0 h 1436575"/>
              <a:gd name="connsiteX2" fmla="*/ 7969478 w 8208912"/>
              <a:gd name="connsiteY2" fmla="*/ 0 h 1436575"/>
              <a:gd name="connsiteX3" fmla="*/ 8208912 w 8208912"/>
              <a:gd name="connsiteY3" fmla="*/ 239434 h 1436575"/>
              <a:gd name="connsiteX4" fmla="*/ 8208912 w 8208912"/>
              <a:gd name="connsiteY4" fmla="*/ 1197141 h 1436575"/>
              <a:gd name="connsiteX5" fmla="*/ 7969478 w 8208912"/>
              <a:gd name="connsiteY5" fmla="*/ 1436575 h 1436575"/>
              <a:gd name="connsiteX6" fmla="*/ 239434 w 8208912"/>
              <a:gd name="connsiteY6" fmla="*/ 1436575 h 1436575"/>
              <a:gd name="connsiteX7" fmla="*/ 0 w 8208912"/>
              <a:gd name="connsiteY7" fmla="*/ 1197141 h 1436575"/>
              <a:gd name="connsiteX8" fmla="*/ 0 w 8208912"/>
              <a:gd name="connsiteY8" fmla="*/ 239434 h 14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1436575">
                <a:moveTo>
                  <a:pt x="0" y="239434"/>
                </a:moveTo>
                <a:cubicBezTo>
                  <a:pt x="0" y="107198"/>
                  <a:pt x="107198" y="0"/>
                  <a:pt x="239434" y="0"/>
                </a:cubicBezTo>
                <a:lnTo>
                  <a:pt x="7969478" y="0"/>
                </a:lnTo>
                <a:cubicBezTo>
                  <a:pt x="8101714" y="0"/>
                  <a:pt x="8208912" y="107198"/>
                  <a:pt x="8208912" y="239434"/>
                </a:cubicBezTo>
                <a:lnTo>
                  <a:pt x="8208912" y="1197141"/>
                </a:lnTo>
                <a:cubicBezTo>
                  <a:pt x="8208912" y="1329377"/>
                  <a:pt x="8101714" y="1436575"/>
                  <a:pt x="7969478" y="1436575"/>
                </a:cubicBezTo>
                <a:lnTo>
                  <a:pt x="239434" y="1436575"/>
                </a:lnTo>
                <a:cubicBezTo>
                  <a:pt x="107198" y="1436575"/>
                  <a:pt x="0" y="1329377"/>
                  <a:pt x="0" y="1197141"/>
                </a:cubicBezTo>
                <a:lnTo>
                  <a:pt x="0" y="2394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68" tIns="161568" rIns="161568" bIns="16156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/>
              <a:t>Programa que financia la </a:t>
            </a:r>
            <a:r>
              <a:rPr lang="es-CL" sz="2400" b="1" kern="1200" dirty="0" smtClean="0"/>
              <a:t>Adquisición y/o actualización</a:t>
            </a:r>
            <a:r>
              <a:rPr lang="es-CL" sz="2400" kern="1200" dirty="0" smtClean="0"/>
              <a:t> de equipamiento científico y tecnológico.</a:t>
            </a:r>
            <a:endParaRPr lang="es-CL" sz="24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251520" y="3140973"/>
            <a:ext cx="8208912" cy="342965"/>
          </a:xfrm>
          <a:custGeom>
            <a:avLst/>
            <a:gdLst>
              <a:gd name="connsiteX0" fmla="*/ 0 w 8208912"/>
              <a:gd name="connsiteY0" fmla="*/ 0 h 342965"/>
              <a:gd name="connsiteX1" fmla="*/ 8208912 w 8208912"/>
              <a:gd name="connsiteY1" fmla="*/ 0 h 342965"/>
              <a:gd name="connsiteX2" fmla="*/ 8208912 w 8208912"/>
              <a:gd name="connsiteY2" fmla="*/ 342965 h 342965"/>
              <a:gd name="connsiteX3" fmla="*/ 0 w 8208912"/>
              <a:gd name="connsiteY3" fmla="*/ 342965 h 342965"/>
              <a:gd name="connsiteX4" fmla="*/ 0 w 8208912"/>
              <a:gd name="connsiteY4" fmla="*/ 0 h 3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342965">
                <a:moveTo>
                  <a:pt x="0" y="0"/>
                </a:moveTo>
                <a:lnTo>
                  <a:pt x="8208912" y="0"/>
                </a:lnTo>
                <a:lnTo>
                  <a:pt x="8208912" y="342965"/>
                </a:lnTo>
                <a:lnTo>
                  <a:pt x="0" y="3429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400" kern="1200" dirty="0" smtClean="0"/>
              <a:t>¿Que es FONDEQUIP?</a:t>
            </a:r>
            <a:endParaRPr lang="es-CL" sz="2400" kern="1200" dirty="0"/>
          </a:p>
        </p:txBody>
      </p:sp>
      <p:sp>
        <p:nvSpPr>
          <p:cNvPr id="8" name="Forma libre 7"/>
          <p:cNvSpPr/>
          <p:nvPr/>
        </p:nvSpPr>
        <p:spPr>
          <a:xfrm>
            <a:off x="251520" y="4049580"/>
            <a:ext cx="8208912" cy="1584294"/>
          </a:xfrm>
          <a:custGeom>
            <a:avLst/>
            <a:gdLst>
              <a:gd name="connsiteX0" fmla="*/ 0 w 8208912"/>
              <a:gd name="connsiteY0" fmla="*/ 264054 h 1584294"/>
              <a:gd name="connsiteX1" fmla="*/ 264054 w 8208912"/>
              <a:gd name="connsiteY1" fmla="*/ 0 h 1584294"/>
              <a:gd name="connsiteX2" fmla="*/ 7944858 w 8208912"/>
              <a:gd name="connsiteY2" fmla="*/ 0 h 1584294"/>
              <a:gd name="connsiteX3" fmla="*/ 8208912 w 8208912"/>
              <a:gd name="connsiteY3" fmla="*/ 264054 h 1584294"/>
              <a:gd name="connsiteX4" fmla="*/ 8208912 w 8208912"/>
              <a:gd name="connsiteY4" fmla="*/ 1320240 h 1584294"/>
              <a:gd name="connsiteX5" fmla="*/ 7944858 w 8208912"/>
              <a:gd name="connsiteY5" fmla="*/ 1584294 h 1584294"/>
              <a:gd name="connsiteX6" fmla="*/ 264054 w 8208912"/>
              <a:gd name="connsiteY6" fmla="*/ 1584294 h 1584294"/>
              <a:gd name="connsiteX7" fmla="*/ 0 w 8208912"/>
              <a:gd name="connsiteY7" fmla="*/ 1320240 h 1584294"/>
              <a:gd name="connsiteX8" fmla="*/ 0 w 8208912"/>
              <a:gd name="connsiteY8" fmla="*/ 264054 h 15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1584294">
                <a:moveTo>
                  <a:pt x="0" y="264054"/>
                </a:moveTo>
                <a:cubicBezTo>
                  <a:pt x="0" y="118221"/>
                  <a:pt x="118221" y="0"/>
                  <a:pt x="264054" y="0"/>
                </a:cubicBezTo>
                <a:lnTo>
                  <a:pt x="7944858" y="0"/>
                </a:lnTo>
                <a:cubicBezTo>
                  <a:pt x="8090691" y="0"/>
                  <a:pt x="8208912" y="118221"/>
                  <a:pt x="8208912" y="264054"/>
                </a:cubicBezTo>
                <a:lnTo>
                  <a:pt x="8208912" y="1320240"/>
                </a:lnTo>
                <a:cubicBezTo>
                  <a:pt x="8208912" y="1466073"/>
                  <a:pt x="8090691" y="1584294"/>
                  <a:pt x="7944858" y="1584294"/>
                </a:cubicBezTo>
                <a:lnTo>
                  <a:pt x="264054" y="1584294"/>
                </a:lnTo>
                <a:cubicBezTo>
                  <a:pt x="118221" y="1584294"/>
                  <a:pt x="0" y="1466073"/>
                  <a:pt x="0" y="1320240"/>
                </a:cubicBezTo>
                <a:lnTo>
                  <a:pt x="0" y="264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79" tIns="168779" rIns="168779" bIns="168779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>
                <a:latin typeface="+mj-lt"/>
              </a:rPr>
              <a:t>√ Equipamiento con costo superior a 100M($)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>
                <a:latin typeface="+mj-lt"/>
              </a:rPr>
              <a:t>√ CONICYT Aporta hasta 220M($) </a:t>
            </a:r>
            <a:r>
              <a:rPr lang="es-CL" sz="1600" kern="1200" dirty="0" smtClean="0">
                <a:latin typeface="+mj-lt"/>
              </a:rPr>
              <a:t>*</a:t>
            </a:r>
            <a:r>
              <a:rPr lang="es-CL" sz="1400" kern="1200" dirty="0" smtClean="0">
                <a:latin typeface="+mj-lt"/>
              </a:rPr>
              <a:t>Proyecto puede ser mayor</a:t>
            </a:r>
          </a:p>
        </p:txBody>
      </p:sp>
      <p:sp>
        <p:nvSpPr>
          <p:cNvPr id="9" name="Forma libre 8"/>
          <p:cNvSpPr/>
          <p:nvPr/>
        </p:nvSpPr>
        <p:spPr>
          <a:xfrm>
            <a:off x="251520" y="5659514"/>
            <a:ext cx="8208912" cy="342965"/>
          </a:xfrm>
          <a:custGeom>
            <a:avLst/>
            <a:gdLst>
              <a:gd name="connsiteX0" fmla="*/ 0 w 8208912"/>
              <a:gd name="connsiteY0" fmla="*/ 0 h 342965"/>
              <a:gd name="connsiteX1" fmla="*/ 8208912 w 8208912"/>
              <a:gd name="connsiteY1" fmla="*/ 0 h 342965"/>
              <a:gd name="connsiteX2" fmla="*/ 8208912 w 8208912"/>
              <a:gd name="connsiteY2" fmla="*/ 342965 h 342965"/>
              <a:gd name="connsiteX3" fmla="*/ 0 w 8208912"/>
              <a:gd name="connsiteY3" fmla="*/ 342965 h 342965"/>
              <a:gd name="connsiteX4" fmla="*/ 0 w 8208912"/>
              <a:gd name="connsiteY4" fmla="*/ 0 h 3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342965">
                <a:moveTo>
                  <a:pt x="0" y="0"/>
                </a:moveTo>
                <a:lnTo>
                  <a:pt x="8208912" y="0"/>
                </a:lnTo>
                <a:lnTo>
                  <a:pt x="8208912" y="342965"/>
                </a:lnTo>
                <a:lnTo>
                  <a:pt x="0" y="3429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400" kern="1200" dirty="0" smtClean="0"/>
              <a:t>¿Cuanto financia este concurso?</a:t>
            </a:r>
            <a:endParaRPr lang="es-CL" sz="2400" kern="1200" dirty="0"/>
          </a:p>
        </p:txBody>
      </p:sp>
    </p:spTree>
    <p:extLst>
      <p:ext uri="{BB962C8B-B14F-4D97-AF65-F5344CB8AC3E}">
        <p14:creationId xmlns:p14="http://schemas.microsoft.com/office/powerpoint/2010/main" val="9503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1.	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FONDEQUIP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251520" y="1556792"/>
            <a:ext cx="8208912" cy="1484636"/>
          </a:xfrm>
          <a:custGeom>
            <a:avLst/>
            <a:gdLst>
              <a:gd name="connsiteX0" fmla="*/ 0 w 8208912"/>
              <a:gd name="connsiteY0" fmla="*/ 247444 h 1484636"/>
              <a:gd name="connsiteX1" fmla="*/ 247444 w 8208912"/>
              <a:gd name="connsiteY1" fmla="*/ 0 h 1484636"/>
              <a:gd name="connsiteX2" fmla="*/ 7961468 w 8208912"/>
              <a:gd name="connsiteY2" fmla="*/ 0 h 1484636"/>
              <a:gd name="connsiteX3" fmla="*/ 8208912 w 8208912"/>
              <a:gd name="connsiteY3" fmla="*/ 247444 h 1484636"/>
              <a:gd name="connsiteX4" fmla="*/ 8208912 w 8208912"/>
              <a:gd name="connsiteY4" fmla="*/ 1237192 h 1484636"/>
              <a:gd name="connsiteX5" fmla="*/ 7961468 w 8208912"/>
              <a:gd name="connsiteY5" fmla="*/ 1484636 h 1484636"/>
              <a:gd name="connsiteX6" fmla="*/ 247444 w 8208912"/>
              <a:gd name="connsiteY6" fmla="*/ 1484636 h 1484636"/>
              <a:gd name="connsiteX7" fmla="*/ 0 w 8208912"/>
              <a:gd name="connsiteY7" fmla="*/ 1237192 h 1484636"/>
              <a:gd name="connsiteX8" fmla="*/ 0 w 8208912"/>
              <a:gd name="connsiteY8" fmla="*/ 247444 h 148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1484636">
                <a:moveTo>
                  <a:pt x="0" y="247444"/>
                </a:moveTo>
                <a:cubicBezTo>
                  <a:pt x="0" y="110784"/>
                  <a:pt x="110784" y="0"/>
                  <a:pt x="247444" y="0"/>
                </a:cubicBezTo>
                <a:lnTo>
                  <a:pt x="7961468" y="0"/>
                </a:lnTo>
                <a:cubicBezTo>
                  <a:pt x="8098128" y="0"/>
                  <a:pt x="8208912" y="110784"/>
                  <a:pt x="8208912" y="247444"/>
                </a:cubicBezTo>
                <a:lnTo>
                  <a:pt x="8208912" y="1237192"/>
                </a:lnTo>
                <a:cubicBezTo>
                  <a:pt x="8208912" y="1373852"/>
                  <a:pt x="8098128" y="1484636"/>
                  <a:pt x="7961468" y="1484636"/>
                </a:cubicBezTo>
                <a:lnTo>
                  <a:pt x="247444" y="1484636"/>
                </a:lnTo>
                <a:cubicBezTo>
                  <a:pt x="110784" y="1484636"/>
                  <a:pt x="0" y="1373852"/>
                  <a:pt x="0" y="1237192"/>
                </a:cubicBezTo>
                <a:lnTo>
                  <a:pt x="0" y="247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914" tIns="163914" rIns="163914" bIns="16391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>
                <a:latin typeface="+mj-lt"/>
              </a:rPr>
              <a:t>√ </a:t>
            </a:r>
            <a:r>
              <a:rPr lang="es-CL" sz="2400" b="1" kern="1200" dirty="0" smtClean="0">
                <a:latin typeface="+mj-lt"/>
              </a:rPr>
              <a:t>Requiere 50 % cofinanciamiento </a:t>
            </a:r>
            <a:r>
              <a:rPr lang="es-CL" sz="2400" kern="1200" dirty="0" smtClean="0">
                <a:latin typeface="+mj-lt"/>
              </a:rPr>
              <a:t>del costo del ítem “Equipamiento”: 20% pecuniario (como mínimo), el resto, no pecuniario.</a:t>
            </a:r>
            <a:endParaRPr lang="es-CL" sz="2400" kern="1200" dirty="0">
              <a:latin typeface="+mj-lt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251520" y="3075140"/>
            <a:ext cx="8208912" cy="380323"/>
          </a:xfrm>
          <a:custGeom>
            <a:avLst/>
            <a:gdLst>
              <a:gd name="connsiteX0" fmla="*/ 0 w 8208912"/>
              <a:gd name="connsiteY0" fmla="*/ 0 h 380323"/>
              <a:gd name="connsiteX1" fmla="*/ 8208912 w 8208912"/>
              <a:gd name="connsiteY1" fmla="*/ 0 h 380323"/>
              <a:gd name="connsiteX2" fmla="*/ 8208912 w 8208912"/>
              <a:gd name="connsiteY2" fmla="*/ 380323 h 380323"/>
              <a:gd name="connsiteX3" fmla="*/ 0 w 8208912"/>
              <a:gd name="connsiteY3" fmla="*/ 380323 h 380323"/>
              <a:gd name="connsiteX4" fmla="*/ 0 w 8208912"/>
              <a:gd name="connsiteY4" fmla="*/ 0 h 3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380323">
                <a:moveTo>
                  <a:pt x="0" y="0"/>
                </a:moveTo>
                <a:lnTo>
                  <a:pt x="8208912" y="0"/>
                </a:lnTo>
                <a:lnTo>
                  <a:pt x="8208912" y="380323"/>
                </a:lnTo>
                <a:lnTo>
                  <a:pt x="0" y="3803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400" kern="1200" dirty="0" smtClean="0"/>
              <a:t>¿Cuál es el requisito de este financiamiento?</a:t>
            </a:r>
            <a:endParaRPr lang="es-CL" sz="24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251520" y="3748832"/>
            <a:ext cx="8208912" cy="682833"/>
          </a:xfrm>
          <a:custGeom>
            <a:avLst/>
            <a:gdLst>
              <a:gd name="connsiteX0" fmla="*/ 0 w 8208912"/>
              <a:gd name="connsiteY0" fmla="*/ 113808 h 682833"/>
              <a:gd name="connsiteX1" fmla="*/ 113808 w 8208912"/>
              <a:gd name="connsiteY1" fmla="*/ 0 h 682833"/>
              <a:gd name="connsiteX2" fmla="*/ 8095104 w 8208912"/>
              <a:gd name="connsiteY2" fmla="*/ 0 h 682833"/>
              <a:gd name="connsiteX3" fmla="*/ 8208912 w 8208912"/>
              <a:gd name="connsiteY3" fmla="*/ 113808 h 682833"/>
              <a:gd name="connsiteX4" fmla="*/ 8208912 w 8208912"/>
              <a:gd name="connsiteY4" fmla="*/ 569025 h 682833"/>
              <a:gd name="connsiteX5" fmla="*/ 8095104 w 8208912"/>
              <a:gd name="connsiteY5" fmla="*/ 682833 h 682833"/>
              <a:gd name="connsiteX6" fmla="*/ 113808 w 8208912"/>
              <a:gd name="connsiteY6" fmla="*/ 682833 h 682833"/>
              <a:gd name="connsiteX7" fmla="*/ 0 w 8208912"/>
              <a:gd name="connsiteY7" fmla="*/ 569025 h 682833"/>
              <a:gd name="connsiteX8" fmla="*/ 0 w 8208912"/>
              <a:gd name="connsiteY8" fmla="*/ 113808 h 6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682833">
                <a:moveTo>
                  <a:pt x="0" y="113808"/>
                </a:moveTo>
                <a:cubicBezTo>
                  <a:pt x="0" y="50954"/>
                  <a:pt x="50954" y="0"/>
                  <a:pt x="113808" y="0"/>
                </a:cubicBezTo>
                <a:lnTo>
                  <a:pt x="8095104" y="0"/>
                </a:lnTo>
                <a:cubicBezTo>
                  <a:pt x="8157958" y="0"/>
                  <a:pt x="8208912" y="50954"/>
                  <a:pt x="8208912" y="113808"/>
                </a:cubicBezTo>
                <a:lnTo>
                  <a:pt x="8208912" y="569025"/>
                </a:lnTo>
                <a:cubicBezTo>
                  <a:pt x="8208912" y="631879"/>
                  <a:pt x="8157958" y="682833"/>
                  <a:pt x="8095104" y="682833"/>
                </a:cubicBezTo>
                <a:lnTo>
                  <a:pt x="113808" y="682833"/>
                </a:lnTo>
                <a:cubicBezTo>
                  <a:pt x="50954" y="682833"/>
                  <a:pt x="0" y="631879"/>
                  <a:pt x="0" y="569025"/>
                </a:cubicBezTo>
                <a:lnTo>
                  <a:pt x="0" y="113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773" tIns="124773" rIns="124773" bIns="124773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/>
              <a:t>Universidades Acreditadas por la CNA.</a:t>
            </a:r>
            <a:endParaRPr lang="es-CL" sz="28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251520" y="4416845"/>
            <a:ext cx="8208912" cy="524324"/>
          </a:xfrm>
          <a:custGeom>
            <a:avLst/>
            <a:gdLst>
              <a:gd name="connsiteX0" fmla="*/ 0 w 8208912"/>
              <a:gd name="connsiteY0" fmla="*/ 0 h 524324"/>
              <a:gd name="connsiteX1" fmla="*/ 8208912 w 8208912"/>
              <a:gd name="connsiteY1" fmla="*/ 0 h 524324"/>
              <a:gd name="connsiteX2" fmla="*/ 8208912 w 8208912"/>
              <a:gd name="connsiteY2" fmla="*/ 524324 h 524324"/>
              <a:gd name="connsiteX3" fmla="*/ 0 w 8208912"/>
              <a:gd name="connsiteY3" fmla="*/ 524324 h 524324"/>
              <a:gd name="connsiteX4" fmla="*/ 0 w 8208912"/>
              <a:gd name="connsiteY4" fmla="*/ 0 h 52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524324">
                <a:moveTo>
                  <a:pt x="0" y="0"/>
                </a:moveTo>
                <a:lnTo>
                  <a:pt x="8208912" y="0"/>
                </a:lnTo>
                <a:lnTo>
                  <a:pt x="8208912" y="524324"/>
                </a:lnTo>
                <a:lnTo>
                  <a:pt x="0" y="524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400" kern="1200" dirty="0" smtClean="0"/>
              <a:t>¿Quién puede postular?</a:t>
            </a:r>
            <a:endParaRPr lang="es-CL" sz="2400" kern="1200" dirty="0"/>
          </a:p>
        </p:txBody>
      </p:sp>
      <p:sp>
        <p:nvSpPr>
          <p:cNvPr id="13" name="Forma libre 12"/>
          <p:cNvSpPr/>
          <p:nvPr/>
        </p:nvSpPr>
        <p:spPr>
          <a:xfrm>
            <a:off x="251520" y="5223748"/>
            <a:ext cx="8208912" cy="814486"/>
          </a:xfrm>
          <a:custGeom>
            <a:avLst/>
            <a:gdLst>
              <a:gd name="connsiteX0" fmla="*/ 0 w 8208912"/>
              <a:gd name="connsiteY0" fmla="*/ 135750 h 814486"/>
              <a:gd name="connsiteX1" fmla="*/ 135750 w 8208912"/>
              <a:gd name="connsiteY1" fmla="*/ 0 h 814486"/>
              <a:gd name="connsiteX2" fmla="*/ 8073162 w 8208912"/>
              <a:gd name="connsiteY2" fmla="*/ 0 h 814486"/>
              <a:gd name="connsiteX3" fmla="*/ 8208912 w 8208912"/>
              <a:gd name="connsiteY3" fmla="*/ 135750 h 814486"/>
              <a:gd name="connsiteX4" fmla="*/ 8208912 w 8208912"/>
              <a:gd name="connsiteY4" fmla="*/ 678736 h 814486"/>
              <a:gd name="connsiteX5" fmla="*/ 8073162 w 8208912"/>
              <a:gd name="connsiteY5" fmla="*/ 814486 h 814486"/>
              <a:gd name="connsiteX6" fmla="*/ 135750 w 8208912"/>
              <a:gd name="connsiteY6" fmla="*/ 814486 h 814486"/>
              <a:gd name="connsiteX7" fmla="*/ 0 w 8208912"/>
              <a:gd name="connsiteY7" fmla="*/ 678736 h 814486"/>
              <a:gd name="connsiteX8" fmla="*/ 0 w 8208912"/>
              <a:gd name="connsiteY8" fmla="*/ 135750 h 81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814486">
                <a:moveTo>
                  <a:pt x="0" y="135750"/>
                </a:moveTo>
                <a:cubicBezTo>
                  <a:pt x="0" y="60777"/>
                  <a:pt x="60777" y="0"/>
                  <a:pt x="135750" y="0"/>
                </a:cubicBezTo>
                <a:lnTo>
                  <a:pt x="8073162" y="0"/>
                </a:lnTo>
                <a:cubicBezTo>
                  <a:pt x="8148135" y="0"/>
                  <a:pt x="8208912" y="60777"/>
                  <a:pt x="8208912" y="135750"/>
                </a:cubicBezTo>
                <a:lnTo>
                  <a:pt x="8208912" y="678736"/>
                </a:lnTo>
                <a:cubicBezTo>
                  <a:pt x="8208912" y="753709"/>
                  <a:pt x="8148135" y="814486"/>
                  <a:pt x="8073162" y="814486"/>
                </a:cubicBezTo>
                <a:lnTo>
                  <a:pt x="135750" y="814486"/>
                </a:lnTo>
                <a:cubicBezTo>
                  <a:pt x="60777" y="814486"/>
                  <a:pt x="0" y="753709"/>
                  <a:pt x="0" y="678736"/>
                </a:cubicBezTo>
                <a:lnTo>
                  <a:pt x="0" y="1357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200" tIns="131200" rIns="131200" bIns="13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kern="1200" dirty="0" smtClean="0"/>
              <a:t>Nace en 2012:4 concursos, 794 postulaciones, 191 proyectos adjudicados.</a:t>
            </a:r>
            <a:endParaRPr lang="es-CL" sz="2400" kern="1200" dirty="0"/>
          </a:p>
        </p:txBody>
      </p:sp>
      <p:sp>
        <p:nvSpPr>
          <p:cNvPr id="6" name="Rectángulo 5"/>
          <p:cNvSpPr/>
          <p:nvPr/>
        </p:nvSpPr>
        <p:spPr>
          <a:xfrm>
            <a:off x="252839" y="5517232"/>
            <a:ext cx="8208912" cy="524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>
          <a:xfrm>
            <a:off x="250201" y="6073028"/>
            <a:ext cx="8208912" cy="524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400" kern="1200" dirty="0" smtClean="0"/>
              <a:t>¿Historia?</a:t>
            </a:r>
            <a:endParaRPr lang="es-CL" sz="2400" kern="1200" dirty="0"/>
          </a:p>
        </p:txBody>
      </p:sp>
    </p:spTree>
    <p:extLst>
      <p:ext uri="{BB962C8B-B14F-4D97-AF65-F5344CB8AC3E}">
        <p14:creationId xmlns:p14="http://schemas.microsoft.com/office/powerpoint/2010/main" val="18150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1.	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FONDEQUIP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2839" y="5517232"/>
            <a:ext cx="8208912" cy="524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/>
          <p:cNvSpPr/>
          <p:nvPr/>
        </p:nvSpPr>
        <p:spPr>
          <a:xfrm>
            <a:off x="539552" y="2143551"/>
            <a:ext cx="82419" cy="4060031"/>
          </a:xfrm>
          <a:custGeom>
            <a:avLst/>
            <a:gdLst>
              <a:gd name="connsiteX0" fmla="*/ 0 w 82419"/>
              <a:gd name="connsiteY0" fmla="*/ 0 h 4060031"/>
              <a:gd name="connsiteX1" fmla="*/ 82419 w 82419"/>
              <a:gd name="connsiteY1" fmla="*/ 0 h 4060031"/>
              <a:gd name="connsiteX2" fmla="*/ 82419 w 82419"/>
              <a:gd name="connsiteY2" fmla="*/ 4060031 h 4060031"/>
              <a:gd name="connsiteX3" fmla="*/ 0 w 82419"/>
              <a:gd name="connsiteY3" fmla="*/ 4060031 h 4060031"/>
              <a:gd name="connsiteX4" fmla="*/ 0 w 82419"/>
              <a:gd name="connsiteY4" fmla="*/ 0 h 40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9" h="4060031">
                <a:moveTo>
                  <a:pt x="0" y="0"/>
                </a:moveTo>
                <a:lnTo>
                  <a:pt x="82419" y="0"/>
                </a:lnTo>
                <a:lnTo>
                  <a:pt x="82419" y="4060031"/>
                </a:lnTo>
                <a:lnTo>
                  <a:pt x="0" y="40600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6500" kern="1200" dirty="0" smtClean="0"/>
              <a:t> </a:t>
            </a:r>
            <a:endParaRPr lang="es-CL" sz="6500" kern="1200" dirty="0"/>
          </a:p>
        </p:txBody>
      </p:sp>
      <p:grpSp>
        <p:nvGrpSpPr>
          <p:cNvPr id="37" name="Grupo 36"/>
          <p:cNvGrpSpPr/>
          <p:nvPr/>
        </p:nvGrpSpPr>
        <p:grpSpPr>
          <a:xfrm>
            <a:off x="719919" y="2202321"/>
            <a:ext cx="7595656" cy="1190679"/>
            <a:chOff x="719919" y="2202321"/>
            <a:chExt cx="7595656" cy="1190679"/>
          </a:xfrm>
        </p:grpSpPr>
        <p:sp>
          <p:nvSpPr>
            <p:cNvPr id="29" name="Forma libre 28"/>
            <p:cNvSpPr/>
            <p:nvPr/>
          </p:nvSpPr>
          <p:spPr>
            <a:xfrm>
              <a:off x="719919" y="2202321"/>
              <a:ext cx="7252230" cy="914991"/>
            </a:xfrm>
            <a:custGeom>
              <a:avLst/>
              <a:gdLst>
                <a:gd name="connsiteX0" fmla="*/ 0 w 7252230"/>
                <a:gd name="connsiteY0" fmla="*/ 0 h 914991"/>
                <a:gd name="connsiteX1" fmla="*/ 7252230 w 7252230"/>
                <a:gd name="connsiteY1" fmla="*/ 0 h 914991"/>
                <a:gd name="connsiteX2" fmla="*/ 7252230 w 7252230"/>
                <a:gd name="connsiteY2" fmla="*/ 914991 h 914991"/>
                <a:gd name="connsiteX3" fmla="*/ 0 w 7252230"/>
                <a:gd name="connsiteY3" fmla="*/ 914991 h 914991"/>
                <a:gd name="connsiteX4" fmla="*/ 0 w 7252230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230" h="914991">
                  <a:moveTo>
                    <a:pt x="0" y="0"/>
                  </a:moveTo>
                  <a:lnTo>
                    <a:pt x="7252230" y="0"/>
                  </a:lnTo>
                  <a:lnTo>
                    <a:pt x="7252230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sz="1800" b="1" kern="1200" dirty="0" smtClean="0"/>
                <a:t>Fomentar </a:t>
              </a:r>
              <a:r>
                <a:rPr lang="es-CL" sz="1800" kern="1200" dirty="0" smtClean="0"/>
                <a:t>el desarrollo científico del país, mediante el apoyo financiero a Instituciones para la adquisición y/o actualización de equipamiento científico y tecnológico mediano, incluyendo su traslado, instalación y acceso.</a:t>
              </a:r>
              <a:endParaRPr lang="es-CL" sz="1800" kern="1200" dirty="0"/>
            </a:p>
          </p:txBody>
        </p:sp>
        <p:sp>
          <p:nvSpPr>
            <p:cNvPr id="30" name="Conector recto 29"/>
            <p:cNvSpPr/>
            <p:nvPr/>
          </p:nvSpPr>
          <p:spPr>
            <a:xfrm flipV="1">
              <a:off x="755575" y="3393000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upo 37"/>
          <p:cNvGrpSpPr/>
          <p:nvPr/>
        </p:nvGrpSpPr>
        <p:grpSpPr>
          <a:xfrm>
            <a:off x="719919" y="3463083"/>
            <a:ext cx="7615652" cy="1046037"/>
            <a:chOff x="719919" y="3463083"/>
            <a:chExt cx="7615652" cy="1046037"/>
          </a:xfrm>
        </p:grpSpPr>
        <p:sp>
          <p:nvSpPr>
            <p:cNvPr id="31" name="Forma libre 30"/>
            <p:cNvSpPr/>
            <p:nvPr/>
          </p:nvSpPr>
          <p:spPr>
            <a:xfrm>
              <a:off x="719919" y="3463083"/>
              <a:ext cx="7437789" cy="914991"/>
            </a:xfrm>
            <a:custGeom>
              <a:avLst/>
              <a:gdLst>
                <a:gd name="connsiteX0" fmla="*/ 0 w 7437789"/>
                <a:gd name="connsiteY0" fmla="*/ 0 h 914991"/>
                <a:gd name="connsiteX1" fmla="*/ 7437789 w 7437789"/>
                <a:gd name="connsiteY1" fmla="*/ 0 h 914991"/>
                <a:gd name="connsiteX2" fmla="*/ 7437789 w 7437789"/>
                <a:gd name="connsiteY2" fmla="*/ 914991 h 914991"/>
                <a:gd name="connsiteX3" fmla="*/ 0 w 7437789"/>
                <a:gd name="connsiteY3" fmla="*/ 914991 h 914991"/>
                <a:gd name="connsiteX4" fmla="*/ 0 w 743778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7789" h="914991">
                  <a:moveTo>
                    <a:pt x="0" y="0"/>
                  </a:moveTo>
                  <a:lnTo>
                    <a:pt x="7437789" y="0"/>
                  </a:lnTo>
                  <a:lnTo>
                    <a:pt x="743778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sz="1800" b="1" kern="1200" dirty="0" smtClean="0"/>
                <a:t>Promover </a:t>
              </a:r>
              <a:r>
                <a:rPr lang="es-CL" sz="1800" kern="1200" dirty="0" smtClean="0"/>
                <a:t>la cooperación </a:t>
              </a:r>
              <a:r>
                <a:rPr lang="es-CL" sz="1800" kern="1200" dirty="0" err="1" smtClean="0"/>
                <a:t>intra</a:t>
              </a:r>
              <a:r>
                <a:rPr lang="es-CL" sz="1800" kern="1200" dirty="0" smtClean="0"/>
                <a:t> e inter-institucional entre grupos de investigación que garanticen el uso eficiente del equipamiento. </a:t>
              </a:r>
              <a:endParaRPr lang="es-CL" sz="1800" kern="1200" dirty="0"/>
            </a:p>
          </p:txBody>
        </p:sp>
        <p:sp>
          <p:nvSpPr>
            <p:cNvPr id="32" name="Conector recto 31"/>
            <p:cNvSpPr/>
            <p:nvPr/>
          </p:nvSpPr>
          <p:spPr>
            <a:xfrm flipV="1">
              <a:off x="775571" y="4509120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upo 38"/>
          <p:cNvGrpSpPr/>
          <p:nvPr/>
        </p:nvGrpSpPr>
        <p:grpSpPr>
          <a:xfrm>
            <a:off x="728212" y="4418150"/>
            <a:ext cx="7624374" cy="1027074"/>
            <a:chOff x="728212" y="4346142"/>
            <a:chExt cx="7624374" cy="1027074"/>
          </a:xfrm>
        </p:grpSpPr>
        <p:sp>
          <p:nvSpPr>
            <p:cNvPr id="33" name="Forma libre 32"/>
            <p:cNvSpPr/>
            <p:nvPr/>
          </p:nvSpPr>
          <p:spPr>
            <a:xfrm>
              <a:off x="728212" y="4346142"/>
              <a:ext cx="7624374" cy="914991"/>
            </a:xfrm>
            <a:custGeom>
              <a:avLst/>
              <a:gdLst>
                <a:gd name="connsiteX0" fmla="*/ 0 w 7624374"/>
                <a:gd name="connsiteY0" fmla="*/ 0 h 914991"/>
                <a:gd name="connsiteX1" fmla="*/ 7624374 w 7624374"/>
                <a:gd name="connsiteY1" fmla="*/ 0 h 914991"/>
                <a:gd name="connsiteX2" fmla="*/ 7624374 w 7624374"/>
                <a:gd name="connsiteY2" fmla="*/ 914991 h 914991"/>
                <a:gd name="connsiteX3" fmla="*/ 0 w 7624374"/>
                <a:gd name="connsiteY3" fmla="*/ 914991 h 914991"/>
                <a:gd name="connsiteX4" fmla="*/ 0 w 7624374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4374" h="914991">
                  <a:moveTo>
                    <a:pt x="0" y="0"/>
                  </a:moveTo>
                  <a:lnTo>
                    <a:pt x="7624374" y="0"/>
                  </a:lnTo>
                  <a:lnTo>
                    <a:pt x="7624374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 smtClean="0"/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sz="1800" b="1" kern="1200" dirty="0" smtClean="0"/>
                <a:t>Incentivar </a:t>
              </a:r>
              <a:r>
                <a:rPr lang="es-CL" sz="1800" kern="1200" dirty="0" smtClean="0"/>
                <a:t>el uso compartido del equipamiento, para dar solución a los desafíos  de más de un proyecto de investigación.</a:t>
              </a:r>
              <a:endParaRPr lang="es-CL" sz="1800" kern="1200" dirty="0"/>
            </a:p>
          </p:txBody>
        </p:sp>
        <p:sp>
          <p:nvSpPr>
            <p:cNvPr id="34" name="Conector recto 33"/>
            <p:cNvSpPr/>
            <p:nvPr/>
          </p:nvSpPr>
          <p:spPr>
            <a:xfrm flipV="1">
              <a:off x="756400" y="5373216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upo 39"/>
          <p:cNvGrpSpPr/>
          <p:nvPr/>
        </p:nvGrpSpPr>
        <p:grpSpPr>
          <a:xfrm>
            <a:off x="719919" y="5373216"/>
            <a:ext cx="7811419" cy="920127"/>
            <a:chOff x="719919" y="5189244"/>
            <a:chExt cx="7811419" cy="920127"/>
          </a:xfrm>
        </p:grpSpPr>
        <p:sp>
          <p:nvSpPr>
            <p:cNvPr id="35" name="Forma libre 34"/>
            <p:cNvSpPr/>
            <p:nvPr/>
          </p:nvSpPr>
          <p:spPr>
            <a:xfrm>
              <a:off x="719919" y="5189244"/>
              <a:ext cx="7811419" cy="914991"/>
            </a:xfrm>
            <a:custGeom>
              <a:avLst/>
              <a:gdLst>
                <a:gd name="connsiteX0" fmla="*/ 0 w 7811419"/>
                <a:gd name="connsiteY0" fmla="*/ 0 h 914991"/>
                <a:gd name="connsiteX1" fmla="*/ 7811419 w 7811419"/>
                <a:gd name="connsiteY1" fmla="*/ 0 h 914991"/>
                <a:gd name="connsiteX2" fmla="*/ 7811419 w 7811419"/>
                <a:gd name="connsiteY2" fmla="*/ 914991 h 914991"/>
                <a:gd name="connsiteX3" fmla="*/ 0 w 7811419"/>
                <a:gd name="connsiteY3" fmla="*/ 914991 h 914991"/>
                <a:gd name="connsiteX4" fmla="*/ 0 w 781141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19" h="914991">
                  <a:moveTo>
                    <a:pt x="0" y="0"/>
                  </a:moveTo>
                  <a:lnTo>
                    <a:pt x="7811419" y="0"/>
                  </a:lnTo>
                  <a:lnTo>
                    <a:pt x="781141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700" kern="1200" dirty="0" smtClean="0"/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sz="1800" b="1" kern="1200" dirty="0" smtClean="0"/>
                <a:t>Fortalecer </a:t>
              </a:r>
              <a:r>
                <a:rPr lang="es-CL" sz="1800" kern="1200" dirty="0" smtClean="0"/>
                <a:t>el desarrollo científico y tecnológico regional.</a:t>
              </a:r>
              <a:endParaRPr lang="es-CL" sz="1800" kern="1200" dirty="0"/>
            </a:p>
          </p:txBody>
        </p:sp>
        <p:sp>
          <p:nvSpPr>
            <p:cNvPr id="36" name="Conector recto 35"/>
            <p:cNvSpPr/>
            <p:nvPr/>
          </p:nvSpPr>
          <p:spPr>
            <a:xfrm flipV="1">
              <a:off x="756406" y="6109371"/>
              <a:ext cx="756001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upo 40"/>
          <p:cNvGrpSpPr/>
          <p:nvPr/>
        </p:nvGrpSpPr>
        <p:grpSpPr>
          <a:xfrm>
            <a:off x="467544" y="1412776"/>
            <a:ext cx="8070305" cy="648072"/>
            <a:chOff x="467544" y="1412776"/>
            <a:chExt cx="8070305" cy="648072"/>
          </a:xfrm>
        </p:grpSpPr>
        <p:sp>
          <p:nvSpPr>
            <p:cNvPr id="27" name="Conector recto 26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467544" y="1412776"/>
              <a:ext cx="3535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Objetivos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1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. FONDEQUIP</a:t>
            </a:r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  <a:endParaRPr lang="es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544" y="1412776"/>
            <a:ext cx="8070305" cy="648072"/>
            <a:chOff x="467544" y="1412776"/>
            <a:chExt cx="8070305" cy="648072"/>
          </a:xfrm>
        </p:grpSpPr>
        <p:sp>
          <p:nvSpPr>
            <p:cNvPr id="10" name="CuadroTexto 9"/>
            <p:cNvSpPr txBox="1"/>
            <p:nvPr/>
          </p:nvSpPr>
          <p:spPr>
            <a:xfrm>
              <a:off x="467544" y="1412776"/>
              <a:ext cx="3535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Números 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  <p:sp>
          <p:nvSpPr>
            <p:cNvPr id="11" name="Conector recto 10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12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64168"/>
              </p:ext>
            </p:extLst>
          </p:nvPr>
        </p:nvGraphicFramePr>
        <p:xfrm>
          <a:off x="539551" y="2204864"/>
          <a:ext cx="7560841" cy="3407401"/>
        </p:xfrm>
        <a:graphic>
          <a:graphicData uri="http://schemas.openxmlformats.org/drawingml/2006/table">
            <a:tbl>
              <a:tblPr/>
              <a:tblGrid>
                <a:gridCol w="482981"/>
                <a:gridCol w="5356691"/>
                <a:gridCol w="1721169"/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 de Equipamiento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2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Cromatógrafos y Espectrómetros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209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informática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9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</a:t>
                      </a:r>
                      <a:r>
                        <a:rPr lang="es-C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Bioanalíticos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209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Microscopios y </a:t>
                      </a:r>
                      <a:r>
                        <a:rPr lang="es-C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Difractómetros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11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de Procesamiento y ensayo de Materiales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2090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31">
                <a:tc>
                  <a:txBody>
                    <a:bodyPr/>
                    <a:lstStyle/>
                    <a:p>
                      <a:pPr algn="l" fontAlgn="b"/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515379" y="5949280"/>
            <a:ext cx="804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Presupuesto 2016 -&gt; </a:t>
            </a:r>
            <a:r>
              <a:rPr lang="es-CL" b="1" dirty="0" smtClean="0"/>
              <a:t>5.283(M$)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6915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</a:t>
            </a: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. 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BASES </a:t>
            </a: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2839" y="5517232"/>
            <a:ext cx="8208912" cy="524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/>
          <p:cNvSpPr/>
          <p:nvPr/>
        </p:nvSpPr>
        <p:spPr>
          <a:xfrm>
            <a:off x="539552" y="2143551"/>
            <a:ext cx="82419" cy="4060031"/>
          </a:xfrm>
          <a:custGeom>
            <a:avLst/>
            <a:gdLst>
              <a:gd name="connsiteX0" fmla="*/ 0 w 82419"/>
              <a:gd name="connsiteY0" fmla="*/ 0 h 4060031"/>
              <a:gd name="connsiteX1" fmla="*/ 82419 w 82419"/>
              <a:gd name="connsiteY1" fmla="*/ 0 h 4060031"/>
              <a:gd name="connsiteX2" fmla="*/ 82419 w 82419"/>
              <a:gd name="connsiteY2" fmla="*/ 4060031 h 4060031"/>
              <a:gd name="connsiteX3" fmla="*/ 0 w 82419"/>
              <a:gd name="connsiteY3" fmla="*/ 4060031 h 4060031"/>
              <a:gd name="connsiteX4" fmla="*/ 0 w 82419"/>
              <a:gd name="connsiteY4" fmla="*/ 0 h 40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9" h="4060031">
                <a:moveTo>
                  <a:pt x="0" y="0"/>
                </a:moveTo>
                <a:lnTo>
                  <a:pt x="82419" y="0"/>
                </a:lnTo>
                <a:lnTo>
                  <a:pt x="82419" y="4060031"/>
                </a:lnTo>
                <a:lnTo>
                  <a:pt x="0" y="40600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6500" kern="1200" dirty="0" smtClean="0"/>
              <a:t> </a:t>
            </a:r>
            <a:endParaRPr lang="es-CL" sz="6500" kern="1200" dirty="0"/>
          </a:p>
        </p:txBody>
      </p:sp>
      <p:grpSp>
        <p:nvGrpSpPr>
          <p:cNvPr id="37" name="Grupo 36"/>
          <p:cNvGrpSpPr/>
          <p:nvPr/>
        </p:nvGrpSpPr>
        <p:grpSpPr>
          <a:xfrm>
            <a:off x="719919" y="2166313"/>
            <a:ext cx="7595656" cy="1190679"/>
            <a:chOff x="719919" y="2202321"/>
            <a:chExt cx="7595656" cy="1190679"/>
          </a:xfrm>
        </p:grpSpPr>
        <p:sp>
          <p:nvSpPr>
            <p:cNvPr id="29" name="Forma libre 28"/>
            <p:cNvSpPr/>
            <p:nvPr/>
          </p:nvSpPr>
          <p:spPr>
            <a:xfrm>
              <a:off x="719919" y="2202321"/>
              <a:ext cx="7252230" cy="914991"/>
            </a:xfrm>
            <a:custGeom>
              <a:avLst/>
              <a:gdLst>
                <a:gd name="connsiteX0" fmla="*/ 0 w 7252230"/>
                <a:gd name="connsiteY0" fmla="*/ 0 h 914991"/>
                <a:gd name="connsiteX1" fmla="*/ 7252230 w 7252230"/>
                <a:gd name="connsiteY1" fmla="*/ 0 h 914991"/>
                <a:gd name="connsiteX2" fmla="*/ 7252230 w 7252230"/>
                <a:gd name="connsiteY2" fmla="*/ 914991 h 914991"/>
                <a:gd name="connsiteX3" fmla="*/ 0 w 7252230"/>
                <a:gd name="connsiteY3" fmla="*/ 914991 h 914991"/>
                <a:gd name="connsiteX4" fmla="*/ 0 w 7252230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230" h="914991">
                  <a:moveTo>
                    <a:pt x="0" y="0"/>
                  </a:moveTo>
                  <a:lnTo>
                    <a:pt x="7252230" y="0"/>
                  </a:lnTo>
                  <a:lnTo>
                    <a:pt x="7252230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dirty="0">
                  <a:latin typeface="+mj-lt"/>
                </a:rPr>
                <a:t>Las postulaciones son </a:t>
              </a:r>
              <a:r>
                <a:rPr lang="es-CL" b="1" dirty="0" smtClean="0">
                  <a:latin typeface="+mj-lt"/>
                </a:rPr>
                <a:t>institucionales, </a:t>
              </a:r>
              <a:r>
                <a:rPr lang="es-CL" dirty="0" smtClean="0">
                  <a:latin typeface="+mj-lt"/>
                </a:rPr>
                <a:t>la Institución designa </a:t>
              </a:r>
              <a:r>
                <a:rPr lang="es-CL" dirty="0" smtClean="0"/>
                <a:t>a un Coordinador(a) Científico(a) –CC-, quien es la contraparte de CONICYT.</a:t>
              </a:r>
              <a:endParaRPr lang="es-CL" dirty="0"/>
            </a:p>
          </p:txBody>
        </p:sp>
        <p:sp>
          <p:nvSpPr>
            <p:cNvPr id="30" name="Conector recto 29"/>
            <p:cNvSpPr/>
            <p:nvPr/>
          </p:nvSpPr>
          <p:spPr>
            <a:xfrm flipV="1">
              <a:off x="755575" y="3393000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upo 37"/>
          <p:cNvGrpSpPr/>
          <p:nvPr/>
        </p:nvGrpSpPr>
        <p:grpSpPr>
          <a:xfrm>
            <a:off x="719918" y="3535091"/>
            <a:ext cx="7811419" cy="1046037"/>
            <a:chOff x="719919" y="3463083"/>
            <a:chExt cx="7615652" cy="1046037"/>
          </a:xfrm>
        </p:grpSpPr>
        <p:sp>
          <p:nvSpPr>
            <p:cNvPr id="31" name="Forma libre 30"/>
            <p:cNvSpPr/>
            <p:nvPr/>
          </p:nvSpPr>
          <p:spPr>
            <a:xfrm>
              <a:off x="719919" y="3463083"/>
              <a:ext cx="7437789" cy="914991"/>
            </a:xfrm>
            <a:custGeom>
              <a:avLst/>
              <a:gdLst>
                <a:gd name="connsiteX0" fmla="*/ 0 w 7437789"/>
                <a:gd name="connsiteY0" fmla="*/ 0 h 914991"/>
                <a:gd name="connsiteX1" fmla="*/ 7437789 w 7437789"/>
                <a:gd name="connsiteY1" fmla="*/ 0 h 914991"/>
                <a:gd name="connsiteX2" fmla="*/ 7437789 w 7437789"/>
                <a:gd name="connsiteY2" fmla="*/ 914991 h 914991"/>
                <a:gd name="connsiteX3" fmla="*/ 0 w 7437789"/>
                <a:gd name="connsiteY3" fmla="*/ 914991 h 914991"/>
                <a:gd name="connsiteX4" fmla="*/ 0 w 743778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7789" h="914991">
                  <a:moveTo>
                    <a:pt x="0" y="0"/>
                  </a:moveTo>
                  <a:lnTo>
                    <a:pt x="7437789" y="0"/>
                  </a:lnTo>
                  <a:lnTo>
                    <a:pt x="743778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dirty="0"/>
                <a:t>La Institución Beneficiaria será aquella que se adjudique el proyecto de Equipamiento Científico, la receptora de los recursos adjudicados y será la propietaria del equipamiento adquirido.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/>
            </a:p>
          </p:txBody>
        </p:sp>
        <p:sp>
          <p:nvSpPr>
            <p:cNvPr id="32" name="Conector recto 31"/>
            <p:cNvSpPr/>
            <p:nvPr/>
          </p:nvSpPr>
          <p:spPr>
            <a:xfrm flipV="1">
              <a:off x="775571" y="4509120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upo 38"/>
          <p:cNvGrpSpPr/>
          <p:nvPr/>
        </p:nvGrpSpPr>
        <p:grpSpPr>
          <a:xfrm>
            <a:off x="719919" y="4458225"/>
            <a:ext cx="7624374" cy="1059007"/>
            <a:chOff x="719919" y="4386217"/>
            <a:chExt cx="7624374" cy="1059007"/>
          </a:xfrm>
        </p:grpSpPr>
        <p:sp>
          <p:nvSpPr>
            <p:cNvPr id="33" name="Forma libre 32"/>
            <p:cNvSpPr/>
            <p:nvPr/>
          </p:nvSpPr>
          <p:spPr>
            <a:xfrm>
              <a:off x="719919" y="4386217"/>
              <a:ext cx="7624374" cy="914991"/>
            </a:xfrm>
            <a:custGeom>
              <a:avLst/>
              <a:gdLst>
                <a:gd name="connsiteX0" fmla="*/ 0 w 7624374"/>
                <a:gd name="connsiteY0" fmla="*/ 0 h 914991"/>
                <a:gd name="connsiteX1" fmla="*/ 7624374 w 7624374"/>
                <a:gd name="connsiteY1" fmla="*/ 0 h 914991"/>
                <a:gd name="connsiteX2" fmla="*/ 7624374 w 7624374"/>
                <a:gd name="connsiteY2" fmla="*/ 914991 h 914991"/>
                <a:gd name="connsiteX3" fmla="*/ 0 w 7624374"/>
                <a:gd name="connsiteY3" fmla="*/ 914991 h 914991"/>
                <a:gd name="connsiteX4" fmla="*/ 0 w 7624374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4374" h="914991">
                  <a:moveTo>
                    <a:pt x="0" y="0"/>
                  </a:moveTo>
                  <a:lnTo>
                    <a:pt x="7624374" y="0"/>
                  </a:lnTo>
                  <a:lnTo>
                    <a:pt x="7624374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 smtClean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</a:t>
              </a:r>
              <a:r>
                <a:rPr lang="es-CL" dirty="0" smtClean="0"/>
                <a:t> La </a:t>
              </a:r>
              <a:r>
                <a:rPr lang="es-CL" dirty="0"/>
                <a:t>Institución puede presentar más de una propuesta a través de más de un CC</a:t>
              </a:r>
              <a:r>
                <a:rPr lang="es-CL" dirty="0" smtClean="0"/>
                <a:t>. (Un CC -&gt; una propuesta).</a:t>
              </a:r>
              <a:endParaRPr lang="es-CL" dirty="0"/>
            </a:p>
          </p:txBody>
        </p:sp>
        <p:sp>
          <p:nvSpPr>
            <p:cNvPr id="34" name="Conector recto 33"/>
            <p:cNvSpPr/>
            <p:nvPr/>
          </p:nvSpPr>
          <p:spPr>
            <a:xfrm flipV="1">
              <a:off x="756400" y="5445224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upo 39"/>
          <p:cNvGrpSpPr/>
          <p:nvPr/>
        </p:nvGrpSpPr>
        <p:grpSpPr>
          <a:xfrm>
            <a:off x="719919" y="5466337"/>
            <a:ext cx="7811419" cy="914991"/>
            <a:chOff x="719919" y="5338396"/>
            <a:chExt cx="7811419" cy="914991"/>
          </a:xfrm>
        </p:grpSpPr>
        <p:sp>
          <p:nvSpPr>
            <p:cNvPr id="35" name="Forma libre 34"/>
            <p:cNvSpPr/>
            <p:nvPr/>
          </p:nvSpPr>
          <p:spPr>
            <a:xfrm>
              <a:off x="719919" y="5338396"/>
              <a:ext cx="7811419" cy="914991"/>
            </a:xfrm>
            <a:custGeom>
              <a:avLst/>
              <a:gdLst>
                <a:gd name="connsiteX0" fmla="*/ 0 w 7811419"/>
                <a:gd name="connsiteY0" fmla="*/ 0 h 914991"/>
                <a:gd name="connsiteX1" fmla="*/ 7811419 w 7811419"/>
                <a:gd name="connsiteY1" fmla="*/ 0 h 914991"/>
                <a:gd name="connsiteX2" fmla="*/ 7811419 w 7811419"/>
                <a:gd name="connsiteY2" fmla="*/ 914991 h 914991"/>
                <a:gd name="connsiteX3" fmla="*/ 0 w 7811419"/>
                <a:gd name="connsiteY3" fmla="*/ 914991 h 914991"/>
                <a:gd name="connsiteX4" fmla="*/ 0 w 781141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19" h="914991">
                  <a:moveTo>
                    <a:pt x="0" y="0"/>
                  </a:moveTo>
                  <a:lnTo>
                    <a:pt x="7811419" y="0"/>
                  </a:lnTo>
                  <a:lnTo>
                    <a:pt x="781141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700" kern="1200" dirty="0" smtClean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dirty="0"/>
                <a:t>Coherencia con estrategia institucional de investigación</a:t>
              </a:r>
            </a:p>
          </p:txBody>
        </p:sp>
        <p:sp>
          <p:nvSpPr>
            <p:cNvPr id="36" name="Conector recto 35"/>
            <p:cNvSpPr/>
            <p:nvPr/>
          </p:nvSpPr>
          <p:spPr>
            <a:xfrm flipV="1">
              <a:off x="756406" y="6181379"/>
              <a:ext cx="756001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upo 40"/>
          <p:cNvGrpSpPr/>
          <p:nvPr/>
        </p:nvGrpSpPr>
        <p:grpSpPr>
          <a:xfrm>
            <a:off x="467544" y="1412776"/>
            <a:ext cx="8208912" cy="1077218"/>
            <a:chOff x="467544" y="1412776"/>
            <a:chExt cx="8208912" cy="1077218"/>
          </a:xfrm>
        </p:grpSpPr>
        <p:sp>
          <p:nvSpPr>
            <p:cNvPr id="27" name="Conector recto 26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467544" y="1412776"/>
              <a:ext cx="82089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>
                  <a:solidFill>
                    <a:schemeClr val="tx2"/>
                  </a:solidFill>
                </a:rPr>
                <a:t>Puntos </a:t>
              </a:r>
              <a:r>
                <a:rPr lang="es-CL" sz="3200" dirty="0" smtClean="0">
                  <a:solidFill>
                    <a:schemeClr val="tx2"/>
                  </a:solidFill>
                </a:rPr>
                <a:t>fundamentales  </a:t>
              </a:r>
              <a:endParaRPr lang="es-CL" sz="3200" dirty="0">
                <a:solidFill>
                  <a:schemeClr val="tx2"/>
                </a:solidFill>
              </a:endParaRPr>
            </a:p>
            <a:p>
              <a:r>
                <a:rPr lang="es-CL" sz="3200" dirty="0" smtClean="0">
                  <a:solidFill>
                    <a:schemeClr val="tx2"/>
                  </a:solidFill>
                </a:rPr>
                <a:t>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7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</a:t>
            </a: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. </a:t>
            </a: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BASES</a:t>
            </a:r>
            <a:r>
              <a:rPr lang="es-E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5437" y="5481228"/>
            <a:ext cx="8208912" cy="5243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/>
          <p:cNvSpPr/>
          <p:nvPr/>
        </p:nvSpPr>
        <p:spPr>
          <a:xfrm>
            <a:off x="539552" y="2143551"/>
            <a:ext cx="82419" cy="4060031"/>
          </a:xfrm>
          <a:custGeom>
            <a:avLst/>
            <a:gdLst>
              <a:gd name="connsiteX0" fmla="*/ 0 w 82419"/>
              <a:gd name="connsiteY0" fmla="*/ 0 h 4060031"/>
              <a:gd name="connsiteX1" fmla="*/ 82419 w 82419"/>
              <a:gd name="connsiteY1" fmla="*/ 0 h 4060031"/>
              <a:gd name="connsiteX2" fmla="*/ 82419 w 82419"/>
              <a:gd name="connsiteY2" fmla="*/ 4060031 h 4060031"/>
              <a:gd name="connsiteX3" fmla="*/ 0 w 82419"/>
              <a:gd name="connsiteY3" fmla="*/ 4060031 h 4060031"/>
              <a:gd name="connsiteX4" fmla="*/ 0 w 82419"/>
              <a:gd name="connsiteY4" fmla="*/ 0 h 40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9" h="4060031">
                <a:moveTo>
                  <a:pt x="0" y="0"/>
                </a:moveTo>
                <a:lnTo>
                  <a:pt x="82419" y="0"/>
                </a:lnTo>
                <a:lnTo>
                  <a:pt x="82419" y="4060031"/>
                </a:lnTo>
                <a:lnTo>
                  <a:pt x="0" y="40600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6500" kern="1200" dirty="0" smtClean="0"/>
              <a:t> </a:t>
            </a:r>
            <a:endParaRPr lang="es-CL" sz="6500" kern="1200" dirty="0"/>
          </a:p>
        </p:txBody>
      </p:sp>
      <p:grpSp>
        <p:nvGrpSpPr>
          <p:cNvPr id="37" name="Grupo 36"/>
          <p:cNvGrpSpPr/>
          <p:nvPr/>
        </p:nvGrpSpPr>
        <p:grpSpPr>
          <a:xfrm>
            <a:off x="719919" y="2166313"/>
            <a:ext cx="7595656" cy="1190679"/>
            <a:chOff x="719919" y="2202321"/>
            <a:chExt cx="7595656" cy="1190679"/>
          </a:xfrm>
        </p:grpSpPr>
        <p:sp>
          <p:nvSpPr>
            <p:cNvPr id="29" name="Forma libre 28"/>
            <p:cNvSpPr/>
            <p:nvPr/>
          </p:nvSpPr>
          <p:spPr>
            <a:xfrm>
              <a:off x="719919" y="2202321"/>
              <a:ext cx="7252230" cy="914991"/>
            </a:xfrm>
            <a:custGeom>
              <a:avLst/>
              <a:gdLst>
                <a:gd name="connsiteX0" fmla="*/ 0 w 7252230"/>
                <a:gd name="connsiteY0" fmla="*/ 0 h 914991"/>
                <a:gd name="connsiteX1" fmla="*/ 7252230 w 7252230"/>
                <a:gd name="connsiteY1" fmla="*/ 0 h 914991"/>
                <a:gd name="connsiteX2" fmla="*/ 7252230 w 7252230"/>
                <a:gd name="connsiteY2" fmla="*/ 914991 h 914991"/>
                <a:gd name="connsiteX3" fmla="*/ 0 w 7252230"/>
                <a:gd name="connsiteY3" fmla="*/ 914991 h 914991"/>
                <a:gd name="connsiteX4" fmla="*/ 0 w 7252230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230" h="914991">
                  <a:moveTo>
                    <a:pt x="0" y="0"/>
                  </a:moveTo>
                  <a:lnTo>
                    <a:pt x="7252230" y="0"/>
                  </a:lnTo>
                  <a:lnTo>
                    <a:pt x="7252230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>
                  <a:latin typeface="+mj-lt"/>
                </a:rPr>
                <a:t>√ </a:t>
              </a:r>
              <a:r>
                <a:rPr lang="es-CL" dirty="0" smtClean="0">
                  <a:latin typeface="+mj-lt"/>
                </a:rPr>
                <a:t>El CC </a:t>
              </a:r>
              <a:r>
                <a:rPr lang="es-CL" b="1" dirty="0" smtClean="0"/>
                <a:t>Gestionará</a:t>
              </a:r>
              <a:r>
                <a:rPr lang="es-CL" dirty="0" smtClean="0"/>
                <a:t> </a:t>
              </a:r>
              <a:r>
                <a:rPr lang="es-CL" dirty="0"/>
                <a:t>la adquisición, instalación, puesta en marcha y operación del equipo adquirido. </a:t>
              </a:r>
              <a:r>
                <a:rPr lang="es-CL" b="1" dirty="0"/>
                <a:t>Supervisará y controlará </a:t>
              </a:r>
              <a:r>
                <a:rPr lang="es-CL" dirty="0"/>
                <a:t>el desarrollo de la iniciativa en términos científicos, técnicos y </a:t>
              </a:r>
              <a:r>
                <a:rPr lang="es-CL" dirty="0" smtClean="0"/>
                <a:t>financieros</a:t>
              </a:r>
              <a:r>
                <a:rPr lang="es-CL" dirty="0" smtClean="0">
                  <a:latin typeface="+mj-lt"/>
                </a:rPr>
                <a:t>.</a:t>
              </a:r>
              <a:endParaRPr lang="es-CL" dirty="0">
                <a:latin typeface="+mj-lt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>
                <a:latin typeface="+mj-lt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>
                <a:latin typeface="+mj-lt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/>
            </a:p>
          </p:txBody>
        </p:sp>
        <p:sp>
          <p:nvSpPr>
            <p:cNvPr id="30" name="Conector recto 29"/>
            <p:cNvSpPr/>
            <p:nvPr/>
          </p:nvSpPr>
          <p:spPr>
            <a:xfrm flipV="1">
              <a:off x="755575" y="3393000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upo 1"/>
          <p:cNvGrpSpPr/>
          <p:nvPr/>
        </p:nvGrpSpPr>
        <p:grpSpPr>
          <a:xfrm>
            <a:off x="693979" y="3197064"/>
            <a:ext cx="7958813" cy="1305223"/>
            <a:chOff x="693979" y="3197064"/>
            <a:chExt cx="7958813" cy="1305223"/>
          </a:xfrm>
        </p:grpSpPr>
        <p:sp>
          <p:nvSpPr>
            <p:cNvPr id="32" name="Conector recto 31"/>
            <p:cNvSpPr/>
            <p:nvPr/>
          </p:nvSpPr>
          <p:spPr>
            <a:xfrm flipV="1">
              <a:off x="818158" y="4502287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orma libre 32"/>
            <p:cNvSpPr/>
            <p:nvPr/>
          </p:nvSpPr>
          <p:spPr>
            <a:xfrm>
              <a:off x="693979" y="3197064"/>
              <a:ext cx="7958813" cy="914991"/>
            </a:xfrm>
            <a:custGeom>
              <a:avLst/>
              <a:gdLst>
                <a:gd name="connsiteX0" fmla="*/ 0 w 7624374"/>
                <a:gd name="connsiteY0" fmla="*/ 0 h 914991"/>
                <a:gd name="connsiteX1" fmla="*/ 7624374 w 7624374"/>
                <a:gd name="connsiteY1" fmla="*/ 0 h 914991"/>
                <a:gd name="connsiteX2" fmla="*/ 7624374 w 7624374"/>
                <a:gd name="connsiteY2" fmla="*/ 914991 h 914991"/>
                <a:gd name="connsiteX3" fmla="*/ 0 w 7624374"/>
                <a:gd name="connsiteY3" fmla="*/ 914991 h 914991"/>
                <a:gd name="connsiteX4" fmla="*/ 0 w 7624374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4374" h="914991">
                  <a:moveTo>
                    <a:pt x="0" y="0"/>
                  </a:moveTo>
                  <a:lnTo>
                    <a:pt x="7624374" y="0"/>
                  </a:lnTo>
                  <a:lnTo>
                    <a:pt x="7624374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 smtClean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b="1" kern="1200" dirty="0" smtClean="0">
                  <a:latin typeface="+mj-lt"/>
                </a:rPr>
                <a:t>√</a:t>
              </a:r>
              <a:r>
                <a:rPr lang="es-CL" sz="1800" kern="1200" dirty="0" smtClean="0">
                  <a:latin typeface="+mj-lt"/>
                </a:rPr>
                <a:t> El CC d</a:t>
              </a:r>
              <a:r>
                <a:rPr lang="es-CL" dirty="0" smtClean="0"/>
                <a:t>ebe </a:t>
              </a:r>
              <a:r>
                <a:rPr lang="es-CL" dirty="0"/>
                <a:t>desempeñarse en la Institución </a:t>
              </a:r>
              <a:r>
                <a:rPr lang="es-CL" dirty="0" smtClean="0"/>
                <a:t>Beneficiaria y </a:t>
              </a:r>
              <a:r>
                <a:rPr lang="es-CL" b="1" dirty="0" smtClean="0"/>
                <a:t>velará </a:t>
              </a:r>
              <a:r>
                <a:rPr lang="es-CL" dirty="0"/>
                <a:t>por la obtención de los resultados esperados y del uso eficiente del </a:t>
              </a:r>
              <a:r>
                <a:rPr lang="es-CL" dirty="0" smtClean="0"/>
                <a:t>equipo. No debe tener un proyecto adjudicado FONDEQUIP 2015.</a:t>
              </a:r>
              <a:endParaRPr lang="es-CL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56400" y="4631412"/>
            <a:ext cx="7560000" cy="1101844"/>
            <a:chOff x="756400" y="4631412"/>
            <a:chExt cx="7560000" cy="1101844"/>
          </a:xfrm>
        </p:grpSpPr>
        <p:sp>
          <p:nvSpPr>
            <p:cNvPr id="31" name="Forma libre 30"/>
            <p:cNvSpPr/>
            <p:nvPr/>
          </p:nvSpPr>
          <p:spPr>
            <a:xfrm>
              <a:off x="798162" y="4631412"/>
              <a:ext cx="7437789" cy="914991"/>
            </a:xfrm>
            <a:custGeom>
              <a:avLst/>
              <a:gdLst>
                <a:gd name="connsiteX0" fmla="*/ 0 w 7437789"/>
                <a:gd name="connsiteY0" fmla="*/ 0 h 914991"/>
                <a:gd name="connsiteX1" fmla="*/ 7437789 w 7437789"/>
                <a:gd name="connsiteY1" fmla="*/ 0 h 914991"/>
                <a:gd name="connsiteX2" fmla="*/ 7437789 w 7437789"/>
                <a:gd name="connsiteY2" fmla="*/ 914991 h 914991"/>
                <a:gd name="connsiteX3" fmla="*/ 0 w 7437789"/>
                <a:gd name="connsiteY3" fmla="*/ 914991 h 914991"/>
                <a:gd name="connsiteX4" fmla="*/ 0 w 743778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7789" h="914991">
                  <a:moveTo>
                    <a:pt x="0" y="0"/>
                  </a:moveTo>
                  <a:lnTo>
                    <a:pt x="7437789" y="0"/>
                  </a:lnTo>
                  <a:lnTo>
                    <a:pt x="743778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just"/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dirty="0"/>
                <a:t>Uso compartido para </a:t>
              </a:r>
              <a:r>
                <a:rPr lang="es-CL" b="1" dirty="0"/>
                <a:t>varias investigaciones/proyectos </a:t>
              </a:r>
              <a:r>
                <a:rPr lang="es-CL" dirty="0"/>
                <a:t>dentro de la institución</a:t>
              </a:r>
              <a:r>
                <a:rPr lang="es-CL" dirty="0" smtClean="0"/>
                <a:t>. </a:t>
              </a:r>
            </a:p>
            <a:p>
              <a:r>
                <a:rPr lang="es-CL" b="1" dirty="0" smtClean="0"/>
                <a:t>Acceso</a:t>
              </a:r>
              <a:r>
                <a:rPr lang="es-CL" dirty="0" smtClean="0"/>
                <a:t> </a:t>
              </a:r>
              <a:r>
                <a:rPr lang="es-CL" dirty="0"/>
                <a:t>al equipamiento para instituciones externas.</a:t>
              </a:r>
            </a:p>
            <a:p>
              <a:pPr algn="just"/>
              <a:endParaRPr lang="es-CL" dirty="0"/>
            </a:p>
          </p:txBody>
        </p:sp>
        <p:sp>
          <p:nvSpPr>
            <p:cNvPr id="34" name="Conector recto 33"/>
            <p:cNvSpPr/>
            <p:nvPr/>
          </p:nvSpPr>
          <p:spPr>
            <a:xfrm flipV="1">
              <a:off x="756400" y="5733256"/>
              <a:ext cx="756000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o 4"/>
          <p:cNvGrpSpPr/>
          <p:nvPr/>
        </p:nvGrpSpPr>
        <p:grpSpPr>
          <a:xfrm>
            <a:off x="719919" y="5643280"/>
            <a:ext cx="7811419" cy="914991"/>
            <a:chOff x="719919" y="5643280"/>
            <a:chExt cx="7811419" cy="914991"/>
          </a:xfrm>
        </p:grpSpPr>
        <p:sp>
          <p:nvSpPr>
            <p:cNvPr id="35" name="Forma libre 34"/>
            <p:cNvSpPr/>
            <p:nvPr/>
          </p:nvSpPr>
          <p:spPr>
            <a:xfrm>
              <a:off x="719919" y="5643280"/>
              <a:ext cx="7811419" cy="914991"/>
            </a:xfrm>
            <a:custGeom>
              <a:avLst/>
              <a:gdLst>
                <a:gd name="connsiteX0" fmla="*/ 0 w 7811419"/>
                <a:gd name="connsiteY0" fmla="*/ 0 h 914991"/>
                <a:gd name="connsiteX1" fmla="*/ 7811419 w 7811419"/>
                <a:gd name="connsiteY1" fmla="*/ 0 h 914991"/>
                <a:gd name="connsiteX2" fmla="*/ 7811419 w 7811419"/>
                <a:gd name="connsiteY2" fmla="*/ 914991 h 914991"/>
                <a:gd name="connsiteX3" fmla="*/ 0 w 7811419"/>
                <a:gd name="connsiteY3" fmla="*/ 914991 h 914991"/>
                <a:gd name="connsiteX4" fmla="*/ 0 w 7811419"/>
                <a:gd name="connsiteY4" fmla="*/ 0 h 9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19" h="914991">
                  <a:moveTo>
                    <a:pt x="0" y="0"/>
                  </a:moveTo>
                  <a:lnTo>
                    <a:pt x="7811419" y="0"/>
                  </a:lnTo>
                  <a:lnTo>
                    <a:pt x="7811419" y="914991"/>
                  </a:lnTo>
                  <a:lnTo>
                    <a:pt x="0" y="914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700" kern="1200" dirty="0" smtClean="0"/>
            </a:p>
            <a:p>
              <a:pPr algn="just"/>
              <a:r>
                <a:rPr lang="es-CL" sz="1800" b="1" kern="1200" dirty="0" smtClean="0">
                  <a:latin typeface="+mj-lt"/>
                </a:rPr>
                <a:t>√ </a:t>
              </a:r>
              <a:r>
                <a:rPr lang="es-CL" dirty="0"/>
                <a:t>No hay evaluación curricular.</a:t>
              </a:r>
            </a:p>
          </p:txBody>
        </p:sp>
        <p:sp>
          <p:nvSpPr>
            <p:cNvPr id="36" name="Conector recto 35"/>
            <p:cNvSpPr/>
            <p:nvPr/>
          </p:nvSpPr>
          <p:spPr>
            <a:xfrm flipV="1">
              <a:off x="751406" y="6465615"/>
              <a:ext cx="7560010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upo 40"/>
          <p:cNvGrpSpPr/>
          <p:nvPr/>
        </p:nvGrpSpPr>
        <p:grpSpPr>
          <a:xfrm>
            <a:off x="467544" y="1412776"/>
            <a:ext cx="8070305" cy="1077218"/>
            <a:chOff x="467544" y="1412776"/>
            <a:chExt cx="8070305" cy="1077218"/>
          </a:xfrm>
        </p:grpSpPr>
        <p:sp>
          <p:nvSpPr>
            <p:cNvPr id="27" name="Conector recto 26"/>
            <p:cNvSpPr/>
            <p:nvPr/>
          </p:nvSpPr>
          <p:spPr>
            <a:xfrm>
              <a:off x="539552" y="2060848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467544" y="1412776"/>
              <a:ext cx="5112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>
                  <a:solidFill>
                    <a:schemeClr val="tx2"/>
                  </a:solidFill>
                </a:rPr>
                <a:t>Puntos fundamentales  </a:t>
              </a:r>
            </a:p>
            <a:p>
              <a:r>
                <a:rPr lang="es-CL" sz="3200" dirty="0" smtClean="0">
                  <a:solidFill>
                    <a:schemeClr val="tx2"/>
                  </a:solidFill>
                </a:rPr>
                <a:t> 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2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51520" y="2136441"/>
            <a:ext cx="8208912" cy="1436575"/>
          </a:xfrm>
          <a:custGeom>
            <a:avLst/>
            <a:gdLst>
              <a:gd name="connsiteX0" fmla="*/ 0 w 8208912"/>
              <a:gd name="connsiteY0" fmla="*/ 239434 h 1436575"/>
              <a:gd name="connsiteX1" fmla="*/ 239434 w 8208912"/>
              <a:gd name="connsiteY1" fmla="*/ 0 h 1436575"/>
              <a:gd name="connsiteX2" fmla="*/ 7969478 w 8208912"/>
              <a:gd name="connsiteY2" fmla="*/ 0 h 1436575"/>
              <a:gd name="connsiteX3" fmla="*/ 8208912 w 8208912"/>
              <a:gd name="connsiteY3" fmla="*/ 239434 h 1436575"/>
              <a:gd name="connsiteX4" fmla="*/ 8208912 w 8208912"/>
              <a:gd name="connsiteY4" fmla="*/ 1197141 h 1436575"/>
              <a:gd name="connsiteX5" fmla="*/ 7969478 w 8208912"/>
              <a:gd name="connsiteY5" fmla="*/ 1436575 h 1436575"/>
              <a:gd name="connsiteX6" fmla="*/ 239434 w 8208912"/>
              <a:gd name="connsiteY6" fmla="*/ 1436575 h 1436575"/>
              <a:gd name="connsiteX7" fmla="*/ 0 w 8208912"/>
              <a:gd name="connsiteY7" fmla="*/ 1197141 h 1436575"/>
              <a:gd name="connsiteX8" fmla="*/ 0 w 8208912"/>
              <a:gd name="connsiteY8" fmla="*/ 239434 h 14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1436575">
                <a:moveTo>
                  <a:pt x="0" y="239434"/>
                </a:moveTo>
                <a:cubicBezTo>
                  <a:pt x="0" y="107198"/>
                  <a:pt x="107198" y="0"/>
                  <a:pt x="239434" y="0"/>
                </a:cubicBezTo>
                <a:lnTo>
                  <a:pt x="7969478" y="0"/>
                </a:lnTo>
                <a:cubicBezTo>
                  <a:pt x="8101714" y="0"/>
                  <a:pt x="8208912" y="107198"/>
                  <a:pt x="8208912" y="239434"/>
                </a:cubicBezTo>
                <a:lnTo>
                  <a:pt x="8208912" y="1197141"/>
                </a:lnTo>
                <a:cubicBezTo>
                  <a:pt x="8208912" y="1329377"/>
                  <a:pt x="8101714" y="1436575"/>
                  <a:pt x="7969478" y="1436575"/>
                </a:cubicBezTo>
                <a:lnTo>
                  <a:pt x="239434" y="1436575"/>
                </a:lnTo>
                <a:cubicBezTo>
                  <a:pt x="107198" y="1436575"/>
                  <a:pt x="0" y="1329377"/>
                  <a:pt x="0" y="1197141"/>
                </a:cubicBezTo>
                <a:lnTo>
                  <a:pt x="0" y="2394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568" tIns="161568" rIns="161568" bIns="161568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dirty="0" smtClean="0"/>
              <a:t>Dispositivo </a:t>
            </a:r>
            <a:r>
              <a:rPr lang="es-CL" sz="2000" dirty="0"/>
              <a:t>que cumple, de forma autónoma o por sí solo, todas las funciones para lo cual fue diseñado o creado.</a:t>
            </a:r>
          </a:p>
        </p:txBody>
      </p:sp>
      <p:sp>
        <p:nvSpPr>
          <p:cNvPr id="7" name="Forma libre 6"/>
          <p:cNvSpPr/>
          <p:nvPr/>
        </p:nvSpPr>
        <p:spPr>
          <a:xfrm>
            <a:off x="251520" y="3662099"/>
            <a:ext cx="8208912" cy="342965"/>
          </a:xfrm>
          <a:custGeom>
            <a:avLst/>
            <a:gdLst>
              <a:gd name="connsiteX0" fmla="*/ 0 w 8208912"/>
              <a:gd name="connsiteY0" fmla="*/ 0 h 342965"/>
              <a:gd name="connsiteX1" fmla="*/ 8208912 w 8208912"/>
              <a:gd name="connsiteY1" fmla="*/ 0 h 342965"/>
              <a:gd name="connsiteX2" fmla="*/ 8208912 w 8208912"/>
              <a:gd name="connsiteY2" fmla="*/ 342965 h 342965"/>
              <a:gd name="connsiteX3" fmla="*/ 0 w 8208912"/>
              <a:gd name="connsiteY3" fmla="*/ 342965 h 342965"/>
              <a:gd name="connsiteX4" fmla="*/ 0 w 8208912"/>
              <a:gd name="connsiteY4" fmla="*/ 0 h 3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342965">
                <a:moveTo>
                  <a:pt x="0" y="0"/>
                </a:moveTo>
                <a:lnTo>
                  <a:pt x="8208912" y="0"/>
                </a:lnTo>
                <a:lnTo>
                  <a:pt x="8208912" y="342965"/>
                </a:lnTo>
                <a:lnTo>
                  <a:pt x="0" y="3429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000" kern="1200" dirty="0" smtClean="0"/>
              <a:t>¿Como </a:t>
            </a:r>
            <a:r>
              <a:rPr lang="es-CL" sz="2000" dirty="0"/>
              <a:t>definimos </a:t>
            </a:r>
            <a:r>
              <a:rPr lang="es-CL" sz="2000" dirty="0" smtClean="0"/>
              <a:t>“Equipo Principal”?</a:t>
            </a:r>
            <a:endParaRPr lang="es-CL" sz="2000" kern="1200" dirty="0"/>
          </a:p>
        </p:txBody>
      </p:sp>
      <p:sp>
        <p:nvSpPr>
          <p:cNvPr id="8" name="Forma libre 7"/>
          <p:cNvSpPr/>
          <p:nvPr/>
        </p:nvSpPr>
        <p:spPr>
          <a:xfrm>
            <a:off x="251520" y="4436994"/>
            <a:ext cx="8208912" cy="1584294"/>
          </a:xfrm>
          <a:custGeom>
            <a:avLst/>
            <a:gdLst>
              <a:gd name="connsiteX0" fmla="*/ 0 w 8208912"/>
              <a:gd name="connsiteY0" fmla="*/ 264054 h 1584294"/>
              <a:gd name="connsiteX1" fmla="*/ 264054 w 8208912"/>
              <a:gd name="connsiteY1" fmla="*/ 0 h 1584294"/>
              <a:gd name="connsiteX2" fmla="*/ 7944858 w 8208912"/>
              <a:gd name="connsiteY2" fmla="*/ 0 h 1584294"/>
              <a:gd name="connsiteX3" fmla="*/ 8208912 w 8208912"/>
              <a:gd name="connsiteY3" fmla="*/ 264054 h 1584294"/>
              <a:gd name="connsiteX4" fmla="*/ 8208912 w 8208912"/>
              <a:gd name="connsiteY4" fmla="*/ 1320240 h 1584294"/>
              <a:gd name="connsiteX5" fmla="*/ 7944858 w 8208912"/>
              <a:gd name="connsiteY5" fmla="*/ 1584294 h 1584294"/>
              <a:gd name="connsiteX6" fmla="*/ 264054 w 8208912"/>
              <a:gd name="connsiteY6" fmla="*/ 1584294 h 1584294"/>
              <a:gd name="connsiteX7" fmla="*/ 0 w 8208912"/>
              <a:gd name="connsiteY7" fmla="*/ 1320240 h 1584294"/>
              <a:gd name="connsiteX8" fmla="*/ 0 w 8208912"/>
              <a:gd name="connsiteY8" fmla="*/ 264054 h 15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912" h="1584294">
                <a:moveTo>
                  <a:pt x="0" y="264054"/>
                </a:moveTo>
                <a:cubicBezTo>
                  <a:pt x="0" y="118221"/>
                  <a:pt x="118221" y="0"/>
                  <a:pt x="264054" y="0"/>
                </a:cubicBezTo>
                <a:lnTo>
                  <a:pt x="7944858" y="0"/>
                </a:lnTo>
                <a:cubicBezTo>
                  <a:pt x="8090691" y="0"/>
                  <a:pt x="8208912" y="118221"/>
                  <a:pt x="8208912" y="264054"/>
                </a:cubicBezTo>
                <a:lnTo>
                  <a:pt x="8208912" y="1320240"/>
                </a:lnTo>
                <a:cubicBezTo>
                  <a:pt x="8208912" y="1466073"/>
                  <a:pt x="8090691" y="1584294"/>
                  <a:pt x="7944858" y="1584294"/>
                </a:cubicBezTo>
                <a:lnTo>
                  <a:pt x="264054" y="1584294"/>
                </a:lnTo>
                <a:cubicBezTo>
                  <a:pt x="118221" y="1584294"/>
                  <a:pt x="0" y="1466073"/>
                  <a:pt x="0" y="1320240"/>
                </a:cubicBezTo>
                <a:lnTo>
                  <a:pt x="0" y="264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79" tIns="168779" rIns="168779" bIns="168779" numCol="1" spcCol="1270" anchor="ctr" anchorCtr="0">
            <a:noAutofit/>
          </a:bodyPr>
          <a:lstStyle/>
          <a:p>
            <a:pPr algn="just"/>
            <a:r>
              <a:rPr lang="es-ES" sz="2000" dirty="0"/>
              <a:t>Cualquier mecanismo, equipo, parte, aparato o dispositivo acoplable, integrable o ensamblable, ya sea en forma física o remota, al Equipo Principal, que tiene la capacidad de ampliar o mejorar su funcionamiento.</a:t>
            </a:r>
            <a:endParaRPr lang="es-CL" sz="2000" dirty="0"/>
          </a:p>
        </p:txBody>
      </p:sp>
      <p:sp>
        <p:nvSpPr>
          <p:cNvPr id="9" name="Forma libre 8"/>
          <p:cNvSpPr/>
          <p:nvPr/>
        </p:nvSpPr>
        <p:spPr>
          <a:xfrm>
            <a:off x="251520" y="6038363"/>
            <a:ext cx="8208912" cy="342965"/>
          </a:xfrm>
          <a:custGeom>
            <a:avLst/>
            <a:gdLst>
              <a:gd name="connsiteX0" fmla="*/ 0 w 8208912"/>
              <a:gd name="connsiteY0" fmla="*/ 0 h 342965"/>
              <a:gd name="connsiteX1" fmla="*/ 8208912 w 8208912"/>
              <a:gd name="connsiteY1" fmla="*/ 0 h 342965"/>
              <a:gd name="connsiteX2" fmla="*/ 8208912 w 8208912"/>
              <a:gd name="connsiteY2" fmla="*/ 342965 h 342965"/>
              <a:gd name="connsiteX3" fmla="*/ 0 w 8208912"/>
              <a:gd name="connsiteY3" fmla="*/ 342965 h 342965"/>
              <a:gd name="connsiteX4" fmla="*/ 0 w 8208912"/>
              <a:gd name="connsiteY4" fmla="*/ 0 h 34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342965">
                <a:moveTo>
                  <a:pt x="0" y="0"/>
                </a:moveTo>
                <a:lnTo>
                  <a:pt x="8208912" y="0"/>
                </a:lnTo>
                <a:lnTo>
                  <a:pt x="8208912" y="342965"/>
                </a:lnTo>
                <a:lnTo>
                  <a:pt x="0" y="3429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633" tIns="30480" rIns="170688" bIns="3048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CL" sz="2000" kern="1200" dirty="0" smtClean="0"/>
              <a:t>¿</a:t>
            </a:r>
            <a:r>
              <a:rPr lang="es-CL" sz="2000" dirty="0" smtClean="0"/>
              <a:t>Como se define Accesorio</a:t>
            </a:r>
            <a:r>
              <a:rPr lang="es-CL" sz="2000" kern="1200" dirty="0" smtClean="0"/>
              <a:t>?</a:t>
            </a:r>
            <a:endParaRPr lang="es-CL" sz="2000" kern="1200" dirty="0"/>
          </a:p>
        </p:txBody>
      </p:sp>
      <p:sp>
        <p:nvSpPr>
          <p:cNvPr id="10" name="Conector recto 9"/>
          <p:cNvSpPr/>
          <p:nvPr/>
        </p:nvSpPr>
        <p:spPr>
          <a:xfrm>
            <a:off x="467544" y="1774591"/>
            <a:ext cx="799829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uadroTexto 10"/>
          <p:cNvSpPr txBox="1"/>
          <p:nvPr/>
        </p:nvSpPr>
        <p:spPr>
          <a:xfrm>
            <a:off x="395536" y="112651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tx2"/>
                </a:solidFill>
              </a:rPr>
              <a:t>Financiamiento</a:t>
            </a:r>
            <a:endParaRPr lang="es-C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0" y="519063"/>
            <a:ext cx="774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es-E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MS PGothic"/>
              </a:rPr>
              <a:t>2. BASES	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MS PGothic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67544" y="1268760"/>
            <a:ext cx="8070305" cy="648072"/>
            <a:chOff x="467544" y="1268760"/>
            <a:chExt cx="8070305" cy="648072"/>
          </a:xfrm>
        </p:grpSpPr>
        <p:sp>
          <p:nvSpPr>
            <p:cNvPr id="6" name="Conector recto 5"/>
            <p:cNvSpPr/>
            <p:nvPr/>
          </p:nvSpPr>
          <p:spPr>
            <a:xfrm>
              <a:off x="539552" y="1916832"/>
              <a:ext cx="7998297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467544" y="1268760"/>
              <a:ext cx="5544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3200" dirty="0" smtClean="0">
                  <a:solidFill>
                    <a:schemeClr val="tx2"/>
                  </a:solidFill>
                </a:rPr>
                <a:t>Financiamiento</a:t>
              </a:r>
              <a:endParaRPr lang="es-CL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Flecha doblada hacia arriba 2"/>
          <p:cNvSpPr/>
          <p:nvPr/>
        </p:nvSpPr>
        <p:spPr>
          <a:xfrm rot="5400000">
            <a:off x="584825" y="2798039"/>
            <a:ext cx="653928" cy="74447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o 31"/>
          <p:cNvGrpSpPr/>
          <p:nvPr/>
        </p:nvGrpSpPr>
        <p:grpSpPr>
          <a:xfrm>
            <a:off x="179512" y="2021764"/>
            <a:ext cx="3275760" cy="820176"/>
            <a:chOff x="179512" y="2021764"/>
            <a:chExt cx="3275760" cy="820176"/>
          </a:xfrm>
        </p:grpSpPr>
        <p:sp>
          <p:nvSpPr>
            <p:cNvPr id="5" name="Forma libre 4"/>
            <p:cNvSpPr/>
            <p:nvPr/>
          </p:nvSpPr>
          <p:spPr>
            <a:xfrm>
              <a:off x="179512" y="2021764"/>
              <a:ext cx="2479421" cy="820176"/>
            </a:xfrm>
            <a:custGeom>
              <a:avLst/>
              <a:gdLst>
                <a:gd name="connsiteX0" fmla="*/ 0 w 2479421"/>
                <a:gd name="connsiteY0" fmla="*/ 136723 h 820176"/>
                <a:gd name="connsiteX1" fmla="*/ 136723 w 2479421"/>
                <a:gd name="connsiteY1" fmla="*/ 0 h 820176"/>
                <a:gd name="connsiteX2" fmla="*/ 2342698 w 2479421"/>
                <a:gd name="connsiteY2" fmla="*/ 0 h 820176"/>
                <a:gd name="connsiteX3" fmla="*/ 2479421 w 2479421"/>
                <a:gd name="connsiteY3" fmla="*/ 136723 h 820176"/>
                <a:gd name="connsiteX4" fmla="*/ 2479421 w 2479421"/>
                <a:gd name="connsiteY4" fmla="*/ 683453 h 820176"/>
                <a:gd name="connsiteX5" fmla="*/ 2342698 w 2479421"/>
                <a:gd name="connsiteY5" fmla="*/ 820176 h 820176"/>
                <a:gd name="connsiteX6" fmla="*/ 136723 w 2479421"/>
                <a:gd name="connsiteY6" fmla="*/ 820176 h 820176"/>
                <a:gd name="connsiteX7" fmla="*/ 0 w 2479421"/>
                <a:gd name="connsiteY7" fmla="*/ 683453 h 820176"/>
                <a:gd name="connsiteX8" fmla="*/ 0 w 2479421"/>
                <a:gd name="connsiteY8" fmla="*/ 136723 h 8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21" h="820176">
                  <a:moveTo>
                    <a:pt x="0" y="136723"/>
                  </a:moveTo>
                  <a:cubicBezTo>
                    <a:pt x="0" y="61213"/>
                    <a:pt x="61213" y="0"/>
                    <a:pt x="136723" y="0"/>
                  </a:cubicBezTo>
                  <a:lnTo>
                    <a:pt x="2342698" y="0"/>
                  </a:lnTo>
                  <a:cubicBezTo>
                    <a:pt x="2418208" y="0"/>
                    <a:pt x="2479421" y="61213"/>
                    <a:pt x="2479421" y="136723"/>
                  </a:cubicBezTo>
                  <a:lnTo>
                    <a:pt x="2479421" y="683453"/>
                  </a:lnTo>
                  <a:cubicBezTo>
                    <a:pt x="2479421" y="758963"/>
                    <a:pt x="2418208" y="820176"/>
                    <a:pt x="2342698" y="820176"/>
                  </a:cubicBezTo>
                  <a:lnTo>
                    <a:pt x="136723" y="820176"/>
                  </a:lnTo>
                  <a:cubicBezTo>
                    <a:pt x="61213" y="820176"/>
                    <a:pt x="0" y="758963"/>
                    <a:pt x="0" y="683453"/>
                  </a:cubicBezTo>
                  <a:lnTo>
                    <a:pt x="0" y="136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5" tIns="116245" rIns="116245" bIns="1162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 smtClean="0"/>
                <a:t>Equipamiento + Accesorio</a:t>
              </a:r>
              <a:endParaRPr lang="es-CL" sz="2000" kern="1200" dirty="0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654633" y="2146635"/>
              <a:ext cx="800639" cy="622788"/>
            </a:xfrm>
            <a:custGeom>
              <a:avLst/>
              <a:gdLst>
                <a:gd name="connsiteX0" fmla="*/ 0 w 800639"/>
                <a:gd name="connsiteY0" fmla="*/ 0 h 622788"/>
                <a:gd name="connsiteX1" fmla="*/ 800639 w 800639"/>
                <a:gd name="connsiteY1" fmla="*/ 0 h 622788"/>
                <a:gd name="connsiteX2" fmla="*/ 800639 w 800639"/>
                <a:gd name="connsiteY2" fmla="*/ 622788 h 622788"/>
                <a:gd name="connsiteX3" fmla="*/ 0 w 800639"/>
                <a:gd name="connsiteY3" fmla="*/ 622788 h 622788"/>
                <a:gd name="connsiteX4" fmla="*/ 0 w 800639"/>
                <a:gd name="connsiteY4" fmla="*/ 0 h 62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639" h="622788">
                  <a:moveTo>
                    <a:pt x="0" y="0"/>
                  </a:moveTo>
                  <a:lnTo>
                    <a:pt x="800639" y="0"/>
                  </a:lnTo>
                  <a:lnTo>
                    <a:pt x="800639" y="622788"/>
                  </a:lnTo>
                  <a:lnTo>
                    <a:pt x="0" y="6227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600" dirty="0" smtClean="0"/>
                <a:t>Ítem</a:t>
              </a:r>
              <a:endParaRPr lang="es-CL" sz="1600" kern="1200" dirty="0"/>
            </a:p>
          </p:txBody>
        </p:sp>
      </p:grpSp>
      <p:sp>
        <p:nvSpPr>
          <p:cNvPr id="9" name="Flecha doblada hacia arriba 8"/>
          <p:cNvSpPr/>
          <p:nvPr/>
        </p:nvSpPr>
        <p:spPr>
          <a:xfrm rot="5400000">
            <a:off x="1808961" y="3632514"/>
            <a:ext cx="653928" cy="74447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o 32"/>
          <p:cNvGrpSpPr/>
          <p:nvPr/>
        </p:nvGrpSpPr>
        <p:grpSpPr>
          <a:xfrm>
            <a:off x="1259632" y="2871354"/>
            <a:ext cx="3594408" cy="820176"/>
            <a:chOff x="1481648" y="2871354"/>
            <a:chExt cx="3594408" cy="820176"/>
          </a:xfrm>
        </p:grpSpPr>
        <p:sp>
          <p:nvSpPr>
            <p:cNvPr id="10" name="Forma libre 9"/>
            <p:cNvSpPr/>
            <p:nvPr/>
          </p:nvSpPr>
          <p:spPr>
            <a:xfrm>
              <a:off x="1481648" y="2871354"/>
              <a:ext cx="2479421" cy="820176"/>
            </a:xfrm>
            <a:custGeom>
              <a:avLst/>
              <a:gdLst>
                <a:gd name="connsiteX0" fmla="*/ 0 w 2479421"/>
                <a:gd name="connsiteY0" fmla="*/ 136723 h 820176"/>
                <a:gd name="connsiteX1" fmla="*/ 136723 w 2479421"/>
                <a:gd name="connsiteY1" fmla="*/ 0 h 820176"/>
                <a:gd name="connsiteX2" fmla="*/ 2342698 w 2479421"/>
                <a:gd name="connsiteY2" fmla="*/ 0 h 820176"/>
                <a:gd name="connsiteX3" fmla="*/ 2479421 w 2479421"/>
                <a:gd name="connsiteY3" fmla="*/ 136723 h 820176"/>
                <a:gd name="connsiteX4" fmla="*/ 2479421 w 2479421"/>
                <a:gd name="connsiteY4" fmla="*/ 683453 h 820176"/>
                <a:gd name="connsiteX5" fmla="*/ 2342698 w 2479421"/>
                <a:gd name="connsiteY5" fmla="*/ 820176 h 820176"/>
                <a:gd name="connsiteX6" fmla="*/ 136723 w 2479421"/>
                <a:gd name="connsiteY6" fmla="*/ 820176 h 820176"/>
                <a:gd name="connsiteX7" fmla="*/ 0 w 2479421"/>
                <a:gd name="connsiteY7" fmla="*/ 683453 h 820176"/>
                <a:gd name="connsiteX8" fmla="*/ 0 w 2479421"/>
                <a:gd name="connsiteY8" fmla="*/ 136723 h 8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21" h="820176">
                  <a:moveTo>
                    <a:pt x="0" y="136723"/>
                  </a:moveTo>
                  <a:cubicBezTo>
                    <a:pt x="0" y="61213"/>
                    <a:pt x="61213" y="0"/>
                    <a:pt x="136723" y="0"/>
                  </a:cubicBezTo>
                  <a:lnTo>
                    <a:pt x="2342698" y="0"/>
                  </a:lnTo>
                  <a:cubicBezTo>
                    <a:pt x="2418208" y="0"/>
                    <a:pt x="2479421" y="61213"/>
                    <a:pt x="2479421" y="136723"/>
                  </a:cubicBezTo>
                  <a:lnTo>
                    <a:pt x="2479421" y="683453"/>
                  </a:lnTo>
                  <a:cubicBezTo>
                    <a:pt x="2479421" y="758963"/>
                    <a:pt x="2418208" y="820176"/>
                    <a:pt x="2342698" y="820176"/>
                  </a:cubicBezTo>
                  <a:lnTo>
                    <a:pt x="136723" y="820176"/>
                  </a:lnTo>
                  <a:cubicBezTo>
                    <a:pt x="61213" y="820176"/>
                    <a:pt x="0" y="758963"/>
                    <a:pt x="0" y="683453"/>
                  </a:cubicBezTo>
                  <a:lnTo>
                    <a:pt x="0" y="136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5" tIns="116245" rIns="116245" bIns="1162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/>
                <a:t>Costo Ítem ≥ 100(M$)</a:t>
              </a:r>
              <a:endParaRPr lang="es-CL" sz="2000" kern="1200" dirty="0"/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4047568" y="3037028"/>
              <a:ext cx="1028488" cy="622788"/>
            </a:xfrm>
            <a:custGeom>
              <a:avLst/>
              <a:gdLst>
                <a:gd name="connsiteX0" fmla="*/ 0 w 800639"/>
                <a:gd name="connsiteY0" fmla="*/ 0 h 622788"/>
                <a:gd name="connsiteX1" fmla="*/ 800639 w 800639"/>
                <a:gd name="connsiteY1" fmla="*/ 0 h 622788"/>
                <a:gd name="connsiteX2" fmla="*/ 800639 w 800639"/>
                <a:gd name="connsiteY2" fmla="*/ 622788 h 622788"/>
                <a:gd name="connsiteX3" fmla="*/ 0 w 800639"/>
                <a:gd name="connsiteY3" fmla="*/ 622788 h 622788"/>
                <a:gd name="connsiteX4" fmla="*/ 0 w 800639"/>
                <a:gd name="connsiteY4" fmla="*/ 0 h 62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639" h="622788">
                  <a:moveTo>
                    <a:pt x="0" y="0"/>
                  </a:moveTo>
                  <a:lnTo>
                    <a:pt x="800639" y="0"/>
                  </a:lnTo>
                  <a:lnTo>
                    <a:pt x="800639" y="622788"/>
                  </a:lnTo>
                  <a:lnTo>
                    <a:pt x="0" y="6227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600" kern="1200" dirty="0" smtClean="0"/>
                <a:t>Mínimo</a:t>
              </a:r>
              <a:endParaRPr lang="es-CL" sz="1400" kern="1200" dirty="0"/>
            </a:p>
          </p:txBody>
        </p:sp>
      </p:grpSp>
      <p:sp>
        <p:nvSpPr>
          <p:cNvPr id="25" name="Flecha doblada hacia arriba 24"/>
          <p:cNvSpPr/>
          <p:nvPr/>
        </p:nvSpPr>
        <p:spPr>
          <a:xfrm rot="5400000">
            <a:off x="3105105" y="4512253"/>
            <a:ext cx="653928" cy="74447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o 33"/>
          <p:cNvGrpSpPr/>
          <p:nvPr/>
        </p:nvGrpSpPr>
        <p:grpSpPr>
          <a:xfrm>
            <a:off x="2483768" y="3751098"/>
            <a:ext cx="4661394" cy="820176"/>
            <a:chOff x="3167826" y="3751098"/>
            <a:chExt cx="4661394" cy="820176"/>
          </a:xfrm>
        </p:grpSpPr>
        <p:sp>
          <p:nvSpPr>
            <p:cNvPr id="26" name="Forma libre 25"/>
            <p:cNvSpPr/>
            <p:nvPr/>
          </p:nvSpPr>
          <p:spPr>
            <a:xfrm>
              <a:off x="3167826" y="3751098"/>
              <a:ext cx="2479421" cy="820176"/>
            </a:xfrm>
            <a:custGeom>
              <a:avLst/>
              <a:gdLst>
                <a:gd name="connsiteX0" fmla="*/ 0 w 2479421"/>
                <a:gd name="connsiteY0" fmla="*/ 136723 h 820176"/>
                <a:gd name="connsiteX1" fmla="*/ 136723 w 2479421"/>
                <a:gd name="connsiteY1" fmla="*/ 0 h 820176"/>
                <a:gd name="connsiteX2" fmla="*/ 2342698 w 2479421"/>
                <a:gd name="connsiteY2" fmla="*/ 0 h 820176"/>
                <a:gd name="connsiteX3" fmla="*/ 2479421 w 2479421"/>
                <a:gd name="connsiteY3" fmla="*/ 136723 h 820176"/>
                <a:gd name="connsiteX4" fmla="*/ 2479421 w 2479421"/>
                <a:gd name="connsiteY4" fmla="*/ 683453 h 820176"/>
                <a:gd name="connsiteX5" fmla="*/ 2342698 w 2479421"/>
                <a:gd name="connsiteY5" fmla="*/ 820176 h 820176"/>
                <a:gd name="connsiteX6" fmla="*/ 136723 w 2479421"/>
                <a:gd name="connsiteY6" fmla="*/ 820176 h 820176"/>
                <a:gd name="connsiteX7" fmla="*/ 0 w 2479421"/>
                <a:gd name="connsiteY7" fmla="*/ 683453 h 820176"/>
                <a:gd name="connsiteX8" fmla="*/ 0 w 2479421"/>
                <a:gd name="connsiteY8" fmla="*/ 136723 h 8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21" h="820176">
                  <a:moveTo>
                    <a:pt x="0" y="136723"/>
                  </a:moveTo>
                  <a:cubicBezTo>
                    <a:pt x="0" y="61213"/>
                    <a:pt x="61213" y="0"/>
                    <a:pt x="136723" y="0"/>
                  </a:cubicBezTo>
                  <a:lnTo>
                    <a:pt x="2342698" y="0"/>
                  </a:lnTo>
                  <a:cubicBezTo>
                    <a:pt x="2418208" y="0"/>
                    <a:pt x="2479421" y="61213"/>
                    <a:pt x="2479421" y="136723"/>
                  </a:cubicBezTo>
                  <a:lnTo>
                    <a:pt x="2479421" y="683453"/>
                  </a:lnTo>
                  <a:cubicBezTo>
                    <a:pt x="2479421" y="758963"/>
                    <a:pt x="2418208" y="820176"/>
                    <a:pt x="2342698" y="820176"/>
                  </a:cubicBezTo>
                  <a:lnTo>
                    <a:pt x="136723" y="820176"/>
                  </a:lnTo>
                  <a:cubicBezTo>
                    <a:pt x="61213" y="820176"/>
                    <a:pt x="0" y="758963"/>
                    <a:pt x="0" y="683453"/>
                  </a:cubicBezTo>
                  <a:lnTo>
                    <a:pt x="0" y="136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5" tIns="116245" rIns="116245" bIns="1162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/>
                <a:t>50% Institución</a:t>
              </a:r>
              <a:endParaRPr lang="es-CL" sz="2000" kern="1200" dirty="0"/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5660429" y="3861048"/>
              <a:ext cx="2168791" cy="622788"/>
            </a:xfrm>
            <a:custGeom>
              <a:avLst/>
              <a:gdLst>
                <a:gd name="connsiteX0" fmla="*/ 0 w 800639"/>
                <a:gd name="connsiteY0" fmla="*/ 0 h 622788"/>
                <a:gd name="connsiteX1" fmla="*/ 800639 w 800639"/>
                <a:gd name="connsiteY1" fmla="*/ 0 h 622788"/>
                <a:gd name="connsiteX2" fmla="*/ 800639 w 800639"/>
                <a:gd name="connsiteY2" fmla="*/ 622788 h 622788"/>
                <a:gd name="connsiteX3" fmla="*/ 0 w 800639"/>
                <a:gd name="connsiteY3" fmla="*/ 622788 h 622788"/>
                <a:gd name="connsiteX4" fmla="*/ 0 w 800639"/>
                <a:gd name="connsiteY4" fmla="*/ 0 h 62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639" h="622788">
                  <a:moveTo>
                    <a:pt x="0" y="0"/>
                  </a:moveTo>
                  <a:lnTo>
                    <a:pt x="800639" y="0"/>
                  </a:lnTo>
                  <a:lnTo>
                    <a:pt x="800639" y="622788"/>
                  </a:lnTo>
                  <a:lnTo>
                    <a:pt x="0" y="6227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600" kern="1200" dirty="0" smtClean="0"/>
                <a:t>Cofinanciamiento Obligatorio</a:t>
              </a:r>
              <a:endParaRPr lang="es-CL" sz="1200" kern="1200" dirty="0"/>
            </a:p>
          </p:txBody>
        </p:sp>
      </p:grpSp>
      <p:sp>
        <p:nvSpPr>
          <p:cNvPr id="28" name="Flecha doblada hacia arriba 27"/>
          <p:cNvSpPr/>
          <p:nvPr/>
        </p:nvSpPr>
        <p:spPr>
          <a:xfrm rot="5400000">
            <a:off x="4401249" y="5471959"/>
            <a:ext cx="653928" cy="74447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 29"/>
          <p:cNvSpPr/>
          <p:nvPr/>
        </p:nvSpPr>
        <p:spPr>
          <a:xfrm>
            <a:off x="6293494" y="4817812"/>
            <a:ext cx="800639" cy="622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o 34"/>
          <p:cNvGrpSpPr/>
          <p:nvPr/>
        </p:nvGrpSpPr>
        <p:grpSpPr>
          <a:xfrm>
            <a:off x="5076056" y="5593823"/>
            <a:ext cx="4320480" cy="820176"/>
            <a:chOff x="3167826" y="3751098"/>
            <a:chExt cx="4320480" cy="820176"/>
          </a:xfrm>
        </p:grpSpPr>
        <p:sp>
          <p:nvSpPr>
            <p:cNvPr id="36" name="Forma libre 35"/>
            <p:cNvSpPr/>
            <p:nvPr/>
          </p:nvSpPr>
          <p:spPr>
            <a:xfrm>
              <a:off x="3167826" y="3751098"/>
              <a:ext cx="2592288" cy="820176"/>
            </a:xfrm>
            <a:custGeom>
              <a:avLst/>
              <a:gdLst>
                <a:gd name="connsiteX0" fmla="*/ 0 w 2479421"/>
                <a:gd name="connsiteY0" fmla="*/ 136723 h 820176"/>
                <a:gd name="connsiteX1" fmla="*/ 136723 w 2479421"/>
                <a:gd name="connsiteY1" fmla="*/ 0 h 820176"/>
                <a:gd name="connsiteX2" fmla="*/ 2342698 w 2479421"/>
                <a:gd name="connsiteY2" fmla="*/ 0 h 820176"/>
                <a:gd name="connsiteX3" fmla="*/ 2479421 w 2479421"/>
                <a:gd name="connsiteY3" fmla="*/ 136723 h 820176"/>
                <a:gd name="connsiteX4" fmla="*/ 2479421 w 2479421"/>
                <a:gd name="connsiteY4" fmla="*/ 683453 h 820176"/>
                <a:gd name="connsiteX5" fmla="*/ 2342698 w 2479421"/>
                <a:gd name="connsiteY5" fmla="*/ 820176 h 820176"/>
                <a:gd name="connsiteX6" fmla="*/ 136723 w 2479421"/>
                <a:gd name="connsiteY6" fmla="*/ 820176 h 820176"/>
                <a:gd name="connsiteX7" fmla="*/ 0 w 2479421"/>
                <a:gd name="connsiteY7" fmla="*/ 683453 h 820176"/>
                <a:gd name="connsiteX8" fmla="*/ 0 w 2479421"/>
                <a:gd name="connsiteY8" fmla="*/ 136723 h 8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21" h="820176">
                  <a:moveTo>
                    <a:pt x="0" y="136723"/>
                  </a:moveTo>
                  <a:cubicBezTo>
                    <a:pt x="0" y="61213"/>
                    <a:pt x="61213" y="0"/>
                    <a:pt x="136723" y="0"/>
                  </a:cubicBezTo>
                  <a:lnTo>
                    <a:pt x="2342698" y="0"/>
                  </a:lnTo>
                  <a:cubicBezTo>
                    <a:pt x="2418208" y="0"/>
                    <a:pt x="2479421" y="61213"/>
                    <a:pt x="2479421" y="136723"/>
                  </a:cubicBezTo>
                  <a:lnTo>
                    <a:pt x="2479421" y="683453"/>
                  </a:lnTo>
                  <a:cubicBezTo>
                    <a:pt x="2479421" y="758963"/>
                    <a:pt x="2418208" y="820176"/>
                    <a:pt x="2342698" y="820176"/>
                  </a:cubicBezTo>
                  <a:lnTo>
                    <a:pt x="136723" y="820176"/>
                  </a:lnTo>
                  <a:cubicBezTo>
                    <a:pt x="61213" y="820176"/>
                    <a:pt x="0" y="758963"/>
                    <a:pt x="0" y="683453"/>
                  </a:cubicBezTo>
                  <a:lnTo>
                    <a:pt x="0" y="136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5" tIns="116245" rIns="116245" bIns="1162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/>
                <a:t>Monto Máxim</a:t>
              </a:r>
              <a:r>
                <a:rPr lang="es-CL" sz="2000" dirty="0" smtClean="0"/>
                <a:t>o a financiar 220(M$)</a:t>
              </a:r>
              <a:endParaRPr lang="es-CL" sz="2000" kern="1200" dirty="0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5804446" y="3927420"/>
              <a:ext cx="1683860" cy="622788"/>
            </a:xfrm>
            <a:custGeom>
              <a:avLst/>
              <a:gdLst>
                <a:gd name="connsiteX0" fmla="*/ 0 w 800639"/>
                <a:gd name="connsiteY0" fmla="*/ 0 h 622788"/>
                <a:gd name="connsiteX1" fmla="*/ 800639 w 800639"/>
                <a:gd name="connsiteY1" fmla="*/ 0 h 622788"/>
                <a:gd name="connsiteX2" fmla="*/ 800639 w 800639"/>
                <a:gd name="connsiteY2" fmla="*/ 622788 h 622788"/>
                <a:gd name="connsiteX3" fmla="*/ 0 w 800639"/>
                <a:gd name="connsiteY3" fmla="*/ 622788 h 622788"/>
                <a:gd name="connsiteX4" fmla="*/ 0 w 800639"/>
                <a:gd name="connsiteY4" fmla="*/ 0 h 62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639" h="622788">
                  <a:moveTo>
                    <a:pt x="0" y="0"/>
                  </a:moveTo>
                  <a:lnTo>
                    <a:pt x="800639" y="0"/>
                  </a:lnTo>
                  <a:lnTo>
                    <a:pt x="800639" y="622788"/>
                  </a:lnTo>
                  <a:lnTo>
                    <a:pt x="0" y="6227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600" kern="1200" dirty="0" smtClean="0"/>
                <a:t>Proyecto puede ser mayor.</a:t>
              </a:r>
              <a:endParaRPr lang="es-CL" sz="1600" kern="120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779912" y="4697056"/>
            <a:ext cx="4253881" cy="820176"/>
            <a:chOff x="3167826" y="3751098"/>
            <a:chExt cx="4253881" cy="820176"/>
          </a:xfrm>
        </p:grpSpPr>
        <p:sp>
          <p:nvSpPr>
            <p:cNvPr id="39" name="Forma libre 38"/>
            <p:cNvSpPr/>
            <p:nvPr/>
          </p:nvSpPr>
          <p:spPr>
            <a:xfrm>
              <a:off x="3167826" y="3751098"/>
              <a:ext cx="2810165" cy="820176"/>
            </a:xfrm>
            <a:custGeom>
              <a:avLst/>
              <a:gdLst>
                <a:gd name="connsiteX0" fmla="*/ 0 w 2479421"/>
                <a:gd name="connsiteY0" fmla="*/ 136723 h 820176"/>
                <a:gd name="connsiteX1" fmla="*/ 136723 w 2479421"/>
                <a:gd name="connsiteY1" fmla="*/ 0 h 820176"/>
                <a:gd name="connsiteX2" fmla="*/ 2342698 w 2479421"/>
                <a:gd name="connsiteY2" fmla="*/ 0 h 820176"/>
                <a:gd name="connsiteX3" fmla="*/ 2479421 w 2479421"/>
                <a:gd name="connsiteY3" fmla="*/ 136723 h 820176"/>
                <a:gd name="connsiteX4" fmla="*/ 2479421 w 2479421"/>
                <a:gd name="connsiteY4" fmla="*/ 683453 h 820176"/>
                <a:gd name="connsiteX5" fmla="*/ 2342698 w 2479421"/>
                <a:gd name="connsiteY5" fmla="*/ 820176 h 820176"/>
                <a:gd name="connsiteX6" fmla="*/ 136723 w 2479421"/>
                <a:gd name="connsiteY6" fmla="*/ 820176 h 820176"/>
                <a:gd name="connsiteX7" fmla="*/ 0 w 2479421"/>
                <a:gd name="connsiteY7" fmla="*/ 683453 h 820176"/>
                <a:gd name="connsiteX8" fmla="*/ 0 w 2479421"/>
                <a:gd name="connsiteY8" fmla="*/ 136723 h 82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9421" h="820176">
                  <a:moveTo>
                    <a:pt x="0" y="136723"/>
                  </a:moveTo>
                  <a:cubicBezTo>
                    <a:pt x="0" y="61213"/>
                    <a:pt x="61213" y="0"/>
                    <a:pt x="136723" y="0"/>
                  </a:cubicBezTo>
                  <a:lnTo>
                    <a:pt x="2342698" y="0"/>
                  </a:lnTo>
                  <a:cubicBezTo>
                    <a:pt x="2418208" y="0"/>
                    <a:pt x="2479421" y="61213"/>
                    <a:pt x="2479421" y="136723"/>
                  </a:cubicBezTo>
                  <a:lnTo>
                    <a:pt x="2479421" y="683453"/>
                  </a:lnTo>
                  <a:cubicBezTo>
                    <a:pt x="2479421" y="758963"/>
                    <a:pt x="2418208" y="820176"/>
                    <a:pt x="2342698" y="820176"/>
                  </a:cubicBezTo>
                  <a:lnTo>
                    <a:pt x="136723" y="820176"/>
                  </a:lnTo>
                  <a:cubicBezTo>
                    <a:pt x="61213" y="820176"/>
                    <a:pt x="0" y="758963"/>
                    <a:pt x="0" y="683453"/>
                  </a:cubicBezTo>
                  <a:lnTo>
                    <a:pt x="0" y="1367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245" tIns="116245" rIns="116245" bIns="11624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/>
                <a:t>20% Pecuniario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 smtClean="0"/>
                <a:t>30% No pecuniario</a:t>
              </a:r>
              <a:endParaRPr lang="es-CL" sz="2000" kern="1200" dirty="0"/>
            </a:p>
          </p:txBody>
        </p:sp>
        <p:sp>
          <p:nvSpPr>
            <p:cNvPr id="40" name="Forma libre 39"/>
            <p:cNvSpPr/>
            <p:nvPr/>
          </p:nvSpPr>
          <p:spPr>
            <a:xfrm>
              <a:off x="6060748" y="3849792"/>
              <a:ext cx="1360959" cy="622788"/>
            </a:xfrm>
            <a:custGeom>
              <a:avLst/>
              <a:gdLst>
                <a:gd name="connsiteX0" fmla="*/ 0 w 800639"/>
                <a:gd name="connsiteY0" fmla="*/ 0 h 622788"/>
                <a:gd name="connsiteX1" fmla="*/ 800639 w 800639"/>
                <a:gd name="connsiteY1" fmla="*/ 0 h 622788"/>
                <a:gd name="connsiteX2" fmla="*/ 800639 w 800639"/>
                <a:gd name="connsiteY2" fmla="*/ 622788 h 622788"/>
                <a:gd name="connsiteX3" fmla="*/ 0 w 800639"/>
                <a:gd name="connsiteY3" fmla="*/ 622788 h 622788"/>
                <a:gd name="connsiteX4" fmla="*/ 0 w 800639"/>
                <a:gd name="connsiteY4" fmla="*/ 0 h 62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639" h="622788">
                  <a:moveTo>
                    <a:pt x="0" y="0"/>
                  </a:moveTo>
                  <a:lnTo>
                    <a:pt x="800639" y="0"/>
                  </a:lnTo>
                  <a:lnTo>
                    <a:pt x="800639" y="622788"/>
                  </a:lnTo>
                  <a:lnTo>
                    <a:pt x="0" y="6227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L" sz="1600" kern="1200" dirty="0" smtClean="0"/>
                <a:t>30% o restante</a:t>
              </a:r>
              <a:endParaRPr lang="es-CL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3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Power Point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 Point CONICYT</Template>
  <TotalTime>18380</TotalTime>
  <Words>1304</Words>
  <Application>Microsoft Office PowerPoint</Application>
  <PresentationFormat>Presentación en pantalla (4:3)</PresentationFormat>
  <Paragraphs>219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Plantilla Power Point CONICYT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Conicyt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rcandia</dc:creator>
  <cp:lastModifiedBy>Andres Lopez Lara</cp:lastModifiedBy>
  <cp:revision>299</cp:revision>
  <cp:lastPrinted>2016-05-20T14:30:20Z</cp:lastPrinted>
  <dcterms:created xsi:type="dcterms:W3CDTF">2011-04-20T17:29:05Z</dcterms:created>
  <dcterms:modified xsi:type="dcterms:W3CDTF">2016-06-02T16:44:35Z</dcterms:modified>
</cp:coreProperties>
</file>