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7" r:id="rId5"/>
    <p:sldId id="684" r:id="rId6"/>
    <p:sldId id="717" r:id="rId7"/>
    <p:sldId id="718" r:id="rId8"/>
    <p:sldId id="719" r:id="rId9"/>
    <p:sldId id="720" r:id="rId10"/>
    <p:sldId id="681" r:id="rId11"/>
    <p:sldId id="683" r:id="rId12"/>
    <p:sldId id="685" r:id="rId13"/>
    <p:sldId id="737" r:id="rId14"/>
    <p:sldId id="725" r:id="rId15"/>
    <p:sldId id="686" r:id="rId16"/>
    <p:sldId id="729" r:id="rId17"/>
    <p:sldId id="730" r:id="rId18"/>
    <p:sldId id="731" r:id="rId19"/>
    <p:sldId id="732" r:id="rId20"/>
    <p:sldId id="443" r:id="rId21"/>
    <p:sldId id="692" r:id="rId22"/>
    <p:sldId id="734" r:id="rId23"/>
    <p:sldId id="735" r:id="rId24"/>
    <p:sldId id="736" r:id="rId25"/>
  </p:sldIdLst>
  <p:sldSz cx="9144000" cy="6858000" type="screen4x3"/>
  <p:notesSz cx="9296400" cy="70104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mila Serra D´Aprile" initials="CSD" lastIdx="21" clrIdx="0"/>
  <p:cmAuthor id="1" name="Camila" initials="C" lastIdx="1" clrIdx="1"/>
  <p:cmAuthor id="2" name="Carmen Luz Latorre" initials="CLL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66CCFF"/>
    <a:srgbClr val="AE20FF"/>
    <a:srgbClr val="FF00FF"/>
    <a:srgbClr val="FF66FF"/>
    <a:srgbClr val="FA4F1A"/>
    <a:srgbClr val="E300C1"/>
    <a:srgbClr val="A2FF4B"/>
    <a:srgbClr val="FA9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1" autoAdjust="0"/>
    <p:restoredTop sz="95149" autoAdjust="0"/>
  </p:normalViewPr>
  <p:slideViewPr>
    <p:cSldViewPr snapToObjects="1">
      <p:cViewPr varScale="1">
        <p:scale>
          <a:sx n="70" d="100"/>
          <a:sy n="70" d="100"/>
        </p:scale>
        <p:origin x="-12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resentaciones\CLL%20oct%202013\gr&#225;fic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AI\presentaci&#243;n%20CLL\info%20gr&#225;fic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resentaciones\CLL%20oct%202013\gr&#225;f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resentaciones\CLL%20oct%202013\gr&#225;fic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resentaciones\CLL%20oct%202013\gr&#225;fico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resentaciones\CLL%20oct%202013\gr&#225;fico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rra\presentaciones\CLL%20oct%202013\gr&#225;fico%20publicaciones_mill%20de%20habitant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96DD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17"/>
            <c:invertIfNegative val="0"/>
            <c:bubble3D val="0"/>
            <c:spPr>
              <a:solidFill>
                <a:srgbClr val="A2FF4B"/>
              </a:solidFill>
            </c:spPr>
          </c:dPt>
          <c:dLbls>
            <c:dLbl>
              <c:idx val="17"/>
              <c:spPr/>
              <c:txPr>
                <a:bodyPr/>
                <a:lstStyle/>
                <a:p>
                  <a:pPr>
                    <a:defRPr sz="1200">
                      <a:solidFill>
                        <a:srgbClr val="FF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Gasto I+D %PIB'!$B$3:$B$20</c:f>
              <c:strCache>
                <c:ptCount val="18"/>
                <c:pt idx="0">
                  <c:v>Israel</c:v>
                </c:pt>
                <c:pt idx="1">
                  <c:v>Finland</c:v>
                </c:pt>
                <c:pt idx="2">
                  <c:v>Korea</c:v>
                </c:pt>
                <c:pt idx="3">
                  <c:v>Japan</c:v>
                </c:pt>
                <c:pt idx="4">
                  <c:v>USA</c:v>
                </c:pt>
                <c:pt idx="5">
                  <c:v>Germany</c:v>
                </c:pt>
                <c:pt idx="6">
                  <c:v>OECD Total</c:v>
                </c:pt>
                <c:pt idx="7">
                  <c:v>France</c:v>
                </c:pt>
                <c:pt idx="8">
                  <c:v>Australia</c:v>
                </c:pt>
                <c:pt idx="9">
                  <c:v>Canada</c:v>
                </c:pt>
                <c:pt idx="10">
                  <c:v>UK</c:v>
                </c:pt>
                <c:pt idx="11">
                  <c:v>China</c:v>
                </c:pt>
                <c:pt idx="12">
                  <c:v>Spain</c:v>
                </c:pt>
                <c:pt idx="13">
                  <c:v>NZ (2011)</c:v>
                </c:pt>
                <c:pt idx="14">
                  <c:v>Brasil</c:v>
                </c:pt>
                <c:pt idx="15">
                  <c:v>Argentina</c:v>
                </c:pt>
                <c:pt idx="16">
                  <c:v>Mexico (2009)</c:v>
                </c:pt>
                <c:pt idx="17">
                  <c:v>Chile</c:v>
                </c:pt>
              </c:strCache>
            </c:strRef>
          </c:cat>
          <c:val>
            <c:numRef>
              <c:f>'graf Gasto I+D %PIB'!$C$3:$C$20</c:f>
              <c:numCache>
                <c:formatCode>0.00%</c:formatCode>
                <c:ptCount val="18"/>
                <c:pt idx="0">
                  <c:v>4.3416464780000004E-2</c:v>
                </c:pt>
                <c:pt idx="1">
                  <c:v>3.899024978E-2</c:v>
                </c:pt>
                <c:pt idx="2">
                  <c:v>3.7378140689999999E-2</c:v>
                </c:pt>
                <c:pt idx="3">
                  <c:v>3.2539358649999996E-2</c:v>
                </c:pt>
                <c:pt idx="4">
                  <c:v>2.8340777009999998E-2</c:v>
                </c:pt>
                <c:pt idx="5">
                  <c:v>2.8021716490000001E-2</c:v>
                </c:pt>
                <c:pt idx="6">
                  <c:v>2.3695467880000001E-2</c:v>
                </c:pt>
                <c:pt idx="7">
                  <c:v>2.240217156E-2</c:v>
                </c:pt>
                <c:pt idx="8">
                  <c:v>2.19602276E-2</c:v>
                </c:pt>
                <c:pt idx="9">
                  <c:v>1.8495538620000002E-2</c:v>
                </c:pt>
                <c:pt idx="10">
                  <c:v>1.7975339649999998E-2</c:v>
                </c:pt>
                <c:pt idx="11">
                  <c:v>1.7589917639999997E-2</c:v>
                </c:pt>
                <c:pt idx="12">
                  <c:v>1.3875979462439401E-2</c:v>
                </c:pt>
                <c:pt idx="13">
                  <c:v>1.3004384339999999E-2</c:v>
                </c:pt>
                <c:pt idx="14">
                  <c:v>1.1599999999999999E-2</c:v>
                </c:pt>
                <c:pt idx="15">
                  <c:v>6.1782914700000005E-3</c:v>
                </c:pt>
                <c:pt idx="16">
                  <c:v>4.6290416400000005E-3</c:v>
                </c:pt>
                <c:pt idx="17">
                  <c:v>4.1962243099965E-3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shape val="box"/>
        <c:axId val="83655680"/>
        <c:axId val="83669760"/>
        <c:axId val="0"/>
      </c:bar3DChart>
      <c:catAx>
        <c:axId val="83655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669760"/>
        <c:crosses val="autoZero"/>
        <c:auto val="1"/>
        <c:lblAlgn val="ctr"/>
        <c:lblOffset val="100"/>
        <c:noMultiLvlLbl val="0"/>
      </c:catAx>
      <c:valAx>
        <c:axId val="83669760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655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>
          <a:solidFill>
            <a:schemeClr val="bg1">
              <a:lumMod val="75000"/>
              <a:lumOff val="2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>
          <a:noFill/>
        </a:ln>
      </c:spPr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Hoja1!$A$30</c:f>
              <c:strCache>
                <c:ptCount val="1"/>
                <c:pt idx="0">
                  <c:v>Estado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6.0295530457901862E-2"/>
                  <c:y val="-0.2818753276523248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43,5%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>
                        <a:lumMod val="65000"/>
                        <a:lumOff val="35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Hoja1!$B$30</c:f>
              <c:numCache>
                <c:formatCode>0.0%</c:formatCode>
                <c:ptCount val="1"/>
                <c:pt idx="0">
                  <c:v>0.41300000000000003</c:v>
                </c:pt>
              </c:numCache>
            </c:numRef>
          </c:val>
        </c:ser>
        <c:ser>
          <c:idx val="1"/>
          <c:order val="1"/>
          <c:tx>
            <c:strRef>
              <c:f>Hoja1!$A$31</c:f>
              <c:strCache>
                <c:ptCount val="1"/>
                <c:pt idx="0">
                  <c:v>Empresas</c:v>
                </c:pt>
              </c:strCache>
            </c:strRef>
          </c:tx>
          <c:spPr>
            <a:solidFill>
              <a:srgbClr val="AE20FF"/>
            </a:solidFill>
          </c:spPr>
          <c:invertIfNegative val="0"/>
          <c:dLbls>
            <c:dLbl>
              <c:idx val="0"/>
              <c:layout>
                <c:manualLayout>
                  <c:x val="6.3842622071785329E-2"/>
                  <c:y val="-0.276237821099278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>
                        <a:lumMod val="65000"/>
                        <a:lumOff val="35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Hoja1!$B$31</c:f>
              <c:numCache>
                <c:formatCode>0.0%</c:formatCode>
                <c:ptCount val="1"/>
                <c:pt idx="0">
                  <c:v>0.43500000000000005</c:v>
                </c:pt>
              </c:numCache>
            </c:numRef>
          </c:val>
        </c:ser>
        <c:ser>
          <c:idx val="2"/>
          <c:order val="2"/>
          <c:tx>
            <c:strRef>
              <c:f>Hoja1!$A$32</c:f>
              <c:strCache>
                <c:ptCount val="1"/>
                <c:pt idx="0">
                  <c:v>Otros</c:v>
                </c:pt>
              </c:strCache>
            </c:strRef>
          </c:tx>
          <c:spPr>
            <a:solidFill>
              <a:srgbClr val="A2FF4B"/>
            </a:solidFill>
          </c:spPr>
          <c:invertIfNegative val="0"/>
          <c:dLbls>
            <c:dLbl>
              <c:idx val="0"/>
              <c:layout>
                <c:manualLayout>
                  <c:x val="7.448305908374947E-2"/>
                  <c:y val="-0.27623782109927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>
                        <a:lumMod val="65000"/>
                        <a:lumOff val="35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Hoja1!$B$32</c:f>
              <c:numCache>
                <c:formatCode>0.0%</c:formatCode>
                <c:ptCount val="1"/>
                <c:pt idx="0">
                  <c:v>0.15200000000000002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83573760"/>
        <c:axId val="83591936"/>
        <c:axId val="0"/>
      </c:bar3DChart>
      <c:catAx>
        <c:axId val="83573760"/>
        <c:scaling>
          <c:orientation val="minMax"/>
        </c:scaling>
        <c:delete val="1"/>
        <c:axPos val="l"/>
        <c:majorTickMark val="none"/>
        <c:minorTickMark val="none"/>
        <c:tickLblPos val="none"/>
        <c:crossAx val="83591936"/>
        <c:crosses val="autoZero"/>
        <c:auto val="1"/>
        <c:lblAlgn val="ctr"/>
        <c:lblOffset val="100"/>
        <c:noMultiLvlLbl val="0"/>
      </c:catAx>
      <c:valAx>
        <c:axId val="83591936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835737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4160271233396995E-2"/>
          <c:y val="0.80045490682799691"/>
          <c:w val="0.89815667956759648"/>
          <c:h val="0.143182171771347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bg1">
              <a:lumMod val="65000"/>
              <a:lumOff val="3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shape val="box"/>
        <c:axId val="83609856"/>
        <c:axId val="83431424"/>
        <c:axId val="0"/>
      </c:bar3DChart>
      <c:catAx>
        <c:axId val="83609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431424"/>
        <c:crosses val="autoZero"/>
        <c:auto val="1"/>
        <c:lblAlgn val="ctr"/>
        <c:lblOffset val="100"/>
        <c:noMultiLvlLbl val="0"/>
      </c:catAx>
      <c:valAx>
        <c:axId val="83431424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609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>
          <a:solidFill>
            <a:schemeClr val="bg1">
              <a:lumMod val="75000"/>
              <a:lumOff val="2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shape val="box"/>
        <c:axId val="83443072"/>
        <c:axId val="83461248"/>
        <c:axId val="0"/>
      </c:bar3DChart>
      <c:catAx>
        <c:axId val="834430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461248"/>
        <c:crosses val="autoZero"/>
        <c:auto val="1"/>
        <c:lblAlgn val="ctr"/>
        <c:lblOffset val="100"/>
        <c:noMultiLvlLbl val="0"/>
      </c:catAx>
      <c:valAx>
        <c:axId val="83461248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443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>
          <a:solidFill>
            <a:schemeClr val="bg1">
              <a:lumMod val="75000"/>
              <a:lumOff val="2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0096DD"/>
            </a:solidFill>
          </c:spPr>
          <c:invertIfNegative val="0"/>
          <c:dPt>
            <c:idx val="14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A2FF4B"/>
              </a:solidFill>
            </c:spPr>
          </c:dPt>
          <c:dLbls>
            <c:dLbl>
              <c:idx val="15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75000"/>
                        <a:lumOff val="25000"/>
                      </a:schemeClr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inv jce v1'!$B$3:$B$18</c:f>
              <c:strCache>
                <c:ptCount val="16"/>
                <c:pt idx="0">
                  <c:v>Finland</c:v>
                </c:pt>
                <c:pt idx="1">
                  <c:v>Korea</c:v>
                </c:pt>
                <c:pt idx="2">
                  <c:v>Japan</c:v>
                </c:pt>
                <c:pt idx="3">
                  <c:v>USA (2007)</c:v>
                </c:pt>
                <c:pt idx="4">
                  <c:v>Canada</c:v>
                </c:pt>
                <c:pt idx="5">
                  <c:v>Australia (2008)</c:v>
                </c:pt>
                <c:pt idx="6">
                  <c:v>UK</c:v>
                </c:pt>
                <c:pt idx="7">
                  <c:v>Germany</c:v>
                </c:pt>
                <c:pt idx="8">
                  <c:v>France</c:v>
                </c:pt>
                <c:pt idx="9">
                  <c:v>NZ (2011)</c:v>
                </c:pt>
                <c:pt idx="10">
                  <c:v>Spain</c:v>
                </c:pt>
                <c:pt idx="11">
                  <c:v>China</c:v>
                </c:pt>
                <c:pt idx="12">
                  <c:v>Argentina</c:v>
                </c:pt>
                <c:pt idx="13">
                  <c:v>Brasil</c:v>
                </c:pt>
                <c:pt idx="14">
                  <c:v>Mexico (2009)</c:v>
                </c:pt>
                <c:pt idx="15">
                  <c:v>Chile</c:v>
                </c:pt>
              </c:strCache>
            </c:strRef>
          </c:cat>
          <c:val>
            <c:numRef>
              <c:f>'graf inv jce v1'!$E$3:$E$18</c:f>
              <c:numCache>
                <c:formatCode>0.00</c:formatCode>
                <c:ptCount val="16"/>
                <c:pt idx="0">
                  <c:v>7.7069833674418611</c:v>
                </c:pt>
                <c:pt idx="1">
                  <c:v>5.3454348512446668</c:v>
                </c:pt>
                <c:pt idx="2">
                  <c:v>5.1233287517181054</c:v>
                </c:pt>
                <c:pt idx="3">
                  <c:v>4.6791147819001466</c:v>
                </c:pt>
                <c:pt idx="4">
                  <c:v>4.3743397112337128</c:v>
                </c:pt>
                <c:pt idx="5">
                  <c:v>4.3140622089774636</c:v>
                </c:pt>
                <c:pt idx="6">
                  <c:v>4.1210522790787314</c:v>
                </c:pt>
                <c:pt idx="7">
                  <c:v>4.0113153112271736</c:v>
                </c:pt>
                <c:pt idx="8">
                  <c:v>3.8176196227872539</c:v>
                </c:pt>
                <c:pt idx="9">
                  <c:v>3.7248628884826327</c:v>
                </c:pt>
                <c:pt idx="10">
                  <c:v>2.9226010895752395</c:v>
                </c:pt>
                <c:pt idx="11">
                  <c:v>0.90299930644114823</c:v>
                </c:pt>
                <c:pt idx="12">
                  <c:v>0.86943191165839917</c:v>
                </c:pt>
                <c:pt idx="13">
                  <c:v>0.545579054820028</c:v>
                </c:pt>
                <c:pt idx="14">
                  <c:v>0.40712136145839917</c:v>
                </c:pt>
                <c:pt idx="15">
                  <c:v>0.31824031824031823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shape val="box"/>
        <c:axId val="83953920"/>
        <c:axId val="83963904"/>
        <c:axId val="0"/>
      </c:bar3DChart>
      <c:catAx>
        <c:axId val="83953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crossAx val="83963904"/>
        <c:crosses val="autoZero"/>
        <c:auto val="1"/>
        <c:lblAlgn val="ctr"/>
        <c:lblOffset val="100"/>
        <c:noMultiLvlLbl val="0"/>
      </c:catAx>
      <c:valAx>
        <c:axId val="83963904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crossAx val="83953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bg1">
              <a:lumMod val="75000"/>
              <a:lumOff val="2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shape val="box"/>
        <c:axId val="83975552"/>
        <c:axId val="83989632"/>
        <c:axId val="0"/>
      </c:bar3DChart>
      <c:catAx>
        <c:axId val="839755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989632"/>
        <c:crosses val="autoZero"/>
        <c:auto val="1"/>
        <c:lblAlgn val="ctr"/>
        <c:lblOffset val="100"/>
        <c:noMultiLvlLbl val="0"/>
      </c:catAx>
      <c:valAx>
        <c:axId val="83989632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s-CL"/>
          </a:p>
        </c:txPr>
        <c:crossAx val="83975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>
          <a:solidFill>
            <a:schemeClr val="bg1">
              <a:lumMod val="75000"/>
              <a:lumOff val="2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88437992557107"/>
          <c:y val="2.1632251720747297E-2"/>
          <c:w val="0.81390489789301956"/>
          <c:h val="0.9269398645889170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96DD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A2FF4B"/>
              </a:solidFill>
            </c:spPr>
          </c:dPt>
          <c:dLbls>
            <c:dLbl>
              <c:idx val="10"/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'gráfico ISI'!$B$2:$B$30</c:f>
              <c:strCache>
                <c:ptCount val="29"/>
                <c:pt idx="0">
                  <c:v>Bolivia</c:v>
                </c:pt>
                <c:pt idx="1">
                  <c:v>Ecuador</c:v>
                </c:pt>
                <c:pt idx="2">
                  <c:v>Colombia</c:v>
                </c:pt>
                <c:pt idx="3">
                  <c:v>Mexico</c:v>
                </c:pt>
                <c:pt idx="4">
                  <c:v>China</c:v>
                </c:pt>
                <c:pt idx="5">
                  <c:v>Brazil</c:v>
                </c:pt>
                <c:pt idx="6">
                  <c:v>South Africa</c:v>
                </c:pt>
                <c:pt idx="7">
                  <c:v>Russia</c:v>
                </c:pt>
                <c:pt idx="8">
                  <c:v>Argentina</c:v>
                </c:pt>
                <c:pt idx="9">
                  <c:v>Uruguay</c:v>
                </c:pt>
                <c:pt idx="10">
                  <c:v>Chile</c:v>
                </c:pt>
                <c:pt idx="11">
                  <c:v>Japan</c:v>
                </c:pt>
                <c:pt idx="12">
                  <c:v>Italy</c:v>
                </c:pt>
                <c:pt idx="13">
                  <c:v>Korea</c:v>
                </c:pt>
                <c:pt idx="14">
                  <c:v>France</c:v>
                </c:pt>
                <c:pt idx="15">
                  <c:v>Portugal</c:v>
                </c:pt>
                <c:pt idx="16">
                  <c:v>Spain</c:v>
                </c:pt>
                <c:pt idx="17">
                  <c:v>United States</c:v>
                </c:pt>
                <c:pt idx="18">
                  <c:v>Germany</c:v>
                </c:pt>
                <c:pt idx="19">
                  <c:v>United Kingdom</c:v>
                </c:pt>
                <c:pt idx="20">
                  <c:v>Canada</c:v>
                </c:pt>
                <c:pt idx="21">
                  <c:v>New Zealand</c:v>
                </c:pt>
                <c:pt idx="22">
                  <c:v>Singapore</c:v>
                </c:pt>
                <c:pt idx="23">
                  <c:v>Finland</c:v>
                </c:pt>
                <c:pt idx="24">
                  <c:v>Australia</c:v>
                </c:pt>
                <c:pt idx="25">
                  <c:v>Sweden</c:v>
                </c:pt>
                <c:pt idx="26">
                  <c:v>Denmark</c:v>
                </c:pt>
                <c:pt idx="27">
                  <c:v>Iceland</c:v>
                </c:pt>
                <c:pt idx="28">
                  <c:v>Switzerland</c:v>
                </c:pt>
              </c:strCache>
            </c:strRef>
          </c:cat>
          <c:val>
            <c:numRef>
              <c:f>'gráfico ISI'!$E$2:$E$30</c:f>
              <c:numCache>
                <c:formatCode>_-* #,##0_-;\-* #,##0_-;_-* "-"??_-;_-@_-</c:formatCode>
                <c:ptCount val="29"/>
                <c:pt idx="0">
                  <c:v>16.895946819314929</c:v>
                </c:pt>
                <c:pt idx="1">
                  <c:v>27.538608719420527</c:v>
                </c:pt>
                <c:pt idx="2">
                  <c:v>71.591055410103436</c:v>
                </c:pt>
                <c:pt idx="3">
                  <c:v>93.853316816880948</c:v>
                </c:pt>
                <c:pt idx="4">
                  <c:v>137.79282739062361</c:v>
                </c:pt>
                <c:pt idx="5">
                  <c:v>188.27289638588232</c:v>
                </c:pt>
                <c:pt idx="6">
                  <c:v>191.76016761636217</c:v>
                </c:pt>
                <c:pt idx="7">
                  <c:v>197.64099095290436</c:v>
                </c:pt>
                <c:pt idx="8">
                  <c:v>200.25348542458809</c:v>
                </c:pt>
                <c:pt idx="9">
                  <c:v>211.18012422360249</c:v>
                </c:pt>
                <c:pt idx="10">
                  <c:v>356.49026029994832</c:v>
                </c:pt>
                <c:pt idx="11">
                  <c:v>604.37579832459585</c:v>
                </c:pt>
                <c:pt idx="12">
                  <c:v>950.21456404860169</c:v>
                </c:pt>
                <c:pt idx="13">
                  <c:v>979.32165426765869</c:v>
                </c:pt>
                <c:pt idx="14">
                  <c:v>1082.0230566638807</c:v>
                </c:pt>
                <c:pt idx="15">
                  <c:v>1134.7858894548199</c:v>
                </c:pt>
                <c:pt idx="16">
                  <c:v>1158.5252258302105</c:v>
                </c:pt>
                <c:pt idx="17">
                  <c:v>1175.2921854709341</c:v>
                </c:pt>
                <c:pt idx="18">
                  <c:v>1209.0749285871236</c:v>
                </c:pt>
                <c:pt idx="19">
                  <c:v>1636.961609006388</c:v>
                </c:pt>
                <c:pt idx="20">
                  <c:v>1739.7134407212795</c:v>
                </c:pt>
                <c:pt idx="21">
                  <c:v>1902.4774774774774</c:v>
                </c:pt>
                <c:pt idx="22">
                  <c:v>2037.6506024096384</c:v>
                </c:pt>
                <c:pt idx="23">
                  <c:v>2043.117744610282</c:v>
                </c:pt>
                <c:pt idx="24">
                  <c:v>2115.3846153846157</c:v>
                </c:pt>
                <c:pt idx="25">
                  <c:v>2399.6442025952283</c:v>
                </c:pt>
                <c:pt idx="26">
                  <c:v>2614.0476617093709</c:v>
                </c:pt>
                <c:pt idx="27">
                  <c:v>2953.125</c:v>
                </c:pt>
                <c:pt idx="28">
                  <c:v>3253.8115471132214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01376"/>
        <c:axId val="84103168"/>
      </c:barChart>
      <c:catAx>
        <c:axId val="841013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crossAx val="84103168"/>
        <c:crosses val="autoZero"/>
        <c:auto val="1"/>
        <c:lblAlgn val="ctr"/>
        <c:lblOffset val="100"/>
        <c:noMultiLvlLbl val="0"/>
      </c:catAx>
      <c:valAx>
        <c:axId val="84103168"/>
        <c:scaling>
          <c:orientation val="minMax"/>
        </c:scaling>
        <c:delete val="0"/>
        <c:axPos val="b"/>
        <c:numFmt formatCode="_-* #,##0_-;\-* #,##0_-;_-* &quot;-&quot;??_-;_-@_-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  <a:lumOff val="15000"/>
              </a:schemeClr>
            </a:solidFill>
          </a:ln>
        </c:spPr>
        <c:crossAx val="84101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bg1">
              <a:lumMod val="75000"/>
              <a:lumOff val="25000"/>
            </a:schemeClr>
          </a:solidFill>
          <a:latin typeface="gobCL"/>
        </a:defRPr>
      </a:pPr>
      <a:endParaRPr lang="es-C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43376359479992E-2"/>
          <c:y val="0.16029439892887884"/>
          <c:w val="0.93843720414713561"/>
          <c:h val="0.779434650358714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DATOS!$B$12</c:f>
              <c:strCache>
                <c:ptCount val="1"/>
                <c:pt idx="0">
                  <c:v>Inserción en la Academia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0">
                      <a:solidFill>
                        <a:schemeClr val="bg1"/>
                      </a:solidFill>
                    </a:defRPr>
                  </a:pPr>
                  <a:endParaRPr lang="es-C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(DATOS!$C$2;DATOS!$E$2;DATOS!$G$2;DATOS!$I$2;DATOS!$K$2;DATOS!$M$2)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(estimado)</c:v>
                </c:pt>
                <c:pt idx="5">
                  <c:v>2014 (estimado)</c:v>
                </c:pt>
              </c:strCache>
            </c:strRef>
          </c:cat>
          <c:val>
            <c:numRef>
              <c:f>(DATOS!$D$12;DATOS!$F$12;DATOS!$H$12;DATOS!$J$12;DATOS!$L$12;DATOS!$N$12)</c:f>
              <c:numCache>
                <c:formatCode>General</c:formatCode>
                <c:ptCount val="6"/>
                <c:pt idx="0">
                  <c:v>40</c:v>
                </c:pt>
                <c:pt idx="1">
                  <c:v>71</c:v>
                </c:pt>
                <c:pt idx="2">
                  <c:v>131</c:v>
                </c:pt>
                <c:pt idx="3">
                  <c:v>173</c:v>
                </c:pt>
                <c:pt idx="4">
                  <c:v>181</c:v>
                </c:pt>
                <c:pt idx="5">
                  <c:v>199</c:v>
                </c:pt>
              </c:numCache>
            </c:numRef>
          </c:val>
        </c:ser>
        <c:ser>
          <c:idx val="6"/>
          <c:order val="1"/>
          <c:tx>
            <c:strRef>
              <c:f>DATOS!$B$13</c:f>
              <c:strCache>
                <c:ptCount val="1"/>
                <c:pt idx="0">
                  <c:v>Inserción Sector Productivo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(DATOS!$C$2;DATOS!$E$2;DATOS!$G$2;DATOS!$I$2;DATOS!$K$2;DATOS!$M$2)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(estimado)</c:v>
                </c:pt>
                <c:pt idx="5">
                  <c:v>2014 (estimado)</c:v>
                </c:pt>
              </c:strCache>
            </c:strRef>
          </c:cat>
          <c:val>
            <c:numRef>
              <c:f>(DATOS!$D$13;DATOS!$F$13;DATOS!$H$13;DATOS!$J$13;DATOS!$L$13;DATOS!$N$13)</c:f>
              <c:numCache>
                <c:formatCode>General</c:formatCode>
                <c:ptCount val="6"/>
                <c:pt idx="0">
                  <c:v>9</c:v>
                </c:pt>
                <c:pt idx="1">
                  <c:v>24</c:v>
                </c:pt>
                <c:pt idx="2">
                  <c:v>35</c:v>
                </c:pt>
                <c:pt idx="3">
                  <c:v>53</c:v>
                </c:pt>
                <c:pt idx="4">
                  <c:v>63</c:v>
                </c:pt>
                <c:pt idx="5">
                  <c:v>81</c:v>
                </c:pt>
              </c:numCache>
            </c:numRef>
          </c:val>
        </c:ser>
        <c:ser>
          <c:idx val="9"/>
          <c:order val="2"/>
          <c:tx>
            <c:strRef>
              <c:f>DATOS!$B$14</c:f>
              <c:strCache>
                <c:ptCount val="1"/>
                <c:pt idx="0">
                  <c:v>Apoyo al Retorno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 lang="es-MX"/>
                    </a:pPr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(DATOS!$C$2;DATOS!$E$2;DATOS!$G$2;DATOS!$I$2;DATOS!$K$2;DATOS!$M$2)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(estimado)</c:v>
                </c:pt>
                <c:pt idx="5">
                  <c:v>2014 (estimado)</c:v>
                </c:pt>
              </c:strCache>
            </c:strRef>
          </c:cat>
          <c:val>
            <c:numRef>
              <c:f>(DATOS!$D$14;DATOS!$F$14;DATOS!$H$14;DATOS!$J$14;DATOS!$L$14;DATOS!$N$14)</c:f>
              <c:numCache>
                <c:formatCode>General</c:formatCode>
                <c:ptCount val="6"/>
                <c:pt idx="3">
                  <c:v>19</c:v>
                </c:pt>
                <c:pt idx="4">
                  <c:v>42</c:v>
                </c:pt>
                <c:pt idx="5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532672"/>
        <c:axId val="87547904"/>
      </c:barChart>
      <c:lineChart>
        <c:grouping val="stacked"/>
        <c:varyColors val="0"/>
        <c:ser>
          <c:idx val="11"/>
          <c:order val="3"/>
          <c:tx>
            <c:strRef>
              <c:f>DATOS!$B$15</c:f>
              <c:strCache>
                <c:ptCount val="1"/>
                <c:pt idx="0">
                  <c:v>Total investigadores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dLbls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270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325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(DATOS!$C$2;DATOS!$E$2;DATOS!$G$2;DATOS!$I$2;DATOS!$K$2;DATOS!$M$2)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(estimado)</c:v>
                </c:pt>
                <c:pt idx="5">
                  <c:v>2014 (estimado)</c:v>
                </c:pt>
              </c:strCache>
            </c:strRef>
          </c:cat>
          <c:val>
            <c:numRef>
              <c:f>(DATOS!$D$15;DATOS!$F$15;DATOS!$H$15;DATOS!$J$15;DATOS!$L$15;DATOS!$N$15)</c:f>
              <c:numCache>
                <c:formatCode>General</c:formatCode>
                <c:ptCount val="6"/>
                <c:pt idx="0">
                  <c:v>49</c:v>
                </c:pt>
                <c:pt idx="1">
                  <c:v>95</c:v>
                </c:pt>
                <c:pt idx="2">
                  <c:v>166</c:v>
                </c:pt>
                <c:pt idx="3">
                  <c:v>245</c:v>
                </c:pt>
                <c:pt idx="4">
                  <c:v>286</c:v>
                </c:pt>
                <c:pt idx="5">
                  <c:v>357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7532672"/>
        <c:axId val="87547904"/>
      </c:lineChart>
      <c:catAx>
        <c:axId val="8753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  <a:lumOff val="50000"/>
              </a:schemeClr>
            </a:solidFill>
          </a:ln>
        </c:spPr>
        <c:crossAx val="87547904"/>
        <c:crosses val="autoZero"/>
        <c:auto val="1"/>
        <c:lblAlgn val="ctr"/>
        <c:lblOffset val="100"/>
        <c:noMultiLvlLbl val="0"/>
      </c:catAx>
      <c:valAx>
        <c:axId val="87547904"/>
        <c:scaling>
          <c:orientation val="minMax"/>
          <c:max val="3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  <a:lumOff val="50000"/>
              </a:schemeClr>
            </a:solidFill>
          </a:ln>
        </c:spPr>
        <c:crossAx val="875326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7190292562403306E-2"/>
          <c:y val="1.6269867321139404E-2"/>
          <c:w val="0.89999999999999991"/>
          <c:h val="0.1163284045880424"/>
        </c:manualLayout>
      </c:layout>
      <c:overlay val="0"/>
      <c:txPr>
        <a:bodyPr/>
        <a:lstStyle/>
        <a:p>
          <a:pPr>
            <a:defRPr sz="14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es-C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AE01B6-E713-46E9-9FC0-C3A42F6F9E71}" type="datetimeFigureOut">
              <a:rPr lang="es-ES_tradnl"/>
              <a:pPr>
                <a:defRPr/>
              </a:pPr>
              <a:t>02/12/2013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6477C7-43BA-4B41-984F-AA61CD09D27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30889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B35D46-6510-4611-AD4B-EC01CA44CE5E}" type="datetimeFigureOut">
              <a:rPr lang="es-CL"/>
              <a:pPr>
                <a:defRPr/>
              </a:pPr>
              <a:t>02-12-2013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9640" y="3329939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D1C07E-E820-4E67-8474-1E9B2699419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53378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D01115-A96F-4FEF-90A6-4CC086037CFD}" type="slidenum">
              <a:rPr lang="es-CL" smtClean="0"/>
              <a:pPr>
                <a:defRPr/>
              </a:pPr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60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EA9CA-22AB-4C8A-A905-47898DA6DA0F}" type="slidenum">
              <a:rPr lang="es-CL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EA9CA-22AB-4C8A-A905-47898DA6DA0F}" type="slidenum">
              <a:rPr lang="es-CL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31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EA9CA-22AB-4C8A-A905-47898DA6DA0F}" type="slidenum">
              <a:rPr lang="es-CL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49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 hasCustomPrompt="1"/>
          </p:nvPr>
        </p:nvSpPr>
        <p:spPr>
          <a:xfrm>
            <a:off x="1691680" y="37128"/>
            <a:ext cx="7056784" cy="1143000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s-ES" dirty="0" err="1" smtClean="0"/>
              <a:t>lic</a:t>
            </a:r>
            <a:r>
              <a:rPr lang="es-ES" dirty="0" smtClean="0"/>
              <a:t> para modificar el estilo de título del patrón</a:t>
            </a:r>
            <a:endParaRPr lang="es-CL" dirty="0"/>
          </a:p>
        </p:txBody>
      </p:sp>
      <p:pic>
        <p:nvPicPr>
          <p:cNvPr id="9" name="Imagen 5" descr="logo_go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1"/>
            <a:ext cx="1219200" cy="11042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468633"/>
            <a:ext cx="1219200" cy="38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C6CAA-2727-45CB-ABFB-75ADFBB4D74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37027-E5CA-4A6B-B0F3-488EEC8F07A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04180-C05C-4A7C-86C3-71D2A41AA10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8B30A-D762-4984-ABD1-74A61A12A0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8033E-00F6-4464-A44F-9659F402420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6C14-AAB7-42B1-BD3A-E8648DDBA04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F6818-7DD2-4E61-8E26-30201AFCE0E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6F5A-A22C-4D0F-80A6-9DB9B76B446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1BD23-0D88-476E-AA4A-2D50EA392C7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2A71A-377A-471F-A670-E7C73358D92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B85ACE-57E6-4BF9-966F-746A72EA7AB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3377"/>
            <a:ext cx="2314575" cy="3395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adroTexto 6"/>
          <p:cNvSpPr txBox="1"/>
          <p:nvPr/>
        </p:nvSpPr>
        <p:spPr>
          <a:xfrm>
            <a:off x="3094930" y="4657779"/>
            <a:ext cx="5797550" cy="14157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Carmen Luz Latorre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2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Directora PAI - CONICYT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</a:rPr>
              <a:t>Jornada Nacional de Centros </a:t>
            </a:r>
            <a:r>
              <a:rPr lang="pt-BR" sz="2000" b="1" dirty="0" err="1" smtClean="0">
                <a:solidFill>
                  <a:schemeClr val="bg1"/>
                </a:solidFill>
              </a:rPr>
              <a:t>Regionales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es-CL" sz="2000" dirty="0" smtClean="0">
                <a:solidFill>
                  <a:schemeClr val="bg1"/>
                </a:solidFill>
              </a:rPr>
              <a:t>Santiago</a:t>
            </a:r>
            <a:r>
              <a:rPr lang="es-CL" sz="2000" dirty="0">
                <a:solidFill>
                  <a:schemeClr val="bg1"/>
                </a:solidFill>
              </a:rPr>
              <a:t>, </a:t>
            </a:r>
            <a:r>
              <a:rPr lang="es-CL" sz="2000" dirty="0" smtClean="0">
                <a:solidFill>
                  <a:schemeClr val="bg1"/>
                </a:solidFill>
              </a:rPr>
              <a:t>22 </a:t>
            </a:r>
            <a:r>
              <a:rPr lang="es-CL" sz="2000" dirty="0">
                <a:solidFill>
                  <a:schemeClr val="bg1"/>
                </a:solidFill>
              </a:rPr>
              <a:t>Noviembre de 2013</a:t>
            </a:r>
            <a:endParaRPr lang="es-ES" sz="2000" b="1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8DA78-D5EC-4F46-9954-B1A244C49057}" type="slidenum">
              <a:rPr lang="es-ES_tradnl" smtClean="0"/>
              <a:pPr>
                <a:defRPr/>
              </a:pPr>
              <a:t>1</a:t>
            </a:fld>
            <a:endParaRPr lang="es-ES_tradnl" dirty="0"/>
          </a:p>
        </p:txBody>
      </p:sp>
      <p:sp>
        <p:nvSpPr>
          <p:cNvPr id="3076" name="2 CuadroTexto"/>
          <p:cNvSpPr txBox="1">
            <a:spLocks noChangeArrowheads="1"/>
          </p:cNvSpPr>
          <p:nvPr/>
        </p:nvSpPr>
        <p:spPr bwMode="auto">
          <a:xfrm>
            <a:off x="395536" y="2479755"/>
            <a:ext cx="8748464" cy="156966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s-MX" sz="32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OPORTUNIDADES PARA EL FORTALECIMIENTO DE LOS CENTROS REGIONALES</a:t>
            </a:r>
            <a:endParaRPr lang="es-CL" sz="3200" b="1" dirty="0" smtClean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5364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376855"/>
            <a:ext cx="2305050" cy="250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Programa Atracción e Inserción de Capital Humano Avanzado</a:t>
            </a:r>
            <a:endParaRPr lang="es-CL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11560" y="134076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MX" b="1" dirty="0">
                <a:solidFill>
                  <a:schemeClr val="bg1"/>
                </a:solidFill>
              </a:rPr>
              <a:t>PROPÓSITO</a:t>
            </a:r>
            <a:endParaRPr lang="es-CL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CL" dirty="0">
                <a:solidFill>
                  <a:schemeClr val="bg1"/>
                </a:solidFill>
              </a:rPr>
              <a:t>“</a:t>
            </a:r>
            <a:r>
              <a:rPr lang="es-CL" i="1" dirty="0">
                <a:solidFill>
                  <a:schemeClr val="bg1"/>
                </a:solidFill>
              </a:rPr>
              <a:t>Fortalecer  la capacidad  académica, científica y tecnológica de instituciones nacionales que desarrollan ciencia y tecnología,  mediante la atracción de investigadores internacionales de excelencia y  la inserción laboral de investigadores altamente calificados, tanto en la academia como en el sector productivo nacional”</a:t>
            </a:r>
            <a:endParaRPr lang="es-ES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b="1" dirty="0">
                <a:solidFill>
                  <a:schemeClr val="bg1"/>
                </a:solidFill>
              </a:rPr>
              <a:t>LÍNEAS ESTRATÉGICAS</a:t>
            </a:r>
            <a:endParaRPr lang="es-ES_tradnl" b="1" dirty="0">
              <a:solidFill>
                <a:schemeClr val="tx2"/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453231" y="3372094"/>
            <a:ext cx="8403432" cy="3044582"/>
            <a:chOff x="453231" y="4005064"/>
            <a:chExt cx="8403432" cy="2411611"/>
          </a:xfrm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038725" y="5673725"/>
              <a:ext cx="3817938" cy="7429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r>
                <a:rPr lang="es-MX" sz="1400"/>
                <a:t>Inserción de capital humano avanzado </a:t>
              </a:r>
            </a:p>
            <a:p>
              <a:pPr algn="ctr" defTabSz="914400"/>
              <a:r>
                <a:rPr lang="es-MX" sz="1400"/>
                <a:t>en el sector productivo</a:t>
              </a:r>
              <a:endParaRPr lang="es-CL" sz="1400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453231" y="5637213"/>
              <a:ext cx="3754438" cy="7429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r>
                <a:rPr lang="es-MX" sz="1400"/>
                <a:t>Inserción de capital humano </a:t>
              </a:r>
            </a:p>
            <a:p>
              <a:pPr algn="ctr" defTabSz="914400"/>
              <a:r>
                <a:rPr lang="es-MX" sz="1400"/>
                <a:t>avanzado en la academia</a:t>
              </a:r>
              <a:endParaRPr lang="es-CL" sz="1400"/>
            </a:p>
          </p:txBody>
        </p:sp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2520156" y="4005064"/>
              <a:ext cx="3671887" cy="7556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r>
                <a:rPr lang="es-MX" sz="1400" dirty="0"/>
                <a:t>Atracción de capital humano </a:t>
              </a:r>
            </a:p>
            <a:p>
              <a:pPr algn="ctr" defTabSz="914400"/>
              <a:r>
                <a:rPr lang="es-MX" sz="1400" dirty="0"/>
                <a:t>avanzado desde el extranjero.</a:t>
              </a:r>
            </a:p>
            <a:p>
              <a:pPr algn="ctr" defTabSz="914400"/>
              <a:endParaRPr lang="es-CL" sz="1400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741613" y="5300663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1825625" y="4962525"/>
              <a:ext cx="915988" cy="674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2330450" y="5026025"/>
              <a:ext cx="822325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7019925" y="4962525"/>
              <a:ext cx="1223963" cy="674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 flipV="1">
              <a:off x="6588125" y="5026025"/>
              <a:ext cx="1081088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4356100" y="6108700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H="1">
              <a:off x="4356100" y="5876925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cxnSp>
          <p:nvCxnSpPr>
            <p:cNvPr id="20" name="19 Conector recto de flecha"/>
            <p:cNvCxnSpPr>
              <a:stCxn id="15" idx="0"/>
              <a:endCxn id="12" idx="3"/>
            </p:cNvCxnSpPr>
            <p:nvPr/>
          </p:nvCxnSpPr>
          <p:spPr>
            <a:xfrm flipV="1">
              <a:off x="2330450" y="4650052"/>
              <a:ext cx="727441" cy="10236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>
              <a:off x="5438125" y="4705382"/>
              <a:ext cx="1511598" cy="9130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>
              <a:off x="4227750" y="5972176"/>
              <a:ext cx="831056" cy="365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flipH="1">
              <a:off x="2741612" y="4760714"/>
              <a:ext cx="606252" cy="9130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 flipH="1" flipV="1">
              <a:off x="5148064" y="4760714"/>
              <a:ext cx="1405136" cy="9130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 de flecha"/>
            <p:cNvCxnSpPr/>
            <p:nvPr/>
          </p:nvCxnSpPr>
          <p:spPr>
            <a:xfrm flipH="1">
              <a:off x="4207669" y="6237312"/>
              <a:ext cx="94039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463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3" descr="Imagen 17.png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51520" y="0"/>
            <a:ext cx="8914705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778098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latin typeface="gobCL"/>
              </a:rPr>
              <a:t>3. FONDECYT: Regular </a:t>
            </a:r>
            <a:r>
              <a:rPr lang="es-MX" sz="3200" b="1" dirty="0" smtClean="0">
                <a:latin typeface="gobCL"/>
              </a:rPr>
              <a:t>(2013</a:t>
            </a:r>
            <a:r>
              <a:rPr lang="es-MX" sz="3600" b="1" dirty="0" smtClean="0">
                <a:latin typeface="gobCL"/>
              </a:rPr>
              <a:t>)</a:t>
            </a:r>
            <a:endParaRPr lang="es-CL" sz="3600" b="1" dirty="0">
              <a:latin typeface="gobCL"/>
            </a:endParaRPr>
          </a:p>
        </p:txBody>
      </p:sp>
      <p:sp>
        <p:nvSpPr>
          <p:cNvPr id="4" name="Rectángulo 10"/>
          <p:cNvSpPr/>
          <p:nvPr/>
        </p:nvSpPr>
        <p:spPr>
          <a:xfrm>
            <a:off x="0" y="0"/>
            <a:ext cx="9166225" cy="1104223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5" name="Imagen 5" descr="logo_g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"/>
            <a:ext cx="1219200" cy="1104222"/>
          </a:xfrm>
          <a:prstGeom prst="rect">
            <a:avLst/>
          </a:prstGeom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477000"/>
            <a:ext cx="1219200" cy="38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1 Título"/>
          <p:cNvSpPr txBox="1">
            <a:spLocks/>
          </p:cNvSpPr>
          <p:nvPr/>
        </p:nvSpPr>
        <p:spPr bwMode="auto">
          <a:xfrm>
            <a:off x="1676400" y="44624"/>
            <a:ext cx="70720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57188" indent="-357188" algn="l"/>
            <a:r>
              <a:rPr lang="es-CL" sz="28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1</a:t>
            </a:r>
            <a:r>
              <a:rPr lang="es-CL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. </a:t>
            </a:r>
            <a:r>
              <a:rPr lang="es-CL" sz="28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PAI- </a:t>
            </a:r>
            <a:r>
              <a:rPr lang="es-CL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ATRACCIÓN DE CIENTÍFICOS-</a:t>
            </a:r>
            <a:r>
              <a:rPr lang="es-ES" sz="2800" dirty="0">
                <a:solidFill>
                  <a:schemeClr val="bg1"/>
                </a:solidFill>
              </a:rPr>
              <a:t> </a:t>
            </a:r>
            <a:r>
              <a:rPr lang="es-ES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Modalidad </a:t>
            </a:r>
            <a:r>
              <a:rPr lang="es-ES" sz="28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Estadías </a:t>
            </a:r>
            <a:r>
              <a:rPr lang="es-ES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Cortas- MEC </a:t>
            </a:r>
            <a:r>
              <a:rPr lang="es-CL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(2014)</a:t>
            </a:r>
            <a:endParaRPr lang="es-CL" sz="2800" b="1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bCL"/>
              <a:ea typeface="ＭＳ Ｐゴシック" pitchFamily="-65" charset="-128"/>
              <a:cs typeface="Arial" charset="0"/>
            </a:endParaRPr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827584" y="1104223"/>
            <a:ext cx="7704856" cy="55651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800" b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Calibri" pitchFamily="34" charset="0"/>
              </a:rPr>
              <a:t>Objetivos: </a:t>
            </a:r>
            <a:r>
              <a:rPr lang="es-ES" sz="1800" i="1" dirty="0">
                <a:solidFill>
                  <a:schemeClr val="bg1">
                    <a:lumMod val="65000"/>
                    <a:lumOff val="35000"/>
                  </a:schemeClr>
                </a:solidFill>
                <a:cs typeface="Calibri" pitchFamily="34" charset="0"/>
              </a:rPr>
              <a:t>Fortalecer la capacidad académica y científica </a:t>
            </a:r>
            <a:r>
              <a:rPr lang="es-CL" sz="1800" i="1" dirty="0">
                <a:solidFill>
                  <a:schemeClr val="bg1"/>
                </a:solidFill>
              </a:rPr>
              <a:t>y la formación de capital humano </a:t>
            </a:r>
            <a:r>
              <a:rPr lang="es-CL" sz="1800" i="1" dirty="0" smtClean="0">
                <a:solidFill>
                  <a:schemeClr val="bg1"/>
                </a:solidFill>
              </a:rPr>
              <a:t>avanzado(en </a:t>
            </a:r>
            <a:r>
              <a:rPr lang="es-CL" sz="1800" i="1" dirty="0">
                <a:solidFill>
                  <a:schemeClr val="bg1"/>
                </a:solidFill>
              </a:rPr>
              <a:t>especial, de postgrado</a:t>
            </a:r>
            <a:r>
              <a:rPr lang="es-CL" sz="1800" i="1" dirty="0" smtClean="0">
                <a:solidFill>
                  <a:schemeClr val="bg1"/>
                </a:solidFill>
              </a:rPr>
              <a:t>) </a:t>
            </a:r>
            <a:r>
              <a:rPr lang="es-ES" sz="1800" i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Calibri" pitchFamily="34" charset="0"/>
              </a:rPr>
              <a:t>de </a:t>
            </a:r>
            <a:r>
              <a:rPr lang="es-ES" sz="1800" i="1" dirty="0">
                <a:solidFill>
                  <a:schemeClr val="bg1">
                    <a:lumMod val="65000"/>
                    <a:lumOff val="35000"/>
                  </a:schemeClr>
                </a:solidFill>
                <a:cs typeface="Calibri" pitchFamily="34" charset="0"/>
              </a:rPr>
              <a:t>universidades acreditadas </a:t>
            </a:r>
            <a:r>
              <a:rPr lang="es-ES" sz="1800" i="1" dirty="0" smtClean="0">
                <a:solidFill>
                  <a:schemeClr val="bg1">
                    <a:lumMod val="65000"/>
                    <a:lumOff val="35000"/>
                  </a:schemeClr>
                </a:solidFill>
                <a:cs typeface="Calibri" pitchFamily="34" charset="0"/>
              </a:rPr>
              <a:t>regionales</a:t>
            </a:r>
            <a:r>
              <a:rPr lang="es-CL" sz="1800" i="1" dirty="0" smtClean="0">
                <a:solidFill>
                  <a:schemeClr val="bg1"/>
                </a:solidFill>
              </a:rPr>
              <a:t>; p</a:t>
            </a:r>
            <a:r>
              <a:rPr lang="es-ES" sz="1800" i="1" dirty="0" err="1" smtClean="0">
                <a:solidFill>
                  <a:schemeClr val="bg1"/>
                </a:solidFill>
              </a:rPr>
              <a:t>romover</a:t>
            </a:r>
            <a:r>
              <a:rPr lang="es-ES" sz="1800" i="1" dirty="0" smtClean="0">
                <a:solidFill>
                  <a:schemeClr val="bg1"/>
                </a:solidFill>
              </a:rPr>
              <a:t> </a:t>
            </a:r>
            <a:r>
              <a:rPr lang="es-ES" sz="1800" i="1" dirty="0">
                <a:solidFill>
                  <a:schemeClr val="bg1"/>
                </a:solidFill>
              </a:rPr>
              <a:t>el intercambio y difusión del conocimiento entre investigadores/as del extranjero y estudiantes e investigadores/as </a:t>
            </a:r>
            <a:r>
              <a:rPr lang="es-ES" sz="1800" i="1" dirty="0" smtClean="0">
                <a:solidFill>
                  <a:schemeClr val="bg1"/>
                </a:solidFill>
              </a:rPr>
              <a:t>chilenos/as y promover </a:t>
            </a:r>
            <a:r>
              <a:rPr lang="es-ES" sz="1800" i="1" dirty="0">
                <a:solidFill>
                  <a:schemeClr val="bg1"/>
                </a:solidFill>
              </a:rPr>
              <a:t>la formación de redes internacionales de </a:t>
            </a:r>
            <a:r>
              <a:rPr lang="es-ES" sz="1800" i="1" dirty="0" smtClean="0">
                <a:solidFill>
                  <a:schemeClr val="bg1"/>
                </a:solidFill>
              </a:rPr>
              <a:t>investigación. </a:t>
            </a:r>
          </a:p>
          <a:p>
            <a:pPr marL="0" indent="0" algn="just">
              <a:buNone/>
            </a:pPr>
            <a:endParaRPr lang="es-ES" sz="1800" i="1" dirty="0" smtClean="0">
              <a:solidFill>
                <a:schemeClr val="bg1">
                  <a:lumMod val="65000"/>
                  <a:lumOff val="35000"/>
                </a:schemeClr>
              </a:solidFill>
              <a:cs typeface="Calibri" pitchFamily="34" charset="0"/>
            </a:endParaRPr>
          </a:p>
          <a:p>
            <a:pPr lvl="1" indent="-342900" algn="just">
              <a:buClr>
                <a:schemeClr val="accent1"/>
              </a:buClr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Atracción 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de científicos 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de excelencia del extranjero a 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universidades regionales acreditadas (institución </a:t>
            </a:r>
            <a:r>
              <a:rPr lang="es-CL" sz="2000" b="1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albergante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Los Centros pueden presentarse como 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institución asociada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s-CL" sz="2000" dirty="0">
              <a:solidFill>
                <a:schemeClr val="bg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indent="-342900" algn="just">
              <a:buClr>
                <a:schemeClr val="accent1"/>
              </a:buClr>
            </a:pP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Estadías de 2 a 10 meses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lvl="1" indent="-342900" algn="just">
              <a:buClr>
                <a:schemeClr val="accent1"/>
              </a:buClr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Convocatoria Anual (2014- Cierre 11 de abril)</a:t>
            </a:r>
          </a:p>
          <a:p>
            <a:pPr lvl="1" indent="-342900" algn="just">
              <a:buClr>
                <a:schemeClr val="accent1"/>
              </a:buClr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Beneficios: Honorarios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: máximo $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2.800.000 mensuales; 1 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Pasaje ida y vuelta, clase económica, por hasta $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1.500.000; Viáticos 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y 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traslados nacionales: 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máximo $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500.000; Honorarios 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Contraparte Institucional: máximo $100.000 mensuales.</a:t>
            </a:r>
          </a:p>
          <a:p>
            <a:pPr lvl="1" indent="-342900" algn="just">
              <a:buClr>
                <a:schemeClr val="accent1"/>
              </a:buClr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Entre 2009 y 2013: 200 científicos. </a:t>
            </a:r>
            <a:endParaRPr lang="es-CL" sz="2000" dirty="0">
              <a:solidFill>
                <a:schemeClr val="bg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1 Marcador de número de diapositiva"/>
          <p:cNvSpPr txBox="1">
            <a:spLocks/>
          </p:cNvSpPr>
          <p:nvPr/>
        </p:nvSpPr>
        <p:spPr>
          <a:xfrm>
            <a:off x="7020272" y="64686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AD50A81-0AB6-4C38-A68F-BE30969A8C8B}" type="slidenum">
              <a:rPr lang="es-ES_tradnl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pPr>
                <a:defRPr/>
              </a:pPr>
              <a:t>11</a:t>
            </a:fld>
            <a:endParaRPr lang="es-ES_tradnl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3702672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bCL"/>
                <a:ea typeface="ＭＳ Ｐゴシック" pitchFamily="-65" charset="-128"/>
                <a:cs typeface="Arial" charset="0"/>
              </a:rPr>
              <a:t> Inserción </a:t>
            </a:r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bCL"/>
                <a:ea typeface="ＭＳ Ｐゴシック" pitchFamily="-65" charset="-128"/>
                <a:cs typeface="Arial" charset="0"/>
              </a:rPr>
              <a:t>de </a:t>
            </a:r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bCL"/>
                <a:ea typeface="ＭＳ Ｐゴシック" pitchFamily="-65" charset="-128"/>
                <a:cs typeface="Arial" charset="0"/>
              </a:rPr>
              <a:t>investigadores</a:t>
            </a:r>
            <a:endParaRPr lang="es-CL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14 Cerrar llave"/>
          <p:cNvSpPr/>
          <p:nvPr/>
        </p:nvSpPr>
        <p:spPr>
          <a:xfrm rot="10800000">
            <a:off x="1331641" y="2292472"/>
            <a:ext cx="504003" cy="2702642"/>
          </a:xfrm>
          <a:prstGeom prst="rightBrace">
            <a:avLst>
              <a:gd name="adj1" fmla="val 4086"/>
              <a:gd name="adj2" fmla="val 50000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20 Cerrar llave"/>
          <p:cNvSpPr/>
          <p:nvPr/>
        </p:nvSpPr>
        <p:spPr>
          <a:xfrm rot="10800000">
            <a:off x="2771800" y="1551987"/>
            <a:ext cx="504055" cy="1426963"/>
          </a:xfrm>
          <a:prstGeom prst="rightBrace">
            <a:avLst>
              <a:gd name="adj1" fmla="val 4086"/>
              <a:gd name="adj2" fmla="val 50000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29 Cerrar llave"/>
          <p:cNvSpPr/>
          <p:nvPr/>
        </p:nvSpPr>
        <p:spPr>
          <a:xfrm rot="10800000">
            <a:off x="2843672" y="4347100"/>
            <a:ext cx="432183" cy="1386155"/>
          </a:xfrm>
          <a:prstGeom prst="rightBrace">
            <a:avLst>
              <a:gd name="adj1" fmla="val 4086"/>
              <a:gd name="adj2" fmla="val 50000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2 Marcador de número de diapositiva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s-ES_tradnl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CBDF6818-7DD2-4E61-8E26-30201AFCE0E1}" type="slidenum">
              <a:rPr lang="es-ES_tradnl" smtClean="0"/>
              <a:pPr>
                <a:defRPr/>
              </a:pPr>
              <a:t>12</a:t>
            </a:fld>
            <a:endParaRPr lang="es-ES_tradnl" dirty="0"/>
          </a:p>
        </p:txBody>
      </p:sp>
      <p:sp>
        <p:nvSpPr>
          <p:cNvPr id="8" name="8 Rectángulo redondeado"/>
          <p:cNvSpPr/>
          <p:nvPr/>
        </p:nvSpPr>
        <p:spPr>
          <a:xfrm>
            <a:off x="179512" y="3321048"/>
            <a:ext cx="1332000" cy="540000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Inserción</a:t>
            </a:r>
            <a:endParaRPr lang="es-CL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9" name="15 Rectángulo redondeado"/>
          <p:cNvSpPr/>
          <p:nvPr/>
        </p:nvSpPr>
        <p:spPr>
          <a:xfrm>
            <a:off x="1691680" y="1952836"/>
            <a:ext cx="1224000" cy="684076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Academia</a:t>
            </a:r>
            <a:endParaRPr lang="es-CL" sz="16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0" name="16 Rectángulo redondeado"/>
          <p:cNvSpPr/>
          <p:nvPr/>
        </p:nvSpPr>
        <p:spPr>
          <a:xfrm>
            <a:off x="1691680" y="4761148"/>
            <a:ext cx="1224000" cy="684076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Industria</a:t>
            </a:r>
            <a:endParaRPr lang="es-CL" sz="16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1" name="22 Rectángulo redondeado">
            <a:hlinkClick r:id="" action="ppaction://noaction"/>
          </p:cNvPr>
          <p:cNvSpPr/>
          <p:nvPr/>
        </p:nvSpPr>
        <p:spPr>
          <a:xfrm>
            <a:off x="3131840" y="1214874"/>
            <a:ext cx="1224000" cy="684076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Ins</a:t>
            </a:r>
            <a:r>
              <a:rPr lang="es-CL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. en la Academia</a:t>
            </a:r>
            <a:endParaRPr lang="es-CL" sz="16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2" name="23 Rectángulo redondeado">
            <a:hlinkClick r:id="" action="ppaction://noaction"/>
          </p:cNvPr>
          <p:cNvSpPr/>
          <p:nvPr/>
        </p:nvSpPr>
        <p:spPr>
          <a:xfrm>
            <a:off x="3131976" y="2636912"/>
            <a:ext cx="1224000" cy="684076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Apoyo al Retorno</a:t>
            </a:r>
            <a:endParaRPr lang="es-CL" sz="16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3" name="26 Rectángulo redondeado">
            <a:hlinkClick r:id="" action="ppaction://noaction"/>
          </p:cNvPr>
          <p:cNvSpPr/>
          <p:nvPr/>
        </p:nvSpPr>
        <p:spPr>
          <a:xfrm>
            <a:off x="3131976" y="5265336"/>
            <a:ext cx="1223864" cy="831574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En el Sector Productivo</a:t>
            </a:r>
            <a:endParaRPr lang="es-CL" sz="14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4" name="27 Rectángulo redondeado">
            <a:hlinkClick r:id="" action="ppaction://noaction"/>
          </p:cNvPr>
          <p:cNvSpPr/>
          <p:nvPr/>
        </p:nvSpPr>
        <p:spPr>
          <a:xfrm>
            <a:off x="3155882" y="3789040"/>
            <a:ext cx="1224000" cy="97210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Tesis de Doctorado en la Industria</a:t>
            </a:r>
            <a:endParaRPr lang="es-CL" sz="14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5" name="32 CuadroTexto"/>
          <p:cNvSpPr txBox="1"/>
          <p:nvPr/>
        </p:nvSpPr>
        <p:spPr>
          <a:xfrm>
            <a:off x="4355976" y="2348880"/>
            <a:ext cx="46085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Público objetivo: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 investigador que obtuvo el grado de doctor en una universidad extranjera en los últimos 2 años. Requiere patrocinio  universidad chilena acreditada o un centro de investigación.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Beneficio: </a:t>
            </a:r>
            <a:r>
              <a:rPr lang="es-CL" sz="1300" dirty="0" smtClean="0">
                <a:solidFill>
                  <a:schemeClr val="bg1"/>
                </a:solidFill>
                <a:latin typeface="gobCL"/>
              </a:rPr>
              <a:t>100%</a:t>
            </a:r>
            <a:r>
              <a:rPr lang="es-CL" sz="1300" b="1" dirty="0" smtClean="0">
                <a:solidFill>
                  <a:schemeClr val="bg1"/>
                </a:solidFill>
                <a:latin typeface="gobCL"/>
              </a:rPr>
              <a:t>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honorarios 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+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investigación, 2 años.</a:t>
            </a:r>
            <a:endParaRPr lang="es-CL" sz="1300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Próxima convocatoria: 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2do semestre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2014.</a:t>
            </a:r>
            <a:endParaRPr lang="es-CL" sz="1300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16" name="36 CuadroTexto"/>
          <p:cNvSpPr txBox="1"/>
          <p:nvPr/>
        </p:nvSpPr>
        <p:spPr>
          <a:xfrm>
            <a:off x="4644008" y="5076664"/>
            <a:ext cx="46085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Público </a:t>
            </a:r>
            <a:r>
              <a:rPr lang="es-CL" sz="1300" b="1" dirty="0">
                <a:solidFill>
                  <a:schemeClr val="accent6">
                    <a:lumMod val="75000"/>
                  </a:schemeClr>
                </a:solidFill>
                <a:latin typeface="gobCL"/>
              </a:rPr>
              <a:t>objetivo: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empresas o centros tecnológicos que realicen (o deseen realizar) actividades de investigación o desarrollo tecnológico.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>
                <a:solidFill>
                  <a:schemeClr val="accent6">
                    <a:lumMod val="75000"/>
                  </a:schemeClr>
                </a:solidFill>
                <a:latin typeface="gobCL"/>
              </a:rPr>
              <a:t>Beneficio</a:t>
            </a: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: </a:t>
            </a:r>
            <a:r>
              <a:rPr lang="es-CL" sz="13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co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-financiamiento honorarios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investigador 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que haya obtenido doctorado en últimos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7 años.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Convocatorias:  </a:t>
            </a:r>
            <a:r>
              <a:rPr lang="es-CL" sz="1300" dirty="0" smtClean="0">
                <a:solidFill>
                  <a:schemeClr val="bg1"/>
                </a:solidFill>
                <a:latin typeface="gobCL"/>
              </a:rPr>
              <a:t>3 anuales</a:t>
            </a:r>
            <a:endParaRPr lang="es-CL" sz="1300" dirty="0">
              <a:solidFill>
                <a:schemeClr val="bg1"/>
              </a:solidFill>
              <a:latin typeface="gobCL"/>
            </a:endParaRPr>
          </a:p>
        </p:txBody>
      </p:sp>
      <p:sp>
        <p:nvSpPr>
          <p:cNvPr id="17" name="38 Abrir corchete"/>
          <p:cNvSpPr/>
          <p:nvPr/>
        </p:nvSpPr>
        <p:spPr>
          <a:xfrm>
            <a:off x="4416872" y="2417406"/>
            <a:ext cx="83120" cy="1188000"/>
          </a:xfrm>
          <a:prstGeom prst="leftBracke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39 Abrir corchete"/>
          <p:cNvSpPr/>
          <p:nvPr/>
        </p:nvSpPr>
        <p:spPr>
          <a:xfrm>
            <a:off x="4416872" y="3857566"/>
            <a:ext cx="83120" cy="1188000"/>
          </a:xfrm>
          <a:prstGeom prst="leftBracke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40 Abrir corchete"/>
          <p:cNvSpPr/>
          <p:nvPr/>
        </p:nvSpPr>
        <p:spPr>
          <a:xfrm>
            <a:off x="4427984" y="5265336"/>
            <a:ext cx="83120" cy="935972"/>
          </a:xfrm>
          <a:prstGeom prst="leftBracke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28 CuadroTexto"/>
          <p:cNvSpPr txBox="1"/>
          <p:nvPr/>
        </p:nvSpPr>
        <p:spPr>
          <a:xfrm>
            <a:off x="4458432" y="4005290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Público </a:t>
            </a:r>
            <a:r>
              <a:rPr lang="es-CL" sz="1300" b="1" dirty="0">
                <a:solidFill>
                  <a:schemeClr val="accent6">
                    <a:lumMod val="75000"/>
                  </a:schemeClr>
                </a:solidFill>
                <a:latin typeface="gobCL"/>
              </a:rPr>
              <a:t>objetivo: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estudiantes de doctorado de programas acreditados por 3 años o más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>
                <a:solidFill>
                  <a:schemeClr val="accent6">
                    <a:lumMod val="75000"/>
                  </a:schemeClr>
                </a:solidFill>
                <a:latin typeface="gobCL"/>
              </a:rPr>
              <a:t>Beneficio</a:t>
            </a: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: 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honorarios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y </a:t>
            </a:r>
            <a:r>
              <a:rPr lang="es-CL" sz="1300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rec.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. 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nvestigación  </a:t>
            </a:r>
            <a:r>
              <a:rPr lang="es-CL" sz="1300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tesistas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.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Convocatoria:  </a:t>
            </a:r>
            <a:r>
              <a:rPr lang="es-CL" sz="1300" dirty="0" smtClean="0">
                <a:solidFill>
                  <a:schemeClr val="bg1"/>
                </a:solidFill>
                <a:latin typeface="gobCL"/>
              </a:rPr>
              <a:t>2 convocatorias anuales</a:t>
            </a:r>
            <a:endParaRPr lang="es-CL" sz="1300" dirty="0">
              <a:solidFill>
                <a:schemeClr val="bg1"/>
              </a:solidFill>
              <a:latin typeface="gobCL"/>
            </a:endParaRPr>
          </a:p>
        </p:txBody>
      </p:sp>
      <p:sp>
        <p:nvSpPr>
          <p:cNvPr id="21" name="35 CuadroTexto"/>
          <p:cNvSpPr txBox="1"/>
          <p:nvPr/>
        </p:nvSpPr>
        <p:spPr>
          <a:xfrm>
            <a:off x="4355976" y="1128226"/>
            <a:ext cx="472588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Público objetivo: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 universidades acreditadas, centros de investigación  con trayectoria en investigación.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Beneficio: </a:t>
            </a:r>
            <a:r>
              <a:rPr lang="es-CL" sz="13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co</a:t>
            </a:r>
            <a:r>
              <a:rPr lang="es-CL" sz="130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-financiamiento honorarios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investigador (doctorado en últimos 5 años) + recursos investigación x 2-3 años.  </a:t>
            </a:r>
            <a:r>
              <a:rPr lang="es-CL" sz="1300" b="1" dirty="0" smtClean="0">
                <a:solidFill>
                  <a:schemeClr val="accent6">
                    <a:lumMod val="75000"/>
                  </a:schemeClr>
                </a:solidFill>
                <a:latin typeface="gobCL"/>
              </a:rPr>
              <a:t>Próxima convocatoria: </a:t>
            </a:r>
            <a:r>
              <a:rPr lang="es-CL" sz="13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Diciembre 2013.</a:t>
            </a:r>
            <a:endParaRPr lang="es-CL" sz="1300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  <p:sp>
        <p:nvSpPr>
          <p:cNvPr id="22" name="11 Abrir corchete"/>
          <p:cNvSpPr/>
          <p:nvPr/>
        </p:nvSpPr>
        <p:spPr>
          <a:xfrm>
            <a:off x="4427984" y="1160880"/>
            <a:ext cx="83120" cy="1059953"/>
          </a:xfrm>
          <a:prstGeom prst="leftBracke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0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481199"/>
            <a:ext cx="2133600" cy="365125"/>
          </a:xfrm>
        </p:spPr>
        <p:txBody>
          <a:bodyPr/>
          <a:lstStyle/>
          <a:p>
            <a:pPr>
              <a:defRPr/>
            </a:pPr>
            <a:fld id="{771A8A2C-DBA2-469B-828A-07B8AF64D247}" type="slidenum">
              <a:rPr lang="es-ES_tradnl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pPr>
                <a:defRPr/>
              </a:pPr>
              <a:t>13</a:t>
            </a:fld>
            <a:endParaRPr lang="es-ES_tradnl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  <p:pic>
        <p:nvPicPr>
          <p:cNvPr id="47" name="Imagen 5" descr="logo_g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"/>
            <a:ext cx="1219200" cy="1104222"/>
          </a:xfrm>
          <a:prstGeom prst="rect">
            <a:avLst/>
          </a:prstGeom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477000"/>
            <a:ext cx="1219200" cy="38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1835696" y="98629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/>
            <a:r>
              <a:rPr lang="es-CL" sz="3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PAI- Inserción en la Academia (2014)</a:t>
            </a:r>
            <a:endParaRPr lang="es-CL" sz="3200" b="1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bCL"/>
              <a:ea typeface="ＭＳ Ｐゴシック" pitchFamily="-65" charset="-128"/>
              <a:cs typeface="Arial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83568" y="1052736"/>
            <a:ext cx="7704856" cy="561894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Aft>
                <a:spcPts val="1000"/>
              </a:spcAft>
              <a:buClr>
                <a:srgbClr val="006CB7"/>
              </a:buClr>
              <a:buFont typeface="Arial" charset="0"/>
              <a:buNone/>
            </a:pPr>
            <a:r>
              <a:rPr lang="es-CL" sz="2000" b="1" dirty="0" smtClean="0">
                <a:solidFill>
                  <a:schemeClr val="bg1"/>
                </a:solidFill>
              </a:rPr>
              <a:t>Objetivo</a:t>
            </a:r>
            <a:r>
              <a:rPr lang="es-CL" sz="2000" dirty="0" smtClean="0">
                <a:solidFill>
                  <a:schemeClr val="bg1"/>
                </a:solidFill>
              </a:rPr>
              <a:t>: 	</a:t>
            </a:r>
            <a:r>
              <a:rPr lang="es-CL" sz="2000" i="1" dirty="0" smtClean="0">
                <a:solidFill>
                  <a:schemeClr val="bg1"/>
                </a:solidFill>
              </a:rPr>
              <a:t>Reforzar o iniciar una línea de investigación y/o fortalecer 			programas de postgrado, con la incorporación de nuevos 				investigadores,</a:t>
            </a:r>
            <a:r>
              <a:rPr lang="es-CL" sz="2000" b="1" i="1" dirty="0" smtClean="0">
                <a:solidFill>
                  <a:schemeClr val="bg1"/>
                </a:solidFill>
              </a:rPr>
              <a:t> </a:t>
            </a:r>
            <a:r>
              <a:rPr lang="es-CL" sz="2000" i="1" dirty="0" smtClean="0">
                <a:solidFill>
                  <a:schemeClr val="bg1"/>
                </a:solidFill>
              </a:rPr>
              <a:t>en instituciones académicas, centros e 				institutos de investigación nacionales.</a:t>
            </a: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2000" dirty="0">
                <a:solidFill>
                  <a:srgbClr val="000000"/>
                </a:solidFill>
              </a:rPr>
              <a:t>Investigador  con </a:t>
            </a:r>
            <a:r>
              <a:rPr lang="es-CL" sz="2000" b="1" dirty="0">
                <a:solidFill>
                  <a:srgbClr val="000000"/>
                </a:solidFill>
              </a:rPr>
              <a:t>grado de doctor </a:t>
            </a:r>
            <a:r>
              <a:rPr lang="es-CL" sz="2000" dirty="0">
                <a:solidFill>
                  <a:srgbClr val="000000"/>
                </a:solidFill>
              </a:rPr>
              <a:t>obtenido en los últimos </a:t>
            </a:r>
            <a:r>
              <a:rPr lang="es-CL" sz="2000" dirty="0" smtClean="0">
                <a:solidFill>
                  <a:srgbClr val="000000"/>
                </a:solidFill>
              </a:rPr>
              <a:t>7 años;</a:t>
            </a:r>
            <a:endParaRPr lang="es-CL" sz="2000" dirty="0">
              <a:solidFill>
                <a:srgbClr val="000000"/>
              </a:solidFill>
            </a:endParaRP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2000" dirty="0">
                <a:solidFill>
                  <a:srgbClr val="000000"/>
                </a:solidFill>
              </a:rPr>
              <a:t>Universidades acreditadas, </a:t>
            </a:r>
            <a:r>
              <a:rPr lang="es-CL" sz="2000" b="1" dirty="0">
                <a:solidFill>
                  <a:srgbClr val="000000"/>
                </a:solidFill>
              </a:rPr>
              <a:t>centros e institutos de investigación </a:t>
            </a:r>
            <a:r>
              <a:rPr lang="es-CL" sz="2000" b="1" dirty="0" smtClean="0">
                <a:solidFill>
                  <a:srgbClr val="000000"/>
                </a:solidFill>
              </a:rPr>
              <a:t>nacionales</a:t>
            </a:r>
            <a:r>
              <a:rPr lang="es-CL" sz="2000" dirty="0" smtClean="0">
                <a:solidFill>
                  <a:srgbClr val="000000"/>
                </a:solidFill>
              </a:rPr>
              <a:t>;</a:t>
            </a:r>
            <a:endParaRPr lang="es-CL" sz="2000" dirty="0">
              <a:solidFill>
                <a:srgbClr val="000000"/>
              </a:solidFill>
            </a:endParaRP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2000" dirty="0">
                <a:solidFill>
                  <a:srgbClr val="000000"/>
                </a:solidFill>
              </a:rPr>
              <a:t>Proyectos con duración de </a:t>
            </a:r>
            <a:r>
              <a:rPr lang="es-CL" sz="2000" dirty="0" smtClean="0">
                <a:solidFill>
                  <a:srgbClr val="000000"/>
                </a:solidFill>
              </a:rPr>
              <a:t>2 </a:t>
            </a:r>
            <a:r>
              <a:rPr lang="es-CL" sz="2000" dirty="0">
                <a:solidFill>
                  <a:srgbClr val="000000"/>
                </a:solidFill>
              </a:rPr>
              <a:t>a 3 </a:t>
            </a:r>
            <a:r>
              <a:rPr lang="es-CL" sz="2000" dirty="0" smtClean="0">
                <a:solidFill>
                  <a:srgbClr val="000000"/>
                </a:solidFill>
              </a:rPr>
              <a:t>años;</a:t>
            </a:r>
            <a:endParaRPr lang="es-CL" sz="2000" dirty="0">
              <a:solidFill>
                <a:srgbClr val="000000"/>
              </a:solidFill>
            </a:endParaRP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2000" dirty="0">
                <a:solidFill>
                  <a:srgbClr val="000000"/>
                </a:solidFill>
              </a:rPr>
              <a:t>Convocatorias </a:t>
            </a:r>
            <a:r>
              <a:rPr lang="es-CL" sz="2000" dirty="0" smtClean="0">
                <a:solidFill>
                  <a:srgbClr val="000000"/>
                </a:solidFill>
              </a:rPr>
              <a:t>anuales (2014-cierre 11 de abril);</a:t>
            </a:r>
            <a:endParaRPr lang="es-CL" sz="2000" dirty="0">
              <a:solidFill>
                <a:srgbClr val="000000"/>
              </a:solidFill>
            </a:endParaRP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2000" dirty="0" smtClean="0">
                <a:solidFill>
                  <a:srgbClr val="000000"/>
                </a:solidFill>
              </a:rPr>
              <a:t>Beneficios</a:t>
            </a:r>
            <a:r>
              <a:rPr lang="es-CL" sz="2000" dirty="0">
                <a:solidFill>
                  <a:srgbClr val="000000"/>
                </a:solidFill>
              </a:rPr>
              <a:t>: </a:t>
            </a:r>
            <a:r>
              <a:rPr lang="es-ES" sz="2000" dirty="0" smtClean="0">
                <a:solidFill>
                  <a:schemeClr val="bg1"/>
                </a:solidFill>
              </a:rPr>
              <a:t>80</a:t>
            </a:r>
            <a:r>
              <a:rPr lang="es-ES" sz="2000" dirty="0">
                <a:solidFill>
                  <a:schemeClr val="bg1"/>
                </a:solidFill>
              </a:rPr>
              <a:t>%, 60% y 40% de los honorarios de los investigadores  (máx. ingreso anual de $19.500.000</a:t>
            </a:r>
            <a:r>
              <a:rPr lang="es-ES" sz="2000" dirty="0" smtClean="0">
                <a:solidFill>
                  <a:schemeClr val="bg1"/>
                </a:solidFill>
              </a:rPr>
              <a:t>); hasta 4.500.0000 </a:t>
            </a:r>
            <a:r>
              <a:rPr lang="es-ES" sz="2000" dirty="0">
                <a:solidFill>
                  <a:schemeClr val="bg1"/>
                </a:solidFill>
              </a:rPr>
              <a:t>al año por investigador(para gastos operativos, pasajes y viáticos o equipamiento menor</a:t>
            </a:r>
            <a:r>
              <a:rPr lang="es-ES" sz="2000" dirty="0" smtClean="0">
                <a:solidFill>
                  <a:schemeClr val="bg1"/>
                </a:solidFill>
              </a:rPr>
              <a:t>) </a:t>
            </a:r>
            <a:r>
              <a:rPr lang="es-ES" sz="2000" b="1" dirty="0" smtClean="0">
                <a:solidFill>
                  <a:schemeClr val="bg1"/>
                </a:solidFill>
              </a:rPr>
              <a:t>Regiones</a:t>
            </a:r>
            <a:r>
              <a:rPr lang="es-ES" sz="2000" dirty="0" smtClean="0">
                <a:solidFill>
                  <a:schemeClr val="bg1"/>
                </a:solidFill>
              </a:rPr>
              <a:t>: hasta 6.000.000; </a:t>
            </a:r>
            <a:r>
              <a:rPr lang="es-ES" sz="2000" b="1" dirty="0" smtClean="0">
                <a:solidFill>
                  <a:schemeClr val="bg1"/>
                </a:solidFill>
              </a:rPr>
              <a:t>bono instalación en regiones</a:t>
            </a:r>
            <a:r>
              <a:rPr lang="es-ES" sz="2000" dirty="0" smtClean="0">
                <a:solidFill>
                  <a:schemeClr val="bg1"/>
                </a:solidFill>
              </a:rPr>
              <a:t>: $500.000 </a:t>
            </a:r>
            <a:endParaRPr lang="es-ES" sz="2000" dirty="0">
              <a:solidFill>
                <a:schemeClr val="bg1"/>
              </a:solidFill>
            </a:endParaRP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MX" sz="2000" dirty="0" smtClean="0">
                <a:solidFill>
                  <a:srgbClr val="000000"/>
                </a:solidFill>
              </a:rPr>
              <a:t>Entre</a:t>
            </a:r>
            <a:r>
              <a:rPr lang="es-CL" sz="2000" dirty="0" smtClean="0">
                <a:solidFill>
                  <a:srgbClr val="000000"/>
                </a:solidFill>
              </a:rPr>
              <a:t> </a:t>
            </a:r>
            <a:r>
              <a:rPr lang="es-CL" sz="2000" dirty="0">
                <a:solidFill>
                  <a:srgbClr val="000000"/>
                </a:solidFill>
              </a:rPr>
              <a:t>2004 y 2013: Incorporación de 335 doctores en la academia.</a:t>
            </a:r>
          </a:p>
        </p:txBody>
      </p:sp>
    </p:spTree>
    <p:extLst>
      <p:ext uri="{BB962C8B-B14F-4D97-AF65-F5344CB8AC3E}">
        <p14:creationId xmlns:p14="http://schemas.microsoft.com/office/powerpoint/2010/main" val="25340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481199"/>
            <a:ext cx="2133600" cy="365125"/>
          </a:xfrm>
        </p:spPr>
        <p:txBody>
          <a:bodyPr/>
          <a:lstStyle/>
          <a:p>
            <a:pPr>
              <a:defRPr/>
            </a:pPr>
            <a:fld id="{771A8A2C-DBA2-469B-828A-07B8AF64D247}" type="slidenum">
              <a:rPr lang="es-ES_tradnl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pPr>
                <a:defRPr/>
              </a:pPr>
              <a:t>14</a:t>
            </a:fld>
            <a:endParaRPr lang="es-ES_tradnl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  <p:pic>
        <p:nvPicPr>
          <p:cNvPr id="47" name="Imagen 5" descr="logo_g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"/>
            <a:ext cx="1219200" cy="1104222"/>
          </a:xfrm>
          <a:prstGeom prst="rect">
            <a:avLst/>
          </a:prstGeom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477000"/>
            <a:ext cx="1219200" cy="38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1835696" y="98629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/>
            <a:r>
              <a:rPr lang="es-CL" sz="3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PAI- Apoyo al Retorno (2014)</a:t>
            </a:r>
            <a:endParaRPr lang="es-CL" sz="3200" b="1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bCL"/>
              <a:ea typeface="ＭＳ Ｐゴシック" pitchFamily="-65" charset="-128"/>
              <a:cs typeface="Arial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07504" y="1104222"/>
            <a:ext cx="8928992" cy="549313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spcAft>
                <a:spcPts val="1000"/>
              </a:spcAft>
              <a:buClr>
                <a:srgbClr val="006CB7"/>
              </a:buClr>
              <a:buNone/>
            </a:pPr>
            <a:r>
              <a:rPr lang="es-CL" sz="1800" b="1" dirty="0" smtClean="0">
                <a:solidFill>
                  <a:schemeClr val="bg1"/>
                </a:solidFill>
              </a:rPr>
              <a:t>Objetivo: 	</a:t>
            </a:r>
            <a:r>
              <a:rPr lang="es-CL" sz="1800" b="1" i="1" dirty="0">
                <a:solidFill>
                  <a:schemeClr val="bg1"/>
                </a:solidFill>
              </a:rPr>
              <a:t>a</a:t>
            </a:r>
            <a:r>
              <a:rPr lang="es-CL" sz="1800" i="1" dirty="0">
                <a:solidFill>
                  <a:schemeClr val="bg1"/>
                </a:solidFill>
              </a:rPr>
              <a:t>)  </a:t>
            </a:r>
            <a:r>
              <a:rPr lang="es-CL" sz="1800" i="1" dirty="0" smtClean="0">
                <a:solidFill>
                  <a:schemeClr val="bg1"/>
                </a:solidFill>
              </a:rPr>
              <a:t>	Incentivar </a:t>
            </a:r>
            <a:r>
              <a:rPr lang="es-CL" sz="1800" i="1" dirty="0">
                <a:solidFill>
                  <a:schemeClr val="bg1"/>
                </a:solidFill>
              </a:rPr>
              <a:t>y facilitar el retorno de los investigadores/a </a:t>
            </a:r>
            <a:r>
              <a:rPr lang="es-CL" sz="1800" i="1" dirty="0" smtClean="0">
                <a:solidFill>
                  <a:schemeClr val="bg1"/>
                </a:solidFill>
              </a:rPr>
              <a:t>									chilenos/as </a:t>
            </a:r>
            <a:r>
              <a:rPr lang="es-CL" sz="1800" i="1" dirty="0">
                <a:solidFill>
                  <a:schemeClr val="bg1"/>
                </a:solidFill>
              </a:rPr>
              <a:t>o extranjeros/as con residencia </a:t>
            </a:r>
            <a:r>
              <a:rPr lang="es-CL" sz="1800" i="1" dirty="0" smtClean="0">
                <a:solidFill>
                  <a:schemeClr val="bg1"/>
                </a:solidFill>
              </a:rPr>
              <a:t>definitiva;  </a:t>
            </a:r>
          </a:p>
          <a:p>
            <a:pPr marL="342900" lvl="1" indent="-342900" algn="just">
              <a:spcAft>
                <a:spcPts val="1000"/>
              </a:spcAft>
              <a:buClr>
                <a:srgbClr val="006CB7"/>
              </a:buClr>
              <a:buNone/>
            </a:pPr>
            <a:r>
              <a:rPr lang="es-CL" sz="1800" i="1" dirty="0">
                <a:solidFill>
                  <a:schemeClr val="bg1"/>
                </a:solidFill>
              </a:rPr>
              <a:t>	</a:t>
            </a:r>
            <a:r>
              <a:rPr lang="es-CL" sz="1800" i="1" dirty="0" smtClean="0">
                <a:solidFill>
                  <a:schemeClr val="bg1"/>
                </a:solidFill>
              </a:rPr>
              <a:t>			b</a:t>
            </a:r>
            <a:r>
              <a:rPr lang="es-CL" sz="1800" i="1" dirty="0">
                <a:solidFill>
                  <a:schemeClr val="bg1"/>
                </a:solidFill>
              </a:rPr>
              <a:t>) </a:t>
            </a:r>
            <a:r>
              <a:rPr lang="es-CL" sz="1800" i="1" dirty="0" smtClean="0">
                <a:solidFill>
                  <a:schemeClr val="bg1"/>
                </a:solidFill>
              </a:rPr>
              <a:t>	Aumentar </a:t>
            </a:r>
            <a:r>
              <a:rPr lang="es-CL" sz="1800" i="1" dirty="0">
                <a:solidFill>
                  <a:schemeClr val="bg1"/>
                </a:solidFill>
              </a:rPr>
              <a:t>la productividad científica del país e incrementar </a:t>
            </a:r>
            <a:r>
              <a:rPr lang="es-CL" sz="1800" i="1" dirty="0" smtClean="0">
                <a:solidFill>
                  <a:schemeClr val="bg1"/>
                </a:solidFill>
              </a:rPr>
              <a:t>							la </a:t>
            </a:r>
            <a:r>
              <a:rPr lang="es-CL" sz="1800" i="1" dirty="0">
                <a:solidFill>
                  <a:schemeClr val="bg1"/>
                </a:solidFill>
              </a:rPr>
              <a:t>participación de investigadores </a:t>
            </a:r>
            <a:r>
              <a:rPr lang="es-CL" sz="1800" i="1" dirty="0" smtClean="0">
                <a:solidFill>
                  <a:schemeClr val="bg1"/>
                </a:solidFill>
              </a:rPr>
              <a:t>jóvenes. </a:t>
            </a:r>
            <a:r>
              <a:rPr lang="es-CL" sz="1800" dirty="0" smtClean="0">
                <a:solidFill>
                  <a:srgbClr val="000000"/>
                </a:solidFill>
              </a:rPr>
              <a:t>	</a:t>
            </a:r>
            <a:r>
              <a:rPr lang="es-CL" sz="1800" b="1" dirty="0" smtClean="0">
                <a:solidFill>
                  <a:srgbClr val="000000"/>
                </a:solidFill>
              </a:rPr>
              <a:t>				</a:t>
            </a: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1800" dirty="0" smtClean="0">
                <a:solidFill>
                  <a:srgbClr val="000000"/>
                </a:solidFill>
              </a:rPr>
              <a:t>Investigadores/as chilenos/as o extranjeros/as (con residencia definitiva) de todas las áreas del conocimiento;</a:t>
            </a: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1800" dirty="0" smtClean="0">
                <a:solidFill>
                  <a:srgbClr val="000000"/>
                </a:solidFill>
              </a:rPr>
              <a:t>Que </a:t>
            </a:r>
            <a:r>
              <a:rPr lang="es-CL" sz="1800" dirty="0">
                <a:solidFill>
                  <a:srgbClr val="000000"/>
                </a:solidFill>
              </a:rPr>
              <a:t>hayan realizado y obtenido su Grado académico de doctor/a en una institución fuera de Chile (a partir de </a:t>
            </a:r>
            <a:r>
              <a:rPr lang="es-CL" sz="1800" dirty="0" smtClean="0">
                <a:solidFill>
                  <a:srgbClr val="000000"/>
                </a:solidFill>
              </a:rPr>
              <a:t>Agosto de 2012), </a:t>
            </a:r>
            <a:r>
              <a:rPr lang="es-CL" sz="1800" dirty="0">
                <a:solidFill>
                  <a:srgbClr val="000000"/>
                </a:solidFill>
              </a:rPr>
              <a:t>y se encuentren al momento de </a:t>
            </a:r>
            <a:r>
              <a:rPr lang="es-CL" sz="1800" dirty="0" smtClean="0">
                <a:solidFill>
                  <a:srgbClr val="000000"/>
                </a:solidFill>
              </a:rPr>
              <a:t>postular residiendo </a:t>
            </a:r>
            <a:r>
              <a:rPr lang="es-CL" sz="1800" dirty="0">
                <a:solidFill>
                  <a:srgbClr val="000000"/>
                </a:solidFill>
              </a:rPr>
              <a:t>en el </a:t>
            </a:r>
            <a:r>
              <a:rPr lang="es-CL" sz="1800" dirty="0" smtClean="0">
                <a:solidFill>
                  <a:srgbClr val="000000"/>
                </a:solidFill>
              </a:rPr>
              <a:t>extranjero;</a:t>
            </a:r>
            <a:endParaRPr lang="es-CL" sz="1800" dirty="0">
              <a:solidFill>
                <a:srgbClr val="000000"/>
              </a:solidFill>
            </a:endParaRP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1800" dirty="0" smtClean="0">
                <a:solidFill>
                  <a:srgbClr val="000000"/>
                </a:solidFill>
              </a:rPr>
              <a:t>Patrocinio </a:t>
            </a:r>
            <a:r>
              <a:rPr lang="es-CL" sz="1800" dirty="0">
                <a:solidFill>
                  <a:srgbClr val="000000"/>
                </a:solidFill>
              </a:rPr>
              <a:t>de Universidades chilenas </a:t>
            </a:r>
            <a:r>
              <a:rPr lang="es-CL" sz="1800" dirty="0" smtClean="0">
                <a:solidFill>
                  <a:srgbClr val="000000"/>
                </a:solidFill>
              </a:rPr>
              <a:t>acreditadas o Centros </a:t>
            </a:r>
            <a:r>
              <a:rPr lang="es-CL" sz="1800" dirty="0">
                <a:solidFill>
                  <a:srgbClr val="000000"/>
                </a:solidFill>
              </a:rPr>
              <a:t>de </a:t>
            </a:r>
            <a:r>
              <a:rPr lang="es-CL" sz="1800" dirty="0" smtClean="0">
                <a:solidFill>
                  <a:srgbClr val="000000"/>
                </a:solidFill>
              </a:rPr>
              <a:t>investigación;</a:t>
            </a: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1800" dirty="0">
                <a:solidFill>
                  <a:srgbClr val="000000"/>
                </a:solidFill>
              </a:rPr>
              <a:t>Dedicación exclusiva (disponibilidad de 6 </a:t>
            </a:r>
            <a:r>
              <a:rPr lang="es-CL" sz="1800" dirty="0" err="1">
                <a:solidFill>
                  <a:srgbClr val="000000"/>
                </a:solidFill>
              </a:rPr>
              <a:t>hrs</a:t>
            </a:r>
            <a:r>
              <a:rPr lang="es-CL" sz="1800" dirty="0">
                <a:solidFill>
                  <a:srgbClr val="000000"/>
                </a:solidFill>
              </a:rPr>
              <a:t>. semanales en la </a:t>
            </a:r>
            <a:r>
              <a:rPr lang="es-CL" sz="1800" dirty="0" smtClean="0">
                <a:solidFill>
                  <a:srgbClr val="000000"/>
                </a:solidFill>
              </a:rPr>
              <a:t>Institución </a:t>
            </a:r>
            <a:r>
              <a:rPr lang="es-CL" sz="1800" dirty="0" err="1" smtClean="0">
                <a:solidFill>
                  <a:srgbClr val="000000"/>
                </a:solidFill>
              </a:rPr>
              <a:t>Patrocinante</a:t>
            </a:r>
            <a:r>
              <a:rPr lang="es-CL" sz="1800" dirty="0" smtClean="0">
                <a:solidFill>
                  <a:srgbClr val="000000"/>
                </a:solidFill>
              </a:rPr>
              <a:t> </a:t>
            </a:r>
            <a:r>
              <a:rPr lang="es-CL" sz="1800" dirty="0">
                <a:solidFill>
                  <a:srgbClr val="000000"/>
                </a:solidFill>
              </a:rPr>
              <a:t>para actividades relacionadas remuneradas</a:t>
            </a:r>
            <a:r>
              <a:rPr lang="es-CL" sz="1800" dirty="0" smtClean="0">
                <a:solidFill>
                  <a:srgbClr val="000000"/>
                </a:solidFill>
              </a:rPr>
              <a:t>). </a:t>
            </a: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1800" b="1" dirty="0" smtClean="0">
                <a:solidFill>
                  <a:srgbClr val="000000"/>
                </a:solidFill>
              </a:rPr>
              <a:t>Beneficios</a:t>
            </a:r>
            <a:r>
              <a:rPr lang="es-CL" sz="1800" b="1" dirty="0">
                <a:solidFill>
                  <a:srgbClr val="000000"/>
                </a:solidFill>
              </a:rPr>
              <a:t>: </a:t>
            </a:r>
            <a:r>
              <a:rPr lang="es-CL" sz="1800" dirty="0">
                <a:solidFill>
                  <a:srgbClr val="000000"/>
                </a:solidFill>
              </a:rPr>
              <a:t>Financiamiento por dos </a:t>
            </a:r>
            <a:r>
              <a:rPr lang="es-CL" sz="1800" dirty="0" smtClean="0">
                <a:solidFill>
                  <a:srgbClr val="000000"/>
                </a:solidFill>
              </a:rPr>
              <a:t>años: honorarios $1.600.00 mensual en RM y </a:t>
            </a:r>
            <a:r>
              <a:rPr lang="es-CL" sz="1800" b="1" dirty="0" smtClean="0">
                <a:solidFill>
                  <a:srgbClr val="000000"/>
                </a:solidFill>
              </a:rPr>
              <a:t>$1.900.000 en regiones</a:t>
            </a:r>
            <a:r>
              <a:rPr lang="es-CL" sz="1800" dirty="0" smtClean="0">
                <a:solidFill>
                  <a:srgbClr val="000000"/>
                </a:solidFill>
              </a:rPr>
              <a:t>; hasta 20.000.000 anuales para gastos de investigación; más 17% OVH sobre gastos de investigación.</a:t>
            </a:r>
          </a:p>
          <a:p>
            <a:pPr marL="342900" lvl="1" indent="-342900">
              <a:spcBef>
                <a:spcPts val="900"/>
              </a:spcBef>
              <a:buClr>
                <a:srgbClr val="0096DD"/>
              </a:buClr>
              <a:buFont typeface="Arial" charset="0"/>
              <a:buChar char="•"/>
            </a:pPr>
            <a:r>
              <a:rPr lang="es-CL" sz="1800" dirty="0" smtClean="0">
                <a:solidFill>
                  <a:srgbClr val="000000"/>
                </a:solidFill>
              </a:rPr>
              <a:t>Adjudicados: 2012, 19; 2013,  </a:t>
            </a:r>
            <a:r>
              <a:rPr lang="es-CL" sz="1800" dirty="0">
                <a:solidFill>
                  <a:srgbClr val="000000"/>
                </a:solidFill>
              </a:rPr>
              <a:t>25.</a:t>
            </a:r>
          </a:p>
        </p:txBody>
      </p:sp>
    </p:spTree>
    <p:extLst>
      <p:ext uri="{BB962C8B-B14F-4D97-AF65-F5344CB8AC3E}">
        <p14:creationId xmlns:p14="http://schemas.microsoft.com/office/powerpoint/2010/main" val="28385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17.png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286000" y="0"/>
            <a:ext cx="6880225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7956376" cy="562074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latin typeface="+mn-lt"/>
              </a:rPr>
              <a:t>5. PAI: INSERCIÓN EN EL SECTOR PRODUCTIVO (2012)</a:t>
            </a:r>
            <a:endParaRPr lang="es-CL" sz="20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313" y="1124744"/>
            <a:ext cx="8784976" cy="5400600"/>
          </a:xfrm>
        </p:spPr>
        <p:txBody>
          <a:bodyPr>
            <a:noAutofit/>
          </a:bodyPr>
          <a:lstStyle/>
          <a:p>
            <a:pPr marL="185738" lvl="1" indent="0" algn="just" defTabSz="185738">
              <a:spcAft>
                <a:spcPts val="300"/>
              </a:spcAft>
              <a:buClr>
                <a:schemeClr val="tx2"/>
              </a:buClr>
              <a:buNone/>
              <a:tabLst>
                <a:tab pos="0" algn="l"/>
              </a:tabLst>
            </a:pPr>
            <a:r>
              <a:rPr lang="es-CL" sz="1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Objetivo</a:t>
            </a:r>
            <a:r>
              <a:rPr lang="es-CL" sz="18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: </a:t>
            </a:r>
            <a:r>
              <a:rPr lang="es-CL" sz="1800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Mejorar la capacidad tecnológica del sector mediante la incorporación de nuevos investigadores</a:t>
            </a:r>
            <a:r>
              <a:rPr lang="es-CL" sz="18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, </a:t>
            </a:r>
            <a:r>
              <a:rPr lang="es-CL" sz="1800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para implantar  y desarrollar  procesos de </a:t>
            </a:r>
            <a:r>
              <a:rPr lang="es-CL" sz="1800" i="1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I+D+i</a:t>
            </a:r>
            <a:r>
              <a:rPr lang="es-CL" sz="1800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, tanto en empresas como en entidades tecnológicas estrechamente vinculadas a sectores productivos.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2 líneas: Inserción en Investigación (1 ó 2 investigadores por proyecto) e Inserción en Gestión Científica (1 gestor)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Grado de doctor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obtenido en 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últimos 7 años(investigador) y 10 años(gestor)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Posibilidad de incluir un </a:t>
            </a:r>
            <a:r>
              <a:rPr lang="es-CL" sz="2000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tesista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de doctorado.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Proyectos de duración 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2 a 3 años 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CL" sz="2000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Inv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s-CL" sz="20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y  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2 años 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(Gestor)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Tres Convocatorias al año (1ª. 2014- cierre 31 de marzo)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Beneficios: Investigador </a:t>
            </a:r>
            <a:r>
              <a:rPr lang="es-ES" sz="2000" dirty="0" smtClean="0">
                <a:solidFill>
                  <a:schemeClr val="bg1"/>
                </a:solidFill>
              </a:rPr>
              <a:t>80</a:t>
            </a:r>
            <a:r>
              <a:rPr lang="es-ES" sz="2000" dirty="0">
                <a:solidFill>
                  <a:schemeClr val="bg1"/>
                </a:solidFill>
              </a:rPr>
              <a:t>%, </a:t>
            </a:r>
            <a:r>
              <a:rPr lang="es-ES" sz="2000" dirty="0" smtClean="0">
                <a:solidFill>
                  <a:schemeClr val="bg1"/>
                </a:solidFill>
              </a:rPr>
              <a:t>50</a:t>
            </a:r>
            <a:r>
              <a:rPr lang="es-ES" sz="2000" dirty="0">
                <a:solidFill>
                  <a:schemeClr val="bg1"/>
                </a:solidFill>
              </a:rPr>
              <a:t>% y </a:t>
            </a:r>
            <a:r>
              <a:rPr lang="es-ES" sz="2000" dirty="0" smtClean="0">
                <a:solidFill>
                  <a:schemeClr val="bg1"/>
                </a:solidFill>
              </a:rPr>
              <a:t>30</a:t>
            </a:r>
            <a:r>
              <a:rPr lang="es-ES" sz="2000" dirty="0">
                <a:solidFill>
                  <a:schemeClr val="bg1"/>
                </a:solidFill>
              </a:rPr>
              <a:t>% de </a:t>
            </a:r>
            <a:r>
              <a:rPr lang="es-ES" sz="2000" dirty="0" smtClean="0">
                <a:solidFill>
                  <a:schemeClr val="bg1"/>
                </a:solidFill>
              </a:rPr>
              <a:t>los honorarios 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y, Gestor 80% y 50% de la renta</a:t>
            </a:r>
            <a:r>
              <a:rPr lang="es-ES" sz="2000" dirty="0" smtClean="0">
                <a:solidFill>
                  <a:schemeClr val="bg1"/>
                </a:solidFill>
              </a:rPr>
              <a:t>(entre </a:t>
            </a:r>
            <a:r>
              <a:rPr lang="es-CL" sz="2000" dirty="0">
                <a:solidFill>
                  <a:schemeClr val="bg1"/>
                </a:solidFill>
              </a:rPr>
              <a:t>$18.000.000 y $27.000.000 anuales)</a:t>
            </a:r>
            <a:r>
              <a:rPr lang="es-CL" sz="2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; </a:t>
            </a:r>
            <a:r>
              <a:rPr lang="es-CL" sz="20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gastos operación, $3.000.00 anuales; asistencia a eventos (hasta 2.000.000 anuales). </a:t>
            </a:r>
          </a:p>
          <a:p>
            <a:pPr marL="628650" lvl="1" algn="just">
              <a:spcAft>
                <a:spcPts val="3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es-CL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2009 </a:t>
            </a:r>
            <a:r>
              <a:rPr lang="es-CL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s-CL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2012: Incorporación de </a:t>
            </a:r>
            <a:r>
              <a:rPr lang="es-CL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54</a:t>
            </a:r>
            <a:r>
              <a:rPr lang="es-CL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doctores (2009-2010 incluyen magíster).  </a:t>
            </a:r>
          </a:p>
          <a:p>
            <a:pPr lvl="2" algn="just">
              <a:spcAft>
                <a:spcPts val="300"/>
              </a:spcAft>
              <a:buClr>
                <a:schemeClr val="tx2"/>
              </a:buClr>
              <a:buFont typeface="Wingdings" pitchFamily="2" charset="2"/>
              <a:buChar char="v"/>
            </a:pPr>
            <a:endParaRPr lang="es-CL" sz="1600" dirty="0" smtClean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  <a:p>
            <a:pPr>
              <a:spcAft>
                <a:spcPts val="300"/>
              </a:spcAft>
              <a:buNone/>
            </a:pPr>
            <a:endParaRPr lang="es-CL" sz="1600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  <p:sp>
        <p:nvSpPr>
          <p:cNvPr id="5" name="Rectángulo 10"/>
          <p:cNvSpPr/>
          <p:nvPr/>
        </p:nvSpPr>
        <p:spPr>
          <a:xfrm>
            <a:off x="18801" y="0"/>
            <a:ext cx="9166225" cy="1104223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5" descr="logo_g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01" y="1"/>
            <a:ext cx="1219200" cy="1104222"/>
          </a:xfrm>
          <a:prstGeom prst="rect">
            <a:avLst/>
          </a:prstGeom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001" y="6477000"/>
            <a:ext cx="1219200" cy="38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1 Título"/>
          <p:cNvSpPr txBox="1">
            <a:spLocks/>
          </p:cNvSpPr>
          <p:nvPr/>
        </p:nvSpPr>
        <p:spPr bwMode="auto">
          <a:xfrm>
            <a:off x="1695201" y="44624"/>
            <a:ext cx="70720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57188" indent="-357188"/>
            <a:r>
              <a:rPr lang="es-CL" sz="28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3</a:t>
            </a:r>
            <a:r>
              <a:rPr lang="es-CL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. </a:t>
            </a:r>
            <a:r>
              <a:rPr lang="es-CL" sz="28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PAI- INSERCIÓN EN </a:t>
            </a:r>
            <a:r>
              <a:rPr lang="es-CL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SECTOR PRODUCTIVO (2014)</a:t>
            </a:r>
            <a:endParaRPr lang="es-CL" sz="2800" b="1" dirty="0">
              <a:solidFill>
                <a:schemeClr val="bg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bCL"/>
              <a:ea typeface="ＭＳ Ｐゴシック" pitchFamily="-65" charset="-128"/>
              <a:cs typeface="Arial" charset="0"/>
            </a:endParaRPr>
          </a:p>
        </p:txBody>
      </p:sp>
      <p:sp>
        <p:nvSpPr>
          <p:cNvPr id="10" name="1 Marcador de número de diapositiva"/>
          <p:cNvSpPr txBox="1">
            <a:spLocks/>
          </p:cNvSpPr>
          <p:nvPr/>
        </p:nvSpPr>
        <p:spPr>
          <a:xfrm>
            <a:off x="7020272" y="64686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AD50A81-0AB6-4C38-A68F-BE30969A8C8B}" type="slidenum">
              <a:rPr lang="es-ES_tradnl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pPr>
                <a:defRPr/>
              </a:pPr>
              <a:t>15</a:t>
            </a:fld>
            <a:endParaRPr lang="es-ES_tradnl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9048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481199"/>
            <a:ext cx="2133600" cy="365125"/>
          </a:xfrm>
        </p:spPr>
        <p:txBody>
          <a:bodyPr/>
          <a:lstStyle/>
          <a:p>
            <a:pPr>
              <a:defRPr/>
            </a:pPr>
            <a:fld id="{771A8A2C-DBA2-469B-828A-07B8AF64D247}" type="slidenum">
              <a:rPr lang="es-ES_tradnl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pPr>
                <a:defRPr/>
              </a:pPr>
              <a:t>16</a:t>
            </a:fld>
            <a:endParaRPr lang="es-ES_tradnl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  <p:pic>
        <p:nvPicPr>
          <p:cNvPr id="47" name="Imagen 5" descr="logo_g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"/>
            <a:ext cx="1219200" cy="1104222"/>
          </a:xfrm>
          <a:prstGeom prst="rect">
            <a:avLst/>
          </a:prstGeom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477000"/>
            <a:ext cx="1219200" cy="38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1835696" y="98629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/>
            <a:r>
              <a:rPr lang="es-CL" sz="32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PAI: Tesis de Doctorado en la </a:t>
            </a:r>
            <a:r>
              <a:rPr lang="es-CL" sz="3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Industria(2014)</a:t>
            </a:r>
            <a:endParaRPr lang="es-CL" sz="3200" b="1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83568" y="1307449"/>
            <a:ext cx="7704856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Aft>
                <a:spcPts val="1000"/>
              </a:spcAft>
              <a:buClr>
                <a:srgbClr val="006CB7"/>
              </a:buClr>
              <a:buNone/>
            </a:pPr>
            <a:r>
              <a:rPr lang="es-CL" sz="2000" b="1" dirty="0" smtClean="0">
                <a:solidFill>
                  <a:schemeClr val="bg1"/>
                </a:solidFill>
              </a:rPr>
              <a:t>Objetivo</a:t>
            </a:r>
            <a:r>
              <a:rPr lang="es-CL" sz="2000" dirty="0" smtClean="0">
                <a:solidFill>
                  <a:schemeClr val="bg1"/>
                </a:solidFill>
              </a:rPr>
              <a:t>: 	</a:t>
            </a:r>
            <a:r>
              <a:rPr lang="es-CL" sz="2000" i="1" dirty="0">
                <a:solidFill>
                  <a:schemeClr val="bg1"/>
                </a:solidFill>
              </a:rPr>
              <a:t>Financiamiento para el desarrollo de tesis doctorales que </a:t>
            </a:r>
            <a:r>
              <a:rPr lang="es-CL" sz="2000" i="1" dirty="0" smtClean="0">
                <a:solidFill>
                  <a:schemeClr val="bg1"/>
                </a:solidFill>
              </a:rPr>
              <a:t>				contemplen </a:t>
            </a:r>
            <a:r>
              <a:rPr lang="es-CL" sz="2000" i="1" dirty="0">
                <a:solidFill>
                  <a:schemeClr val="bg1"/>
                </a:solidFill>
              </a:rPr>
              <a:t>la activa participación de empresas u otras </a:t>
            </a:r>
            <a:r>
              <a:rPr lang="es-CL" sz="2000" i="1" dirty="0" smtClean="0">
                <a:solidFill>
                  <a:schemeClr val="bg1"/>
                </a:solidFill>
              </a:rPr>
              <a:t>				instituciones </a:t>
            </a:r>
            <a:r>
              <a:rPr lang="es-CL" sz="2000" i="1" dirty="0">
                <a:solidFill>
                  <a:schemeClr val="bg1"/>
                </a:solidFill>
              </a:rPr>
              <a:t>vinculadas al sector </a:t>
            </a:r>
            <a:r>
              <a:rPr lang="es-CL" sz="2000" i="1" dirty="0" smtClean="0">
                <a:solidFill>
                  <a:schemeClr val="bg1"/>
                </a:solidFill>
              </a:rPr>
              <a:t>productivo, </a:t>
            </a:r>
            <a:r>
              <a:rPr lang="es-CL" sz="2000" i="1" dirty="0">
                <a:solidFill>
                  <a:schemeClr val="bg1"/>
                </a:solidFill>
              </a:rPr>
              <a:t>con el fin de:</a:t>
            </a:r>
          </a:p>
          <a:p>
            <a:pPr marL="742950" lvl="2" indent="-342900">
              <a:spcAft>
                <a:spcPts val="1000"/>
              </a:spcAft>
              <a:buClr>
                <a:srgbClr val="006CB7"/>
              </a:buClr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bg1"/>
                </a:solidFill>
              </a:rPr>
              <a:t>Fortalecer </a:t>
            </a:r>
            <a:r>
              <a:rPr lang="es-CL" sz="1400" dirty="0">
                <a:solidFill>
                  <a:schemeClr val="bg1"/>
                </a:solidFill>
              </a:rPr>
              <a:t>el vínculo entre los programas de doctorado acreditados y las empresas, alineando así las expectativas e intereses de la academia y el sector productivo.</a:t>
            </a:r>
          </a:p>
          <a:p>
            <a:pPr marL="742950" lvl="2" indent="-342900">
              <a:spcAft>
                <a:spcPts val="1000"/>
              </a:spcAft>
              <a:buClr>
                <a:srgbClr val="006CB7"/>
              </a:buClr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bg1"/>
                </a:solidFill>
              </a:rPr>
              <a:t>Estimular </a:t>
            </a:r>
            <a:r>
              <a:rPr lang="es-CL" sz="1400" dirty="0">
                <a:solidFill>
                  <a:schemeClr val="bg1"/>
                </a:solidFill>
              </a:rPr>
              <a:t>a las entidades productivas para emprender procesos de  </a:t>
            </a:r>
            <a:r>
              <a:rPr lang="es-CL" sz="1400" dirty="0" err="1">
                <a:solidFill>
                  <a:schemeClr val="bg1"/>
                </a:solidFill>
              </a:rPr>
              <a:t>I+D+i</a:t>
            </a:r>
            <a:r>
              <a:rPr lang="es-CL" sz="1400" dirty="0">
                <a:solidFill>
                  <a:schemeClr val="bg1"/>
                </a:solidFill>
              </a:rPr>
              <a:t>.</a:t>
            </a:r>
          </a:p>
          <a:p>
            <a:pPr marL="742950" lvl="2" indent="-342900">
              <a:spcAft>
                <a:spcPts val="1000"/>
              </a:spcAft>
              <a:buClr>
                <a:srgbClr val="006CB7"/>
              </a:buClr>
              <a:buFont typeface="Arial" panose="020B0604020202020204" pitchFamily="34" charset="0"/>
              <a:buChar char="•"/>
            </a:pPr>
            <a:r>
              <a:rPr lang="es-CL" sz="1400" dirty="0" smtClean="0">
                <a:solidFill>
                  <a:schemeClr val="bg1"/>
                </a:solidFill>
              </a:rPr>
              <a:t>Potenciar </a:t>
            </a:r>
            <a:r>
              <a:rPr lang="es-CL" sz="1400" dirty="0">
                <a:solidFill>
                  <a:schemeClr val="bg1"/>
                </a:solidFill>
              </a:rPr>
              <a:t>el desarrollo científico de doctores jóvenes e incentivarlos a acercarse al Sector Productivo</a:t>
            </a:r>
            <a:r>
              <a:rPr lang="es-CL" sz="1400" dirty="0" smtClean="0">
                <a:solidFill>
                  <a:schemeClr val="bg1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Público objetivo:</a:t>
            </a:r>
            <a:r>
              <a:rPr lang="es-CL" sz="1800" dirty="0" smtClean="0">
                <a:solidFill>
                  <a:srgbClr val="FF0000"/>
                </a:solidFill>
              </a:rPr>
              <a:t> </a:t>
            </a:r>
            <a:r>
              <a:rPr lang="es-CL" sz="1800" dirty="0">
                <a:solidFill>
                  <a:schemeClr val="bg1"/>
                </a:solidFill>
              </a:rPr>
              <a:t>Universidades con programas de doctorado </a:t>
            </a:r>
            <a:r>
              <a:rPr lang="es-CL" sz="1800" dirty="0" smtClean="0">
                <a:solidFill>
                  <a:schemeClr val="bg1"/>
                </a:solidFill>
              </a:rPr>
              <a:t>acreditados, empresas y centros tecnológicos</a:t>
            </a:r>
          </a:p>
          <a:p>
            <a:pPr>
              <a:spcAft>
                <a:spcPts val="600"/>
              </a:spcAft>
            </a:pP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Beneficios</a:t>
            </a:r>
            <a:r>
              <a:rPr lang="es-CL" sz="1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: </a:t>
            </a: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Honorarios</a:t>
            </a:r>
            <a:r>
              <a:rPr lang="es-CL" sz="1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: M$ </a:t>
            </a: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750/</a:t>
            </a:r>
            <a:r>
              <a:rPr lang="es-CL" sz="1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tesista</a:t>
            </a: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/mes; Gastos </a:t>
            </a:r>
            <a:r>
              <a:rPr lang="es-CL" sz="1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operacionales: hasta MM$ </a:t>
            </a: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3/año ( gastos operacionales) más MM$1,5 (eventos x proyecto).</a:t>
            </a:r>
            <a:endParaRPr lang="es-CL" sz="18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300"/>
              </a:spcAft>
            </a:pPr>
            <a:r>
              <a:rPr lang="es-CL" sz="1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Duración de hasta </a:t>
            </a:r>
            <a:r>
              <a:rPr lang="es-CL" sz="1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2 años.</a:t>
            </a:r>
          </a:p>
          <a:p>
            <a:pPr marL="342900" lvl="1" indent="-342900">
              <a:spcAft>
                <a:spcPts val="1000"/>
              </a:spcAft>
              <a:buClr>
                <a:srgbClr val="006CB7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1"/>
                </a:solidFill>
              </a:rPr>
              <a:t>2009-2013: 47 </a:t>
            </a:r>
            <a:r>
              <a:rPr lang="es-MX" sz="1800" dirty="0" err="1" smtClean="0">
                <a:solidFill>
                  <a:schemeClr val="bg1"/>
                </a:solidFill>
              </a:rPr>
              <a:t>Tesistas</a:t>
            </a:r>
            <a:endParaRPr lang="es-CL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5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17.png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286000" y="0"/>
            <a:ext cx="6880225" cy="6858000"/>
          </a:xfrm>
          <a:prstGeom prst="rect">
            <a:avLst/>
          </a:prstGeom>
        </p:spPr>
      </p:pic>
      <p:pic>
        <p:nvPicPr>
          <p:cNvPr id="7" name="Imagen 6" descr="logo_go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1219200"/>
            <a:ext cx="2438400" cy="2208444"/>
          </a:xfrm>
          <a:prstGeom prst="rect">
            <a:avLst/>
          </a:prstGeom>
        </p:spPr>
      </p:pic>
      <p:pic>
        <p:nvPicPr>
          <p:cNvPr id="8" name="Imagen 7" descr="Imagen 1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0" y="3579581"/>
            <a:ext cx="2039371" cy="205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07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37128"/>
            <a:ext cx="7056784" cy="4399984"/>
          </a:xfrm>
        </p:spPr>
        <p:txBody>
          <a:bodyPr/>
          <a:lstStyle/>
          <a:p>
            <a:pPr algn="ctr"/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ＭＳ Ｐゴシック" pitchFamily="-65" charset="-128"/>
                <a:cs typeface="Arial" charset="0"/>
              </a:rPr>
              <a:t>ANEXOS</a:t>
            </a:r>
            <a:endParaRPr lang="es-CL" b="1" dirty="0">
              <a:solidFill>
                <a:schemeClr val="bg1">
                  <a:lumMod val="65000"/>
                  <a:lumOff val="35000"/>
                </a:schemeClr>
              </a:solidFill>
              <a:latin typeface="gobCL"/>
              <a:ea typeface="ＭＳ Ｐゴシック" pitchFamily="-65" charset="-128"/>
              <a:cs typeface="Arial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104223"/>
            <a:ext cx="8229600" cy="572953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4000"/>
              </a:lnSpc>
            </a:pPr>
            <a:endParaRPr lang="es-CL" sz="1700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98977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bCL"/>
                <a:ea typeface="ＭＳ Ｐゴシック" pitchFamily="-65" charset="-128"/>
                <a:cs typeface="Arial" charset="0"/>
              </a:rPr>
              <a:t>Algunas estadísticas del </a:t>
            </a:r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obCL"/>
                <a:ea typeface="ＭＳ Ｐゴシック" pitchFamily="-65" charset="-128"/>
                <a:cs typeface="Arial" charset="0"/>
              </a:rPr>
              <a:t>PAI</a:t>
            </a:r>
            <a:endParaRPr lang="es-CL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2 Tabla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78854609"/>
              </p:ext>
            </p:extLst>
          </p:nvPr>
        </p:nvGraphicFramePr>
        <p:xfrm>
          <a:off x="510907" y="1373075"/>
          <a:ext cx="8237556" cy="4810244"/>
        </p:xfrm>
        <a:graphic>
          <a:graphicData uri="http://schemas.openxmlformats.org/drawingml/2006/table">
            <a:tbl>
              <a:tblPr/>
              <a:tblGrid>
                <a:gridCol w="828873"/>
                <a:gridCol w="1058383"/>
                <a:gridCol w="1763972"/>
                <a:gridCol w="2910554"/>
                <a:gridCol w="1675774"/>
              </a:tblGrid>
              <a:tr h="434205"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CL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CL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Año de concurso</a:t>
                      </a:r>
                      <a:endParaRPr lang="es-CL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CL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Postulaciones</a:t>
                      </a:r>
                      <a:endParaRPr lang="es-CL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CL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Proyectos</a:t>
                      </a:r>
                      <a:r>
                        <a:rPr lang="es-CL" sz="14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 adjudicados e </a:t>
                      </a:r>
                      <a:r>
                        <a:rPr lang="es-CL" sz="1400" b="1" i="0" u="none" strike="noStrike" kern="1200" baseline="0" dirty="0" err="1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Investgadores</a:t>
                      </a:r>
                      <a:r>
                        <a:rPr lang="es-CL" sz="14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 Insertados</a:t>
                      </a:r>
                      <a:endParaRPr lang="es-CL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CL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Tasa adjudicación proyectos</a:t>
                      </a:r>
                      <a:endParaRPr lang="es-CL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687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En la Academia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41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21 - 41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51%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25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21- 31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84%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84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47 - 60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56%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76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42 - 42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55%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5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L" sz="5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1339">
                <a:tc row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Apoyo al retorno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3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2013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71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25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35%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5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L" sz="5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87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En la industria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gobCL"/>
                        </a:rPr>
                        <a:t>60%</a:t>
                      </a:r>
                      <a:endParaRPr lang="es-CL" sz="1400" dirty="0">
                        <a:solidFill>
                          <a:schemeClr val="bg1"/>
                        </a:solidFill>
                        <a:latin typeface="gobC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26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gobCL"/>
                        </a:rPr>
                        <a:t>54%</a:t>
                      </a:r>
                      <a:endParaRPr lang="es-CL" sz="1400" dirty="0">
                        <a:solidFill>
                          <a:schemeClr val="bg1"/>
                        </a:solidFill>
                        <a:latin typeface="gobC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37">
                <a:tc vMerge="1">
                  <a:txBody>
                    <a:bodyPr/>
                    <a:lstStyle/>
                    <a:p>
                      <a:pPr algn="ctr" fontAlgn="ctr"/>
                      <a:endParaRPr lang="es-CL" sz="1000" b="1" i="0" u="none" strike="noStrike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2011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gobCL"/>
                        </a:rPr>
                        <a:t>64%</a:t>
                      </a:r>
                      <a:endParaRPr lang="es-CL" sz="1400" dirty="0">
                        <a:solidFill>
                          <a:schemeClr val="bg1"/>
                        </a:solidFill>
                        <a:latin typeface="gobC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37">
                <a:tc vMerge="1">
                  <a:txBody>
                    <a:bodyPr/>
                    <a:lstStyle/>
                    <a:p>
                      <a:pPr algn="ctr" fontAlgn="ctr"/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19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gobCL"/>
                        </a:rPr>
                        <a:t>54%</a:t>
                      </a:r>
                      <a:endParaRPr lang="es-CL" sz="1400" dirty="0">
                        <a:solidFill>
                          <a:schemeClr val="bg1"/>
                        </a:solidFill>
                        <a:latin typeface="gobC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59">
                <a:tc gridSpan="5">
                  <a:txBody>
                    <a:bodyPr/>
                    <a:lstStyle/>
                    <a:p>
                      <a:pPr algn="ctr" fontAlgn="b"/>
                      <a:endParaRPr lang="es-CL" sz="5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19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Tesis en la Industria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16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gobCL"/>
                        </a:rPr>
                        <a:t>88%</a:t>
                      </a:r>
                      <a:endParaRPr lang="es-CL" sz="1400" dirty="0">
                        <a:solidFill>
                          <a:schemeClr val="bg1"/>
                        </a:solidFill>
                        <a:latin typeface="gobC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74">
                <a:tc vMerge="1">
                  <a:txBody>
                    <a:bodyPr/>
                    <a:lstStyle/>
                    <a:p>
                      <a:pPr algn="ctr" fontAlgn="ctr"/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endParaRPr lang="es-CL" sz="1400" b="0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obCL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es-CL" sz="1400" b="1" i="0" u="none" strike="noStrike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effectLst/>
                        <a:latin typeface="gobCL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bg1"/>
                          </a:solidFill>
                          <a:latin typeface="gobCL"/>
                        </a:rPr>
                        <a:t>67%</a:t>
                      </a:r>
                      <a:endParaRPr lang="es-CL" sz="1400" dirty="0">
                        <a:solidFill>
                          <a:schemeClr val="bg1"/>
                        </a:solidFill>
                        <a:latin typeface="gobC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4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961209"/>
            <a:ext cx="23050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-27384"/>
            <a:ext cx="2305050" cy="206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107829" y="2377033"/>
            <a:ext cx="8892480" cy="158417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40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C</a:t>
            </a:r>
            <a:r>
              <a:rPr lang="es-CL" sz="4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hile en Ciencia y Tecnología</a:t>
            </a:r>
          </a:p>
          <a:p>
            <a:pPr marL="0" indent="0" algn="ctr">
              <a:buNone/>
            </a:pPr>
            <a:r>
              <a:rPr lang="es-MX" sz="4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- Algunos datos -</a:t>
            </a:r>
            <a:endParaRPr lang="es-CL" sz="4000" b="1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141578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Investigadores vigentes </a:t>
            </a:r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2009-2014</a:t>
            </a:r>
            <a:endParaRPr lang="es-CL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950235"/>
              </p:ext>
            </p:extLst>
          </p:nvPr>
        </p:nvGraphicFramePr>
        <p:xfrm>
          <a:off x="244929" y="1268760"/>
          <a:ext cx="85035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2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23925"/>
            <a:ext cx="8208912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47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Gasto en I+D como porcentaje del </a:t>
            </a:r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PIB por </a:t>
            </a:r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países, año 2010</a:t>
            </a:r>
          </a:p>
        </p:txBody>
      </p:sp>
      <p:graphicFrame>
        <p:nvGraphicFramePr>
          <p:cNvPr id="5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52335"/>
              </p:ext>
            </p:extLst>
          </p:nvPr>
        </p:nvGraphicFramePr>
        <p:xfrm>
          <a:off x="734908" y="1247106"/>
          <a:ext cx="7848000" cy="525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202846"/>
              </p:ext>
            </p:extLst>
          </p:nvPr>
        </p:nvGraphicFramePr>
        <p:xfrm>
          <a:off x="4795294" y="566921"/>
          <a:ext cx="3580680" cy="2252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2 Conector recto"/>
          <p:cNvCxnSpPr/>
          <p:nvPr/>
        </p:nvCxnSpPr>
        <p:spPr>
          <a:xfrm flipV="1">
            <a:off x="3131840" y="1292863"/>
            <a:ext cx="2016224" cy="222240"/>
          </a:xfrm>
          <a:prstGeom prst="lin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50 Conector recto"/>
          <p:cNvCxnSpPr/>
          <p:nvPr/>
        </p:nvCxnSpPr>
        <p:spPr>
          <a:xfrm>
            <a:off x="3178891" y="1693306"/>
            <a:ext cx="1922122" cy="697465"/>
          </a:xfrm>
          <a:prstGeom prst="lin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7 CuadroTexto"/>
          <p:cNvSpPr txBox="1"/>
          <p:nvPr/>
        </p:nvSpPr>
        <p:spPr>
          <a:xfrm>
            <a:off x="4259011" y="6453336"/>
            <a:ext cx="3121301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L" sz="11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Fuentes: OECD, </a:t>
            </a:r>
            <a:r>
              <a:rPr lang="es-CL" sz="1100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Main</a:t>
            </a:r>
            <a:r>
              <a:rPr lang="es-CL" sz="11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 S&amp;T </a:t>
            </a:r>
            <a:r>
              <a:rPr lang="es-CL" sz="1100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Indicators</a:t>
            </a:r>
            <a:r>
              <a:rPr lang="es-CL" sz="11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; RICYT.</a:t>
            </a:r>
            <a:endParaRPr lang="es-CL" sz="1100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  <p:sp>
        <p:nvSpPr>
          <p:cNvPr id="10" name="8 CuadroTexto"/>
          <p:cNvSpPr txBox="1"/>
          <p:nvPr/>
        </p:nvSpPr>
        <p:spPr>
          <a:xfrm>
            <a:off x="5461429" y="2589436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Nota: esta distribución no considera</a:t>
            </a:r>
          </a:p>
          <a:p>
            <a:r>
              <a:rPr lang="es-CL" sz="11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Observatorios Astronómicos.</a:t>
            </a:r>
            <a:endParaRPr lang="es-CL" sz="1100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29649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53752"/>
            <a:ext cx="7390184" cy="1143000"/>
          </a:xfrm>
        </p:spPr>
        <p:txBody>
          <a:bodyPr/>
          <a:lstStyle/>
          <a:p>
            <a:pPr eaLnBrk="1" hangingPunct="1"/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Evolución del Presupuesto Público del Sistema Nacional </a:t>
            </a:r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de Innovación </a:t>
            </a:r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/>
            </a:r>
            <a:b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</a:br>
            <a:r>
              <a:rPr lang="es-CL" sz="24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(miles de millones de pesos 2013)</a:t>
            </a:r>
            <a:endParaRPr lang="es-CL" b="1" dirty="0">
              <a:solidFill>
                <a:schemeClr val="bg1">
                  <a:lumMod val="65000"/>
                  <a:lumOff val="35000"/>
                </a:schemeClr>
              </a:solidFill>
              <a:latin typeface="gobCL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9 Gráfico"/>
          <p:cNvGraphicFramePr>
            <a:graphicFrameLocks/>
          </p:cNvGraphicFramePr>
          <p:nvPr>
            <p:extLst/>
          </p:nvPr>
        </p:nvGraphicFramePr>
        <p:xfrm>
          <a:off x="734908" y="1247106"/>
          <a:ext cx="7848000" cy="525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30"/>
          <a:stretch/>
        </p:blipFill>
        <p:spPr bwMode="auto">
          <a:xfrm>
            <a:off x="559682" y="1426170"/>
            <a:ext cx="7468702" cy="488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12" t="43949" b="37325"/>
          <a:stretch/>
        </p:blipFill>
        <p:spPr bwMode="auto">
          <a:xfrm>
            <a:off x="7599081" y="4077072"/>
            <a:ext cx="154491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93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-27384"/>
            <a:ext cx="7390184" cy="1143000"/>
          </a:xfrm>
        </p:spPr>
        <p:txBody>
          <a:bodyPr/>
          <a:lstStyle/>
          <a:p>
            <a:pPr eaLnBrk="1" hangingPunct="1"/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Número de Investigadores JCE </a:t>
            </a:r>
            <a:b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</a:br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(x Miles de Habs.), Año 2010</a:t>
            </a:r>
          </a:p>
        </p:txBody>
      </p:sp>
      <p:graphicFrame>
        <p:nvGraphicFramePr>
          <p:cNvPr id="5" name="9 Gráfico"/>
          <p:cNvGraphicFramePr>
            <a:graphicFrameLocks/>
          </p:cNvGraphicFramePr>
          <p:nvPr>
            <p:extLst/>
          </p:nvPr>
        </p:nvGraphicFramePr>
        <p:xfrm>
          <a:off x="734908" y="1247106"/>
          <a:ext cx="7848000" cy="525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563621"/>
              </p:ext>
            </p:extLst>
          </p:nvPr>
        </p:nvGraphicFramePr>
        <p:xfrm>
          <a:off x="539552" y="1341075"/>
          <a:ext cx="8229600" cy="509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864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-27384"/>
            <a:ext cx="7390184" cy="1143000"/>
          </a:xfrm>
        </p:spPr>
        <p:txBody>
          <a:bodyPr/>
          <a:lstStyle/>
          <a:p>
            <a:pPr eaLnBrk="1" hangingPunct="1"/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Número de Publicaciones ISI </a:t>
            </a:r>
            <a:b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</a:br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Verdana" pitchFamily="34" charset="0"/>
                <a:cs typeface="Verdana" pitchFamily="34" charset="0"/>
              </a:rPr>
              <a:t>(x millones de habitantes), Año 2012</a:t>
            </a:r>
          </a:p>
        </p:txBody>
      </p:sp>
      <p:graphicFrame>
        <p:nvGraphicFramePr>
          <p:cNvPr id="5" name="9 Gráfico"/>
          <p:cNvGraphicFramePr>
            <a:graphicFrameLocks/>
          </p:cNvGraphicFramePr>
          <p:nvPr>
            <p:extLst/>
          </p:nvPr>
        </p:nvGraphicFramePr>
        <p:xfrm>
          <a:off x="734908" y="1247106"/>
          <a:ext cx="7848000" cy="525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010673"/>
              </p:ext>
            </p:extLst>
          </p:nvPr>
        </p:nvGraphicFramePr>
        <p:xfrm>
          <a:off x="143498" y="1124744"/>
          <a:ext cx="7848600" cy="5300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1 CuadroTexto"/>
          <p:cNvSpPr txBox="1"/>
          <p:nvPr/>
        </p:nvSpPr>
        <p:spPr>
          <a:xfrm>
            <a:off x="1697914" y="6381328"/>
            <a:ext cx="7266574" cy="358767"/>
          </a:xfrm>
          <a:prstGeom prst="rect">
            <a:avLst/>
          </a:prstGeom>
          <a:solidFill>
            <a:schemeClr val="tx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Fuentes:</a:t>
            </a:r>
          </a:p>
          <a:p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-</a:t>
            </a:r>
            <a:r>
              <a:rPr lang="es-CL" sz="1000" b="1" baseline="0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 </a:t>
            </a:r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Incites de Thomson Reuters. Tipos de documentos:  </a:t>
            </a:r>
            <a:r>
              <a:rPr lang="es-CL" sz="1000" b="1" dirty="0" err="1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Article</a:t>
            </a:r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, Note </a:t>
            </a:r>
            <a:r>
              <a:rPr lang="es-CL" sz="1000" b="1" dirty="0" err="1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or</a:t>
            </a:r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 </a:t>
            </a:r>
            <a:r>
              <a:rPr lang="es-CL" sz="1000" b="1" dirty="0" err="1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Review</a:t>
            </a:r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. Data </a:t>
            </a:r>
            <a:r>
              <a:rPr lang="es-CL" sz="1000" b="1" dirty="0" err="1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Processed</a:t>
            </a:r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 3rd </a:t>
            </a:r>
            <a:r>
              <a:rPr lang="es-CL" sz="1000" b="1" dirty="0" err="1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July</a:t>
            </a:r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 </a:t>
            </a:r>
            <a:r>
              <a:rPr lang="es-CL" sz="1000" b="1" dirty="0" smtClean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2013. </a:t>
            </a:r>
            <a:endParaRPr lang="es-CL" sz="1000" b="1" dirty="0">
              <a:solidFill>
                <a:schemeClr val="bg1">
                  <a:lumMod val="75000"/>
                  <a:lumOff val="25000"/>
                </a:schemeClr>
              </a:solidFill>
              <a:effectLst/>
              <a:latin typeface="gobCL"/>
            </a:endParaRPr>
          </a:p>
          <a:p>
            <a:r>
              <a:rPr lang="es-CL" sz="1000" b="1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obCL"/>
              </a:rPr>
              <a:t>- IMF.</a:t>
            </a:r>
          </a:p>
          <a:p>
            <a:endParaRPr lang="es-CL" sz="10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39213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Datos de producción científica</a:t>
            </a:r>
            <a:endParaRPr lang="es-CL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3528" y="1225689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u="sng" dirty="0" smtClean="0">
                <a:solidFill>
                  <a:srgbClr val="000000"/>
                </a:solidFill>
                <a:latin typeface="+mn-lt"/>
              </a:rPr>
              <a:t>Producción científica mundial (N° de documentos en 2011):</a:t>
            </a:r>
            <a:r>
              <a:rPr lang="es-CL" sz="2400" dirty="0">
                <a:solidFill>
                  <a:srgbClr val="000000"/>
                </a:solidFill>
                <a:latin typeface="+mn-lt"/>
              </a:rPr>
              <a:t/>
            </a:r>
            <a:br>
              <a:rPr lang="es-CL" sz="2400" dirty="0">
                <a:solidFill>
                  <a:srgbClr val="000000"/>
                </a:solidFill>
                <a:latin typeface="+mn-lt"/>
              </a:rPr>
            </a:b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- Chile ocupa el lugar 46   en la producción científica mundial</a:t>
            </a:r>
            <a:br>
              <a:rPr lang="es-CL" sz="2400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- América </a:t>
            </a:r>
            <a:r>
              <a:rPr lang="es-CL" sz="2400" dirty="0">
                <a:solidFill>
                  <a:srgbClr val="000000"/>
                </a:solidFill>
                <a:latin typeface="+mn-lt"/>
              </a:rPr>
              <a:t>L</a:t>
            </a: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atina en su conjunto aporta sólo un 3,9% a la producción científica mundial.</a:t>
            </a:r>
          </a:p>
          <a:p>
            <a:r>
              <a:rPr lang="es-CL" sz="24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es-CL" sz="2400" b="1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b="1" u="sng" dirty="0" smtClean="0">
                <a:solidFill>
                  <a:srgbClr val="000000"/>
                </a:solidFill>
                <a:latin typeface="+mn-lt"/>
              </a:rPr>
              <a:t>Ranking mundial de citas por documento:</a:t>
            </a:r>
            <a:r>
              <a:rPr lang="es-CL" sz="24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es-CL" sz="2400" b="1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Chile tiene el lugar 27 </a:t>
            </a:r>
          </a:p>
          <a:p>
            <a:r>
              <a:rPr lang="es-CL" sz="2400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es-CL" sz="2400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b="1" u="sng" dirty="0" smtClean="0">
                <a:solidFill>
                  <a:srgbClr val="000000"/>
                </a:solidFill>
                <a:latin typeface="+mn-lt"/>
              </a:rPr>
              <a:t>Centralismo en la producción científica:</a:t>
            </a:r>
            <a:r>
              <a:rPr lang="es-CL" sz="24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es-CL" sz="2400" b="1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Chile (Región Metropolitana)	:  55%</a:t>
            </a:r>
            <a:br>
              <a:rPr lang="es-CL" sz="2400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Colombia (Bogotá)			: 42%</a:t>
            </a:r>
            <a:br>
              <a:rPr lang="es-CL" sz="2400" dirty="0" smtClean="0">
                <a:solidFill>
                  <a:srgbClr val="000000"/>
                </a:solidFill>
                <a:latin typeface="+mn-lt"/>
              </a:rPr>
            </a:br>
            <a:r>
              <a:rPr lang="es-CL" sz="2400" dirty="0" smtClean="0">
                <a:solidFill>
                  <a:srgbClr val="000000"/>
                </a:solidFill>
                <a:latin typeface="+mn-lt"/>
              </a:rPr>
              <a:t>Brasil (Sao Paulo)				: 38%</a:t>
            </a:r>
          </a:p>
          <a:p>
            <a:endParaRPr lang="es-CL" sz="2400" dirty="0"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61313" y="623731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3900" indent="-723900"/>
            <a:r>
              <a:rPr lang="es-CL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Fuente: </a:t>
            </a:r>
            <a:r>
              <a:rPr lang="es-CL" sz="1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SCIMAGO LAB, “Principales </a:t>
            </a:r>
            <a:r>
              <a:rPr lang="es-CL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indicadores </a:t>
            </a:r>
            <a:r>
              <a:rPr lang="es-CL" sz="1400" b="1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cienciométricos</a:t>
            </a:r>
            <a:r>
              <a:rPr lang="es-CL" sz="1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 de </a:t>
            </a:r>
            <a:r>
              <a:rPr lang="es-CL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la actividad científica chilena </a:t>
            </a:r>
            <a:r>
              <a:rPr lang="es-CL" sz="1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gobCL"/>
              </a:rPr>
              <a:t>2011. Informe 2013”, solicitado por CONICYT.</a:t>
            </a:r>
            <a:endParaRPr lang="es-CL" sz="1400" b="1" dirty="0">
              <a:solidFill>
                <a:schemeClr val="bg1">
                  <a:lumMod val="75000"/>
                  <a:lumOff val="2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40082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  <a:ea typeface="ＭＳ Ｐゴシック" pitchFamily="-65" charset="-128"/>
                <a:cs typeface="Arial" charset="0"/>
              </a:rPr>
              <a:t>No. de docs. y citas recibidas por la producción chilena</a:t>
            </a:r>
            <a:endParaRPr lang="es-CL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8"/>
          <a:stretch/>
        </p:blipFill>
        <p:spPr bwMode="auto">
          <a:xfrm>
            <a:off x="683568" y="1180128"/>
            <a:ext cx="8280920" cy="469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10680" y="5935522"/>
            <a:ext cx="7637784" cy="338554"/>
          </a:xfrm>
          <a:prstGeom prst="rect">
            <a:avLst/>
          </a:prstGeom>
          <a:ln w="6350">
            <a:solidFill>
              <a:srgbClr val="FF0000"/>
            </a:solidFill>
            <a:prstDash val="dashDot"/>
          </a:ln>
        </p:spPr>
        <p:txBody>
          <a:bodyPr wrap="square">
            <a:spAutoFit/>
          </a:bodyPr>
          <a:lstStyle/>
          <a:p>
            <a:pPr algn="just"/>
            <a:r>
              <a:rPr lang="es-CL" sz="1600" dirty="0">
                <a:solidFill>
                  <a:srgbClr val="000000"/>
                </a:solidFill>
                <a:latin typeface="Calibri"/>
              </a:rPr>
              <a:t>El aumento en el N</a:t>
            </a:r>
            <a:r>
              <a:rPr lang="es-CL" sz="1600" dirty="0" smtClean="0">
                <a:solidFill>
                  <a:srgbClr val="000000"/>
                </a:solidFill>
                <a:latin typeface="Calibri"/>
              </a:rPr>
              <a:t>° de </a:t>
            </a:r>
            <a:r>
              <a:rPr lang="es-CL" sz="1600" dirty="0">
                <a:solidFill>
                  <a:srgbClr val="000000"/>
                </a:solidFill>
                <a:latin typeface="Calibri"/>
              </a:rPr>
              <a:t>publicaciones no se refleja necesariamente en el impacto (citas).</a:t>
            </a:r>
          </a:p>
        </p:txBody>
      </p:sp>
    </p:spTree>
    <p:extLst>
      <p:ext uri="{BB962C8B-B14F-4D97-AF65-F5344CB8AC3E}">
        <p14:creationId xmlns:p14="http://schemas.microsoft.com/office/powerpoint/2010/main" val="39305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653136"/>
            <a:ext cx="230505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-27384"/>
            <a:ext cx="2305050" cy="206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539551" y="2032694"/>
            <a:ext cx="8460757" cy="2620441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buNone/>
            </a:pPr>
            <a:endParaRPr lang="es-CL" sz="3600" b="1" dirty="0" smtClean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  <a:p>
            <a:pPr marL="0" indent="0" algn="ctr">
              <a:spcBef>
                <a:spcPts val="300"/>
              </a:spcBef>
              <a:buNone/>
            </a:pPr>
            <a:r>
              <a:rPr lang="es-CL" sz="36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obCL"/>
              </a:rPr>
              <a:t>Oportunidades que ofrece el PAI para la incorporación de doctores en el trabajo científico</a:t>
            </a:r>
            <a:endParaRPr lang="es-CL" sz="3600" b="1" dirty="0">
              <a:solidFill>
                <a:schemeClr val="bg1">
                  <a:lumMod val="65000"/>
                  <a:lumOff val="3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8493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GobC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E69E19DB28DEA4297998F27FB33067F" ma:contentTypeVersion="3" ma:contentTypeDescription="Crear nuevo documento." ma:contentTypeScope="" ma:versionID="68c36d53af864af4cb7e13aa9a6181f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66db64eca41227dbc0fc7537c607b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" ma:hidden="true" ma:internalName="PublishingExpirationDate">
      <xsd:simpleType>
        <xsd:restriction base="dms:Unknown"/>
      </xsd:simpleType>
    </xsd:element>
    <xsd:element name="AverageRating" ma:index="10" nillable="true" ma:displayName="Clasificación (0-5)" ma:decimals="2" ma:description="Valor promedio de todas las clasificaciones que se han enviado" ma:internalName="AverageRating" ma:readOnly="true">
      <xsd:simpleType>
        <xsd:restriction base="dms:Number"/>
      </xsd:simpleType>
    </xsd:element>
    <xsd:element name="RatingCount" ma:index="11" nillable="true" ma:displayName="Número de clasificaciones" ma:decimals="0" ma:description="Número de clasificaciones enviado" ma:internalName="RatingCount" ma:readOnly="tru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93549D-C4A3-4D3B-9424-2EB610B839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53A76-CE85-48D6-A717-912FC6C279DD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B3A9663-4E91-47CB-8C3A-A992FA1CD6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15800</TotalTime>
  <Words>955</Words>
  <Application>Microsoft Office PowerPoint</Application>
  <PresentationFormat>Presentación en pantalla (4:3)</PresentationFormat>
  <Paragraphs>182</Paragraphs>
  <Slides>21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Presentación de PowerPoint</vt:lpstr>
      <vt:lpstr>Presentación de PowerPoint</vt:lpstr>
      <vt:lpstr>Gasto en I+D como porcentaje del PIB por países, año 2010</vt:lpstr>
      <vt:lpstr>Evolución del Presupuesto Público del Sistema Nacional de Innovación  (miles de millones de pesos 2013)</vt:lpstr>
      <vt:lpstr>Número de Investigadores JCE  (x Miles de Habs.), Año 2010</vt:lpstr>
      <vt:lpstr>Número de Publicaciones ISI  (x millones de habitantes), Año 2012</vt:lpstr>
      <vt:lpstr>Datos de producción científica</vt:lpstr>
      <vt:lpstr>No. de docs. y citas recibidas por la producción chilena</vt:lpstr>
      <vt:lpstr>Presentación de PowerPoint</vt:lpstr>
      <vt:lpstr>Programa Atracción e Inserción de Capital Humano Avanzado</vt:lpstr>
      <vt:lpstr>3. FONDECYT: Regular (2013)</vt:lpstr>
      <vt:lpstr> Inserción de investigadores</vt:lpstr>
      <vt:lpstr>Presentación de PowerPoint</vt:lpstr>
      <vt:lpstr>Presentación de PowerPoint</vt:lpstr>
      <vt:lpstr>5. PAI: INSERCIÓN EN EL SECTOR PRODUCTIVO (2012)</vt:lpstr>
      <vt:lpstr>Presentación de PowerPoint</vt:lpstr>
      <vt:lpstr>Presentación de PowerPoint</vt:lpstr>
      <vt:lpstr>ANEXOS</vt:lpstr>
      <vt:lpstr>Algunas estadísticas del PAI</vt:lpstr>
      <vt:lpstr>Investigadores vigentes 2009-2014</vt:lpstr>
      <vt:lpstr>Presentación de PowerPoint</vt:lpstr>
    </vt:vector>
  </TitlesOfParts>
  <Company>conicyt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Javiera Oliva Silva</dc:creator>
  <cp:lastModifiedBy>Claudia Castillo</cp:lastModifiedBy>
  <cp:revision>1449</cp:revision>
  <cp:lastPrinted>2013-11-21T18:52:59Z</cp:lastPrinted>
  <dcterms:created xsi:type="dcterms:W3CDTF">2012-06-15T17:08:56Z</dcterms:created>
  <dcterms:modified xsi:type="dcterms:W3CDTF">2013-12-02T12:45:33Z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0x010100EE69E19DB28DEA4297998F27FB33067F</vt:lpwstr>
  </property>
</Properties>
</file>