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8" r:id="rId3"/>
    <p:sldId id="324" r:id="rId4"/>
    <p:sldId id="319" r:id="rId5"/>
    <p:sldId id="362" r:id="rId6"/>
    <p:sldId id="363" r:id="rId7"/>
    <p:sldId id="364" r:id="rId8"/>
    <p:sldId id="365" r:id="rId9"/>
    <p:sldId id="366" r:id="rId10"/>
    <p:sldId id="334" r:id="rId11"/>
    <p:sldId id="384" r:id="rId12"/>
    <p:sldId id="385" r:id="rId13"/>
    <p:sldId id="386" r:id="rId14"/>
    <p:sldId id="387" r:id="rId15"/>
    <p:sldId id="392" r:id="rId16"/>
    <p:sldId id="393" r:id="rId17"/>
    <p:sldId id="390" r:id="rId18"/>
    <p:sldId id="391" r:id="rId19"/>
    <p:sldId id="394" r:id="rId20"/>
    <p:sldId id="395" r:id="rId21"/>
    <p:sldId id="398" r:id="rId22"/>
    <p:sldId id="396" r:id="rId23"/>
    <p:sldId id="383" r:id="rId24"/>
    <p:sldId id="397" r:id="rId25"/>
    <p:sldId id="400" r:id="rId26"/>
    <p:sldId id="399" r:id="rId27"/>
    <p:sldId id="368" r:id="rId28"/>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FFCC00"/>
    <a:srgbClr val="CCFF66"/>
    <a:srgbClr val="33CC33"/>
    <a:srgbClr val="A50021"/>
    <a:srgbClr val="FFFF00"/>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139" autoAdjust="0"/>
  </p:normalViewPr>
  <p:slideViewPr>
    <p:cSldViewPr>
      <p:cViewPr>
        <p:scale>
          <a:sx n="110" d="100"/>
          <a:sy n="110" d="100"/>
        </p:scale>
        <p:origin x="-234" y="12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bustamante\Documents\Programa%20Regional\Plan%20de%20Trabajo\L&#237;nea%202\Analisis%20y%20Diagnostico\Instrumentos\FONDECYT\Mapa_Instrumentos_Fondecy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serra\presentaciones\MEB%20Jornada%20de%20Investigaci&#243;n%20UV%2026.4.2012\publicaciones%20I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717E-2"/>
          <c:y val="7.9178331875182265E-2"/>
          <c:w val="0.8549962817147857"/>
          <c:h val="0.73505030621172351"/>
        </c:manualLayout>
      </c:layout>
      <c:lineChart>
        <c:grouping val="standard"/>
        <c:varyColors val="0"/>
        <c:ser>
          <c:idx val="0"/>
          <c:order val="0"/>
          <c:tx>
            <c:strRef>
              <c:f>Hoja2!$B$3</c:f>
              <c:strCache>
                <c:ptCount val="1"/>
                <c:pt idx="0">
                  <c:v>Región Metropolitana</c:v>
                </c:pt>
              </c:strCache>
            </c:strRef>
          </c:tx>
          <c:spPr>
            <a:ln w="38100">
              <a:solidFill>
                <a:schemeClr val="accent5">
                  <a:lumMod val="50000"/>
                </a:schemeClr>
              </a:solidFill>
            </a:ln>
          </c:spPr>
          <c:marker>
            <c:symbol val="circle"/>
            <c:size val="6"/>
            <c:spPr>
              <a:solidFill>
                <a:schemeClr val="accent5">
                  <a:lumMod val="50000"/>
                </a:schemeClr>
              </a:solidFill>
              <a:ln>
                <a:solidFill>
                  <a:schemeClr val="accent5">
                    <a:lumMod val="50000"/>
                  </a:schemeClr>
                </a:solidFill>
              </a:ln>
            </c:spPr>
          </c:marker>
          <c:cat>
            <c:numRef>
              <c:f>Hoja2!$E$2:$P$2</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Hoja2!$E$3:$P$3</c:f>
              <c:numCache>
                <c:formatCode>0%</c:formatCode>
                <c:ptCount val="12"/>
                <c:pt idx="0">
                  <c:v>0.6892307692307692</c:v>
                </c:pt>
                <c:pt idx="1">
                  <c:v>0.68994413407821231</c:v>
                </c:pt>
                <c:pt idx="2">
                  <c:v>0.62087912087912089</c:v>
                </c:pt>
                <c:pt idx="3">
                  <c:v>0.60589812332439674</c:v>
                </c:pt>
                <c:pt idx="4">
                  <c:v>0.62809917355371903</c:v>
                </c:pt>
                <c:pt idx="5">
                  <c:v>0.62086513994910941</c:v>
                </c:pt>
                <c:pt idx="6">
                  <c:v>0.61893764434180143</c:v>
                </c:pt>
                <c:pt idx="7">
                  <c:v>0.61916461916461918</c:v>
                </c:pt>
                <c:pt idx="8">
                  <c:v>0.61259079903147695</c:v>
                </c:pt>
                <c:pt idx="9">
                  <c:v>0.52231404958677685</c:v>
                </c:pt>
                <c:pt idx="10">
                  <c:v>0.5884297520661157</c:v>
                </c:pt>
                <c:pt idx="11">
                  <c:v>0.5800316957210776</c:v>
                </c:pt>
              </c:numCache>
            </c:numRef>
          </c:val>
          <c:smooth val="0"/>
        </c:ser>
        <c:ser>
          <c:idx val="1"/>
          <c:order val="1"/>
          <c:tx>
            <c:strRef>
              <c:f>Hoja2!$B$4</c:f>
              <c:strCache>
                <c:ptCount val="1"/>
                <c:pt idx="0">
                  <c:v>Regiones distintas a RM</c:v>
                </c:pt>
              </c:strCache>
            </c:strRef>
          </c:tx>
          <c:spPr>
            <a:ln w="38100">
              <a:solidFill>
                <a:srgbClr val="7030A0"/>
              </a:solidFill>
            </a:ln>
          </c:spPr>
          <c:marker>
            <c:symbol val="diamond"/>
            <c:size val="6"/>
            <c:spPr>
              <a:solidFill>
                <a:srgbClr val="7030A0"/>
              </a:solidFill>
              <a:ln>
                <a:solidFill>
                  <a:srgbClr val="7030A0"/>
                </a:solidFill>
              </a:ln>
            </c:spPr>
          </c:marker>
          <c:cat>
            <c:numRef>
              <c:f>Hoja2!$E$2:$P$2</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Hoja2!$E$4:$P$4</c:f>
              <c:numCache>
                <c:formatCode>0%</c:formatCode>
                <c:ptCount val="12"/>
                <c:pt idx="0">
                  <c:v>0.3107692307692308</c:v>
                </c:pt>
                <c:pt idx="1">
                  <c:v>0.31005586592178769</c:v>
                </c:pt>
                <c:pt idx="2">
                  <c:v>0.37912087912087911</c:v>
                </c:pt>
                <c:pt idx="3">
                  <c:v>0.39410187667560326</c:v>
                </c:pt>
                <c:pt idx="4">
                  <c:v>0.37190082644628097</c:v>
                </c:pt>
                <c:pt idx="5">
                  <c:v>0.37913486005089059</c:v>
                </c:pt>
                <c:pt idx="6">
                  <c:v>0.38106235565819857</c:v>
                </c:pt>
                <c:pt idx="7">
                  <c:v>0.38083538083538082</c:v>
                </c:pt>
                <c:pt idx="8">
                  <c:v>0.38740920096852305</c:v>
                </c:pt>
                <c:pt idx="9">
                  <c:v>0.47768595041322315</c:v>
                </c:pt>
                <c:pt idx="10">
                  <c:v>0.4115702479338843</c:v>
                </c:pt>
                <c:pt idx="11">
                  <c:v>0.4199683042789224</c:v>
                </c:pt>
              </c:numCache>
            </c:numRef>
          </c:val>
          <c:smooth val="0"/>
        </c:ser>
        <c:dLbls>
          <c:showLegendKey val="0"/>
          <c:showVal val="0"/>
          <c:showCatName val="0"/>
          <c:showSerName val="0"/>
          <c:showPercent val="0"/>
          <c:showBubbleSize val="0"/>
        </c:dLbls>
        <c:marker val="1"/>
        <c:smooth val="0"/>
        <c:axId val="33816576"/>
        <c:axId val="79091584"/>
      </c:lineChart>
      <c:catAx>
        <c:axId val="33816576"/>
        <c:scaling>
          <c:orientation val="minMax"/>
        </c:scaling>
        <c:delete val="0"/>
        <c:axPos val="b"/>
        <c:numFmt formatCode="General" sourceLinked="1"/>
        <c:majorTickMark val="out"/>
        <c:minorTickMark val="none"/>
        <c:tickLblPos val="nextTo"/>
        <c:txPr>
          <a:bodyPr/>
          <a:lstStyle/>
          <a:p>
            <a:pPr>
              <a:defRPr sz="1050" b="0"/>
            </a:pPr>
            <a:endParaRPr lang="es-CL"/>
          </a:p>
        </c:txPr>
        <c:crossAx val="79091584"/>
        <c:crosses val="autoZero"/>
        <c:auto val="1"/>
        <c:lblAlgn val="ctr"/>
        <c:lblOffset val="100"/>
        <c:noMultiLvlLbl val="0"/>
      </c:catAx>
      <c:valAx>
        <c:axId val="79091584"/>
        <c:scaling>
          <c:orientation val="minMax"/>
        </c:scaling>
        <c:delete val="0"/>
        <c:axPos val="l"/>
        <c:majorGridlines/>
        <c:numFmt formatCode="0%" sourceLinked="1"/>
        <c:majorTickMark val="out"/>
        <c:minorTickMark val="none"/>
        <c:tickLblPos val="nextTo"/>
        <c:txPr>
          <a:bodyPr/>
          <a:lstStyle/>
          <a:p>
            <a:pPr>
              <a:defRPr sz="900" b="1"/>
            </a:pPr>
            <a:endParaRPr lang="es-CL"/>
          </a:p>
        </c:txPr>
        <c:crossAx val="33816576"/>
        <c:crosses val="autoZero"/>
        <c:crossBetween val="between"/>
      </c:valAx>
    </c:plotArea>
    <c:legend>
      <c:legendPos val="r"/>
      <c:layout>
        <c:manualLayout>
          <c:xMode val="edge"/>
          <c:yMode val="edge"/>
          <c:x val="0.10937519287980348"/>
          <c:y val="0.87660008262970779"/>
          <c:w val="0.79482086614173231"/>
          <c:h val="0.10261956838728492"/>
        </c:manualLayout>
      </c:layout>
      <c:overlay val="0"/>
      <c:txPr>
        <a:bodyPr/>
        <a:lstStyle/>
        <a:p>
          <a:pPr>
            <a:defRPr sz="1100"/>
          </a:pPr>
          <a:endParaRPr lang="es-C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Hoja2!$B$5</c:f>
              <c:strCache>
                <c:ptCount val="1"/>
                <c:pt idx="0">
                  <c:v>Total Publicaciones</c:v>
                </c:pt>
              </c:strCache>
            </c:strRef>
          </c:tx>
          <c:spPr>
            <a:solidFill>
              <a:srgbClr val="0096DD"/>
            </a:solidFill>
          </c:spPr>
          <c:invertIfNegative val="0"/>
          <c:dLbls>
            <c:txPr>
              <a:bodyPr/>
              <a:lstStyle/>
              <a:p>
                <a:pPr>
                  <a:defRPr sz="1200" b="1"/>
                </a:pPr>
                <a:endParaRPr lang="es-CL"/>
              </a:p>
            </c:txPr>
            <c:showLegendKey val="0"/>
            <c:showVal val="1"/>
            <c:showCatName val="0"/>
            <c:showSerName val="0"/>
            <c:showPercent val="0"/>
            <c:showBubbleSize val="0"/>
            <c:showLeaderLines val="0"/>
          </c:dLbls>
          <c:cat>
            <c:numRef>
              <c:f>Hoja2!$C$2:$N$2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Hoja2!$C$5:$N$5</c:f>
              <c:numCache>
                <c:formatCode>General</c:formatCode>
                <c:ptCount val="12"/>
                <c:pt idx="0">
                  <c:v>1773</c:v>
                </c:pt>
                <c:pt idx="1">
                  <c:v>2192</c:v>
                </c:pt>
                <c:pt idx="2">
                  <c:v>2305</c:v>
                </c:pt>
                <c:pt idx="3">
                  <c:v>2810</c:v>
                </c:pt>
                <c:pt idx="4">
                  <c:v>2660</c:v>
                </c:pt>
                <c:pt idx="5">
                  <c:v>3439</c:v>
                </c:pt>
                <c:pt idx="6">
                  <c:v>3638</c:v>
                </c:pt>
                <c:pt idx="7">
                  <c:v>3654</c:v>
                </c:pt>
                <c:pt idx="8">
                  <c:v>4961</c:v>
                </c:pt>
                <c:pt idx="9">
                  <c:v>5704</c:v>
                </c:pt>
                <c:pt idx="10">
                  <c:v>5689</c:v>
                </c:pt>
                <c:pt idx="11">
                  <c:v>6473</c:v>
                </c:pt>
              </c:numCache>
            </c:numRef>
          </c:val>
        </c:ser>
        <c:dLbls>
          <c:showLegendKey val="0"/>
          <c:showVal val="1"/>
          <c:showCatName val="0"/>
          <c:showSerName val="0"/>
          <c:showPercent val="0"/>
          <c:showBubbleSize val="0"/>
        </c:dLbls>
        <c:gapWidth val="75"/>
        <c:axId val="33751424"/>
        <c:axId val="33752960"/>
      </c:barChart>
      <c:lineChart>
        <c:grouping val="standard"/>
        <c:varyColors val="0"/>
        <c:ser>
          <c:idx val="1"/>
          <c:order val="1"/>
          <c:tx>
            <c:strRef>
              <c:f>Hoja2!$B$6</c:f>
              <c:strCache>
                <c:ptCount val="1"/>
                <c:pt idx="0">
                  <c:v>RM</c:v>
                </c:pt>
              </c:strCache>
            </c:strRef>
          </c:tx>
          <c:spPr>
            <a:ln w="38100">
              <a:solidFill>
                <a:srgbClr val="E300C1"/>
              </a:solidFill>
            </a:ln>
          </c:spPr>
          <c:marker>
            <c:symbol val="none"/>
          </c:marker>
          <c:dLbls>
            <c:delete val="1"/>
          </c:dLbls>
          <c:val>
            <c:numRef>
              <c:f>Hoja2!$C$6:$N$6</c:f>
              <c:numCache>
                <c:formatCode>0%</c:formatCode>
                <c:ptCount val="12"/>
                <c:pt idx="0">
                  <c:v>0.64918217710095882</c:v>
                </c:pt>
                <c:pt idx="1">
                  <c:v>0.64689781021897808</c:v>
                </c:pt>
                <c:pt idx="2">
                  <c:v>0.64078091106290669</c:v>
                </c:pt>
                <c:pt idx="3">
                  <c:v>0.60640569395017796</c:v>
                </c:pt>
                <c:pt idx="4">
                  <c:v>0.62293233082706767</c:v>
                </c:pt>
                <c:pt idx="5">
                  <c:v>0.59435882523989536</c:v>
                </c:pt>
                <c:pt idx="6">
                  <c:v>0.59015942825728418</c:v>
                </c:pt>
                <c:pt idx="7">
                  <c:v>0.57635467980295563</c:v>
                </c:pt>
                <c:pt idx="8">
                  <c:v>0.58738157629510179</c:v>
                </c:pt>
                <c:pt idx="9">
                  <c:v>0.53839410939691446</c:v>
                </c:pt>
                <c:pt idx="10">
                  <c:v>0.54789945508876781</c:v>
                </c:pt>
                <c:pt idx="11">
                  <c:v>0.52695813378649781</c:v>
                </c:pt>
              </c:numCache>
            </c:numRef>
          </c:val>
          <c:smooth val="0"/>
        </c:ser>
        <c:ser>
          <c:idx val="2"/>
          <c:order val="2"/>
          <c:tx>
            <c:strRef>
              <c:f>Hoja2!$B$7</c:f>
              <c:strCache>
                <c:ptCount val="1"/>
                <c:pt idx="0">
                  <c:v>Regiones distintas a RM</c:v>
                </c:pt>
              </c:strCache>
            </c:strRef>
          </c:tx>
          <c:spPr>
            <a:ln w="38100">
              <a:solidFill>
                <a:srgbClr val="00FF00"/>
              </a:solidFill>
            </a:ln>
          </c:spPr>
          <c:marker>
            <c:symbol val="none"/>
          </c:marker>
          <c:dLbls>
            <c:delete val="1"/>
          </c:dLbls>
          <c:val>
            <c:numRef>
              <c:f>Hoja2!$C$7:$N$7</c:f>
              <c:numCache>
                <c:formatCode>0%</c:formatCode>
                <c:ptCount val="12"/>
                <c:pt idx="0">
                  <c:v>0.35081782289904118</c:v>
                </c:pt>
                <c:pt idx="1">
                  <c:v>0.35310218978102192</c:v>
                </c:pt>
                <c:pt idx="2">
                  <c:v>0.35921908893709326</c:v>
                </c:pt>
                <c:pt idx="3">
                  <c:v>0.39359430604982204</c:v>
                </c:pt>
                <c:pt idx="4">
                  <c:v>0.37706766917293233</c:v>
                </c:pt>
                <c:pt idx="5">
                  <c:v>0.40564117476010469</c:v>
                </c:pt>
                <c:pt idx="6">
                  <c:v>0.40984057174271576</c:v>
                </c:pt>
                <c:pt idx="7">
                  <c:v>0.42364532019704432</c:v>
                </c:pt>
                <c:pt idx="8">
                  <c:v>0.41261842370489821</c:v>
                </c:pt>
                <c:pt idx="9">
                  <c:v>0.46160589060308554</c:v>
                </c:pt>
                <c:pt idx="10">
                  <c:v>0.45210054491123219</c:v>
                </c:pt>
                <c:pt idx="11">
                  <c:v>0.47304186621350225</c:v>
                </c:pt>
              </c:numCache>
            </c:numRef>
          </c:val>
          <c:smooth val="0"/>
        </c:ser>
        <c:dLbls>
          <c:showLegendKey val="0"/>
          <c:showVal val="1"/>
          <c:showCatName val="0"/>
          <c:showSerName val="0"/>
          <c:showPercent val="0"/>
          <c:showBubbleSize val="0"/>
        </c:dLbls>
        <c:marker val="1"/>
        <c:smooth val="0"/>
        <c:axId val="33761152"/>
        <c:axId val="33759232"/>
      </c:lineChart>
      <c:catAx>
        <c:axId val="33751424"/>
        <c:scaling>
          <c:orientation val="minMax"/>
        </c:scaling>
        <c:delete val="0"/>
        <c:axPos val="b"/>
        <c:numFmt formatCode="General" sourceLinked="1"/>
        <c:majorTickMark val="none"/>
        <c:minorTickMark val="none"/>
        <c:tickLblPos val="nextTo"/>
        <c:spPr>
          <a:ln>
            <a:solidFill>
              <a:schemeClr val="bg1">
                <a:lumMod val="75000"/>
                <a:lumOff val="25000"/>
              </a:schemeClr>
            </a:solidFill>
          </a:ln>
        </c:spPr>
        <c:txPr>
          <a:bodyPr/>
          <a:lstStyle/>
          <a:p>
            <a:pPr>
              <a:defRPr>
                <a:solidFill>
                  <a:schemeClr val="tx1"/>
                </a:solidFill>
              </a:defRPr>
            </a:pPr>
            <a:endParaRPr lang="es-CL"/>
          </a:p>
        </c:txPr>
        <c:crossAx val="33752960"/>
        <c:crosses val="autoZero"/>
        <c:auto val="1"/>
        <c:lblAlgn val="ctr"/>
        <c:lblOffset val="100"/>
        <c:noMultiLvlLbl val="0"/>
      </c:catAx>
      <c:valAx>
        <c:axId val="33752960"/>
        <c:scaling>
          <c:orientation val="minMax"/>
        </c:scaling>
        <c:delete val="0"/>
        <c:axPos val="l"/>
        <c:title>
          <c:tx>
            <c:rich>
              <a:bodyPr rot="-5400000" vert="horz"/>
              <a:lstStyle/>
              <a:p>
                <a:pPr>
                  <a:defRPr sz="1200">
                    <a:solidFill>
                      <a:schemeClr val="tx1"/>
                    </a:solidFill>
                  </a:defRPr>
                </a:pPr>
                <a:r>
                  <a:rPr lang="en-US" sz="1200">
                    <a:solidFill>
                      <a:schemeClr val="tx1"/>
                    </a:solidFill>
                  </a:rPr>
                  <a:t>N° de publicaciones ISI</a:t>
                </a:r>
              </a:p>
            </c:rich>
          </c:tx>
          <c:overlay val="0"/>
        </c:title>
        <c:numFmt formatCode="General" sourceLinked="1"/>
        <c:majorTickMark val="none"/>
        <c:minorTickMark val="none"/>
        <c:tickLblPos val="nextTo"/>
        <c:spPr>
          <a:ln>
            <a:solidFill>
              <a:schemeClr val="bg1">
                <a:lumMod val="75000"/>
                <a:lumOff val="25000"/>
              </a:schemeClr>
            </a:solidFill>
          </a:ln>
        </c:spPr>
        <c:txPr>
          <a:bodyPr/>
          <a:lstStyle/>
          <a:p>
            <a:pPr>
              <a:defRPr sz="1200">
                <a:solidFill>
                  <a:schemeClr val="tx1"/>
                </a:solidFill>
              </a:defRPr>
            </a:pPr>
            <a:endParaRPr lang="es-CL"/>
          </a:p>
        </c:txPr>
        <c:crossAx val="33751424"/>
        <c:crosses val="autoZero"/>
        <c:crossBetween val="between"/>
      </c:valAx>
      <c:valAx>
        <c:axId val="33759232"/>
        <c:scaling>
          <c:orientation val="minMax"/>
        </c:scaling>
        <c:delete val="0"/>
        <c:axPos val="r"/>
        <c:title>
          <c:tx>
            <c:rich>
              <a:bodyPr rot="-5400000" vert="horz"/>
              <a:lstStyle/>
              <a:p>
                <a:pPr>
                  <a:defRPr sz="1200"/>
                </a:pPr>
                <a:r>
                  <a:rPr lang="en-US" sz="1200"/>
                  <a:t>% del total de publicaciones ISI</a:t>
                </a:r>
              </a:p>
            </c:rich>
          </c:tx>
          <c:overlay val="0"/>
        </c:title>
        <c:numFmt formatCode="0%" sourceLinked="1"/>
        <c:majorTickMark val="out"/>
        <c:minorTickMark val="none"/>
        <c:tickLblPos val="nextTo"/>
        <c:spPr>
          <a:ln>
            <a:solidFill>
              <a:schemeClr val="tx1"/>
            </a:solidFill>
          </a:ln>
        </c:spPr>
        <c:txPr>
          <a:bodyPr/>
          <a:lstStyle/>
          <a:p>
            <a:pPr>
              <a:defRPr sz="1200">
                <a:solidFill>
                  <a:schemeClr val="tx1"/>
                </a:solidFill>
              </a:defRPr>
            </a:pPr>
            <a:endParaRPr lang="es-CL"/>
          </a:p>
        </c:txPr>
        <c:crossAx val="33761152"/>
        <c:crosses val="max"/>
        <c:crossBetween val="between"/>
      </c:valAx>
      <c:catAx>
        <c:axId val="33761152"/>
        <c:scaling>
          <c:orientation val="minMax"/>
        </c:scaling>
        <c:delete val="1"/>
        <c:axPos val="b"/>
        <c:majorTickMark val="out"/>
        <c:minorTickMark val="none"/>
        <c:tickLblPos val="nextTo"/>
        <c:crossAx val="33759232"/>
        <c:crosses val="autoZero"/>
        <c:auto val="1"/>
        <c:lblAlgn val="ctr"/>
        <c:lblOffset val="100"/>
        <c:noMultiLvlLbl val="0"/>
      </c:catAx>
      <c:spPr>
        <a:noFill/>
        <a:ln w="25400">
          <a:noFill/>
        </a:ln>
      </c:spPr>
    </c:plotArea>
    <c:legend>
      <c:legendPos val="b"/>
      <c:overlay val="0"/>
      <c:txPr>
        <a:bodyPr/>
        <a:lstStyle/>
        <a:p>
          <a:pPr>
            <a:defRPr sz="1400">
              <a:solidFill>
                <a:schemeClr val="tx1"/>
              </a:solidFill>
            </a:defRPr>
          </a:pPr>
          <a:endParaRPr lang="es-CL"/>
        </a:p>
      </c:txPr>
    </c:legend>
    <c:plotVisOnly val="1"/>
    <c:dispBlanksAs val="gap"/>
    <c:showDLblsOverMax val="0"/>
  </c:chart>
  <c:txPr>
    <a:bodyPr/>
    <a:lstStyle/>
    <a:p>
      <a:pPr>
        <a:defRPr>
          <a:solidFill>
            <a:schemeClr val="bg1">
              <a:lumMod val="75000"/>
              <a:lumOff val="25000"/>
            </a:schemeClr>
          </a:solidFill>
          <a:latin typeface="Verdana" pitchFamily="34" charset="0"/>
          <a:ea typeface="Verdana" pitchFamily="34" charset="0"/>
          <a:cs typeface="Verdana" pitchFamily="34" charset="0"/>
        </a:defRPr>
      </a:pPr>
      <a:endParaRPr lang="es-C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64B7C-F5EA-4C93-AA20-6526DE051D0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CL"/>
        </a:p>
      </dgm:t>
    </dgm:pt>
    <dgm:pt modelId="{D58952AD-EF71-4951-BDB8-47B495D37004}">
      <dgm:prSet phldrT="[Texto]"/>
      <dgm:spPr/>
      <dgm:t>
        <a:bodyPr/>
        <a:lstStyle/>
        <a:p>
          <a:r>
            <a:rPr lang="es-CL" dirty="0" smtClean="0"/>
            <a:t>Centro</a:t>
          </a:r>
        </a:p>
        <a:p>
          <a:r>
            <a:rPr lang="es-CL" dirty="0" smtClean="0"/>
            <a:t>Regional</a:t>
          </a:r>
          <a:endParaRPr lang="es-CL" dirty="0"/>
        </a:p>
      </dgm:t>
    </dgm:pt>
    <dgm:pt modelId="{0C437FFB-6902-4D53-8ACB-32DFA05E0C16}" type="parTrans" cxnId="{D96EBE86-1E55-47F0-9046-27D2576EAE43}">
      <dgm:prSet/>
      <dgm:spPr/>
      <dgm:t>
        <a:bodyPr/>
        <a:lstStyle/>
        <a:p>
          <a:endParaRPr lang="es-CL"/>
        </a:p>
      </dgm:t>
    </dgm:pt>
    <dgm:pt modelId="{F82B0A2E-FEE0-4A5D-ABC9-8757B0E1455E}" type="sibTrans" cxnId="{D96EBE86-1E55-47F0-9046-27D2576EAE43}">
      <dgm:prSet/>
      <dgm:spPr/>
      <dgm:t>
        <a:bodyPr/>
        <a:lstStyle/>
        <a:p>
          <a:endParaRPr lang="es-CL"/>
        </a:p>
      </dgm:t>
    </dgm:pt>
    <dgm:pt modelId="{1773D5DC-D754-4B9F-907D-27D8B8B05000}">
      <dgm:prSet phldrT="[Texto]"/>
      <dgm:spPr>
        <a:solidFill>
          <a:schemeClr val="accent3"/>
        </a:solidFill>
      </dgm:spPr>
      <dgm:t>
        <a:bodyPr/>
        <a:lstStyle/>
        <a:p>
          <a:r>
            <a:rPr lang="es-CL" b="1" dirty="0" smtClean="0"/>
            <a:t>Empresas</a:t>
          </a:r>
          <a:endParaRPr lang="es-CL" b="1" dirty="0"/>
        </a:p>
      </dgm:t>
    </dgm:pt>
    <dgm:pt modelId="{2ADEE6F0-974A-4A94-A2EA-AA5B9093D92F}" type="parTrans" cxnId="{8D637846-46F3-4CA3-BE3D-3CA405DFBEBE}">
      <dgm:prSet/>
      <dgm:spPr/>
      <dgm:t>
        <a:bodyPr/>
        <a:lstStyle/>
        <a:p>
          <a:endParaRPr lang="es-CL"/>
        </a:p>
      </dgm:t>
    </dgm:pt>
    <dgm:pt modelId="{C29C59DE-0FAB-499E-8523-D995F083DE70}" type="sibTrans" cxnId="{8D637846-46F3-4CA3-BE3D-3CA405DFBEBE}">
      <dgm:prSet/>
      <dgm:spPr/>
      <dgm:t>
        <a:bodyPr/>
        <a:lstStyle/>
        <a:p>
          <a:endParaRPr lang="es-CL"/>
        </a:p>
      </dgm:t>
    </dgm:pt>
    <dgm:pt modelId="{A546FD1C-4DB8-4954-8CB2-36BD1071441F}">
      <dgm:prSet phldrT="[Texto]"/>
      <dgm:spPr>
        <a:solidFill>
          <a:srgbClr val="FFC000"/>
        </a:solidFill>
      </dgm:spPr>
      <dgm:t>
        <a:bodyPr/>
        <a:lstStyle/>
        <a:p>
          <a:r>
            <a:rPr lang="es-CL" b="1" dirty="0" smtClean="0"/>
            <a:t>Universidad</a:t>
          </a:r>
          <a:endParaRPr lang="es-CL" b="1" dirty="0"/>
        </a:p>
      </dgm:t>
    </dgm:pt>
    <dgm:pt modelId="{FBC92960-4B04-4FEA-BAE4-E01029AFAA6C}" type="parTrans" cxnId="{CE7600E8-EEB0-411F-A14F-F2C5FCDFC6A3}">
      <dgm:prSet/>
      <dgm:spPr/>
      <dgm:t>
        <a:bodyPr/>
        <a:lstStyle/>
        <a:p>
          <a:endParaRPr lang="es-CL"/>
        </a:p>
      </dgm:t>
    </dgm:pt>
    <dgm:pt modelId="{D612E6D4-A0DE-402A-956F-C1C816BD8AE9}" type="sibTrans" cxnId="{CE7600E8-EEB0-411F-A14F-F2C5FCDFC6A3}">
      <dgm:prSet/>
      <dgm:spPr/>
      <dgm:t>
        <a:bodyPr/>
        <a:lstStyle/>
        <a:p>
          <a:endParaRPr lang="es-CL"/>
        </a:p>
      </dgm:t>
    </dgm:pt>
    <dgm:pt modelId="{9D8440DD-E68B-4012-B10D-5C7E33F12DAB}">
      <dgm:prSet phldrT="[Texto]"/>
      <dgm:spPr>
        <a:solidFill>
          <a:schemeClr val="tx2"/>
        </a:solidFill>
      </dgm:spPr>
      <dgm:t>
        <a:bodyPr/>
        <a:lstStyle/>
        <a:p>
          <a:r>
            <a:rPr lang="es-CL" b="1" dirty="0" err="1" smtClean="0"/>
            <a:t>Conicyt</a:t>
          </a:r>
          <a:endParaRPr lang="es-CL" b="1" dirty="0"/>
        </a:p>
      </dgm:t>
    </dgm:pt>
    <dgm:pt modelId="{430009A8-2425-4191-8255-B75FB050F724}" type="parTrans" cxnId="{E7F53167-6B26-4D17-8534-207B2E7DFD1C}">
      <dgm:prSet/>
      <dgm:spPr/>
      <dgm:t>
        <a:bodyPr/>
        <a:lstStyle/>
        <a:p>
          <a:endParaRPr lang="es-CL"/>
        </a:p>
      </dgm:t>
    </dgm:pt>
    <dgm:pt modelId="{97C36214-7A5C-4CC9-9996-B28FD897F5ED}" type="sibTrans" cxnId="{E7F53167-6B26-4D17-8534-207B2E7DFD1C}">
      <dgm:prSet/>
      <dgm:spPr/>
      <dgm:t>
        <a:bodyPr/>
        <a:lstStyle/>
        <a:p>
          <a:endParaRPr lang="es-CL"/>
        </a:p>
      </dgm:t>
    </dgm:pt>
    <dgm:pt modelId="{54F3A65C-1195-4C17-ADF6-BBA7F709644E}">
      <dgm:prSet phldrT="[Texto]"/>
      <dgm:spPr>
        <a:solidFill>
          <a:schemeClr val="accent2"/>
        </a:solidFill>
      </dgm:spPr>
      <dgm:t>
        <a:bodyPr/>
        <a:lstStyle/>
        <a:p>
          <a:r>
            <a:rPr lang="es-CL" b="1" dirty="0" smtClean="0"/>
            <a:t>GORE</a:t>
          </a:r>
          <a:endParaRPr lang="es-CL" b="1" dirty="0"/>
        </a:p>
      </dgm:t>
    </dgm:pt>
    <dgm:pt modelId="{4958EF3E-30C5-4535-AA58-1F3D07FB208B}" type="parTrans" cxnId="{48DF52C1-CB9F-4416-B046-9665C08BBD20}">
      <dgm:prSet/>
      <dgm:spPr/>
      <dgm:t>
        <a:bodyPr/>
        <a:lstStyle/>
        <a:p>
          <a:endParaRPr lang="es-CL"/>
        </a:p>
      </dgm:t>
    </dgm:pt>
    <dgm:pt modelId="{F47051E1-7B82-4B97-AF90-EC924F7F8FF2}" type="sibTrans" cxnId="{48DF52C1-CB9F-4416-B046-9665C08BBD20}">
      <dgm:prSet/>
      <dgm:spPr/>
      <dgm:t>
        <a:bodyPr/>
        <a:lstStyle/>
        <a:p>
          <a:endParaRPr lang="es-CL"/>
        </a:p>
      </dgm:t>
    </dgm:pt>
    <dgm:pt modelId="{319265AC-305E-4B06-BE15-658D5CCD00B3}" type="pres">
      <dgm:prSet presAssocID="{5E364B7C-F5EA-4C93-AA20-6526DE051D0D}" presName="Name0" presStyleCnt="0">
        <dgm:presLayoutVars>
          <dgm:chMax val="1"/>
          <dgm:dir/>
          <dgm:animLvl val="ctr"/>
          <dgm:resizeHandles val="exact"/>
        </dgm:presLayoutVars>
      </dgm:prSet>
      <dgm:spPr/>
      <dgm:t>
        <a:bodyPr/>
        <a:lstStyle/>
        <a:p>
          <a:endParaRPr lang="es-CL"/>
        </a:p>
      </dgm:t>
    </dgm:pt>
    <dgm:pt modelId="{B94F3C60-87B1-49A4-8DDF-93F5CC8C3278}" type="pres">
      <dgm:prSet presAssocID="{D58952AD-EF71-4951-BDB8-47B495D37004}" presName="centerShape" presStyleLbl="node0" presStyleIdx="0" presStyleCnt="1"/>
      <dgm:spPr/>
      <dgm:t>
        <a:bodyPr/>
        <a:lstStyle/>
        <a:p>
          <a:endParaRPr lang="es-CL"/>
        </a:p>
      </dgm:t>
    </dgm:pt>
    <dgm:pt modelId="{FDC9D822-186C-41C1-BE3C-A5EF8BCDA563}" type="pres">
      <dgm:prSet presAssocID="{1773D5DC-D754-4B9F-907D-27D8B8B05000}" presName="node" presStyleLbl="node1" presStyleIdx="0" presStyleCnt="4">
        <dgm:presLayoutVars>
          <dgm:bulletEnabled val="1"/>
        </dgm:presLayoutVars>
      </dgm:prSet>
      <dgm:spPr/>
      <dgm:t>
        <a:bodyPr/>
        <a:lstStyle/>
        <a:p>
          <a:endParaRPr lang="es-CL"/>
        </a:p>
      </dgm:t>
    </dgm:pt>
    <dgm:pt modelId="{293BF89C-A035-4743-8FDA-2A6031DA8BD8}" type="pres">
      <dgm:prSet presAssocID="{1773D5DC-D754-4B9F-907D-27D8B8B05000}" presName="dummy" presStyleCnt="0"/>
      <dgm:spPr/>
    </dgm:pt>
    <dgm:pt modelId="{A9F03AC2-9C11-4A04-99C7-0E45E2AD25C4}" type="pres">
      <dgm:prSet presAssocID="{C29C59DE-0FAB-499E-8523-D995F083DE70}" presName="sibTrans" presStyleLbl="sibTrans2D1" presStyleIdx="0" presStyleCnt="4"/>
      <dgm:spPr/>
      <dgm:t>
        <a:bodyPr/>
        <a:lstStyle/>
        <a:p>
          <a:endParaRPr lang="es-CL"/>
        </a:p>
      </dgm:t>
    </dgm:pt>
    <dgm:pt modelId="{99BB2F54-9E41-4CA0-997C-3EBB2FF902E8}" type="pres">
      <dgm:prSet presAssocID="{A546FD1C-4DB8-4954-8CB2-36BD1071441F}" presName="node" presStyleLbl="node1" presStyleIdx="1" presStyleCnt="4">
        <dgm:presLayoutVars>
          <dgm:bulletEnabled val="1"/>
        </dgm:presLayoutVars>
      </dgm:prSet>
      <dgm:spPr/>
      <dgm:t>
        <a:bodyPr/>
        <a:lstStyle/>
        <a:p>
          <a:endParaRPr lang="es-CL"/>
        </a:p>
      </dgm:t>
    </dgm:pt>
    <dgm:pt modelId="{BA8FA5D9-3C0D-40F9-B01D-8CA6CE606BD5}" type="pres">
      <dgm:prSet presAssocID="{A546FD1C-4DB8-4954-8CB2-36BD1071441F}" presName="dummy" presStyleCnt="0"/>
      <dgm:spPr/>
    </dgm:pt>
    <dgm:pt modelId="{A8FB4CA1-33EC-4E57-AA7F-0994F1E495F5}" type="pres">
      <dgm:prSet presAssocID="{D612E6D4-A0DE-402A-956F-C1C816BD8AE9}" presName="sibTrans" presStyleLbl="sibTrans2D1" presStyleIdx="1" presStyleCnt="4"/>
      <dgm:spPr/>
      <dgm:t>
        <a:bodyPr/>
        <a:lstStyle/>
        <a:p>
          <a:endParaRPr lang="es-CL"/>
        </a:p>
      </dgm:t>
    </dgm:pt>
    <dgm:pt modelId="{44AA791A-6B71-40DE-A203-47D04FDB0ADA}" type="pres">
      <dgm:prSet presAssocID="{9D8440DD-E68B-4012-B10D-5C7E33F12DAB}" presName="node" presStyleLbl="node1" presStyleIdx="2" presStyleCnt="4">
        <dgm:presLayoutVars>
          <dgm:bulletEnabled val="1"/>
        </dgm:presLayoutVars>
      </dgm:prSet>
      <dgm:spPr/>
      <dgm:t>
        <a:bodyPr/>
        <a:lstStyle/>
        <a:p>
          <a:endParaRPr lang="es-CL"/>
        </a:p>
      </dgm:t>
    </dgm:pt>
    <dgm:pt modelId="{35B28C20-C6F4-4C1E-8146-509E83739947}" type="pres">
      <dgm:prSet presAssocID="{9D8440DD-E68B-4012-B10D-5C7E33F12DAB}" presName="dummy" presStyleCnt="0"/>
      <dgm:spPr/>
    </dgm:pt>
    <dgm:pt modelId="{C82E6F8A-EBEA-4FA9-8506-DCDCB05E5C61}" type="pres">
      <dgm:prSet presAssocID="{97C36214-7A5C-4CC9-9996-B28FD897F5ED}" presName="sibTrans" presStyleLbl="sibTrans2D1" presStyleIdx="2" presStyleCnt="4"/>
      <dgm:spPr/>
      <dgm:t>
        <a:bodyPr/>
        <a:lstStyle/>
        <a:p>
          <a:endParaRPr lang="es-CL"/>
        </a:p>
      </dgm:t>
    </dgm:pt>
    <dgm:pt modelId="{B4A9D4BE-914C-43B0-A729-446E619CFE78}" type="pres">
      <dgm:prSet presAssocID="{54F3A65C-1195-4C17-ADF6-BBA7F709644E}" presName="node" presStyleLbl="node1" presStyleIdx="3" presStyleCnt="4">
        <dgm:presLayoutVars>
          <dgm:bulletEnabled val="1"/>
        </dgm:presLayoutVars>
      </dgm:prSet>
      <dgm:spPr/>
      <dgm:t>
        <a:bodyPr/>
        <a:lstStyle/>
        <a:p>
          <a:endParaRPr lang="es-CL"/>
        </a:p>
      </dgm:t>
    </dgm:pt>
    <dgm:pt modelId="{F40A6110-F8FE-41DA-92EC-B2F0D982946C}" type="pres">
      <dgm:prSet presAssocID="{54F3A65C-1195-4C17-ADF6-BBA7F709644E}" presName="dummy" presStyleCnt="0"/>
      <dgm:spPr/>
    </dgm:pt>
    <dgm:pt modelId="{DE300F0E-D60B-4236-AFAF-94B3B652B56C}" type="pres">
      <dgm:prSet presAssocID="{F47051E1-7B82-4B97-AF90-EC924F7F8FF2}" presName="sibTrans" presStyleLbl="sibTrans2D1" presStyleIdx="3" presStyleCnt="4"/>
      <dgm:spPr/>
      <dgm:t>
        <a:bodyPr/>
        <a:lstStyle/>
        <a:p>
          <a:endParaRPr lang="es-CL"/>
        </a:p>
      </dgm:t>
    </dgm:pt>
  </dgm:ptLst>
  <dgm:cxnLst>
    <dgm:cxn modelId="{8D637846-46F3-4CA3-BE3D-3CA405DFBEBE}" srcId="{D58952AD-EF71-4951-BDB8-47B495D37004}" destId="{1773D5DC-D754-4B9F-907D-27D8B8B05000}" srcOrd="0" destOrd="0" parTransId="{2ADEE6F0-974A-4A94-A2EA-AA5B9093D92F}" sibTransId="{C29C59DE-0FAB-499E-8523-D995F083DE70}"/>
    <dgm:cxn modelId="{48DF52C1-CB9F-4416-B046-9665C08BBD20}" srcId="{D58952AD-EF71-4951-BDB8-47B495D37004}" destId="{54F3A65C-1195-4C17-ADF6-BBA7F709644E}" srcOrd="3" destOrd="0" parTransId="{4958EF3E-30C5-4535-AA58-1F3D07FB208B}" sibTransId="{F47051E1-7B82-4B97-AF90-EC924F7F8FF2}"/>
    <dgm:cxn modelId="{CE7600E8-EEB0-411F-A14F-F2C5FCDFC6A3}" srcId="{D58952AD-EF71-4951-BDB8-47B495D37004}" destId="{A546FD1C-4DB8-4954-8CB2-36BD1071441F}" srcOrd="1" destOrd="0" parTransId="{FBC92960-4B04-4FEA-BAE4-E01029AFAA6C}" sibTransId="{D612E6D4-A0DE-402A-956F-C1C816BD8AE9}"/>
    <dgm:cxn modelId="{FF717BCE-4BC0-4530-942C-ABCBB3DB6DF1}" type="presOf" srcId="{9D8440DD-E68B-4012-B10D-5C7E33F12DAB}" destId="{44AA791A-6B71-40DE-A203-47D04FDB0ADA}" srcOrd="0" destOrd="0" presId="urn:microsoft.com/office/officeart/2005/8/layout/radial6"/>
    <dgm:cxn modelId="{D96EBE86-1E55-47F0-9046-27D2576EAE43}" srcId="{5E364B7C-F5EA-4C93-AA20-6526DE051D0D}" destId="{D58952AD-EF71-4951-BDB8-47B495D37004}" srcOrd="0" destOrd="0" parTransId="{0C437FFB-6902-4D53-8ACB-32DFA05E0C16}" sibTransId="{F82B0A2E-FEE0-4A5D-ABC9-8757B0E1455E}"/>
    <dgm:cxn modelId="{0690D92C-3C63-4739-9AA2-057C522D6EE3}" type="presOf" srcId="{54F3A65C-1195-4C17-ADF6-BBA7F709644E}" destId="{B4A9D4BE-914C-43B0-A729-446E619CFE78}" srcOrd="0" destOrd="0" presId="urn:microsoft.com/office/officeart/2005/8/layout/radial6"/>
    <dgm:cxn modelId="{52CC7803-9BAD-40C8-A597-A1EAA00EBC1D}" type="presOf" srcId="{F47051E1-7B82-4B97-AF90-EC924F7F8FF2}" destId="{DE300F0E-D60B-4236-AFAF-94B3B652B56C}" srcOrd="0" destOrd="0" presId="urn:microsoft.com/office/officeart/2005/8/layout/radial6"/>
    <dgm:cxn modelId="{0C19B4C4-BC9D-44B1-B8FE-224594C71E19}" type="presOf" srcId="{5E364B7C-F5EA-4C93-AA20-6526DE051D0D}" destId="{319265AC-305E-4B06-BE15-658D5CCD00B3}" srcOrd="0" destOrd="0" presId="urn:microsoft.com/office/officeart/2005/8/layout/radial6"/>
    <dgm:cxn modelId="{5C31A39B-AD86-40EF-8ADC-06FB826D0664}" type="presOf" srcId="{1773D5DC-D754-4B9F-907D-27D8B8B05000}" destId="{FDC9D822-186C-41C1-BE3C-A5EF8BCDA563}" srcOrd="0" destOrd="0" presId="urn:microsoft.com/office/officeart/2005/8/layout/radial6"/>
    <dgm:cxn modelId="{DFA20B40-2840-4FE5-979C-970DABAE43DF}" type="presOf" srcId="{97C36214-7A5C-4CC9-9996-B28FD897F5ED}" destId="{C82E6F8A-EBEA-4FA9-8506-DCDCB05E5C61}" srcOrd="0" destOrd="0" presId="urn:microsoft.com/office/officeart/2005/8/layout/radial6"/>
    <dgm:cxn modelId="{041D974A-324E-4708-8BC0-C201C6D08B42}" type="presOf" srcId="{C29C59DE-0FAB-499E-8523-D995F083DE70}" destId="{A9F03AC2-9C11-4A04-99C7-0E45E2AD25C4}" srcOrd="0" destOrd="0" presId="urn:microsoft.com/office/officeart/2005/8/layout/radial6"/>
    <dgm:cxn modelId="{0DD637F7-42A3-485E-B4FF-C0364D183106}" type="presOf" srcId="{D612E6D4-A0DE-402A-956F-C1C816BD8AE9}" destId="{A8FB4CA1-33EC-4E57-AA7F-0994F1E495F5}" srcOrd="0" destOrd="0" presId="urn:microsoft.com/office/officeart/2005/8/layout/radial6"/>
    <dgm:cxn modelId="{9A32B435-89C3-4D71-8AD4-3900AF02AE5D}" type="presOf" srcId="{D58952AD-EF71-4951-BDB8-47B495D37004}" destId="{B94F3C60-87B1-49A4-8DDF-93F5CC8C3278}" srcOrd="0" destOrd="0" presId="urn:microsoft.com/office/officeart/2005/8/layout/radial6"/>
    <dgm:cxn modelId="{E7F53167-6B26-4D17-8534-207B2E7DFD1C}" srcId="{D58952AD-EF71-4951-BDB8-47B495D37004}" destId="{9D8440DD-E68B-4012-B10D-5C7E33F12DAB}" srcOrd="2" destOrd="0" parTransId="{430009A8-2425-4191-8255-B75FB050F724}" sibTransId="{97C36214-7A5C-4CC9-9996-B28FD897F5ED}"/>
    <dgm:cxn modelId="{C6585090-E0A9-4DAB-86CC-93DCAAD84B87}" type="presOf" srcId="{A546FD1C-4DB8-4954-8CB2-36BD1071441F}" destId="{99BB2F54-9E41-4CA0-997C-3EBB2FF902E8}" srcOrd="0" destOrd="0" presId="urn:microsoft.com/office/officeart/2005/8/layout/radial6"/>
    <dgm:cxn modelId="{9A44DC0A-9CCC-4504-8240-AEBD40881573}" type="presParOf" srcId="{319265AC-305E-4B06-BE15-658D5CCD00B3}" destId="{B94F3C60-87B1-49A4-8DDF-93F5CC8C3278}" srcOrd="0" destOrd="0" presId="urn:microsoft.com/office/officeart/2005/8/layout/radial6"/>
    <dgm:cxn modelId="{B9D15610-97DD-44CE-BE51-C9E15FD9DF10}" type="presParOf" srcId="{319265AC-305E-4B06-BE15-658D5CCD00B3}" destId="{FDC9D822-186C-41C1-BE3C-A5EF8BCDA563}" srcOrd="1" destOrd="0" presId="urn:microsoft.com/office/officeart/2005/8/layout/radial6"/>
    <dgm:cxn modelId="{0DD2981F-C0FC-488E-906F-F5916F878820}" type="presParOf" srcId="{319265AC-305E-4B06-BE15-658D5CCD00B3}" destId="{293BF89C-A035-4743-8FDA-2A6031DA8BD8}" srcOrd="2" destOrd="0" presId="urn:microsoft.com/office/officeart/2005/8/layout/radial6"/>
    <dgm:cxn modelId="{2446142C-B5E3-425B-B91E-C859BD3FFE3A}" type="presParOf" srcId="{319265AC-305E-4B06-BE15-658D5CCD00B3}" destId="{A9F03AC2-9C11-4A04-99C7-0E45E2AD25C4}" srcOrd="3" destOrd="0" presId="urn:microsoft.com/office/officeart/2005/8/layout/radial6"/>
    <dgm:cxn modelId="{82164B99-A61A-4855-AC5B-003BA964E477}" type="presParOf" srcId="{319265AC-305E-4B06-BE15-658D5CCD00B3}" destId="{99BB2F54-9E41-4CA0-997C-3EBB2FF902E8}" srcOrd="4" destOrd="0" presId="urn:microsoft.com/office/officeart/2005/8/layout/radial6"/>
    <dgm:cxn modelId="{6BF44EE8-A798-4D5C-8F19-49AAEB07E62B}" type="presParOf" srcId="{319265AC-305E-4B06-BE15-658D5CCD00B3}" destId="{BA8FA5D9-3C0D-40F9-B01D-8CA6CE606BD5}" srcOrd="5" destOrd="0" presId="urn:microsoft.com/office/officeart/2005/8/layout/radial6"/>
    <dgm:cxn modelId="{A543E30C-4A4D-4094-8756-AE05A9CF4ECD}" type="presParOf" srcId="{319265AC-305E-4B06-BE15-658D5CCD00B3}" destId="{A8FB4CA1-33EC-4E57-AA7F-0994F1E495F5}" srcOrd="6" destOrd="0" presId="urn:microsoft.com/office/officeart/2005/8/layout/radial6"/>
    <dgm:cxn modelId="{B3F37F86-B434-46C4-BC07-269E0469DAE3}" type="presParOf" srcId="{319265AC-305E-4B06-BE15-658D5CCD00B3}" destId="{44AA791A-6B71-40DE-A203-47D04FDB0ADA}" srcOrd="7" destOrd="0" presId="urn:microsoft.com/office/officeart/2005/8/layout/radial6"/>
    <dgm:cxn modelId="{2A2D5411-42AE-4FD0-B3AF-E22C91AC08A2}" type="presParOf" srcId="{319265AC-305E-4B06-BE15-658D5CCD00B3}" destId="{35B28C20-C6F4-4C1E-8146-509E83739947}" srcOrd="8" destOrd="0" presId="urn:microsoft.com/office/officeart/2005/8/layout/radial6"/>
    <dgm:cxn modelId="{9BE30A7C-0F74-48F3-B602-B00B046B7E02}" type="presParOf" srcId="{319265AC-305E-4B06-BE15-658D5CCD00B3}" destId="{C82E6F8A-EBEA-4FA9-8506-DCDCB05E5C61}" srcOrd="9" destOrd="0" presId="urn:microsoft.com/office/officeart/2005/8/layout/radial6"/>
    <dgm:cxn modelId="{885228C4-01A2-42BF-A9C6-82C56348F453}" type="presParOf" srcId="{319265AC-305E-4B06-BE15-658D5CCD00B3}" destId="{B4A9D4BE-914C-43B0-A729-446E619CFE78}" srcOrd="10" destOrd="0" presId="urn:microsoft.com/office/officeart/2005/8/layout/radial6"/>
    <dgm:cxn modelId="{E4538AEB-B787-4DA4-9EB4-F1F54420211D}" type="presParOf" srcId="{319265AC-305E-4B06-BE15-658D5CCD00B3}" destId="{F40A6110-F8FE-41DA-92EC-B2F0D982946C}" srcOrd="11" destOrd="0" presId="urn:microsoft.com/office/officeart/2005/8/layout/radial6"/>
    <dgm:cxn modelId="{0ADA4D61-D2DB-4C1E-B781-5D87653A7FBF}" type="presParOf" srcId="{319265AC-305E-4B06-BE15-658D5CCD00B3}" destId="{DE300F0E-D60B-4236-AFAF-94B3B652B56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00F0E-D60B-4236-AFAF-94B3B652B56C}">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2E6F8A-EBEA-4FA9-8506-DCDCB05E5C61}">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B4CA1-33EC-4E57-AA7F-0994F1E495F5}">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F03AC2-9C11-4A04-99C7-0E45E2AD25C4}">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4F3C60-87B1-49A4-8DDF-93F5CC8C3278}">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Centro</a:t>
          </a:r>
        </a:p>
        <a:p>
          <a:pPr lvl="0" algn="ctr" defTabSz="755650">
            <a:lnSpc>
              <a:spcPct val="90000"/>
            </a:lnSpc>
            <a:spcBef>
              <a:spcPct val="0"/>
            </a:spcBef>
            <a:spcAft>
              <a:spcPct val="35000"/>
            </a:spcAft>
          </a:pPr>
          <a:r>
            <a:rPr lang="es-CL" sz="1700" kern="1200" dirty="0" smtClean="0"/>
            <a:t>Regional</a:t>
          </a:r>
          <a:endParaRPr lang="es-CL" sz="1700" kern="1200" dirty="0"/>
        </a:p>
      </dsp:txBody>
      <dsp:txXfrm>
        <a:off x="2539177" y="1523177"/>
        <a:ext cx="1017645" cy="1017645"/>
      </dsp:txXfrm>
    </dsp:sp>
    <dsp:sp modelId="{FDC9D822-186C-41C1-BE3C-A5EF8BCDA563}">
      <dsp:nvSpPr>
        <dsp:cNvPr id="0" name=""/>
        <dsp:cNvSpPr/>
      </dsp:nvSpPr>
      <dsp:spPr>
        <a:xfrm>
          <a:off x="2544291" y="1843"/>
          <a:ext cx="1007417" cy="100741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b="1" kern="1200" dirty="0" smtClean="0"/>
            <a:t>Empresas</a:t>
          </a:r>
          <a:endParaRPr lang="es-CL" sz="800" b="1" kern="1200" dirty="0"/>
        </a:p>
      </dsp:txBody>
      <dsp:txXfrm>
        <a:off x="2691824" y="149376"/>
        <a:ext cx="712351" cy="712351"/>
      </dsp:txXfrm>
    </dsp:sp>
    <dsp:sp modelId="{99BB2F54-9E41-4CA0-997C-3EBB2FF902E8}">
      <dsp:nvSpPr>
        <dsp:cNvPr id="0" name=""/>
        <dsp:cNvSpPr/>
      </dsp:nvSpPr>
      <dsp:spPr>
        <a:xfrm>
          <a:off x="4070738" y="1528291"/>
          <a:ext cx="1007417" cy="100741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b="1" kern="1200" dirty="0" smtClean="0"/>
            <a:t>Universidad</a:t>
          </a:r>
          <a:endParaRPr lang="es-CL" sz="800" b="1" kern="1200" dirty="0"/>
        </a:p>
      </dsp:txBody>
      <dsp:txXfrm>
        <a:off x="4218271" y="1675824"/>
        <a:ext cx="712351" cy="712351"/>
      </dsp:txXfrm>
    </dsp:sp>
    <dsp:sp modelId="{44AA791A-6B71-40DE-A203-47D04FDB0ADA}">
      <dsp:nvSpPr>
        <dsp:cNvPr id="0" name=""/>
        <dsp:cNvSpPr/>
      </dsp:nvSpPr>
      <dsp:spPr>
        <a:xfrm>
          <a:off x="2544291" y="3054738"/>
          <a:ext cx="1007417" cy="100741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b="1" kern="1200" dirty="0" err="1" smtClean="0"/>
            <a:t>Conicyt</a:t>
          </a:r>
          <a:endParaRPr lang="es-CL" sz="800" b="1" kern="1200" dirty="0"/>
        </a:p>
      </dsp:txBody>
      <dsp:txXfrm>
        <a:off x="2691824" y="3202271"/>
        <a:ext cx="712351" cy="712351"/>
      </dsp:txXfrm>
    </dsp:sp>
    <dsp:sp modelId="{B4A9D4BE-914C-43B0-A729-446E619CFE78}">
      <dsp:nvSpPr>
        <dsp:cNvPr id="0" name=""/>
        <dsp:cNvSpPr/>
      </dsp:nvSpPr>
      <dsp:spPr>
        <a:xfrm>
          <a:off x="1017843" y="1528291"/>
          <a:ext cx="1007417" cy="100741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L" sz="800" b="1" kern="1200" dirty="0" smtClean="0"/>
            <a:t>GORE</a:t>
          </a:r>
          <a:endParaRPr lang="es-CL" sz="800" b="1" kern="1200" dirty="0"/>
        </a:p>
      </dsp:txBody>
      <dsp:txXfrm>
        <a:off x="1165376" y="1675824"/>
        <a:ext cx="712351" cy="7123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2A038-E3D7-48BF-8D16-CFE53F2C9F55}" type="datetimeFigureOut">
              <a:rPr lang="es-ES" smtClean="0"/>
              <a:pPr/>
              <a:t>28/11/2013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779A3-A569-4258-85AE-F9E5C7F811AA}" type="slidenum">
              <a:rPr lang="es-ES" smtClean="0"/>
              <a:pPr/>
              <a:t>‹Nº›</a:t>
            </a:fld>
            <a:endParaRPr lang="es-ES"/>
          </a:p>
        </p:txBody>
      </p:sp>
    </p:spTree>
    <p:extLst>
      <p:ext uri="{BB962C8B-B14F-4D97-AF65-F5344CB8AC3E}">
        <p14:creationId xmlns:p14="http://schemas.microsoft.com/office/powerpoint/2010/main" val="232832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Los Centros Regionales logran a partir del 2006 que su proporción de producción en Q1 supere el promedio del país, consolidándose a 10 puntos porcentuales</a:t>
            </a:r>
            <a:r>
              <a:rPr lang="es-CL" baseline="0" dirty="0" smtClean="0"/>
              <a:t> de distancia</a:t>
            </a:r>
            <a:endParaRPr lang="es-CL" dirty="0"/>
          </a:p>
        </p:txBody>
      </p:sp>
      <p:sp>
        <p:nvSpPr>
          <p:cNvPr id="4" name="3 Marcador de número de diapositiva"/>
          <p:cNvSpPr>
            <a:spLocks noGrp="1"/>
          </p:cNvSpPr>
          <p:nvPr>
            <p:ph type="sldNum" sz="quarter" idx="10"/>
          </p:nvPr>
        </p:nvSpPr>
        <p:spPr/>
        <p:txBody>
          <a:bodyPr/>
          <a:lstStyle/>
          <a:p>
            <a:fld id="{8CC779A3-A569-4258-85AE-F9E5C7F811AA}" type="slidenum">
              <a:rPr lang="es-ES" smtClean="0"/>
              <a:pPr/>
              <a:t>15</a:t>
            </a:fld>
            <a:endParaRPr lang="es-ES"/>
          </a:p>
        </p:txBody>
      </p:sp>
    </p:spTree>
    <p:extLst>
      <p:ext uri="{BB962C8B-B14F-4D97-AF65-F5344CB8AC3E}">
        <p14:creationId xmlns:p14="http://schemas.microsoft.com/office/powerpoint/2010/main" val="145722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CC779A3-A569-4258-85AE-F9E5C7F811AA}" type="slidenum">
              <a:rPr lang="es-ES" smtClean="0"/>
              <a:pPr/>
              <a:t>16</a:t>
            </a:fld>
            <a:endParaRPr lang="es-ES"/>
          </a:p>
        </p:txBody>
      </p:sp>
    </p:spTree>
    <p:extLst>
      <p:ext uri="{BB962C8B-B14F-4D97-AF65-F5344CB8AC3E}">
        <p14:creationId xmlns:p14="http://schemas.microsoft.com/office/powerpoint/2010/main" val="149081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latin typeface="+mn-lt"/>
              </a:rPr>
              <a:t>Los Centros Regionales lideran menos del 30% de la producción científica en la cual participan como </a:t>
            </a:r>
            <a:r>
              <a:rPr lang="es-CL" dirty="0" err="1" smtClean="0">
                <a:latin typeface="+mn-lt"/>
              </a:rPr>
              <a:t>coejecutores</a:t>
            </a:r>
            <a:r>
              <a:rPr lang="es-CL" dirty="0" smtClean="0">
                <a:latin typeface="+mn-lt"/>
              </a:rPr>
              <a:t>. Esto es preocupante pues puede indicar que los Centros tienen un nivel de injerencia menor en los temas a investigar, y por lo tanto, el grado de coincidencia de esta con los problemas regionales es algo que debiera evaluarse. </a:t>
            </a:r>
            <a:endParaRPr lang="es-CL" dirty="0" smtClean="0"/>
          </a:p>
          <a:p>
            <a:endParaRPr lang="es-CL" dirty="0"/>
          </a:p>
        </p:txBody>
      </p:sp>
      <p:sp>
        <p:nvSpPr>
          <p:cNvPr id="4" name="3 Marcador de número de diapositiva"/>
          <p:cNvSpPr>
            <a:spLocks noGrp="1"/>
          </p:cNvSpPr>
          <p:nvPr>
            <p:ph type="sldNum" sz="quarter" idx="10"/>
          </p:nvPr>
        </p:nvSpPr>
        <p:spPr/>
        <p:txBody>
          <a:bodyPr/>
          <a:lstStyle/>
          <a:p>
            <a:fld id="{8CC779A3-A569-4258-85AE-F9E5C7F811AA}" type="slidenum">
              <a:rPr lang="es-ES" smtClean="0"/>
              <a:pPr/>
              <a:t>17</a:t>
            </a:fld>
            <a:endParaRPr lang="es-ES"/>
          </a:p>
        </p:txBody>
      </p:sp>
    </p:spTree>
    <p:extLst>
      <p:ext uri="{BB962C8B-B14F-4D97-AF65-F5344CB8AC3E}">
        <p14:creationId xmlns:p14="http://schemas.microsoft.com/office/powerpoint/2010/main" val="3442196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3" descr="POWER PORTADA-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319015"/>
            <a:ext cx="7772400" cy="1470025"/>
          </a:xfrm>
        </p:spPr>
        <p:txBody>
          <a:bodyPr>
            <a:normAutofit/>
          </a:bodyPr>
          <a:lstStyle>
            <a:lvl1pPr>
              <a:defRPr sz="3600">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smtClean="0"/>
          </a:p>
        </p:txBody>
      </p:sp>
      <p:sp>
        <p:nvSpPr>
          <p:cNvPr id="3" name="2 Subtítulo"/>
          <p:cNvSpPr>
            <a:spLocks noGrp="1"/>
          </p:cNvSpPr>
          <p:nvPr>
            <p:ph type="subTitle" idx="1"/>
          </p:nvPr>
        </p:nvSpPr>
        <p:spPr>
          <a:xfrm>
            <a:off x="683568" y="4268688"/>
            <a:ext cx="7776864" cy="1752600"/>
          </a:xfrm>
        </p:spPr>
        <p:txBody>
          <a:bodyPr>
            <a:normAutofit/>
          </a:bodyPr>
          <a:lstStyle>
            <a:lvl1pPr marL="0" indent="0" algn="ctr">
              <a:buNone/>
              <a:defRPr sz="28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descr="INTERIOR-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457200" y="274638"/>
            <a:ext cx="7139136" cy="1143000"/>
          </a:xfrm>
        </p:spPr>
        <p:txBody>
          <a:bodyPr>
            <a:normAutofit/>
          </a:bodyPr>
          <a:lstStyle>
            <a:lvl1pPr algn="l">
              <a:defRPr sz="1300" baseline="0"/>
            </a:lvl1pPr>
          </a:lstStyle>
          <a:p>
            <a:r>
              <a:rPr lang="es-ES" smtClean="0"/>
              <a:t>Haga clic para modificar el estilo de título del patrón</a:t>
            </a:r>
            <a:endParaRPr lang="es-CL" dirty="0"/>
          </a:p>
        </p:txBody>
      </p:sp>
      <p:sp>
        <p:nvSpPr>
          <p:cNvPr id="3" name="2 Marcador de contenido"/>
          <p:cNvSpPr>
            <a:spLocks noGrp="1"/>
          </p:cNvSpPr>
          <p:nvPr>
            <p:ph idx="1"/>
          </p:nvPr>
        </p:nvSpPr>
        <p:spPr>
          <a:xfrm>
            <a:off x="467544" y="1556792"/>
            <a:ext cx="8229600" cy="4525963"/>
          </a:xfrm>
        </p:spPr>
        <p:txBody>
          <a:bodyPr/>
          <a:lstStyle>
            <a:lvl1pPr fontAlgn="base">
              <a:spcAft>
                <a:spcPct val="0"/>
              </a:spcAft>
              <a:buClr>
                <a:srgbClr val="006CB7"/>
              </a:buClr>
              <a:buFont typeface="Arial" pitchFamily="-112" charset="0"/>
              <a:buChar char="•"/>
              <a:defRPr baseline="0"/>
            </a:lvl1pPr>
            <a:lvl2pPr fontAlgn="base">
              <a:spcAft>
                <a:spcPct val="0"/>
              </a:spcAft>
              <a:buFont typeface="Arial" pitchFamily="-112" charset="0"/>
              <a:buChar char="–"/>
              <a:defRPr/>
            </a:lvl2pPr>
            <a:lvl3pPr fontAlgn="base">
              <a:spcAft>
                <a:spcPct val="0"/>
              </a:spcAft>
              <a:buFont typeface="Arial" pitchFamily="-112" charset="0"/>
              <a:buChar char="•"/>
              <a:defRPr/>
            </a:lvl3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3" descr="POWER PORTADA-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722313" y="4406900"/>
            <a:ext cx="7772400" cy="1362075"/>
          </a:xfrm>
        </p:spPr>
        <p:txBody>
          <a:bodyPr anchor="t">
            <a:normAutofit/>
          </a:bodyPr>
          <a:lstStyle>
            <a:lvl1pPr algn="l">
              <a:defRPr sz="3200" b="1" cap="all">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smtClean="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sz="1100" smtClean="0">
                <a:latin typeface="Verdana" pitchFamily="34" charset="0"/>
                <a:ea typeface="Verdana" pitchFamily="34" charset="0"/>
                <a:cs typeface="Verdana" pitchFamily="34" charset="0"/>
              </a:defRPr>
            </a:lvl1pPr>
          </a:lstStyle>
          <a:p>
            <a:pPr>
              <a:defRPr/>
            </a:pPr>
            <a:fld id="{A4C1DF0D-ECD6-4438-82EC-2AA2AA12EDB0}" type="datetimeFigureOut">
              <a:rPr lang="es-CL"/>
              <a:pPr>
                <a:defRPr/>
              </a:pPr>
              <a:t>28-11-2013</a:t>
            </a:fld>
            <a:endParaRPr lang="es-CL" dirty="0"/>
          </a:p>
        </p:txBody>
      </p:sp>
      <p:sp>
        <p:nvSpPr>
          <p:cNvPr id="6" name="4 Marcador de pie de página"/>
          <p:cNvSpPr>
            <a:spLocks noGrp="1"/>
          </p:cNvSpPr>
          <p:nvPr>
            <p:ph type="ftr" sz="quarter" idx="11"/>
          </p:nvPr>
        </p:nvSpPr>
        <p:spPr/>
        <p:txBody>
          <a:bodyPr/>
          <a:lstStyle>
            <a:lvl1pPr>
              <a:defRPr sz="1100" dirty="0">
                <a:latin typeface="Verdana" pitchFamily="34" charset="0"/>
                <a:ea typeface="Verdana" pitchFamily="34" charset="0"/>
                <a:cs typeface="Verdana" pitchFamily="34" charset="0"/>
              </a:defRPr>
            </a:lvl1pPr>
          </a:lstStyle>
          <a:p>
            <a:pPr>
              <a:defRPr/>
            </a:pPr>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5" name="Imagen 2" descr="INTERIOR-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Marcador de contenido"/>
          <p:cNvSpPr>
            <a:spLocks noGrp="1"/>
          </p:cNvSpPr>
          <p:nvPr>
            <p:ph sz="half" idx="1"/>
          </p:nvPr>
        </p:nvSpPr>
        <p:spPr>
          <a:xfrm>
            <a:off x="457200" y="1600200"/>
            <a:ext cx="4038600" cy="4525963"/>
          </a:xfrm>
        </p:spPr>
        <p:txBody>
          <a:bodyPr/>
          <a:lstStyle>
            <a:lvl1pPr>
              <a:defRPr sz="26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4" name="3 Marcador de contenido"/>
          <p:cNvSpPr>
            <a:spLocks noGrp="1"/>
          </p:cNvSpPr>
          <p:nvPr>
            <p:ph sz="half" idx="2"/>
          </p:nvPr>
        </p:nvSpPr>
        <p:spPr>
          <a:xfrm>
            <a:off x="4648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7" name="1 Título"/>
          <p:cNvSpPr>
            <a:spLocks noGrp="1"/>
          </p:cNvSpPr>
          <p:nvPr>
            <p:ph type="title"/>
          </p:nvPr>
        </p:nvSpPr>
        <p:spPr>
          <a:xfrm>
            <a:off x="457200" y="274638"/>
            <a:ext cx="7139136" cy="1143000"/>
          </a:xfrm>
        </p:spPr>
        <p:txBody>
          <a:bodyPr>
            <a:normAutofit/>
          </a:bodyPr>
          <a:lstStyle>
            <a:lvl1pPr algn="l">
              <a:defRPr sz="1300" baseline="0"/>
            </a:lvl1pPr>
          </a:lstStyle>
          <a:p>
            <a:r>
              <a:rPr lang="es-ES" smtClean="0"/>
              <a:t>Haga clic para modificar el estilo de título del patrón</a:t>
            </a:r>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Imagen 2" descr="INTERIOR-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457200" y="274638"/>
            <a:ext cx="7139136" cy="1143000"/>
          </a:xfrm>
        </p:spPr>
        <p:txBody>
          <a:bodyPr>
            <a:normAutofit/>
          </a:bodyPr>
          <a:lstStyle>
            <a:lvl1pPr algn="l">
              <a:defRPr sz="1300"/>
            </a:lvl1pPr>
          </a:lstStyle>
          <a:p>
            <a:r>
              <a:rPr lang="es-ES" smtClean="0"/>
              <a:t>Haga clic para modificar el estilo de título del patrón</a:t>
            </a:r>
            <a:endParaRPr lang="es-CL" dirty="0"/>
          </a:p>
        </p:txBody>
      </p:sp>
      <p:sp>
        <p:nvSpPr>
          <p:cNvPr id="3" name="2 Marcador de texto"/>
          <p:cNvSpPr>
            <a:spLocks noGrp="1"/>
          </p:cNvSpPr>
          <p:nvPr>
            <p:ph type="body" idx="1"/>
          </p:nvPr>
        </p:nvSpPr>
        <p:spPr>
          <a:xfrm>
            <a:off x="457200" y="1718270"/>
            <a:ext cx="4040188" cy="639762"/>
          </a:xfrm>
        </p:spPr>
        <p:txBody>
          <a:bodyPr anchor="b">
            <a:noAutofit/>
          </a:bodyPr>
          <a:lstStyle>
            <a:lvl1pPr marL="0" indent="0">
              <a:buNone/>
              <a:defRPr sz="18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358032"/>
            <a:ext cx="4040188" cy="3951288"/>
          </a:xfrm>
        </p:spPr>
        <p:txBody>
          <a:bodyPr/>
          <a:lstStyle>
            <a:lvl1pPr>
              <a:defRPr sz="18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5" name="4 Marcador de texto"/>
          <p:cNvSpPr>
            <a:spLocks noGrp="1"/>
          </p:cNvSpPr>
          <p:nvPr>
            <p:ph type="body" sz="quarter" idx="3"/>
          </p:nvPr>
        </p:nvSpPr>
        <p:spPr>
          <a:xfrm>
            <a:off x="4645025" y="1718270"/>
            <a:ext cx="4041775" cy="639762"/>
          </a:xfrm>
        </p:spPr>
        <p:txBody>
          <a:bodyPr anchor="b">
            <a:noAutofit/>
          </a:bodyPr>
          <a:lstStyle>
            <a:lvl1pPr marL="0" indent="0">
              <a:buNone/>
              <a:defRPr sz="18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358032"/>
            <a:ext cx="4041775" cy="3951288"/>
          </a:xfrm>
        </p:spPr>
        <p:txBody>
          <a:bodyPr/>
          <a:lstStyle>
            <a:lvl1pPr marL="0" indent="0">
              <a:buNone/>
              <a:defRPr sz="18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Imagen 2" descr="INTERIOR-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457200" y="274638"/>
            <a:ext cx="6923112" cy="1143000"/>
          </a:xfrm>
        </p:spPr>
        <p:txBody>
          <a:bodyPr>
            <a:normAutofit/>
          </a:bodyPr>
          <a:lstStyle>
            <a:lvl1pPr>
              <a:defRPr sz="2400">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3" descr="POWER PORTADA-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1 Marcador de fecha"/>
          <p:cNvSpPr>
            <a:spLocks noGrp="1"/>
          </p:cNvSpPr>
          <p:nvPr>
            <p:ph type="dt" sz="half" idx="10"/>
          </p:nvPr>
        </p:nvSpPr>
        <p:spPr/>
        <p:txBody>
          <a:bodyPr/>
          <a:lstStyle>
            <a:lvl1pPr>
              <a:defRPr/>
            </a:lvl1pPr>
          </a:lstStyle>
          <a:p>
            <a:pPr>
              <a:defRPr/>
            </a:pPr>
            <a:fld id="{DE58F846-EBF6-4297-8816-169F9288EA52}" type="datetimeFigureOut">
              <a:rPr lang="es-CL"/>
              <a:pPr>
                <a:defRPr/>
              </a:pPr>
              <a:t>28-11-2013</a:t>
            </a:fld>
            <a:endParaRPr lang="es-CL"/>
          </a:p>
        </p:txBody>
      </p:sp>
      <p:sp>
        <p:nvSpPr>
          <p:cNvPr id="4" name="2 Marcador de pie de página"/>
          <p:cNvSpPr>
            <a:spLocks noGrp="1"/>
          </p:cNvSpPr>
          <p:nvPr>
            <p:ph type="ftr" sz="quarter" idx="11"/>
          </p:nvPr>
        </p:nvSpPr>
        <p:spPr/>
        <p:txBody>
          <a:bodyPr/>
          <a:lstStyle>
            <a:lvl1pPr>
              <a:defRPr/>
            </a:lvl1pPr>
          </a:lstStyle>
          <a:p>
            <a:pPr>
              <a:defRPr/>
            </a:pPr>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Imagen 2" descr="INTERIOR-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457200" y="528215"/>
            <a:ext cx="3008313" cy="1162050"/>
          </a:xfrm>
        </p:spPr>
        <p:txBody>
          <a:bodyPr anchor="b">
            <a:normAutofit/>
          </a:bodyPr>
          <a:lstStyle>
            <a:lvl1pPr algn="l">
              <a:defRPr sz="1600" b="1">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a:p>
        </p:txBody>
      </p:sp>
      <p:sp>
        <p:nvSpPr>
          <p:cNvPr id="3" name="2 Marcador de contenido"/>
          <p:cNvSpPr>
            <a:spLocks noGrp="1"/>
          </p:cNvSpPr>
          <p:nvPr>
            <p:ph idx="1"/>
          </p:nvPr>
        </p:nvSpPr>
        <p:spPr>
          <a:xfrm>
            <a:off x="3575050" y="528215"/>
            <a:ext cx="4021286" cy="5853113"/>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dirty="0"/>
          </a:p>
        </p:txBody>
      </p:sp>
      <p:sp>
        <p:nvSpPr>
          <p:cNvPr id="4" name="3 Marcador de texto"/>
          <p:cNvSpPr>
            <a:spLocks noGrp="1"/>
          </p:cNvSpPr>
          <p:nvPr>
            <p:ph type="body" sz="half" idx="2"/>
          </p:nvPr>
        </p:nvSpPr>
        <p:spPr>
          <a:xfrm>
            <a:off x="457200" y="1690265"/>
            <a:ext cx="3008313" cy="4691063"/>
          </a:xfrm>
        </p:spPr>
        <p:txBody>
          <a:bodyPr>
            <a:normAutofit/>
          </a:bodyPr>
          <a:lstStyle>
            <a:lvl1pPr marL="0" indent="0">
              <a:buNone/>
              <a:defRPr sz="12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Imagen 2" descr="INTERIOR-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noAutofit/>
          </a:bodyPr>
          <a:lstStyle>
            <a:lvl1pPr algn="l">
              <a:defRPr sz="1600" b="1">
                <a:latin typeface="Verdana" pitchFamily="34" charset="0"/>
                <a:ea typeface="Verdana" pitchFamily="34" charset="0"/>
                <a:cs typeface="Verdana" pitchFamily="34" charset="0"/>
              </a:defRPr>
            </a:lvl1pPr>
          </a:lstStyle>
          <a:p>
            <a:r>
              <a:rPr lang="es-ES" smtClean="0"/>
              <a:t>Haga clic para modificar el estilo de título del patrón</a:t>
            </a:r>
            <a:endParaRPr lang="es-CL" dirty="0"/>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lgn="ctr">
              <a:buNone/>
              <a:defRPr sz="2400">
                <a:latin typeface="Verdana" pitchFamily="34" charset="0"/>
                <a:ea typeface="Verdana" pitchFamily="34" charset="0"/>
                <a:cs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Nombre del Programa</a:t>
            </a:r>
            <a:br>
              <a:rPr lang="es-ES" smtClean="0"/>
            </a:br>
            <a:r>
              <a:rPr lang="es-ES" smtClean="0"/>
              <a:t>Comisión Nacional de Investigación Científica y Tecnológica</a:t>
            </a:r>
            <a:br>
              <a:rPr lang="es-ES" smtClean="0"/>
            </a:b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7261EBE-4857-4E36-BD81-313A15FDCC81}" type="datetimeFigureOut">
              <a:rPr lang="es-CL"/>
              <a:pPr>
                <a:defRPr/>
              </a:pPr>
              <a:t>28-11-2013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78A65F-902A-474B-913F-15D94160895D}"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iming>
    <p:tnLst>
      <p:par>
        <p:cTn id="1" dur="indefinite" restart="never" nodeType="tmRoot"/>
      </p:par>
    </p:tnLst>
  </p:timing>
  <p:txStyles>
    <p:titleStyle>
      <a:lvl1pPr algn="l" rtl="0" fontAlgn="base">
        <a:spcBef>
          <a:spcPct val="0"/>
        </a:spcBef>
        <a:spcAft>
          <a:spcPct val="0"/>
        </a:spcAft>
        <a:defRPr sz="1300" kern="1200">
          <a:solidFill>
            <a:schemeClr val="tx1"/>
          </a:solidFill>
          <a:latin typeface="+mj-lt"/>
          <a:ea typeface="+mj-ea"/>
          <a:cs typeface="+mj-cs"/>
        </a:defRPr>
      </a:lvl1pPr>
      <a:lvl2pPr algn="l" rtl="0" fontAlgn="base">
        <a:spcBef>
          <a:spcPct val="0"/>
        </a:spcBef>
        <a:spcAft>
          <a:spcPct val="0"/>
        </a:spcAft>
        <a:defRPr sz="1300">
          <a:solidFill>
            <a:schemeClr val="tx1"/>
          </a:solidFill>
          <a:latin typeface="Verdana" pitchFamily="34" charset="0"/>
        </a:defRPr>
      </a:lvl2pPr>
      <a:lvl3pPr algn="l" rtl="0" fontAlgn="base">
        <a:spcBef>
          <a:spcPct val="0"/>
        </a:spcBef>
        <a:spcAft>
          <a:spcPct val="0"/>
        </a:spcAft>
        <a:defRPr sz="1300">
          <a:solidFill>
            <a:schemeClr val="tx1"/>
          </a:solidFill>
          <a:latin typeface="Verdana" pitchFamily="34" charset="0"/>
        </a:defRPr>
      </a:lvl3pPr>
      <a:lvl4pPr algn="l" rtl="0" fontAlgn="base">
        <a:spcBef>
          <a:spcPct val="0"/>
        </a:spcBef>
        <a:spcAft>
          <a:spcPct val="0"/>
        </a:spcAft>
        <a:defRPr sz="1300">
          <a:solidFill>
            <a:schemeClr val="tx1"/>
          </a:solidFill>
          <a:latin typeface="Verdana" pitchFamily="34" charset="0"/>
        </a:defRPr>
      </a:lvl4pPr>
      <a:lvl5pPr algn="l" rtl="0" fontAlgn="base">
        <a:spcBef>
          <a:spcPct val="0"/>
        </a:spcBef>
        <a:spcAft>
          <a:spcPct val="0"/>
        </a:spcAft>
        <a:defRPr sz="1300">
          <a:solidFill>
            <a:schemeClr val="tx1"/>
          </a:solidFill>
          <a:latin typeface="Verdana" pitchFamily="34" charset="0"/>
        </a:defRPr>
      </a:lvl5pPr>
      <a:lvl6pPr marL="457200" algn="l" rtl="0" fontAlgn="base">
        <a:spcBef>
          <a:spcPct val="0"/>
        </a:spcBef>
        <a:spcAft>
          <a:spcPct val="0"/>
        </a:spcAft>
        <a:defRPr sz="1300">
          <a:solidFill>
            <a:schemeClr val="tx1"/>
          </a:solidFill>
          <a:latin typeface="Verdana" pitchFamily="34" charset="0"/>
        </a:defRPr>
      </a:lvl6pPr>
      <a:lvl7pPr marL="914400" algn="l" rtl="0" fontAlgn="base">
        <a:spcBef>
          <a:spcPct val="0"/>
        </a:spcBef>
        <a:spcAft>
          <a:spcPct val="0"/>
        </a:spcAft>
        <a:defRPr sz="1300">
          <a:solidFill>
            <a:schemeClr val="tx1"/>
          </a:solidFill>
          <a:latin typeface="Verdana" pitchFamily="34" charset="0"/>
        </a:defRPr>
      </a:lvl7pPr>
      <a:lvl8pPr marL="1371600" algn="l" rtl="0" fontAlgn="base">
        <a:spcBef>
          <a:spcPct val="0"/>
        </a:spcBef>
        <a:spcAft>
          <a:spcPct val="0"/>
        </a:spcAft>
        <a:defRPr sz="1300">
          <a:solidFill>
            <a:schemeClr val="tx1"/>
          </a:solidFill>
          <a:latin typeface="Verdana" pitchFamily="34" charset="0"/>
        </a:defRPr>
      </a:lvl8pPr>
      <a:lvl9pPr marL="1828800" algn="l" rtl="0" fontAlgn="base">
        <a:spcBef>
          <a:spcPct val="0"/>
        </a:spcBef>
        <a:spcAft>
          <a:spcPct val="0"/>
        </a:spcAft>
        <a:defRPr sz="13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ctrTitle"/>
          </p:nvPr>
        </p:nvSpPr>
        <p:spPr>
          <a:xfrm>
            <a:off x="899592" y="2204864"/>
            <a:ext cx="7390367" cy="934127"/>
          </a:xfrm>
        </p:spPr>
        <p:txBody>
          <a:bodyPr>
            <a:noAutofit/>
          </a:bodyPr>
          <a:lstStyle/>
          <a:p>
            <a:pPr algn="ctr"/>
            <a:r>
              <a:rPr lang="es-CL" sz="2400" b="1" i="1" dirty="0" smtClean="0"/>
              <a:t>Jornada Nacional de Centros Regionales</a:t>
            </a:r>
            <a:endParaRPr lang="es-CL" sz="2400" dirty="0"/>
          </a:p>
        </p:txBody>
      </p:sp>
      <p:sp>
        <p:nvSpPr>
          <p:cNvPr id="4" name="3 CuadroTexto"/>
          <p:cNvSpPr txBox="1"/>
          <p:nvPr/>
        </p:nvSpPr>
        <p:spPr>
          <a:xfrm>
            <a:off x="2411760" y="5734997"/>
            <a:ext cx="4464496" cy="646331"/>
          </a:xfrm>
          <a:prstGeom prst="rect">
            <a:avLst/>
          </a:prstGeom>
          <a:noFill/>
        </p:spPr>
        <p:txBody>
          <a:bodyPr wrap="square" rtlCol="0">
            <a:spAutoFit/>
          </a:bodyPr>
          <a:lstStyle/>
          <a:p>
            <a:pPr algn="ctr"/>
            <a:r>
              <a:rPr lang="es-ES" dirty="0" smtClean="0">
                <a:latin typeface="+mn-lt"/>
              </a:rPr>
              <a:t>Claudio Bustamante </a:t>
            </a:r>
            <a:r>
              <a:rPr lang="es-ES" dirty="0" err="1" smtClean="0">
                <a:latin typeface="+mn-lt"/>
              </a:rPr>
              <a:t>Lanctot</a:t>
            </a:r>
            <a:endParaRPr lang="es-ES" dirty="0" smtClean="0">
              <a:latin typeface="+mn-lt"/>
            </a:endParaRPr>
          </a:p>
          <a:p>
            <a:pPr algn="ctr"/>
            <a:r>
              <a:rPr lang="es-ES" dirty="0" smtClean="0">
                <a:latin typeface="+mn-lt"/>
              </a:rPr>
              <a:t>Director (s) Programa Regional</a:t>
            </a:r>
          </a:p>
        </p:txBody>
      </p:sp>
      <p:sp>
        <p:nvSpPr>
          <p:cNvPr id="5" name="4 Rectángulo"/>
          <p:cNvSpPr/>
          <p:nvPr/>
        </p:nvSpPr>
        <p:spPr>
          <a:xfrm>
            <a:off x="5724128" y="6361583"/>
            <a:ext cx="3295967" cy="307777"/>
          </a:xfrm>
          <a:prstGeom prst="rect">
            <a:avLst/>
          </a:prstGeom>
        </p:spPr>
        <p:txBody>
          <a:bodyPr wrap="square">
            <a:spAutoFit/>
          </a:bodyPr>
          <a:lstStyle/>
          <a:p>
            <a:pPr algn="r"/>
            <a:r>
              <a:rPr lang="es-ES" sz="1400" dirty="0" smtClean="0">
                <a:solidFill>
                  <a:schemeClr val="tx1">
                    <a:lumMod val="50000"/>
                    <a:lumOff val="50000"/>
                  </a:schemeClr>
                </a:solidFill>
                <a:latin typeface="+mn-lt"/>
              </a:rPr>
              <a:t>Viernes  22 de noviembre de 2013</a:t>
            </a:r>
            <a:endParaRPr lang="es-ES" sz="1400" dirty="0">
              <a:solidFill>
                <a:schemeClr val="tx1">
                  <a:lumMod val="50000"/>
                  <a:lumOff val="50000"/>
                </a:schemeClr>
              </a:solidFill>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129" y="3140968"/>
            <a:ext cx="589645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502113" y="4983559"/>
            <a:ext cx="6399509" cy="461665"/>
          </a:xfrm>
          <a:prstGeom prst="rect">
            <a:avLst/>
          </a:prstGeom>
        </p:spPr>
        <p:txBody>
          <a:bodyPr wrap="none">
            <a:spAutoFit/>
          </a:bodyPr>
          <a:lstStyle/>
          <a:p>
            <a:r>
              <a:rPr lang="es-CL" sz="2400" i="1" dirty="0" smtClean="0">
                <a:solidFill>
                  <a:schemeClr val="bg1">
                    <a:lumMod val="50000"/>
                  </a:schemeClr>
                </a:solidFill>
                <a:latin typeface="+mn-lt"/>
              </a:rPr>
              <a:t>¿Viejos </a:t>
            </a:r>
            <a:r>
              <a:rPr lang="es-CL" sz="2400" i="1" dirty="0">
                <a:solidFill>
                  <a:schemeClr val="bg1">
                    <a:lumMod val="50000"/>
                  </a:schemeClr>
                </a:solidFill>
                <a:latin typeface="+mn-lt"/>
              </a:rPr>
              <a:t>problemas – </a:t>
            </a:r>
            <a:r>
              <a:rPr lang="es-CL" sz="2400" i="1" dirty="0" smtClean="0">
                <a:solidFill>
                  <a:schemeClr val="bg1">
                    <a:lumMod val="50000"/>
                  </a:schemeClr>
                </a:solidFill>
                <a:latin typeface="+mn-lt"/>
              </a:rPr>
              <a:t>Nuevas soluciones?</a:t>
            </a:r>
            <a:endParaRPr lang="es-CL" sz="2400" i="1"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Marcador de contenido"/>
          <p:cNvSpPr>
            <a:spLocks noGrp="1"/>
          </p:cNvSpPr>
          <p:nvPr>
            <p:ph idx="1"/>
          </p:nvPr>
        </p:nvSpPr>
        <p:spPr>
          <a:xfrm>
            <a:off x="468313" y="1373828"/>
            <a:ext cx="8229600" cy="4647460"/>
          </a:xfrm>
        </p:spPr>
        <p:txBody>
          <a:bodyPr/>
          <a:lstStyle/>
          <a:p>
            <a:pPr algn="just">
              <a:spcBef>
                <a:spcPts val="0"/>
              </a:spcBef>
              <a:buNone/>
            </a:pPr>
            <a:endParaRPr lang="es-ES" sz="1400" dirty="0" smtClean="0"/>
          </a:p>
          <a:p>
            <a:pPr marL="0" indent="0" algn="just">
              <a:spcBef>
                <a:spcPts val="0"/>
              </a:spcBef>
              <a:buNone/>
            </a:pPr>
            <a:r>
              <a:rPr lang="es-ES" sz="1600" dirty="0" smtClean="0"/>
              <a:t>En la actualidad, el Programa Regional de CONICYT, dispone de diversos instrumentos, entre ellos apoyos concretos y adicionales para los Centros Regionales vigentes;</a:t>
            </a:r>
          </a:p>
          <a:p>
            <a:pPr lvl="1" algn="just">
              <a:spcBef>
                <a:spcPts val="0"/>
              </a:spcBef>
              <a:buNone/>
            </a:pPr>
            <a:endParaRPr lang="es-ES" sz="1400" dirty="0" smtClean="0"/>
          </a:p>
          <a:p>
            <a:pPr algn="just">
              <a:spcBef>
                <a:spcPts val="0"/>
              </a:spcBef>
              <a:spcAft>
                <a:spcPts val="600"/>
              </a:spcAft>
              <a:buFont typeface="+mj-lt"/>
              <a:buAutoNum type="arabicPeriod"/>
            </a:pPr>
            <a:r>
              <a:rPr lang="es-ES" sz="1400" b="1" dirty="0" smtClean="0"/>
              <a:t>Concurso de Creación de Centros Regionales: </a:t>
            </a:r>
            <a:r>
              <a:rPr lang="es-ES" sz="1400" dirty="0" smtClean="0"/>
              <a:t>Vigentes para aquellas regiones en que el Programa no cuenta con un Centro Regional. Se ofrece al los Gobiernos Regionales respectivos a la espera de su validación.</a:t>
            </a:r>
          </a:p>
          <a:p>
            <a:pPr algn="just">
              <a:spcBef>
                <a:spcPts val="0"/>
              </a:spcBef>
              <a:spcAft>
                <a:spcPts val="600"/>
              </a:spcAft>
              <a:buFont typeface="+mj-lt"/>
              <a:buAutoNum type="arabicPeriod"/>
            </a:pPr>
            <a:endParaRPr lang="es-ES" sz="1400" dirty="0" smtClean="0"/>
          </a:p>
          <a:p>
            <a:pPr algn="just">
              <a:spcBef>
                <a:spcPts val="0"/>
              </a:spcBef>
              <a:spcAft>
                <a:spcPts val="600"/>
              </a:spcAft>
              <a:buFont typeface="+mj-lt"/>
              <a:buAutoNum type="arabicPeriod"/>
            </a:pPr>
            <a:r>
              <a:rPr lang="es-ES" sz="1400" b="1" dirty="0" smtClean="0"/>
              <a:t>Concurso Nacional de Fortalecimiento de Centros Regionales: </a:t>
            </a:r>
            <a:r>
              <a:rPr lang="es-ES" sz="1400" dirty="0" smtClean="0"/>
              <a:t>Disponible para los 13 Centros Regionales vigentes, entregándoles financiamiento adicional por un año, para proyecto y actividades específicas que fortalezcan la labor del Centro (modalidad concursal y competitiva).</a:t>
            </a:r>
          </a:p>
          <a:p>
            <a:pPr algn="just">
              <a:spcBef>
                <a:spcPts val="0"/>
              </a:spcBef>
              <a:spcAft>
                <a:spcPts val="600"/>
              </a:spcAft>
              <a:buFont typeface="+mj-lt"/>
              <a:buAutoNum type="arabicPeriod"/>
            </a:pPr>
            <a:endParaRPr lang="es-ES" sz="1400" dirty="0" smtClean="0"/>
          </a:p>
          <a:p>
            <a:pPr algn="just">
              <a:spcBef>
                <a:spcPts val="0"/>
              </a:spcBef>
              <a:spcAft>
                <a:spcPts val="600"/>
              </a:spcAft>
              <a:buFont typeface="+mj-lt"/>
              <a:buAutoNum type="arabicPeriod"/>
            </a:pPr>
            <a:r>
              <a:rPr lang="es-ES" sz="1400" b="1" dirty="0" smtClean="0"/>
              <a:t>Concurso de Apoyo a la Continuidad:</a:t>
            </a:r>
            <a:r>
              <a:rPr lang="es-ES" sz="1400" dirty="0" smtClean="0"/>
              <a:t> Para aquellos Centros Regionales que se encuentren en su quinto (cuarto) año de ejecución del proyecto de continuidad y que hayan cumplido con éxito. Duración máxima de 3 años para financiar costos de base y apoyar su consolidación en el Sistema. (modalidad concursal y competitiva).  </a:t>
            </a:r>
          </a:p>
          <a:p>
            <a:pPr marL="0" indent="0" algn="just">
              <a:spcBef>
                <a:spcPts val="0"/>
              </a:spcBef>
              <a:spcAft>
                <a:spcPts val="600"/>
              </a:spcAft>
              <a:buNone/>
            </a:pPr>
            <a:endParaRPr lang="es-ES" sz="1400" dirty="0"/>
          </a:p>
        </p:txBody>
      </p:sp>
      <p:sp>
        <p:nvSpPr>
          <p:cNvPr id="7" name="1 Título"/>
          <p:cNvSpPr>
            <a:spLocks noGrp="1"/>
          </p:cNvSpPr>
          <p:nvPr>
            <p:ph type="title"/>
          </p:nvPr>
        </p:nvSpPr>
        <p:spPr>
          <a:xfrm>
            <a:off x="526254" y="500042"/>
            <a:ext cx="6277994" cy="857256"/>
          </a:xfrm>
        </p:spPr>
        <p:txBody>
          <a:bodyPr>
            <a:noAutofit/>
          </a:bodyPr>
          <a:lstStyle/>
          <a:p>
            <a:pPr>
              <a:defRPr/>
            </a:pPr>
            <a:r>
              <a:rPr lang="es-ES" sz="2400" b="1" dirty="0" smtClean="0">
                <a:solidFill>
                  <a:schemeClr val="tx1">
                    <a:lumMod val="65000"/>
                    <a:lumOff val="35000"/>
                  </a:schemeClr>
                </a:solidFill>
                <a:cs typeface="MS PGothic"/>
              </a:rPr>
              <a:t>INSTRUMENTOS DE APOYO</a:t>
            </a:r>
            <a:endParaRPr lang="es-ES" sz="2400" b="1" dirty="0">
              <a:solidFill>
                <a:schemeClr val="tx1">
                  <a:lumMod val="65000"/>
                  <a:lumOff val="35000"/>
                </a:schemeClr>
              </a:solidFill>
              <a:cs typeface="MS PGothic"/>
            </a:endParaRPr>
          </a:p>
        </p:txBody>
      </p:sp>
    </p:spTree>
    <p:extLst>
      <p:ext uri="{BB962C8B-B14F-4D97-AF65-F5344CB8AC3E}">
        <p14:creationId xmlns:p14="http://schemas.microsoft.com/office/powerpoint/2010/main" val="805068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2317167"/>
            <a:ext cx="6840760" cy="1323439"/>
          </a:xfrm>
          <a:prstGeom prst="rect">
            <a:avLst/>
          </a:prstGeom>
          <a:noFill/>
        </p:spPr>
        <p:txBody>
          <a:bodyPr wrap="square" rtlCol="0">
            <a:spAutoFit/>
          </a:bodyPr>
          <a:lstStyle/>
          <a:p>
            <a:r>
              <a:rPr lang="es-CL" sz="4000" b="1" dirty="0" smtClean="0">
                <a:solidFill>
                  <a:schemeClr val="tx1">
                    <a:lumMod val="50000"/>
                    <a:lumOff val="50000"/>
                  </a:schemeClr>
                </a:solidFill>
                <a:latin typeface="+mn-lt"/>
              </a:rPr>
              <a:t>10 años después…</a:t>
            </a:r>
          </a:p>
          <a:p>
            <a:r>
              <a:rPr lang="es-CL" sz="4000" b="1" dirty="0" smtClean="0">
                <a:solidFill>
                  <a:schemeClr val="tx1">
                    <a:lumMod val="50000"/>
                    <a:lumOff val="50000"/>
                  </a:schemeClr>
                </a:solidFill>
                <a:latin typeface="+mn-lt"/>
              </a:rPr>
              <a:t>¿Qué se observa?</a:t>
            </a:r>
            <a:endParaRPr lang="es-CL" sz="4000" b="1" dirty="0">
              <a:solidFill>
                <a:schemeClr val="tx1">
                  <a:lumMod val="50000"/>
                  <a:lumOff val="50000"/>
                </a:schemeClr>
              </a:solidFill>
              <a:latin typeface="+mn-lt"/>
            </a:endParaRPr>
          </a:p>
        </p:txBody>
      </p:sp>
    </p:spTree>
    <p:extLst>
      <p:ext uri="{BB962C8B-B14F-4D97-AF65-F5344CB8AC3E}">
        <p14:creationId xmlns:p14="http://schemas.microsoft.com/office/powerpoint/2010/main" val="2008861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1350124757"/>
              </p:ext>
            </p:extLst>
          </p:nvPr>
        </p:nvGraphicFramePr>
        <p:xfrm>
          <a:off x="755576" y="1628800"/>
          <a:ext cx="7128792"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a:spLocks noGrp="1"/>
          </p:cNvSpPr>
          <p:nvPr>
            <p:ph type="title"/>
          </p:nvPr>
        </p:nvSpPr>
        <p:spPr>
          <a:xfrm>
            <a:off x="385192" y="404664"/>
            <a:ext cx="8363272" cy="1143000"/>
          </a:xfrm>
          <a:effectLst/>
        </p:spPr>
        <p:txBody>
          <a:bodyPr vert="horz" lIns="91440" tIns="45720" rIns="91440" bIns="45720" rtlCol="0" anchor="ctr">
            <a:normAutofit/>
          </a:bodyPr>
          <a:lstStyle/>
          <a:p>
            <a:pPr algn="l"/>
            <a:r>
              <a:rPr lang="es-CL" sz="2400" b="1" dirty="0" smtClean="0">
                <a:solidFill>
                  <a:schemeClr val="tx1">
                    <a:lumMod val="65000"/>
                    <a:lumOff val="35000"/>
                  </a:schemeClr>
                </a:solidFill>
                <a:latin typeface="+mn-lt"/>
                <a:ea typeface="ＭＳ Ｐゴシック" pitchFamily="-65" charset="-128"/>
                <a:cs typeface="Arial" charset="0"/>
              </a:rPr>
              <a:t>Tasa de </a:t>
            </a:r>
            <a:r>
              <a:rPr lang="es-CL" sz="2400" b="1" dirty="0">
                <a:solidFill>
                  <a:schemeClr val="tx1">
                    <a:lumMod val="65000"/>
                    <a:lumOff val="35000"/>
                  </a:schemeClr>
                </a:solidFill>
                <a:latin typeface="+mn-lt"/>
                <a:ea typeface="ＭＳ Ｐゴシック" pitchFamily="-65" charset="-128"/>
                <a:cs typeface="Arial" charset="0"/>
              </a:rPr>
              <a:t>p</a:t>
            </a:r>
            <a:r>
              <a:rPr lang="es-CL" sz="2400" b="1" dirty="0" smtClean="0">
                <a:solidFill>
                  <a:schemeClr val="tx1">
                    <a:lumMod val="65000"/>
                    <a:lumOff val="35000"/>
                  </a:schemeClr>
                </a:solidFill>
                <a:latin typeface="+mn-lt"/>
                <a:ea typeface="ＭＳ Ｐゴシック" pitchFamily="-65" charset="-128"/>
                <a:cs typeface="Arial" charset="0"/>
              </a:rPr>
              <a:t>articipación FONDECYT Regular </a:t>
            </a:r>
            <a:br>
              <a:rPr lang="es-CL" sz="2400" b="1" dirty="0" smtClean="0">
                <a:solidFill>
                  <a:schemeClr val="tx1">
                    <a:lumMod val="65000"/>
                    <a:lumOff val="35000"/>
                  </a:schemeClr>
                </a:solidFill>
                <a:latin typeface="+mn-lt"/>
                <a:ea typeface="ＭＳ Ｐゴシック" pitchFamily="-65" charset="-128"/>
                <a:cs typeface="Arial" charset="0"/>
              </a:rPr>
            </a:br>
            <a:r>
              <a:rPr lang="es-CL" sz="2400" b="1" dirty="0" smtClean="0">
                <a:solidFill>
                  <a:schemeClr val="tx1">
                    <a:lumMod val="65000"/>
                    <a:lumOff val="35000"/>
                  </a:schemeClr>
                </a:solidFill>
                <a:latin typeface="+mn-lt"/>
                <a:ea typeface="ＭＳ Ｐゴシック" pitchFamily="-65" charset="-128"/>
                <a:cs typeface="Arial" charset="0"/>
              </a:rPr>
              <a:t>Concursos 2002 - 2013</a:t>
            </a:r>
            <a:endParaRPr lang="es-CL" sz="2400" b="1" dirty="0">
              <a:solidFill>
                <a:schemeClr val="tx1">
                  <a:lumMod val="65000"/>
                  <a:lumOff val="35000"/>
                </a:schemeClr>
              </a:solidFill>
              <a:latin typeface="+mn-lt"/>
              <a:ea typeface="ＭＳ Ｐゴシック" pitchFamily="-65" charset="-128"/>
              <a:cs typeface="Arial" charset="0"/>
            </a:endParaRPr>
          </a:p>
        </p:txBody>
      </p:sp>
    </p:spTree>
    <p:extLst>
      <p:ext uri="{BB962C8B-B14F-4D97-AF65-F5344CB8AC3E}">
        <p14:creationId xmlns:p14="http://schemas.microsoft.com/office/powerpoint/2010/main" val="180029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srcRect/>
          <a:stretch>
            <a:fillRect/>
          </a:stretch>
        </p:blipFill>
        <p:spPr bwMode="auto">
          <a:xfrm>
            <a:off x="457200" y="6477000"/>
            <a:ext cx="1219200" cy="389367"/>
          </a:xfrm>
          <a:prstGeom prst="rect">
            <a:avLst/>
          </a:prstGeom>
          <a:noFill/>
          <a:ln w="9525">
            <a:noFill/>
            <a:miter lim="800000"/>
            <a:headEnd/>
            <a:tailEnd/>
          </a:ln>
        </p:spPr>
      </p:pic>
      <p:graphicFrame>
        <p:nvGraphicFramePr>
          <p:cNvPr id="6" name="1 Gráfico"/>
          <p:cNvGraphicFramePr>
            <a:graphicFrameLocks/>
          </p:cNvGraphicFramePr>
          <p:nvPr>
            <p:extLst>
              <p:ext uri="{D42A27DB-BD31-4B8C-83A1-F6EECF244321}">
                <p14:modId xmlns:p14="http://schemas.microsoft.com/office/powerpoint/2010/main" val="515773961"/>
              </p:ext>
            </p:extLst>
          </p:nvPr>
        </p:nvGraphicFramePr>
        <p:xfrm>
          <a:off x="323528" y="1413296"/>
          <a:ext cx="828092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457200" y="5899338"/>
            <a:ext cx="8147248" cy="553998"/>
          </a:xfrm>
          <a:prstGeom prst="rect">
            <a:avLst/>
          </a:prstGeom>
        </p:spPr>
        <p:txBody>
          <a:bodyPr wrap="square">
            <a:spAutoFit/>
          </a:bodyPr>
          <a:lstStyle/>
          <a:p>
            <a:r>
              <a:rPr lang="es-CL" sz="1000" dirty="0">
                <a:latin typeface="Verdana" pitchFamily="34" charset="0"/>
                <a:ea typeface="Verdana" pitchFamily="34" charset="0"/>
                <a:cs typeface="Verdana" pitchFamily="34" charset="0"/>
              </a:rPr>
              <a:t>Fuente: Web of </a:t>
            </a:r>
            <a:r>
              <a:rPr lang="es-CL" sz="1000" dirty="0" err="1">
                <a:latin typeface="Verdana" pitchFamily="34" charset="0"/>
                <a:ea typeface="Verdana" pitchFamily="34" charset="0"/>
                <a:cs typeface="Verdana" pitchFamily="34" charset="0"/>
              </a:rPr>
              <a:t>Science</a:t>
            </a:r>
            <a:endParaRPr lang="es-CL" sz="1000" dirty="0">
              <a:latin typeface="Verdana" pitchFamily="34" charset="0"/>
              <a:ea typeface="Verdana" pitchFamily="34" charset="0"/>
              <a:cs typeface="Verdana" pitchFamily="34" charset="0"/>
            </a:endParaRPr>
          </a:p>
          <a:p>
            <a:r>
              <a:rPr lang="es-CL" sz="1000" dirty="0">
                <a:latin typeface="Verdana" pitchFamily="34" charset="0"/>
                <a:ea typeface="Verdana" pitchFamily="34" charset="0"/>
                <a:cs typeface="Verdana" pitchFamily="34" charset="0"/>
              </a:rPr>
              <a:t>Considera los siguientes tipos de documentos: artículos, cartas, editoriales, correcciones, discusiones, notas, revisiones (</a:t>
            </a:r>
            <a:r>
              <a:rPr lang="es-CL" sz="1000" dirty="0" err="1">
                <a:latin typeface="Verdana" pitchFamily="34" charset="0"/>
                <a:ea typeface="Verdana" pitchFamily="34" charset="0"/>
                <a:cs typeface="Verdana" pitchFamily="34" charset="0"/>
              </a:rPr>
              <a:t>reviews</a:t>
            </a:r>
            <a:r>
              <a:rPr lang="es-CL" sz="1000" dirty="0">
                <a:latin typeface="Verdana" pitchFamily="34" charset="0"/>
                <a:ea typeface="Verdana" pitchFamily="34" charset="0"/>
                <a:cs typeface="Verdana" pitchFamily="34" charset="0"/>
              </a:rPr>
              <a:t>), </a:t>
            </a:r>
            <a:r>
              <a:rPr lang="es-CL" sz="1000" dirty="0" err="1">
                <a:latin typeface="Verdana" pitchFamily="34" charset="0"/>
                <a:ea typeface="Verdana" pitchFamily="34" charset="0"/>
                <a:cs typeface="Verdana" pitchFamily="34" charset="0"/>
              </a:rPr>
              <a:t>proceedings</a:t>
            </a:r>
            <a:r>
              <a:rPr lang="es-CL" sz="1000" dirty="0">
                <a:latin typeface="Verdana" pitchFamily="34" charset="0"/>
                <a:ea typeface="Verdana" pitchFamily="34" charset="0"/>
                <a:cs typeface="Verdana" pitchFamily="34" charset="0"/>
              </a:rPr>
              <a:t> </a:t>
            </a:r>
            <a:r>
              <a:rPr lang="es-CL" sz="1000" dirty="0" err="1">
                <a:latin typeface="Verdana" pitchFamily="34" charset="0"/>
                <a:ea typeface="Verdana" pitchFamily="34" charset="0"/>
                <a:cs typeface="Verdana" pitchFamily="34" charset="0"/>
              </a:rPr>
              <a:t>papers</a:t>
            </a:r>
            <a:r>
              <a:rPr lang="es-CL" sz="1000" dirty="0" smtClean="0">
                <a:latin typeface="Verdana" pitchFamily="34" charset="0"/>
                <a:ea typeface="Verdana" pitchFamily="34" charset="0"/>
                <a:cs typeface="Verdana" pitchFamily="34" charset="0"/>
              </a:rPr>
              <a:t>.</a:t>
            </a:r>
          </a:p>
        </p:txBody>
      </p:sp>
      <p:sp>
        <p:nvSpPr>
          <p:cNvPr id="8" name="1 Título"/>
          <p:cNvSpPr>
            <a:spLocks noGrp="1"/>
          </p:cNvSpPr>
          <p:nvPr>
            <p:ph type="title"/>
          </p:nvPr>
        </p:nvSpPr>
        <p:spPr>
          <a:xfrm>
            <a:off x="323528" y="197768"/>
            <a:ext cx="8363272" cy="1143000"/>
          </a:xfrm>
          <a:effectLst/>
        </p:spPr>
        <p:txBody>
          <a:bodyPr vert="horz" lIns="91440" tIns="45720" rIns="91440" bIns="45720" rtlCol="0" anchor="ctr">
            <a:normAutofit/>
          </a:bodyPr>
          <a:lstStyle/>
          <a:p>
            <a:pPr algn="l"/>
            <a:r>
              <a:rPr lang="es-CL" sz="2400" b="1" dirty="0">
                <a:solidFill>
                  <a:schemeClr val="tx1">
                    <a:lumMod val="65000"/>
                    <a:lumOff val="35000"/>
                  </a:schemeClr>
                </a:solidFill>
                <a:latin typeface="+mn-lt"/>
                <a:ea typeface="ＭＳ Ｐゴシック" pitchFamily="-65" charset="-128"/>
                <a:cs typeface="Arial" charset="0"/>
              </a:rPr>
              <a:t>Indicadores </a:t>
            </a:r>
            <a:r>
              <a:rPr lang="es-CL" sz="2400" b="1" dirty="0" err="1">
                <a:solidFill>
                  <a:schemeClr val="tx1">
                    <a:lumMod val="65000"/>
                    <a:lumOff val="35000"/>
                  </a:schemeClr>
                </a:solidFill>
                <a:latin typeface="+mn-lt"/>
                <a:ea typeface="ＭＳ Ｐゴシック" pitchFamily="-65" charset="-128"/>
                <a:cs typeface="Arial" charset="0"/>
              </a:rPr>
              <a:t>bibliométricos</a:t>
            </a:r>
            <a:r>
              <a:rPr lang="es-CL" sz="2400" b="1" dirty="0">
                <a:solidFill>
                  <a:schemeClr val="tx1">
                    <a:lumMod val="65000"/>
                    <a:lumOff val="35000"/>
                  </a:schemeClr>
                </a:solidFill>
                <a:latin typeface="+mn-lt"/>
                <a:ea typeface="ＭＳ Ｐゴシック" pitchFamily="-65" charset="-128"/>
                <a:cs typeface="Arial" charset="0"/>
              </a:rPr>
              <a:t> para </a:t>
            </a:r>
            <a:r>
              <a:rPr lang="es-CL" sz="2400" b="1" dirty="0" smtClean="0">
                <a:solidFill>
                  <a:schemeClr val="tx1">
                    <a:lumMod val="65000"/>
                    <a:lumOff val="35000"/>
                  </a:schemeClr>
                </a:solidFill>
                <a:latin typeface="+mn-lt"/>
                <a:ea typeface="ＭＳ Ｐゴシック" pitchFamily="-65" charset="-128"/>
                <a:cs typeface="Arial" charset="0"/>
              </a:rPr>
              <a:t>Chile:</a:t>
            </a:r>
            <a:br>
              <a:rPr lang="es-CL" sz="2400" b="1" dirty="0" smtClean="0">
                <a:solidFill>
                  <a:schemeClr val="tx1">
                    <a:lumMod val="65000"/>
                    <a:lumOff val="35000"/>
                  </a:schemeClr>
                </a:solidFill>
                <a:latin typeface="+mn-lt"/>
                <a:ea typeface="ＭＳ Ｐゴシック" pitchFamily="-65" charset="-128"/>
                <a:cs typeface="Arial" charset="0"/>
              </a:rPr>
            </a:br>
            <a:r>
              <a:rPr lang="es-CL" sz="2400" b="1" dirty="0" smtClean="0">
                <a:solidFill>
                  <a:schemeClr val="tx1">
                    <a:lumMod val="65000"/>
                    <a:lumOff val="35000"/>
                  </a:schemeClr>
                </a:solidFill>
                <a:latin typeface="+mn-lt"/>
                <a:ea typeface="ＭＳ Ｐゴシック" pitchFamily="-65" charset="-128"/>
                <a:cs typeface="Arial" charset="0"/>
              </a:rPr>
              <a:t>Publicaciones ISI 2000-2011</a:t>
            </a:r>
            <a:endParaRPr lang="es-CL" sz="2400" b="1" dirty="0">
              <a:solidFill>
                <a:schemeClr val="tx1">
                  <a:lumMod val="65000"/>
                  <a:lumOff val="35000"/>
                </a:schemeClr>
              </a:solidFill>
              <a:latin typeface="+mn-lt"/>
              <a:ea typeface="ＭＳ Ｐゴシック" pitchFamily="-65" charset="-128"/>
              <a:cs typeface="Arial" charset="0"/>
            </a:endParaRPr>
          </a:p>
        </p:txBody>
      </p:sp>
      <p:cxnSp>
        <p:nvCxnSpPr>
          <p:cNvPr id="10" name="9 Conector recto"/>
          <p:cNvCxnSpPr/>
          <p:nvPr/>
        </p:nvCxnSpPr>
        <p:spPr>
          <a:xfrm>
            <a:off x="1187624" y="5405452"/>
            <a:ext cx="655272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1187624" y="1494432"/>
            <a:ext cx="0" cy="38884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543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2317167"/>
            <a:ext cx="6840760" cy="1323439"/>
          </a:xfrm>
          <a:prstGeom prst="rect">
            <a:avLst/>
          </a:prstGeom>
          <a:noFill/>
        </p:spPr>
        <p:txBody>
          <a:bodyPr wrap="square" rtlCol="0">
            <a:spAutoFit/>
          </a:bodyPr>
          <a:lstStyle/>
          <a:p>
            <a:r>
              <a:rPr lang="es-CL" sz="4000" b="1" dirty="0" smtClean="0">
                <a:latin typeface="+mn-lt"/>
              </a:rPr>
              <a:t>¿Y los Centros Regionales?</a:t>
            </a:r>
            <a:endParaRPr lang="es-CL" sz="4000" b="1" dirty="0">
              <a:latin typeface="+mn-lt"/>
            </a:endParaRPr>
          </a:p>
        </p:txBody>
      </p:sp>
    </p:spTree>
    <p:extLst>
      <p:ext uri="{BB962C8B-B14F-4D97-AF65-F5344CB8AC3E}">
        <p14:creationId xmlns:p14="http://schemas.microsoft.com/office/powerpoint/2010/main" val="1202453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632882"/>
            <a:ext cx="7256145" cy="707886"/>
          </a:xfrm>
          <a:prstGeom prst="rect">
            <a:avLst/>
          </a:prstGeom>
          <a:noFill/>
        </p:spPr>
        <p:txBody>
          <a:bodyPr wrap="square" rtlCol="0">
            <a:spAutoFit/>
          </a:bodyPr>
          <a:lstStyle/>
          <a:p>
            <a:r>
              <a:rPr lang="es-CL" sz="2000" b="1" dirty="0" smtClean="0">
                <a:solidFill>
                  <a:schemeClr val="tx1">
                    <a:lumMod val="65000"/>
                    <a:lumOff val="35000"/>
                  </a:schemeClr>
                </a:solidFill>
                <a:latin typeface="+mn-lt"/>
              </a:rPr>
              <a:t>Evolución de la proporción de artículos en revista Q1 por programa y la media de Chile</a:t>
            </a:r>
            <a:endParaRPr lang="es-CL" sz="2000" b="1" dirty="0">
              <a:solidFill>
                <a:schemeClr val="tx1">
                  <a:lumMod val="65000"/>
                  <a:lumOff val="35000"/>
                </a:schemeClr>
              </a:solidFill>
              <a:latin typeface="+mn-l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15546"/>
            <a:ext cx="7256145" cy="549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rot="16200000">
            <a:off x="-1054477" y="2979385"/>
            <a:ext cx="3491516" cy="646331"/>
          </a:xfrm>
          <a:prstGeom prst="rect">
            <a:avLst/>
          </a:prstGeom>
          <a:noFill/>
        </p:spPr>
        <p:txBody>
          <a:bodyPr wrap="square" rtlCol="0">
            <a:spAutoFit/>
          </a:bodyPr>
          <a:lstStyle/>
          <a:p>
            <a:pPr algn="ctr"/>
            <a:r>
              <a:rPr lang="es-CL" sz="3600" b="1" dirty="0" smtClean="0">
                <a:solidFill>
                  <a:schemeClr val="tx1">
                    <a:lumMod val="50000"/>
                    <a:lumOff val="50000"/>
                  </a:schemeClr>
                </a:solidFill>
                <a:latin typeface="+mn-lt"/>
              </a:rPr>
              <a:t>Excelencia</a:t>
            </a:r>
            <a:endParaRPr lang="es-CL" sz="3600" b="1" dirty="0">
              <a:solidFill>
                <a:schemeClr val="tx1">
                  <a:lumMod val="50000"/>
                  <a:lumOff val="50000"/>
                </a:schemeClr>
              </a:solidFill>
              <a:latin typeface="+mn-lt"/>
            </a:endParaRPr>
          </a:p>
        </p:txBody>
      </p:sp>
    </p:spTree>
    <p:extLst>
      <p:ext uri="{BB962C8B-B14F-4D97-AF65-F5344CB8AC3E}">
        <p14:creationId xmlns:p14="http://schemas.microsoft.com/office/powerpoint/2010/main" val="2713267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95148" y="548680"/>
            <a:ext cx="7373195" cy="707886"/>
          </a:xfrm>
          <a:prstGeom prst="rect">
            <a:avLst/>
          </a:prstGeom>
          <a:noFill/>
        </p:spPr>
        <p:txBody>
          <a:bodyPr wrap="square" rtlCol="0">
            <a:spAutoFit/>
          </a:bodyPr>
          <a:lstStyle/>
          <a:p>
            <a:r>
              <a:rPr lang="es-CL" sz="2000" b="1" dirty="0" smtClean="0">
                <a:solidFill>
                  <a:schemeClr val="tx1">
                    <a:lumMod val="65000"/>
                    <a:lumOff val="35000"/>
                  </a:schemeClr>
                </a:solidFill>
                <a:latin typeface="+mn-lt"/>
              </a:rPr>
              <a:t>Evolución del impacto normalizado por programa por año</a:t>
            </a:r>
            <a:endParaRPr lang="es-CL" sz="2000" b="1" dirty="0">
              <a:solidFill>
                <a:schemeClr val="tx1">
                  <a:lumMod val="65000"/>
                  <a:lumOff val="35000"/>
                </a:schemeClr>
              </a:solidFill>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67" y="1190656"/>
            <a:ext cx="6755655" cy="54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901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5823" y="548680"/>
            <a:ext cx="7782561" cy="707886"/>
          </a:xfrm>
          <a:prstGeom prst="rect">
            <a:avLst/>
          </a:prstGeom>
          <a:noFill/>
        </p:spPr>
        <p:txBody>
          <a:bodyPr wrap="square" rtlCol="0">
            <a:spAutoFit/>
          </a:bodyPr>
          <a:lstStyle/>
          <a:p>
            <a:r>
              <a:rPr lang="es-CL" sz="2000" b="1" dirty="0" smtClean="0">
                <a:solidFill>
                  <a:schemeClr val="tx1">
                    <a:lumMod val="65000"/>
                    <a:lumOff val="35000"/>
                  </a:schemeClr>
                </a:solidFill>
                <a:latin typeface="+mn-lt"/>
              </a:rPr>
              <a:t>Evolución de la proporción de trabajos en liderazgo por programa y año</a:t>
            </a:r>
            <a:endParaRPr lang="es-CL" sz="2000" b="1" dirty="0">
              <a:solidFill>
                <a:schemeClr val="tx1">
                  <a:lumMod val="65000"/>
                  <a:lumOff val="35000"/>
                </a:schemeClr>
              </a:solidFill>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78" y="1484784"/>
            <a:ext cx="7488831" cy="497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091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844824"/>
            <a:ext cx="8136904" cy="4031873"/>
          </a:xfrm>
          <a:prstGeom prst="rect">
            <a:avLst/>
          </a:prstGeom>
          <a:noFill/>
        </p:spPr>
        <p:txBody>
          <a:bodyPr wrap="square" rtlCol="0">
            <a:spAutoFit/>
          </a:bodyPr>
          <a:lstStyle/>
          <a:p>
            <a:pPr marL="285750" indent="-285750" algn="just">
              <a:buFont typeface="Arial" pitchFamily="34" charset="0"/>
              <a:buChar char="•"/>
            </a:pPr>
            <a:r>
              <a:rPr lang="es-CL" sz="1600" dirty="0" smtClean="0">
                <a:latin typeface="+mn-lt"/>
              </a:rPr>
              <a:t>El programa (centros regionales) alcanza buenos indicadores de producción en revistas Q1 y de impacto normalizado, situándose sobre el promedio de Chile y debajo del mundo.</a:t>
            </a:r>
          </a:p>
          <a:p>
            <a:pPr marL="285750" indent="-285750" algn="just">
              <a:buFont typeface="Arial" pitchFamily="34" charset="0"/>
              <a:buChar char="•"/>
            </a:pPr>
            <a:r>
              <a:rPr lang="es-CL" sz="1600" dirty="0" smtClean="0">
                <a:latin typeface="+mn-lt"/>
              </a:rPr>
              <a:t>El nivel de liderazgo mostrado por los documentos producido está más de 40% respecto de Chile. </a:t>
            </a:r>
          </a:p>
          <a:p>
            <a:pPr marL="285750" indent="-285750" algn="just">
              <a:buFont typeface="Arial" pitchFamily="34" charset="0"/>
              <a:buChar char="•"/>
            </a:pPr>
            <a:r>
              <a:rPr lang="es-CL" sz="1600" dirty="0" smtClean="0">
                <a:latin typeface="+mn-lt"/>
              </a:rPr>
              <a:t>Con oscilaciones interanuales, explicadas por el bajo número de trabajos producidos, en general la producción de los CR alcanza la excelencia, sin embargo la excelencia liderada es más baja respecto de Chile y el mundo. </a:t>
            </a:r>
          </a:p>
          <a:p>
            <a:pPr algn="just"/>
            <a:endParaRPr lang="es-CL" sz="1600" dirty="0" smtClean="0">
              <a:latin typeface="+mn-lt"/>
            </a:endParaRPr>
          </a:p>
          <a:p>
            <a:pPr algn="just"/>
            <a:r>
              <a:rPr lang="es-CL" sz="1600" dirty="0" smtClean="0">
                <a:latin typeface="+mn-lt"/>
              </a:rPr>
              <a:t>«Con todo…la existencia del programa no solo se justifica, sino que debiera fortalecerse, mediante: aumento de presupuesto (con un financiamiento de 7,8 US$ millones para el 2013, es el más pequeño de los programas analizados), financiamiento basal de los centros asociado a evaluación de desempeño que no se extinga a los diez años, mecanismos para asegurar la atracción de capital humano avanzado, y la definición de planes de desarrollo de </a:t>
            </a:r>
            <a:r>
              <a:rPr lang="es-CL" sz="1600" dirty="0" err="1" smtClean="0">
                <a:latin typeface="+mn-lt"/>
              </a:rPr>
              <a:t>I+D+i</a:t>
            </a:r>
            <a:r>
              <a:rPr lang="es-CL" sz="1600" dirty="0" smtClean="0">
                <a:latin typeface="+mn-lt"/>
              </a:rPr>
              <a:t> por regiones, entre otras iniciativas».</a:t>
            </a:r>
            <a:endParaRPr lang="es-CL" sz="1600" dirty="0">
              <a:latin typeface="+mn-lt"/>
            </a:endParaRPr>
          </a:p>
        </p:txBody>
      </p:sp>
      <p:sp>
        <p:nvSpPr>
          <p:cNvPr id="2" name="1 CuadroTexto"/>
          <p:cNvSpPr txBox="1"/>
          <p:nvPr/>
        </p:nvSpPr>
        <p:spPr>
          <a:xfrm>
            <a:off x="611560" y="601524"/>
            <a:ext cx="5256584" cy="523220"/>
          </a:xfrm>
          <a:prstGeom prst="rect">
            <a:avLst/>
          </a:prstGeom>
          <a:noFill/>
        </p:spPr>
        <p:txBody>
          <a:bodyPr wrap="square" rtlCol="0">
            <a:spAutoFit/>
          </a:bodyPr>
          <a:lstStyle/>
          <a:p>
            <a:r>
              <a:rPr lang="es-CL" sz="2800" b="1" dirty="0" smtClean="0">
                <a:solidFill>
                  <a:schemeClr val="tx1">
                    <a:lumMod val="65000"/>
                    <a:lumOff val="35000"/>
                  </a:schemeClr>
                </a:solidFill>
                <a:latin typeface="+mn-lt"/>
              </a:rPr>
              <a:t>Algunas observaciones</a:t>
            </a:r>
            <a:endParaRPr lang="es-CL" sz="2800" b="1" dirty="0">
              <a:solidFill>
                <a:schemeClr val="tx1">
                  <a:lumMod val="65000"/>
                  <a:lumOff val="35000"/>
                </a:schemeClr>
              </a:solidFill>
              <a:latin typeface="+mn-lt"/>
            </a:endParaRPr>
          </a:p>
        </p:txBody>
      </p:sp>
    </p:spTree>
    <p:extLst>
      <p:ext uri="{BB962C8B-B14F-4D97-AF65-F5344CB8AC3E}">
        <p14:creationId xmlns:p14="http://schemas.microsoft.com/office/powerpoint/2010/main" val="1651630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03648" y="2282096"/>
            <a:ext cx="6840760" cy="1938992"/>
          </a:xfrm>
          <a:prstGeom prst="rect">
            <a:avLst/>
          </a:prstGeom>
          <a:noFill/>
        </p:spPr>
        <p:txBody>
          <a:bodyPr wrap="square" rtlCol="0">
            <a:spAutoFit/>
          </a:bodyPr>
          <a:lstStyle/>
          <a:p>
            <a:r>
              <a:rPr lang="es-CL" sz="4000" b="1" dirty="0" smtClean="0">
                <a:latin typeface="+mn-lt"/>
              </a:rPr>
              <a:t>¿Qué acciones de mejoras se deberían promover?</a:t>
            </a:r>
            <a:endParaRPr lang="es-CL" sz="4000" b="1" dirty="0">
              <a:latin typeface="+mn-lt"/>
            </a:endParaRPr>
          </a:p>
        </p:txBody>
      </p:sp>
    </p:spTree>
    <p:extLst>
      <p:ext uri="{BB962C8B-B14F-4D97-AF65-F5344CB8AC3E}">
        <p14:creationId xmlns:p14="http://schemas.microsoft.com/office/powerpoint/2010/main" val="3304930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06285" y="3068960"/>
            <a:ext cx="7128792" cy="1631216"/>
          </a:xfrm>
          <a:prstGeom prst="rect">
            <a:avLst/>
          </a:prstGeom>
          <a:noFill/>
        </p:spPr>
        <p:txBody>
          <a:bodyPr wrap="square" rtlCol="0">
            <a:spAutoFit/>
          </a:bodyPr>
          <a:lstStyle/>
          <a:p>
            <a:pPr marL="342900" indent="-342900">
              <a:spcAft>
                <a:spcPts val="2400"/>
              </a:spcAft>
              <a:buAutoNum type="arabicPeriod"/>
            </a:pPr>
            <a:r>
              <a:rPr lang="es-CL" sz="2000" b="1" dirty="0" smtClean="0">
                <a:solidFill>
                  <a:schemeClr val="tx1">
                    <a:lumMod val="50000"/>
                    <a:lumOff val="50000"/>
                  </a:schemeClr>
                </a:solidFill>
                <a:latin typeface="+mn-lt"/>
              </a:rPr>
              <a:t>CONICYT Y SU PROGRAMA REGIONAL</a:t>
            </a:r>
          </a:p>
          <a:p>
            <a:pPr marL="342900" indent="-342900">
              <a:spcAft>
                <a:spcPts val="2400"/>
              </a:spcAft>
              <a:buAutoNum type="arabicPeriod"/>
            </a:pPr>
            <a:r>
              <a:rPr lang="es-CL" sz="2000" b="1" dirty="0" smtClean="0">
                <a:solidFill>
                  <a:schemeClr val="tx1">
                    <a:lumMod val="50000"/>
                    <a:lumOff val="50000"/>
                  </a:schemeClr>
                </a:solidFill>
                <a:latin typeface="+mn-lt"/>
              </a:rPr>
              <a:t>CENTROS REGIONALESS</a:t>
            </a:r>
          </a:p>
          <a:p>
            <a:pPr marL="342900" indent="-342900">
              <a:spcAft>
                <a:spcPts val="2400"/>
              </a:spcAft>
              <a:buAutoNum type="arabicPeriod"/>
            </a:pPr>
            <a:r>
              <a:rPr lang="es-CL" sz="2000" b="1" dirty="0" smtClean="0">
                <a:solidFill>
                  <a:schemeClr val="tx1">
                    <a:lumMod val="50000"/>
                    <a:lumOff val="50000"/>
                  </a:schemeClr>
                </a:solidFill>
                <a:latin typeface="+mn-lt"/>
              </a:rPr>
              <a:t>DESAFÍOS Y ACCIONES DE MEJORAS</a:t>
            </a:r>
            <a:endParaRPr lang="es-CL" sz="2000" b="1" dirty="0">
              <a:solidFill>
                <a:schemeClr val="tx1">
                  <a:lumMod val="50000"/>
                  <a:lumOff val="50000"/>
                </a:schemeClr>
              </a:solidFill>
              <a:latin typeface="+mn-lt"/>
            </a:endParaRPr>
          </a:p>
        </p:txBody>
      </p:sp>
      <p:sp>
        <p:nvSpPr>
          <p:cNvPr id="5" name="4 CuadroTexto"/>
          <p:cNvSpPr txBox="1"/>
          <p:nvPr/>
        </p:nvSpPr>
        <p:spPr>
          <a:xfrm>
            <a:off x="3779912" y="2152020"/>
            <a:ext cx="1728192" cy="523220"/>
          </a:xfrm>
          <a:prstGeom prst="rect">
            <a:avLst/>
          </a:prstGeom>
          <a:noFill/>
        </p:spPr>
        <p:txBody>
          <a:bodyPr wrap="square" rtlCol="0">
            <a:spAutoFit/>
          </a:bodyPr>
          <a:lstStyle/>
          <a:p>
            <a:r>
              <a:rPr lang="es-CL" sz="2800" dirty="0" smtClean="0">
                <a:latin typeface="+mn-lt"/>
              </a:rPr>
              <a:t>Índice</a:t>
            </a:r>
            <a:endParaRPr lang="es-CL" sz="2800" dirty="0">
              <a:latin typeface="+mn-lt"/>
            </a:endParaRPr>
          </a:p>
        </p:txBody>
      </p:sp>
    </p:spTree>
    <p:extLst>
      <p:ext uri="{BB962C8B-B14F-4D97-AF65-F5344CB8AC3E}">
        <p14:creationId xmlns:p14="http://schemas.microsoft.com/office/powerpoint/2010/main" val="20697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509771"/>
            <a:ext cx="7416824" cy="830997"/>
          </a:xfrm>
          <a:prstGeom prst="rect">
            <a:avLst/>
          </a:prstGeom>
          <a:noFill/>
        </p:spPr>
        <p:txBody>
          <a:bodyPr wrap="square" rtlCol="0">
            <a:spAutoFit/>
          </a:bodyPr>
          <a:lstStyle/>
          <a:p>
            <a:r>
              <a:rPr lang="es-CL" sz="2400" b="1" dirty="0" smtClean="0">
                <a:latin typeface="+mn-lt"/>
              </a:rPr>
              <a:t>Mejoras al modelo que se implementa en la actualidad </a:t>
            </a:r>
            <a:r>
              <a:rPr lang="es-CL" sz="2000" b="1" i="1" dirty="0">
                <a:latin typeface="+mn-lt"/>
              </a:rPr>
              <a:t>(Corto </a:t>
            </a:r>
            <a:r>
              <a:rPr lang="es-CL" sz="2000" b="1" i="1" dirty="0" smtClean="0">
                <a:latin typeface="+mn-lt"/>
              </a:rPr>
              <a:t>plazo)</a:t>
            </a:r>
            <a:endParaRPr lang="es-CL" sz="2000" b="1" i="1" dirty="0">
              <a:latin typeface="+mn-lt"/>
            </a:endParaRPr>
          </a:p>
        </p:txBody>
      </p:sp>
      <p:sp>
        <p:nvSpPr>
          <p:cNvPr id="5" name="4 CuadroTexto"/>
          <p:cNvSpPr txBox="1"/>
          <p:nvPr/>
        </p:nvSpPr>
        <p:spPr>
          <a:xfrm>
            <a:off x="524590" y="1712579"/>
            <a:ext cx="8079857" cy="4801314"/>
          </a:xfrm>
          <a:prstGeom prst="rect">
            <a:avLst/>
          </a:prstGeom>
          <a:noFill/>
        </p:spPr>
        <p:txBody>
          <a:bodyPr wrap="square" rtlCol="0">
            <a:spAutoFit/>
          </a:bodyPr>
          <a:lstStyle/>
          <a:p>
            <a:pPr marL="342900" indent="-342900" algn="just">
              <a:buFont typeface="+mj-lt"/>
              <a:buAutoNum type="arabicPeriod"/>
            </a:pPr>
            <a:r>
              <a:rPr lang="es-CL" b="1" dirty="0" smtClean="0">
                <a:latin typeface="+mn-lt"/>
              </a:rPr>
              <a:t>Garantizar financiamiento Regional: </a:t>
            </a:r>
            <a:r>
              <a:rPr lang="es-CL" dirty="0" smtClean="0">
                <a:latin typeface="+mn-lt"/>
              </a:rPr>
              <a:t>Contar con mecanismos que faciliten la estabilidad con respecto al aporte del GORE y promover que, a medida que el proyecto avance, la transferencia de recursos sea directa al CR. </a:t>
            </a:r>
            <a:r>
              <a:rPr lang="es-CL" b="1" dirty="0" smtClean="0">
                <a:solidFill>
                  <a:schemeClr val="tx2"/>
                </a:solidFill>
                <a:latin typeface="+mn-lt"/>
              </a:rPr>
              <a:t>(TODOS)</a:t>
            </a:r>
          </a:p>
          <a:p>
            <a:pPr marL="342900" indent="-342900" algn="just">
              <a:buFont typeface="+mj-lt"/>
              <a:buAutoNum type="arabicPeriod"/>
            </a:pPr>
            <a:endParaRPr lang="es-CL" dirty="0" smtClean="0">
              <a:latin typeface="+mn-lt"/>
            </a:endParaRPr>
          </a:p>
          <a:p>
            <a:pPr marL="342900" indent="-342900" algn="just">
              <a:buFont typeface="+mj-lt"/>
              <a:buAutoNum type="arabicPeriod"/>
            </a:pPr>
            <a:r>
              <a:rPr lang="es-CL" b="1" dirty="0" smtClean="0">
                <a:latin typeface="+mn-lt"/>
              </a:rPr>
              <a:t>Mejorar los instrumentos y procesos actualmente disponibles: </a:t>
            </a:r>
            <a:r>
              <a:rPr lang="es-CL" dirty="0" smtClean="0">
                <a:latin typeface="+mn-lt"/>
              </a:rPr>
              <a:t>Revisar</a:t>
            </a:r>
            <a:r>
              <a:rPr lang="es-CL" b="1" dirty="0">
                <a:latin typeface="+mn-lt"/>
              </a:rPr>
              <a:t> </a:t>
            </a:r>
            <a:r>
              <a:rPr lang="es-CL" dirty="0" smtClean="0">
                <a:latin typeface="+mn-lt"/>
              </a:rPr>
              <a:t>las bases de los concursos actuales; tiempos, exigencias, calendarios de postulación, entre otras y perfeccionar el seguimiento que se realiza.                   </a:t>
            </a:r>
            <a:r>
              <a:rPr lang="es-CL" i="1" dirty="0" smtClean="0">
                <a:latin typeface="+mn-lt"/>
              </a:rPr>
              <a:t>Evaluación de resultados financiada por MINECON insumo relevante. </a:t>
            </a:r>
            <a:r>
              <a:rPr lang="es-CL" b="1" dirty="0" smtClean="0">
                <a:solidFill>
                  <a:schemeClr val="tx2"/>
                </a:solidFill>
                <a:latin typeface="+mn-lt"/>
              </a:rPr>
              <a:t>(PROGRAMA REGIONAL)</a:t>
            </a:r>
          </a:p>
          <a:p>
            <a:pPr marL="342900" indent="-342900" algn="just">
              <a:buFont typeface="+mj-lt"/>
              <a:buAutoNum type="arabicPeriod"/>
            </a:pPr>
            <a:endParaRPr lang="es-CL" dirty="0" smtClean="0">
              <a:latin typeface="+mn-lt"/>
            </a:endParaRPr>
          </a:p>
          <a:p>
            <a:pPr marL="342900" indent="-342900" algn="just">
              <a:buFont typeface="+mj-lt"/>
              <a:buAutoNum type="arabicPeriod"/>
            </a:pPr>
            <a:r>
              <a:rPr lang="es-CL" b="1" dirty="0" smtClean="0">
                <a:latin typeface="+mn-lt"/>
              </a:rPr>
              <a:t>Diversificar apoyos disponibles: </a:t>
            </a:r>
            <a:r>
              <a:rPr lang="es-CL" dirty="0" smtClean="0">
                <a:latin typeface="+mn-lt"/>
              </a:rPr>
              <a:t>Maximizar/optimizar postulación a otros instrumentos del sistema (CONICYT, CORFO, LEY I+D, FIC R, entre otros) construyendo estrategias de financiamiento </a:t>
            </a:r>
            <a:r>
              <a:rPr lang="es-CL" b="1" dirty="0">
                <a:solidFill>
                  <a:schemeClr val="tx2"/>
                </a:solidFill>
                <a:latin typeface="+mn-lt"/>
              </a:rPr>
              <a:t>(CENTRO REGIONAL). </a:t>
            </a:r>
          </a:p>
          <a:p>
            <a:pPr marL="342900" indent="-342900" algn="just">
              <a:buFont typeface="+mj-lt"/>
              <a:buAutoNum type="arabicPeriod"/>
            </a:pPr>
            <a:endParaRPr lang="es-CL" dirty="0">
              <a:latin typeface="+mn-lt"/>
            </a:endParaRPr>
          </a:p>
        </p:txBody>
      </p:sp>
      <p:sp>
        <p:nvSpPr>
          <p:cNvPr id="6" name="5 Botón de acción: Hacia delante o Siguiente">
            <a:hlinkClick r:id="rId2" action="ppaction://hlinksldjump" highlightClick="1"/>
          </p:cNvPr>
          <p:cNvSpPr/>
          <p:nvPr/>
        </p:nvSpPr>
        <p:spPr>
          <a:xfrm>
            <a:off x="8100391" y="2636912"/>
            <a:ext cx="504055" cy="362789"/>
          </a:xfrm>
          <a:prstGeom prst="actionButtonForwardNex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solidFill>
                <a:schemeClr val="dk1"/>
              </a:solidFill>
            </a:endParaRPr>
          </a:p>
        </p:txBody>
      </p:sp>
    </p:spTree>
    <p:extLst>
      <p:ext uri="{BB962C8B-B14F-4D97-AF65-F5344CB8AC3E}">
        <p14:creationId xmlns:p14="http://schemas.microsoft.com/office/powerpoint/2010/main" val="2895452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509771"/>
            <a:ext cx="7416824" cy="830997"/>
          </a:xfrm>
          <a:prstGeom prst="rect">
            <a:avLst/>
          </a:prstGeom>
          <a:noFill/>
        </p:spPr>
        <p:txBody>
          <a:bodyPr wrap="square" rtlCol="0">
            <a:spAutoFit/>
          </a:bodyPr>
          <a:lstStyle/>
          <a:p>
            <a:r>
              <a:rPr lang="es-CL" sz="2400" b="1" dirty="0" smtClean="0">
                <a:latin typeface="+mn-lt"/>
              </a:rPr>
              <a:t>Mejoras al modelo que se implementa en la actualidad </a:t>
            </a:r>
            <a:r>
              <a:rPr lang="es-CL" sz="2000" b="1" i="1" dirty="0">
                <a:latin typeface="+mn-lt"/>
              </a:rPr>
              <a:t>(Corto </a:t>
            </a:r>
            <a:r>
              <a:rPr lang="es-CL" sz="2000" b="1" i="1" dirty="0" smtClean="0">
                <a:latin typeface="+mn-lt"/>
              </a:rPr>
              <a:t>plazo)</a:t>
            </a:r>
            <a:endParaRPr lang="es-CL" sz="2000" b="1" i="1" dirty="0">
              <a:latin typeface="+mn-lt"/>
            </a:endParaRPr>
          </a:p>
        </p:txBody>
      </p:sp>
      <p:sp>
        <p:nvSpPr>
          <p:cNvPr id="5" name="4 CuadroTexto"/>
          <p:cNvSpPr txBox="1"/>
          <p:nvPr/>
        </p:nvSpPr>
        <p:spPr>
          <a:xfrm>
            <a:off x="524590" y="1712579"/>
            <a:ext cx="8079857" cy="3970318"/>
          </a:xfrm>
          <a:prstGeom prst="rect">
            <a:avLst/>
          </a:prstGeom>
          <a:noFill/>
        </p:spPr>
        <p:txBody>
          <a:bodyPr wrap="square" rtlCol="0">
            <a:spAutoFit/>
          </a:bodyPr>
          <a:lstStyle/>
          <a:p>
            <a:pPr marL="342900" indent="-342900" algn="just">
              <a:buFont typeface="+mj-lt"/>
              <a:buAutoNum type="arabicPeriod" startAt="4"/>
            </a:pPr>
            <a:r>
              <a:rPr lang="es-CL" b="1" dirty="0" smtClean="0">
                <a:latin typeface="+mn-lt"/>
              </a:rPr>
              <a:t>Corregir barreras de entradas: </a:t>
            </a:r>
            <a:r>
              <a:rPr lang="es-CL" dirty="0" smtClean="0">
                <a:latin typeface="+mn-lt"/>
              </a:rPr>
              <a:t>Revisar instrumentos disponibles en CONICYT y otras instituciones y coordinar para revertir barreras de entrada a la postulación y/o generar acciones complementarias </a:t>
            </a:r>
            <a:r>
              <a:rPr lang="es-CL" b="1" dirty="0" smtClean="0">
                <a:solidFill>
                  <a:schemeClr val="tx2"/>
                </a:solidFill>
                <a:latin typeface="+mn-lt"/>
              </a:rPr>
              <a:t>(PROGRAMA REGIONAL)</a:t>
            </a:r>
          </a:p>
          <a:p>
            <a:pPr marL="342900" indent="-342900" algn="just">
              <a:buFont typeface="+mj-lt"/>
              <a:buAutoNum type="arabicPeriod" startAt="4"/>
            </a:pPr>
            <a:endParaRPr lang="es-CL" dirty="0" smtClean="0">
              <a:latin typeface="+mn-lt"/>
            </a:endParaRPr>
          </a:p>
          <a:p>
            <a:pPr marL="342900" indent="-342900" algn="just">
              <a:buFont typeface="+mj-lt"/>
              <a:buAutoNum type="arabicPeriod" startAt="4"/>
            </a:pPr>
            <a:r>
              <a:rPr lang="es-CL" b="1" dirty="0" smtClean="0">
                <a:latin typeface="+mn-lt"/>
              </a:rPr>
              <a:t>Dirección, liderazgo y </a:t>
            </a:r>
            <a:r>
              <a:rPr lang="es-CL" b="1" dirty="0" err="1" smtClean="0">
                <a:latin typeface="+mn-lt"/>
              </a:rPr>
              <a:t>asociatividad</a:t>
            </a:r>
            <a:r>
              <a:rPr lang="es-CL" b="1" dirty="0" smtClean="0">
                <a:latin typeface="+mn-lt"/>
              </a:rPr>
              <a:t>: </a:t>
            </a:r>
            <a:r>
              <a:rPr lang="es-CL" dirty="0" smtClean="0">
                <a:latin typeface="+mn-lt"/>
              </a:rPr>
              <a:t>Fomentar el liderazgo científico y de gestión al interior de cada Centro, con políticas de investigación clara y socios regionales/nacionales/internacionales estratégicos </a:t>
            </a:r>
            <a:r>
              <a:rPr lang="es-CL" b="1" dirty="0" smtClean="0">
                <a:solidFill>
                  <a:schemeClr val="tx2"/>
                </a:solidFill>
                <a:latin typeface="+mn-lt"/>
              </a:rPr>
              <a:t>(CENTRO REGIONAL)</a:t>
            </a:r>
          </a:p>
          <a:p>
            <a:pPr marL="342900" indent="-342900" algn="just">
              <a:buFont typeface="+mj-lt"/>
              <a:buAutoNum type="arabicPeriod" startAt="4"/>
            </a:pPr>
            <a:endParaRPr lang="es-CL" dirty="0" smtClean="0">
              <a:latin typeface="+mn-lt"/>
            </a:endParaRPr>
          </a:p>
          <a:p>
            <a:pPr marL="342900" indent="-342900" algn="just">
              <a:buFont typeface="+mj-lt"/>
              <a:buAutoNum type="arabicPeriod" startAt="4"/>
            </a:pPr>
            <a:r>
              <a:rPr lang="es-CL" b="1" dirty="0" smtClean="0">
                <a:latin typeface="+mn-lt"/>
              </a:rPr>
              <a:t>Vinculación Regional: </a:t>
            </a:r>
            <a:r>
              <a:rPr lang="es-CL" dirty="0" smtClean="0">
                <a:latin typeface="+mn-lt"/>
              </a:rPr>
              <a:t>Acciones concretas y permanente de vinculación con la comunidad, Gobierno Regional y Territorio (Maximizar postulación a otros instrumentos del sistema </a:t>
            </a:r>
            <a:r>
              <a:rPr lang="es-CL" b="1" dirty="0">
                <a:solidFill>
                  <a:schemeClr val="tx2"/>
                </a:solidFill>
                <a:latin typeface="+mn-lt"/>
              </a:rPr>
              <a:t>(CENTRO REGIONAL + CONICYT</a:t>
            </a:r>
            <a:r>
              <a:rPr lang="es-CL" b="1" dirty="0" smtClean="0">
                <a:solidFill>
                  <a:schemeClr val="tx2"/>
                </a:solidFill>
                <a:latin typeface="+mn-lt"/>
              </a:rPr>
              <a:t>)</a:t>
            </a:r>
            <a:endParaRPr lang="es-CL" b="1" dirty="0">
              <a:solidFill>
                <a:schemeClr val="tx2"/>
              </a:solidFill>
              <a:latin typeface="+mn-lt"/>
            </a:endParaRPr>
          </a:p>
        </p:txBody>
      </p:sp>
    </p:spTree>
    <p:extLst>
      <p:ext uri="{BB962C8B-B14F-4D97-AF65-F5344CB8AC3E}">
        <p14:creationId xmlns:p14="http://schemas.microsoft.com/office/powerpoint/2010/main" val="1159226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1847140"/>
            <a:ext cx="8280920" cy="4955203"/>
          </a:xfrm>
          <a:prstGeom prst="rect">
            <a:avLst/>
          </a:prstGeom>
          <a:noFill/>
        </p:spPr>
        <p:txBody>
          <a:bodyPr wrap="square" rtlCol="0">
            <a:spAutoFit/>
          </a:bodyPr>
          <a:lstStyle/>
          <a:p>
            <a:pPr marL="342900" indent="-342900" algn="just">
              <a:buFont typeface="+mj-lt"/>
              <a:buAutoNum type="arabicPeriod" startAt="7"/>
            </a:pPr>
            <a:r>
              <a:rPr lang="es-CL" b="1" dirty="0" smtClean="0">
                <a:latin typeface="+mn-lt"/>
              </a:rPr>
              <a:t>Avanzar en descentralizar: </a:t>
            </a:r>
            <a:r>
              <a:rPr lang="es-CL" dirty="0" smtClean="0">
                <a:latin typeface="+mn-lt"/>
              </a:rPr>
              <a:t>Incorporar la Ciencia y Tecnología como una prioridad concreta en los presupuestos de los Gobiernos Regionales entregando </a:t>
            </a:r>
            <a:r>
              <a:rPr lang="es-CL" i="1" dirty="0" smtClean="0">
                <a:latin typeface="+mn-lt"/>
              </a:rPr>
              <a:t>mayor poder acción GORE: </a:t>
            </a:r>
            <a:r>
              <a:rPr lang="es-CL" dirty="0" smtClean="0">
                <a:latin typeface="+mn-lt"/>
              </a:rPr>
              <a:t>Perfeccionar Ley GORE; Re definir su rol considerando nuevo ítem de financiamiento; Nueva manera de relacionarse con CONICYT y los Centros.</a:t>
            </a:r>
          </a:p>
          <a:p>
            <a:pPr marL="342900" indent="-342900" algn="just">
              <a:buFont typeface="+mj-lt"/>
              <a:buAutoNum type="arabicPeriod" startAt="7"/>
            </a:pPr>
            <a:endParaRPr lang="es-CL" dirty="0">
              <a:latin typeface="+mn-lt"/>
            </a:endParaRPr>
          </a:p>
          <a:p>
            <a:pPr marL="342900" indent="-342900" algn="just">
              <a:buFont typeface="+mj-lt"/>
              <a:buAutoNum type="arabicPeriod" startAt="7"/>
            </a:pPr>
            <a:r>
              <a:rPr lang="es-CL" b="1" dirty="0" smtClean="0">
                <a:latin typeface="+mn-lt"/>
              </a:rPr>
              <a:t>Apoyar la excelencia regional potenciando polos de ciencia: </a:t>
            </a:r>
            <a:r>
              <a:rPr lang="es-CL" dirty="0" smtClean="0">
                <a:latin typeface="+mn-lt"/>
              </a:rPr>
              <a:t>Adicional al</a:t>
            </a:r>
            <a:r>
              <a:rPr lang="es-CL" b="1" dirty="0" smtClean="0">
                <a:latin typeface="+mn-lt"/>
              </a:rPr>
              <a:t> </a:t>
            </a:r>
            <a:r>
              <a:rPr lang="es-CL" dirty="0">
                <a:latin typeface="+mn-lt"/>
              </a:rPr>
              <a:t>p</a:t>
            </a:r>
            <a:r>
              <a:rPr lang="es-CL" dirty="0" smtClean="0">
                <a:latin typeface="+mn-lt"/>
              </a:rPr>
              <a:t>erfeccionamiento del instrumento de creación de Centros Regionales, propuesta de nuevo instrumento ad hoc a nuevos desafíos:                   </a:t>
            </a:r>
          </a:p>
          <a:p>
            <a:pPr marL="361950" lvl="1" algn="just"/>
            <a:r>
              <a:rPr lang="es-CL" dirty="0" smtClean="0">
                <a:latin typeface="+mn-lt"/>
              </a:rPr>
              <a:t>Potenciar los territorios desde los Laboratorios Naturales; Financiamiento de base para aquellos que cumplan estándar de excelencia y con evaluación de desempeño; Promover </a:t>
            </a:r>
            <a:r>
              <a:rPr lang="es-CL" dirty="0">
                <a:latin typeface="+mn-lt"/>
              </a:rPr>
              <a:t>el liderazgo de los Centros fomentando </a:t>
            </a:r>
            <a:r>
              <a:rPr lang="es-CL" dirty="0" smtClean="0">
                <a:latin typeface="+mn-lt"/>
              </a:rPr>
              <a:t>su internacionalización. </a:t>
            </a:r>
          </a:p>
          <a:p>
            <a:pPr marL="361950" lvl="1" algn="just"/>
            <a:r>
              <a:rPr lang="es-CL" sz="1400" dirty="0" smtClean="0">
                <a:latin typeface="+mn-lt"/>
              </a:rPr>
              <a:t>(¿Arica capital de la Arqueología, Norte polo de Energía, Valle Central en alimento y salud? Etc.)</a:t>
            </a:r>
          </a:p>
          <a:p>
            <a:pPr marL="342900" indent="-342900" algn="just">
              <a:buFont typeface="+mj-lt"/>
              <a:buAutoNum type="arabicPeriod" startAt="7"/>
            </a:pPr>
            <a:endParaRPr lang="es-CL" dirty="0">
              <a:latin typeface="+mn-lt"/>
            </a:endParaRPr>
          </a:p>
        </p:txBody>
      </p:sp>
      <p:sp>
        <p:nvSpPr>
          <p:cNvPr id="6" name="5 CuadroTexto"/>
          <p:cNvSpPr txBox="1"/>
          <p:nvPr/>
        </p:nvSpPr>
        <p:spPr>
          <a:xfrm>
            <a:off x="395536" y="557099"/>
            <a:ext cx="7416824" cy="830997"/>
          </a:xfrm>
          <a:prstGeom prst="rect">
            <a:avLst/>
          </a:prstGeom>
          <a:noFill/>
        </p:spPr>
        <p:txBody>
          <a:bodyPr wrap="square" rtlCol="0">
            <a:spAutoFit/>
          </a:bodyPr>
          <a:lstStyle/>
          <a:p>
            <a:r>
              <a:rPr lang="es-CL" sz="2400" b="1" dirty="0" smtClean="0">
                <a:latin typeface="+mn-lt"/>
              </a:rPr>
              <a:t>Nuevas soluciones para la etapa en la que nos encontramos </a:t>
            </a:r>
            <a:r>
              <a:rPr lang="es-CL" sz="2000" b="1" i="1" dirty="0">
                <a:latin typeface="+mn-lt"/>
              </a:rPr>
              <a:t>(</a:t>
            </a:r>
            <a:r>
              <a:rPr lang="es-CL" sz="2000" b="1" i="1" dirty="0" smtClean="0">
                <a:latin typeface="+mn-lt"/>
              </a:rPr>
              <a:t>Mediano plazo)</a:t>
            </a:r>
            <a:endParaRPr lang="es-CL" sz="2000" b="1" i="1" dirty="0">
              <a:latin typeface="+mn-lt"/>
            </a:endParaRPr>
          </a:p>
        </p:txBody>
      </p:sp>
      <p:sp>
        <p:nvSpPr>
          <p:cNvPr id="2" name="1 Botón de acción: Hacia delante o Siguiente">
            <a:hlinkClick r:id="rId2" action="ppaction://hlinksldjump" highlightClick="1"/>
          </p:cNvPr>
          <p:cNvSpPr/>
          <p:nvPr/>
        </p:nvSpPr>
        <p:spPr>
          <a:xfrm>
            <a:off x="8172400" y="3284984"/>
            <a:ext cx="504056" cy="376869"/>
          </a:xfrm>
          <a:prstGeom prst="actionButtonForwardNex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solidFill>
                <a:schemeClr val="dk1"/>
              </a:solidFill>
            </a:endParaRPr>
          </a:p>
        </p:txBody>
      </p:sp>
    </p:spTree>
    <p:extLst>
      <p:ext uri="{BB962C8B-B14F-4D97-AF65-F5344CB8AC3E}">
        <p14:creationId xmlns:p14="http://schemas.microsoft.com/office/powerpoint/2010/main" val="4275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alcayaga\AppData\Local\Microsoft\Windows\Temporary Internet Files\Content.Outlook\PYLSGRUF\laboratorio natural (4).png"/>
          <p:cNvPicPr>
            <a:picLocks noChangeAspect="1" noChangeArrowheads="1"/>
          </p:cNvPicPr>
          <p:nvPr/>
        </p:nvPicPr>
        <p:blipFill>
          <a:blip r:embed="rId2"/>
          <a:srcRect/>
          <a:stretch>
            <a:fillRect/>
          </a:stretch>
        </p:blipFill>
        <p:spPr bwMode="auto">
          <a:xfrm>
            <a:off x="-34462" y="0"/>
            <a:ext cx="9178462" cy="6858000"/>
          </a:xfrm>
          <a:prstGeom prst="rect">
            <a:avLst/>
          </a:prstGeom>
          <a:noFill/>
          <a:ln w="9525">
            <a:noFill/>
            <a:miter lim="800000"/>
            <a:headEnd/>
            <a:tailEnd/>
          </a:ln>
        </p:spPr>
      </p:pic>
      <p:sp>
        <p:nvSpPr>
          <p:cNvPr id="5" name="1 Título"/>
          <p:cNvSpPr>
            <a:spLocks noGrp="1"/>
          </p:cNvSpPr>
          <p:nvPr>
            <p:ph type="title"/>
          </p:nvPr>
        </p:nvSpPr>
        <p:spPr>
          <a:xfrm>
            <a:off x="107504" y="-1587"/>
            <a:ext cx="8229600" cy="1143000"/>
          </a:xfrm>
        </p:spPr>
        <p:txBody>
          <a:bodyPr/>
          <a:lstStyle/>
          <a:p>
            <a:pPr algn="l"/>
            <a:r>
              <a:rPr lang="es-ES_tradnl" sz="2800" b="1" dirty="0" smtClean="0">
                <a:solidFill>
                  <a:schemeClr val="bg1"/>
                </a:solidFill>
                <a:latin typeface="Verdana" pitchFamily="34" charset="0"/>
                <a:ea typeface="Verdana" pitchFamily="34" charset="0"/>
                <a:cs typeface="Verdana" pitchFamily="34" charset="0"/>
              </a:rPr>
              <a:t>Laboratorios Naturales </a:t>
            </a:r>
            <a:br>
              <a:rPr lang="es-ES_tradnl" sz="2800" b="1" dirty="0" smtClean="0">
                <a:solidFill>
                  <a:schemeClr val="bg1"/>
                </a:solidFill>
                <a:latin typeface="Verdana" pitchFamily="34" charset="0"/>
                <a:ea typeface="Verdana" pitchFamily="34" charset="0"/>
                <a:cs typeface="Verdana" pitchFamily="34" charset="0"/>
              </a:rPr>
            </a:br>
            <a:r>
              <a:rPr lang="es-ES_tradnl" sz="1800" b="1" i="1" dirty="0" err="1" smtClean="0">
                <a:solidFill>
                  <a:schemeClr val="bg1"/>
                </a:solidFill>
                <a:ea typeface="Verdana" pitchFamily="34" charset="0"/>
                <a:cs typeface="Verdana" pitchFamily="34" charset="0"/>
              </a:rPr>
              <a:t>Astronomizacion</a:t>
            </a:r>
            <a:r>
              <a:rPr lang="es-ES_tradnl" sz="1800" b="1" i="1" dirty="0" smtClean="0">
                <a:solidFill>
                  <a:schemeClr val="bg1"/>
                </a:solidFill>
                <a:ea typeface="Verdana" pitchFamily="34" charset="0"/>
                <a:cs typeface="Verdana" pitchFamily="34" charset="0"/>
              </a:rPr>
              <a:t> de la ciencia chilena</a:t>
            </a:r>
            <a:endParaRPr lang="es-ES" sz="1200" b="1" i="1" dirty="0" smtClean="0">
              <a:solidFill>
                <a:schemeClr val="bg1"/>
              </a:solidFill>
              <a:ea typeface="Verdana" pitchFamily="34" charset="0"/>
              <a:cs typeface="Verdana" pitchFamily="34" charset="0"/>
            </a:endParaRPr>
          </a:p>
        </p:txBody>
      </p:sp>
      <p:sp>
        <p:nvSpPr>
          <p:cNvPr id="2" name="1 Rectángulo"/>
          <p:cNvSpPr/>
          <p:nvPr/>
        </p:nvSpPr>
        <p:spPr>
          <a:xfrm>
            <a:off x="1979712" y="4221088"/>
            <a:ext cx="2376264"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p:cNvSpPr/>
          <p:nvPr/>
        </p:nvSpPr>
        <p:spPr>
          <a:xfrm rot="1117193">
            <a:off x="4085471" y="4390904"/>
            <a:ext cx="648072"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Elipse"/>
          <p:cNvSpPr/>
          <p:nvPr/>
        </p:nvSpPr>
        <p:spPr>
          <a:xfrm>
            <a:off x="4554769" y="4581128"/>
            <a:ext cx="233255"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Elipse"/>
          <p:cNvSpPr/>
          <p:nvPr/>
        </p:nvSpPr>
        <p:spPr>
          <a:xfrm>
            <a:off x="5508104" y="5157192"/>
            <a:ext cx="432048"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19018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83568" y="1868631"/>
            <a:ext cx="8064896" cy="1200329"/>
          </a:xfrm>
          <a:prstGeom prst="rect">
            <a:avLst/>
          </a:prstGeom>
          <a:noFill/>
        </p:spPr>
        <p:txBody>
          <a:bodyPr wrap="square" rtlCol="0">
            <a:spAutoFit/>
          </a:bodyPr>
          <a:lstStyle/>
          <a:p>
            <a:pPr marL="342900" indent="-342900">
              <a:buFont typeface="+mj-lt"/>
              <a:buAutoNum type="arabicPeriod" startAt="9"/>
            </a:pPr>
            <a:r>
              <a:rPr lang="es-CL" b="1" dirty="0" smtClean="0">
                <a:latin typeface="+mn-lt"/>
              </a:rPr>
              <a:t>Ministerio de Ciencia y Tecnología…¿Y la Institucionalidad de la Ciencia en Regiones? </a:t>
            </a:r>
            <a:r>
              <a:rPr lang="es-CL" dirty="0" smtClean="0">
                <a:latin typeface="+mn-lt"/>
              </a:rPr>
              <a:t>¿Se abordaría a través de Seremis? ¿Rol de las Universidades Regionales e Institutos Tecnológicos? (INIA, IFOP, SHOA, SERNAGEOMIN)</a:t>
            </a:r>
          </a:p>
        </p:txBody>
      </p:sp>
      <p:sp>
        <p:nvSpPr>
          <p:cNvPr id="7" name="6 CuadroTexto"/>
          <p:cNvSpPr txBox="1"/>
          <p:nvPr/>
        </p:nvSpPr>
        <p:spPr>
          <a:xfrm>
            <a:off x="395536" y="557099"/>
            <a:ext cx="7416824" cy="846386"/>
          </a:xfrm>
          <a:prstGeom prst="rect">
            <a:avLst/>
          </a:prstGeom>
          <a:noFill/>
        </p:spPr>
        <p:txBody>
          <a:bodyPr wrap="square" rtlCol="0">
            <a:spAutoFit/>
          </a:bodyPr>
          <a:lstStyle/>
          <a:p>
            <a:r>
              <a:rPr lang="es-CL" sz="2400" b="1" dirty="0" smtClean="0">
                <a:latin typeface="+mn-lt"/>
              </a:rPr>
              <a:t>Institucionalidad de la Ciencia </a:t>
            </a:r>
          </a:p>
          <a:p>
            <a:pPr>
              <a:spcBef>
                <a:spcPts val="600"/>
              </a:spcBef>
            </a:pPr>
            <a:r>
              <a:rPr lang="es-CL" sz="2000" b="1" i="1" dirty="0" smtClean="0">
                <a:latin typeface="+mn-lt"/>
              </a:rPr>
              <a:t>Mediano/largo plazo</a:t>
            </a:r>
            <a:endParaRPr lang="es-CL" sz="2000" b="1" i="1" dirty="0">
              <a:latin typeface="+mn-lt"/>
            </a:endParaRPr>
          </a:p>
        </p:txBody>
      </p:sp>
      <p:sp>
        <p:nvSpPr>
          <p:cNvPr id="2" name="1 CuadroTexto"/>
          <p:cNvSpPr txBox="1"/>
          <p:nvPr/>
        </p:nvSpPr>
        <p:spPr>
          <a:xfrm>
            <a:off x="755576" y="3164775"/>
            <a:ext cx="7992888" cy="1200329"/>
          </a:xfrm>
          <a:prstGeom prst="rect">
            <a:avLst/>
          </a:prstGeom>
          <a:noFill/>
        </p:spPr>
        <p:txBody>
          <a:bodyPr wrap="square" rtlCol="0">
            <a:spAutoFit/>
          </a:bodyPr>
          <a:lstStyle/>
          <a:p>
            <a:r>
              <a:rPr lang="es-CL" dirty="0" smtClean="0">
                <a:latin typeface="+mn-lt"/>
              </a:rPr>
              <a:t>Se debe avanzar en el fortalecimiento de la institucionalidad de la ciencia a nivel nacional, considerando la institucionalidad regional:</a:t>
            </a:r>
          </a:p>
          <a:p>
            <a:r>
              <a:rPr lang="es-CL" dirty="0" smtClean="0">
                <a:latin typeface="+mn-lt"/>
              </a:rPr>
              <a:t>- Descentralización </a:t>
            </a:r>
          </a:p>
          <a:p>
            <a:r>
              <a:rPr lang="es-CL" dirty="0" smtClean="0">
                <a:latin typeface="+mn-lt"/>
              </a:rPr>
              <a:t>- Situación heterogénea entre regiones </a:t>
            </a:r>
            <a:endParaRPr lang="es-CL" dirty="0">
              <a:latin typeface="+mn-lt"/>
            </a:endParaRPr>
          </a:p>
        </p:txBody>
      </p:sp>
      <p:sp>
        <p:nvSpPr>
          <p:cNvPr id="3" name="2 Rectángulo"/>
          <p:cNvSpPr/>
          <p:nvPr/>
        </p:nvSpPr>
        <p:spPr>
          <a:xfrm>
            <a:off x="647860" y="4653136"/>
            <a:ext cx="8100603" cy="1200329"/>
          </a:xfrm>
          <a:prstGeom prst="rect">
            <a:avLst/>
          </a:prstGeom>
        </p:spPr>
        <p:txBody>
          <a:bodyPr wrap="square">
            <a:spAutoFit/>
          </a:bodyPr>
          <a:lstStyle/>
          <a:p>
            <a:pPr algn="just">
              <a:spcBef>
                <a:spcPts val="0"/>
              </a:spcBef>
              <a:spcAft>
                <a:spcPts val="1200"/>
              </a:spcAft>
            </a:pPr>
            <a:r>
              <a:rPr lang="es-ES" i="1" dirty="0">
                <a:latin typeface="+mn-lt"/>
              </a:rPr>
              <a:t>La creación de Centro Regionales ha contribuido a descentralizar y fortalecer las capacidades científicas y tecnológicas en las regiones. Sin embargo se deben abordar de manera paralela un conjunto de otras medidas, adicionales y distintas a la creación de los Centros.</a:t>
            </a:r>
          </a:p>
        </p:txBody>
      </p:sp>
    </p:spTree>
    <p:extLst>
      <p:ext uri="{BB962C8B-B14F-4D97-AF65-F5344CB8AC3E}">
        <p14:creationId xmlns:p14="http://schemas.microsoft.com/office/powerpoint/2010/main" val="539542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ctrTitle"/>
          </p:nvPr>
        </p:nvSpPr>
        <p:spPr>
          <a:xfrm>
            <a:off x="899592" y="2204864"/>
            <a:ext cx="7390367" cy="934127"/>
          </a:xfrm>
        </p:spPr>
        <p:txBody>
          <a:bodyPr>
            <a:noAutofit/>
          </a:bodyPr>
          <a:lstStyle/>
          <a:p>
            <a:pPr algn="ctr"/>
            <a:r>
              <a:rPr lang="es-CL" sz="2400" b="1" i="1" dirty="0" smtClean="0"/>
              <a:t>Jornada Nacional de Centros Regionales</a:t>
            </a:r>
            <a:endParaRPr lang="es-CL" sz="2400" dirty="0"/>
          </a:p>
        </p:txBody>
      </p:sp>
      <p:sp>
        <p:nvSpPr>
          <p:cNvPr id="4" name="3 CuadroTexto"/>
          <p:cNvSpPr txBox="1"/>
          <p:nvPr/>
        </p:nvSpPr>
        <p:spPr>
          <a:xfrm>
            <a:off x="2411760" y="5734997"/>
            <a:ext cx="4464496" cy="646331"/>
          </a:xfrm>
          <a:prstGeom prst="rect">
            <a:avLst/>
          </a:prstGeom>
          <a:noFill/>
        </p:spPr>
        <p:txBody>
          <a:bodyPr wrap="square" rtlCol="0">
            <a:spAutoFit/>
          </a:bodyPr>
          <a:lstStyle/>
          <a:p>
            <a:pPr algn="ctr"/>
            <a:r>
              <a:rPr lang="es-ES" dirty="0" smtClean="0">
                <a:latin typeface="+mn-lt"/>
              </a:rPr>
              <a:t>Claudio Bustamante </a:t>
            </a:r>
            <a:r>
              <a:rPr lang="es-ES" dirty="0" err="1" smtClean="0">
                <a:latin typeface="+mn-lt"/>
              </a:rPr>
              <a:t>Lanctot</a:t>
            </a:r>
            <a:endParaRPr lang="es-ES" dirty="0" smtClean="0">
              <a:latin typeface="+mn-lt"/>
            </a:endParaRPr>
          </a:p>
          <a:p>
            <a:pPr algn="ctr"/>
            <a:r>
              <a:rPr lang="es-ES" dirty="0" smtClean="0">
                <a:latin typeface="+mn-lt"/>
              </a:rPr>
              <a:t>Director (s) Programa Regional</a:t>
            </a:r>
          </a:p>
        </p:txBody>
      </p:sp>
      <p:sp>
        <p:nvSpPr>
          <p:cNvPr id="5" name="4 Rectángulo"/>
          <p:cNvSpPr/>
          <p:nvPr/>
        </p:nvSpPr>
        <p:spPr>
          <a:xfrm>
            <a:off x="5724128" y="6361583"/>
            <a:ext cx="3295967" cy="307777"/>
          </a:xfrm>
          <a:prstGeom prst="rect">
            <a:avLst/>
          </a:prstGeom>
        </p:spPr>
        <p:txBody>
          <a:bodyPr wrap="square">
            <a:spAutoFit/>
          </a:bodyPr>
          <a:lstStyle/>
          <a:p>
            <a:pPr algn="r"/>
            <a:r>
              <a:rPr lang="es-ES" sz="1400" dirty="0" smtClean="0">
                <a:solidFill>
                  <a:schemeClr val="tx1">
                    <a:lumMod val="50000"/>
                    <a:lumOff val="50000"/>
                  </a:schemeClr>
                </a:solidFill>
                <a:latin typeface="+mn-lt"/>
              </a:rPr>
              <a:t>Viernes  22 de noviembre de 2013</a:t>
            </a:r>
            <a:endParaRPr lang="es-ES" sz="1400" dirty="0">
              <a:solidFill>
                <a:schemeClr val="tx1">
                  <a:lumMod val="50000"/>
                  <a:lumOff val="50000"/>
                </a:schemeClr>
              </a:solidFill>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129" y="3140968"/>
            <a:ext cx="589645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502113" y="4983559"/>
            <a:ext cx="6399509" cy="461665"/>
          </a:xfrm>
          <a:prstGeom prst="rect">
            <a:avLst/>
          </a:prstGeom>
        </p:spPr>
        <p:txBody>
          <a:bodyPr wrap="none">
            <a:spAutoFit/>
          </a:bodyPr>
          <a:lstStyle/>
          <a:p>
            <a:r>
              <a:rPr lang="es-CL" sz="2400" i="1" dirty="0" smtClean="0">
                <a:solidFill>
                  <a:schemeClr val="bg1">
                    <a:lumMod val="50000"/>
                  </a:schemeClr>
                </a:solidFill>
                <a:latin typeface="+mn-lt"/>
              </a:rPr>
              <a:t>¿Viejos </a:t>
            </a:r>
            <a:r>
              <a:rPr lang="es-CL" sz="2400" i="1" dirty="0">
                <a:solidFill>
                  <a:schemeClr val="bg1">
                    <a:lumMod val="50000"/>
                  </a:schemeClr>
                </a:solidFill>
                <a:latin typeface="+mn-lt"/>
              </a:rPr>
              <a:t>problemas – </a:t>
            </a:r>
            <a:r>
              <a:rPr lang="es-CL" sz="2400" i="1" dirty="0" smtClean="0">
                <a:solidFill>
                  <a:schemeClr val="bg1">
                    <a:lumMod val="50000"/>
                  </a:schemeClr>
                </a:solidFill>
                <a:latin typeface="+mn-lt"/>
              </a:rPr>
              <a:t>Nuevas soluciones?</a:t>
            </a:r>
            <a:endParaRPr lang="es-CL" sz="2400" i="1" dirty="0">
              <a:solidFill>
                <a:schemeClr val="bg1">
                  <a:lumMod val="50000"/>
                </a:schemeClr>
              </a:solidFill>
              <a:latin typeface="+mn-lt"/>
            </a:endParaRPr>
          </a:p>
        </p:txBody>
      </p:sp>
    </p:spTree>
    <p:extLst>
      <p:ext uri="{BB962C8B-B14F-4D97-AF65-F5344CB8AC3E}">
        <p14:creationId xmlns:p14="http://schemas.microsoft.com/office/powerpoint/2010/main" val="3736616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1915"/>
            <a:ext cx="4189494" cy="6237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otón de acción: Hacia atrás o Anterior">
            <a:hlinkClick r:id="rId3" action="ppaction://hlinksldjump" highlightClick="1"/>
          </p:cNvPr>
          <p:cNvSpPr/>
          <p:nvPr/>
        </p:nvSpPr>
        <p:spPr>
          <a:xfrm>
            <a:off x="7524328" y="5157192"/>
            <a:ext cx="432048" cy="360040"/>
          </a:xfrm>
          <a:prstGeom prst="actionButtonBackPreviou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solidFill>
                <a:schemeClr val="dk1"/>
              </a:solidFill>
            </a:endParaRPr>
          </a:p>
        </p:txBody>
      </p:sp>
    </p:spTree>
    <p:extLst>
      <p:ext uri="{BB962C8B-B14F-4D97-AF65-F5344CB8AC3E}">
        <p14:creationId xmlns:p14="http://schemas.microsoft.com/office/powerpoint/2010/main" val="2727300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12976"/>
            <a:ext cx="878497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73818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2915652"/>
            <a:ext cx="8316416" cy="369332"/>
          </a:xfrm>
          <a:prstGeom prst="rect">
            <a:avLst/>
          </a:prstGeom>
          <a:noFill/>
        </p:spPr>
        <p:txBody>
          <a:bodyPr wrap="square" rtlCol="0">
            <a:spAutoFit/>
          </a:bodyPr>
          <a:lstStyle/>
          <a:p>
            <a:r>
              <a:rPr lang="es-CL" b="1" dirty="0" smtClean="0">
                <a:latin typeface="+mn-lt"/>
              </a:rPr>
              <a:t>Actividades de Ciencia y Tecnología                                     ¿?</a:t>
            </a:r>
            <a:endParaRPr lang="es-CL" b="1" dirty="0">
              <a:latin typeface="+mn-lt"/>
            </a:endParaRP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08" y="6381328"/>
            <a:ext cx="8568664" cy="23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484784"/>
            <a:ext cx="864096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504" y="2915652"/>
            <a:ext cx="878497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Botón de acción: Hacia atrás o Anterior">
            <a:hlinkClick r:id="rId6" action="ppaction://hlinksldjump" highlightClick="1"/>
          </p:cNvPr>
          <p:cNvSpPr/>
          <p:nvPr/>
        </p:nvSpPr>
        <p:spPr>
          <a:xfrm>
            <a:off x="8656878" y="3501008"/>
            <a:ext cx="432048" cy="360040"/>
          </a:xfrm>
          <a:prstGeom prst="actionButtonBackPrevious">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solidFill>
                <a:schemeClr val="dk1"/>
              </a:solidFill>
            </a:endParaRPr>
          </a:p>
        </p:txBody>
      </p:sp>
    </p:spTree>
    <p:extLst>
      <p:ext uri="{BB962C8B-B14F-4D97-AF65-F5344CB8AC3E}">
        <p14:creationId xmlns:p14="http://schemas.microsoft.com/office/powerpoint/2010/main" val="18365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rtlCol="0">
            <a:normAutofit/>
          </a:bodyPr>
          <a:lstStyle/>
          <a:p>
            <a:pPr fontAlgn="auto">
              <a:spcAft>
                <a:spcPts val="0"/>
              </a:spcAft>
              <a:defRPr/>
            </a:pPr>
            <a:r>
              <a:rPr lang="es-CL" sz="3600" dirty="0" smtClean="0">
                <a:solidFill>
                  <a:schemeClr val="tx1">
                    <a:lumMod val="50000"/>
                    <a:lumOff val="50000"/>
                  </a:schemeClr>
                </a:solidFill>
              </a:rPr>
              <a:t>1. CONICYT </a:t>
            </a:r>
            <a:r>
              <a:rPr lang="es-CL" sz="3600" cap="none" dirty="0" smtClean="0">
                <a:solidFill>
                  <a:schemeClr val="tx1">
                    <a:lumMod val="50000"/>
                    <a:lumOff val="50000"/>
                  </a:schemeClr>
                </a:solidFill>
              </a:rPr>
              <a:t>y su</a:t>
            </a:r>
            <a:r>
              <a:rPr lang="es-CL" sz="3600" dirty="0" smtClean="0">
                <a:solidFill>
                  <a:schemeClr val="tx1">
                    <a:lumMod val="50000"/>
                    <a:lumOff val="50000"/>
                  </a:schemeClr>
                </a:solidFill>
              </a:rPr>
              <a:t> </a:t>
            </a:r>
            <a:br>
              <a:rPr lang="es-CL" sz="3600" dirty="0" smtClean="0">
                <a:solidFill>
                  <a:schemeClr val="tx1">
                    <a:lumMod val="50000"/>
                    <a:lumOff val="50000"/>
                  </a:schemeClr>
                </a:solidFill>
              </a:rPr>
            </a:br>
            <a:r>
              <a:rPr lang="es-CL" sz="3600" dirty="0" smtClean="0">
                <a:solidFill>
                  <a:schemeClr val="tx1">
                    <a:lumMod val="50000"/>
                    <a:lumOff val="50000"/>
                  </a:schemeClr>
                </a:solidFill>
              </a:rPr>
              <a:t>Programa regional</a:t>
            </a:r>
            <a:endParaRPr lang="es-CL" sz="3600" dirty="0">
              <a:solidFill>
                <a:schemeClr val="tx1">
                  <a:lumMod val="50000"/>
                  <a:lumOff val="50000"/>
                </a:schemeClr>
              </a:solidFill>
            </a:endParaRPr>
          </a:p>
        </p:txBody>
      </p:sp>
    </p:spTree>
    <p:extLst>
      <p:ext uri="{BB962C8B-B14F-4D97-AF65-F5344CB8AC3E}">
        <p14:creationId xmlns:p14="http://schemas.microsoft.com/office/powerpoint/2010/main" val="1071058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91252" y="204733"/>
            <a:ext cx="7139136" cy="1143000"/>
          </a:xfrm>
        </p:spPr>
        <p:txBody>
          <a:bodyPr vert="horz" lIns="91440" tIns="45720" rIns="91440" bIns="45720" rtlCol="0" anchor="ctr">
            <a:normAutofit/>
          </a:bodyPr>
          <a:lstStyle/>
          <a:p>
            <a:pPr algn="ctr"/>
            <a:r>
              <a:rPr lang="es-MX" sz="2000" b="1" dirty="0">
                <a:solidFill>
                  <a:schemeClr val="tx1">
                    <a:lumMod val="65000"/>
                    <a:lumOff val="35000"/>
                  </a:schemeClr>
                </a:solidFill>
              </a:rPr>
              <a:t/>
            </a:r>
            <a:br>
              <a:rPr lang="es-MX" sz="2000" b="1" dirty="0">
                <a:solidFill>
                  <a:schemeClr val="tx1">
                    <a:lumMod val="65000"/>
                    <a:lumOff val="35000"/>
                  </a:schemeClr>
                </a:solidFill>
              </a:rPr>
            </a:br>
            <a:r>
              <a:rPr lang="es-MX" sz="2000" b="1" dirty="0">
                <a:solidFill>
                  <a:schemeClr val="tx1">
                    <a:lumMod val="65000"/>
                    <a:lumOff val="35000"/>
                  </a:schemeClr>
                </a:solidFill>
              </a:rPr>
              <a:t/>
            </a:r>
            <a:br>
              <a:rPr lang="es-MX" sz="2000" b="1" dirty="0">
                <a:solidFill>
                  <a:schemeClr val="tx1">
                    <a:lumMod val="65000"/>
                    <a:lumOff val="35000"/>
                  </a:schemeClr>
                </a:solidFill>
              </a:rPr>
            </a:br>
            <a:r>
              <a:rPr lang="es-MX" sz="2400" dirty="0" smtClean="0">
                <a:solidFill>
                  <a:schemeClr val="tx1">
                    <a:lumMod val="65000"/>
                    <a:lumOff val="3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Misión de CONICYT</a:t>
            </a:r>
            <a:endParaRPr lang="es-CL" sz="2400" dirty="0">
              <a:solidFill>
                <a:schemeClr val="tx1">
                  <a:lumMod val="65000"/>
                  <a:lumOff val="3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Rectangle 3"/>
          <p:cNvSpPr>
            <a:spLocks noChangeArrowheads="1"/>
          </p:cNvSpPr>
          <p:nvPr/>
        </p:nvSpPr>
        <p:spPr bwMode="auto">
          <a:xfrm>
            <a:off x="642910" y="1357298"/>
            <a:ext cx="784912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s-MX" b="1" dirty="0" smtClean="0">
              <a:solidFill>
                <a:schemeClr val="tx1">
                  <a:lumMod val="65000"/>
                  <a:lumOff val="35000"/>
                </a:schemeClr>
              </a:solidFill>
            </a:endParaRPr>
          </a:p>
          <a:p>
            <a:pPr algn="just"/>
            <a:r>
              <a:rPr lang="es-MX" dirty="0" smtClean="0">
                <a:solidFill>
                  <a:schemeClr val="tx1">
                    <a:lumMod val="65000"/>
                    <a:lumOff val="35000"/>
                  </a:schemeClr>
                </a:solidFill>
              </a:rPr>
              <a:t>Impulsar la </a:t>
            </a:r>
            <a:r>
              <a:rPr lang="es-MX" dirty="0">
                <a:solidFill>
                  <a:schemeClr val="tx1">
                    <a:lumMod val="65000"/>
                    <a:lumOff val="35000"/>
                  </a:schemeClr>
                </a:solidFill>
              </a:rPr>
              <a:t>formación de capital humano y </a:t>
            </a:r>
            <a:r>
              <a:rPr lang="es-MX" dirty="0" smtClean="0">
                <a:solidFill>
                  <a:schemeClr val="tx1">
                    <a:lumMod val="65000"/>
                    <a:lumOff val="35000"/>
                  </a:schemeClr>
                </a:solidFill>
              </a:rPr>
              <a:t>promover, </a:t>
            </a:r>
            <a:r>
              <a:rPr lang="es-MX" dirty="0">
                <a:solidFill>
                  <a:schemeClr val="tx1">
                    <a:lumMod val="65000"/>
                    <a:lumOff val="35000"/>
                  </a:schemeClr>
                </a:solidFill>
              </a:rPr>
              <a:t>desarrollar y difundir la investigación científica y tecnológica, </a:t>
            </a:r>
            <a:r>
              <a:rPr lang="es-MX" dirty="0" smtClean="0">
                <a:solidFill>
                  <a:schemeClr val="tx1">
                    <a:lumMod val="65000"/>
                    <a:lumOff val="35000"/>
                  </a:schemeClr>
                </a:solidFill>
              </a:rPr>
              <a:t>con </a:t>
            </a:r>
            <a:r>
              <a:rPr lang="es-MX" dirty="0">
                <a:solidFill>
                  <a:schemeClr val="tx1">
                    <a:lumMod val="65000"/>
                    <a:lumOff val="35000"/>
                  </a:schemeClr>
                </a:solidFill>
              </a:rPr>
              <a:t>el fin de contribuir al desarrollo económico, social y cultural del país</a:t>
            </a:r>
            <a:r>
              <a:rPr lang="es-MX" dirty="0" smtClean="0">
                <a:solidFill>
                  <a:schemeClr val="tx1">
                    <a:lumMod val="65000"/>
                    <a:lumOff val="35000"/>
                  </a:schemeClr>
                </a:solidFill>
              </a:rPr>
              <a:t>.</a:t>
            </a:r>
          </a:p>
          <a:p>
            <a:pPr algn="just"/>
            <a:r>
              <a:rPr lang="es-MX" dirty="0" smtClean="0">
                <a:solidFill>
                  <a:schemeClr val="tx1">
                    <a:lumMod val="65000"/>
                    <a:lumOff val="35000"/>
                  </a:schemeClr>
                </a:solidFill>
              </a:rPr>
              <a:t>Esto se lleva a cabo fundamentalmente a través de la transferencia de recursos a personas (becas) e instituciones de investigación, mediante concursos abiertos, evaluados por expertos y basados en la excelencia.</a:t>
            </a:r>
            <a:endParaRPr lang="es-MX" dirty="0">
              <a:solidFill>
                <a:schemeClr val="tx1">
                  <a:lumMod val="65000"/>
                  <a:lumOff val="35000"/>
                </a:schemeClr>
              </a:solidFill>
            </a:endParaRPr>
          </a:p>
          <a:p>
            <a:endParaRPr lang="es-MX" sz="800" dirty="0">
              <a:solidFill>
                <a:schemeClr val="tx1">
                  <a:lumMod val="65000"/>
                  <a:lumOff val="35000"/>
                </a:schemeClr>
              </a:solidFill>
            </a:endParaRPr>
          </a:p>
        </p:txBody>
      </p:sp>
      <p:grpSp>
        <p:nvGrpSpPr>
          <p:cNvPr id="2" name="1 Grupo"/>
          <p:cNvGrpSpPr>
            <a:grpSpLocks noChangeAspect="1"/>
          </p:cNvGrpSpPr>
          <p:nvPr/>
        </p:nvGrpSpPr>
        <p:grpSpPr>
          <a:xfrm>
            <a:off x="1950082" y="3745311"/>
            <a:ext cx="5172075" cy="2531269"/>
            <a:chOff x="1123950" y="1741488"/>
            <a:chExt cx="6896100" cy="3375025"/>
          </a:xfrm>
        </p:grpSpPr>
        <p:sp>
          <p:nvSpPr>
            <p:cNvPr id="6" name="8 Rectángulo redondeado"/>
            <p:cNvSpPr/>
            <p:nvPr/>
          </p:nvSpPr>
          <p:spPr>
            <a:xfrm>
              <a:off x="1123950" y="1741488"/>
              <a:ext cx="3311525" cy="1965325"/>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s-ES_tradnl"/>
              </a:defPPr>
              <a:lvl1pPr algn="l" defTabSz="457200" rtl="0" fontAlgn="base">
                <a:spcBef>
                  <a:spcPct val="0"/>
                </a:spcBef>
                <a:spcAft>
                  <a:spcPct val="0"/>
                </a:spcAft>
                <a:defRPr sz="2400" b="1" kern="1200">
                  <a:solidFill>
                    <a:schemeClr val="lt1"/>
                  </a:solidFill>
                  <a:latin typeface="+mn-lt"/>
                  <a:ea typeface="+mn-ea"/>
                  <a:cs typeface="+mn-cs"/>
                </a:defRPr>
              </a:lvl1pPr>
              <a:lvl2pPr marL="457200" algn="l" defTabSz="457200" rtl="0" fontAlgn="base">
                <a:spcBef>
                  <a:spcPct val="0"/>
                </a:spcBef>
                <a:spcAft>
                  <a:spcPct val="0"/>
                </a:spcAft>
                <a:defRPr sz="2400" b="1" kern="1200">
                  <a:solidFill>
                    <a:schemeClr val="lt1"/>
                  </a:solidFill>
                  <a:latin typeface="+mn-lt"/>
                  <a:ea typeface="+mn-ea"/>
                  <a:cs typeface="+mn-cs"/>
                </a:defRPr>
              </a:lvl2pPr>
              <a:lvl3pPr marL="914400" algn="l" defTabSz="457200" rtl="0" fontAlgn="base">
                <a:spcBef>
                  <a:spcPct val="0"/>
                </a:spcBef>
                <a:spcAft>
                  <a:spcPct val="0"/>
                </a:spcAft>
                <a:defRPr sz="2400" b="1" kern="1200">
                  <a:solidFill>
                    <a:schemeClr val="lt1"/>
                  </a:solidFill>
                  <a:latin typeface="+mn-lt"/>
                  <a:ea typeface="+mn-ea"/>
                  <a:cs typeface="+mn-cs"/>
                </a:defRPr>
              </a:lvl3pPr>
              <a:lvl4pPr marL="1371600" algn="l" defTabSz="457200" rtl="0" fontAlgn="base">
                <a:spcBef>
                  <a:spcPct val="0"/>
                </a:spcBef>
                <a:spcAft>
                  <a:spcPct val="0"/>
                </a:spcAft>
                <a:defRPr sz="2400" b="1" kern="1200">
                  <a:solidFill>
                    <a:schemeClr val="lt1"/>
                  </a:solidFill>
                  <a:latin typeface="+mn-lt"/>
                  <a:ea typeface="+mn-ea"/>
                  <a:cs typeface="+mn-cs"/>
                </a:defRPr>
              </a:lvl4pPr>
              <a:lvl5pPr marL="1828800" algn="l" defTabSz="457200"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s-CL" sz="2100" dirty="0">
                  <a:solidFill>
                    <a:srgbClr val="FFFFFF"/>
                  </a:solidFill>
                  <a:latin typeface="Arial" pitchFamily="34" charset="0"/>
                  <a:cs typeface="Arial" pitchFamily="34" charset="0"/>
                </a:rPr>
                <a:t>Formación de Capital Humano Avanzado</a:t>
              </a:r>
            </a:p>
          </p:txBody>
        </p:sp>
        <p:sp>
          <p:nvSpPr>
            <p:cNvPr id="8" name="11 Rectángulo redondeado"/>
            <p:cNvSpPr/>
            <p:nvPr/>
          </p:nvSpPr>
          <p:spPr>
            <a:xfrm>
              <a:off x="4922837" y="1741488"/>
              <a:ext cx="3097213" cy="1965325"/>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s-ES_tradnl"/>
              </a:defPPr>
              <a:lvl1pPr algn="l" defTabSz="457200" rtl="0" fontAlgn="base">
                <a:spcBef>
                  <a:spcPct val="0"/>
                </a:spcBef>
                <a:spcAft>
                  <a:spcPct val="0"/>
                </a:spcAft>
                <a:defRPr sz="2400" b="1" kern="1200">
                  <a:solidFill>
                    <a:schemeClr val="lt1"/>
                  </a:solidFill>
                  <a:latin typeface="+mn-lt"/>
                  <a:ea typeface="+mn-ea"/>
                  <a:cs typeface="+mn-cs"/>
                </a:defRPr>
              </a:lvl1pPr>
              <a:lvl2pPr marL="457200" algn="l" defTabSz="457200" rtl="0" fontAlgn="base">
                <a:spcBef>
                  <a:spcPct val="0"/>
                </a:spcBef>
                <a:spcAft>
                  <a:spcPct val="0"/>
                </a:spcAft>
                <a:defRPr sz="2400" b="1" kern="1200">
                  <a:solidFill>
                    <a:schemeClr val="lt1"/>
                  </a:solidFill>
                  <a:latin typeface="+mn-lt"/>
                  <a:ea typeface="+mn-ea"/>
                  <a:cs typeface="+mn-cs"/>
                </a:defRPr>
              </a:lvl2pPr>
              <a:lvl3pPr marL="914400" algn="l" defTabSz="457200" rtl="0" fontAlgn="base">
                <a:spcBef>
                  <a:spcPct val="0"/>
                </a:spcBef>
                <a:spcAft>
                  <a:spcPct val="0"/>
                </a:spcAft>
                <a:defRPr sz="2400" b="1" kern="1200">
                  <a:solidFill>
                    <a:schemeClr val="lt1"/>
                  </a:solidFill>
                  <a:latin typeface="+mn-lt"/>
                  <a:ea typeface="+mn-ea"/>
                  <a:cs typeface="+mn-cs"/>
                </a:defRPr>
              </a:lvl3pPr>
              <a:lvl4pPr marL="1371600" algn="l" defTabSz="457200" rtl="0" fontAlgn="base">
                <a:spcBef>
                  <a:spcPct val="0"/>
                </a:spcBef>
                <a:spcAft>
                  <a:spcPct val="0"/>
                </a:spcAft>
                <a:defRPr sz="2400" b="1" kern="1200">
                  <a:solidFill>
                    <a:schemeClr val="lt1"/>
                  </a:solidFill>
                  <a:latin typeface="+mn-lt"/>
                  <a:ea typeface="+mn-ea"/>
                  <a:cs typeface="+mn-cs"/>
                </a:defRPr>
              </a:lvl4pPr>
              <a:lvl5pPr marL="1828800" algn="l" defTabSz="457200"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s-CL" sz="2100" dirty="0">
                  <a:solidFill>
                    <a:srgbClr val="FFFFFF"/>
                  </a:solidFill>
                  <a:latin typeface="Arial" pitchFamily="34" charset="0"/>
                  <a:cs typeface="Arial" pitchFamily="34" charset="0"/>
                </a:rPr>
                <a:t>Fortalecimiento de la Base Científica y Tecnológica</a:t>
              </a:r>
            </a:p>
          </p:txBody>
        </p:sp>
        <p:sp>
          <p:nvSpPr>
            <p:cNvPr id="9" name="9 Rectángulo redondeado"/>
            <p:cNvSpPr/>
            <p:nvPr/>
          </p:nvSpPr>
          <p:spPr>
            <a:xfrm>
              <a:off x="1581150" y="3910013"/>
              <a:ext cx="6034087" cy="503239"/>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s-ES_tradnl"/>
              </a:defPPr>
              <a:lvl1pPr algn="l" defTabSz="457200" rtl="0" fontAlgn="base">
                <a:spcBef>
                  <a:spcPct val="0"/>
                </a:spcBef>
                <a:spcAft>
                  <a:spcPct val="0"/>
                </a:spcAft>
                <a:defRPr sz="2400" b="1" kern="1200">
                  <a:solidFill>
                    <a:schemeClr val="lt1"/>
                  </a:solidFill>
                  <a:latin typeface="+mn-lt"/>
                  <a:ea typeface="+mn-ea"/>
                  <a:cs typeface="+mn-cs"/>
                </a:defRPr>
              </a:lvl1pPr>
              <a:lvl2pPr marL="457200" algn="l" defTabSz="457200" rtl="0" fontAlgn="base">
                <a:spcBef>
                  <a:spcPct val="0"/>
                </a:spcBef>
                <a:spcAft>
                  <a:spcPct val="0"/>
                </a:spcAft>
                <a:defRPr sz="2400" b="1" kern="1200">
                  <a:solidFill>
                    <a:schemeClr val="lt1"/>
                  </a:solidFill>
                  <a:latin typeface="+mn-lt"/>
                  <a:ea typeface="+mn-ea"/>
                  <a:cs typeface="+mn-cs"/>
                </a:defRPr>
              </a:lvl2pPr>
              <a:lvl3pPr marL="914400" algn="l" defTabSz="457200" rtl="0" fontAlgn="base">
                <a:spcBef>
                  <a:spcPct val="0"/>
                </a:spcBef>
                <a:spcAft>
                  <a:spcPct val="0"/>
                </a:spcAft>
                <a:defRPr sz="2400" b="1" kern="1200">
                  <a:solidFill>
                    <a:schemeClr val="lt1"/>
                  </a:solidFill>
                  <a:latin typeface="+mn-lt"/>
                  <a:ea typeface="+mn-ea"/>
                  <a:cs typeface="+mn-cs"/>
                </a:defRPr>
              </a:lvl3pPr>
              <a:lvl4pPr marL="1371600" algn="l" defTabSz="457200" rtl="0" fontAlgn="base">
                <a:spcBef>
                  <a:spcPct val="0"/>
                </a:spcBef>
                <a:spcAft>
                  <a:spcPct val="0"/>
                </a:spcAft>
                <a:defRPr sz="2400" b="1" kern="1200">
                  <a:solidFill>
                    <a:schemeClr val="lt1"/>
                  </a:solidFill>
                  <a:latin typeface="+mn-lt"/>
                  <a:ea typeface="+mn-ea"/>
                  <a:cs typeface="+mn-cs"/>
                </a:defRPr>
              </a:lvl4pPr>
              <a:lvl5pPr marL="1828800" algn="l" defTabSz="457200"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fontAlgn="auto">
                <a:spcBef>
                  <a:spcPts val="0"/>
                </a:spcBef>
                <a:spcAft>
                  <a:spcPts val="0"/>
                </a:spcAft>
                <a:defRPr/>
              </a:pPr>
              <a:r>
                <a:rPr lang="es-CL" sz="2000" b="0" dirty="0">
                  <a:latin typeface="Arial" pitchFamily="34" charset="0"/>
                  <a:cs typeface="Arial" pitchFamily="34" charset="0"/>
                </a:rPr>
                <a:t>Acceso a Información Científica</a:t>
              </a:r>
            </a:p>
          </p:txBody>
        </p:sp>
        <p:sp>
          <p:nvSpPr>
            <p:cNvPr id="10" name="13 Rectángulo redondeado"/>
            <p:cNvSpPr/>
            <p:nvPr/>
          </p:nvSpPr>
          <p:spPr>
            <a:xfrm>
              <a:off x="1638301" y="4613276"/>
              <a:ext cx="5976937" cy="503237"/>
            </a:xfrm>
            <a:prstGeom prst="roundRect">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s-ES_tradnl"/>
              </a:defPPr>
              <a:lvl1pPr algn="l" defTabSz="457200" rtl="0" fontAlgn="base">
                <a:spcBef>
                  <a:spcPct val="0"/>
                </a:spcBef>
                <a:spcAft>
                  <a:spcPct val="0"/>
                </a:spcAft>
                <a:defRPr sz="2400" b="1" kern="1200">
                  <a:solidFill>
                    <a:schemeClr val="lt1"/>
                  </a:solidFill>
                  <a:latin typeface="+mn-lt"/>
                  <a:ea typeface="+mn-ea"/>
                  <a:cs typeface="+mn-cs"/>
                </a:defRPr>
              </a:lvl1pPr>
              <a:lvl2pPr marL="457200" algn="l" defTabSz="457200" rtl="0" fontAlgn="base">
                <a:spcBef>
                  <a:spcPct val="0"/>
                </a:spcBef>
                <a:spcAft>
                  <a:spcPct val="0"/>
                </a:spcAft>
                <a:defRPr sz="2400" b="1" kern="1200">
                  <a:solidFill>
                    <a:schemeClr val="lt1"/>
                  </a:solidFill>
                  <a:latin typeface="+mn-lt"/>
                  <a:ea typeface="+mn-ea"/>
                  <a:cs typeface="+mn-cs"/>
                </a:defRPr>
              </a:lvl2pPr>
              <a:lvl3pPr marL="914400" algn="l" defTabSz="457200" rtl="0" fontAlgn="base">
                <a:spcBef>
                  <a:spcPct val="0"/>
                </a:spcBef>
                <a:spcAft>
                  <a:spcPct val="0"/>
                </a:spcAft>
                <a:defRPr sz="2400" b="1" kern="1200">
                  <a:solidFill>
                    <a:schemeClr val="lt1"/>
                  </a:solidFill>
                  <a:latin typeface="+mn-lt"/>
                  <a:ea typeface="+mn-ea"/>
                  <a:cs typeface="+mn-cs"/>
                </a:defRPr>
              </a:lvl3pPr>
              <a:lvl4pPr marL="1371600" algn="l" defTabSz="457200" rtl="0" fontAlgn="base">
                <a:spcBef>
                  <a:spcPct val="0"/>
                </a:spcBef>
                <a:spcAft>
                  <a:spcPct val="0"/>
                </a:spcAft>
                <a:defRPr sz="2400" b="1" kern="1200">
                  <a:solidFill>
                    <a:schemeClr val="lt1"/>
                  </a:solidFill>
                  <a:latin typeface="+mn-lt"/>
                  <a:ea typeface="+mn-ea"/>
                  <a:cs typeface="+mn-cs"/>
                </a:defRPr>
              </a:lvl4pPr>
              <a:lvl5pPr marL="1828800" algn="l" defTabSz="457200"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fontAlgn="auto">
                <a:spcBef>
                  <a:spcPts val="0"/>
                </a:spcBef>
                <a:spcAft>
                  <a:spcPts val="0"/>
                </a:spcAft>
                <a:defRPr/>
              </a:pPr>
              <a:r>
                <a:rPr lang="es-CL" sz="2000" b="0" dirty="0">
                  <a:latin typeface="Arial" pitchFamily="34" charset="0"/>
                  <a:cs typeface="Arial" pitchFamily="34" charset="0"/>
                </a:rPr>
                <a:t>Vinculación Internacional</a:t>
              </a:r>
            </a:p>
          </p:txBody>
        </p:sp>
      </p:grpSp>
    </p:spTree>
    <p:extLst>
      <p:ext uri="{BB962C8B-B14F-4D97-AF65-F5344CB8AC3E}">
        <p14:creationId xmlns:p14="http://schemas.microsoft.com/office/powerpoint/2010/main" val="344703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57158" y="500042"/>
            <a:ext cx="7358114" cy="857256"/>
          </a:xfrm>
        </p:spPr>
        <p:txBody>
          <a:bodyPr>
            <a:noAutofit/>
          </a:bodyPr>
          <a:lstStyle/>
          <a:p>
            <a:pPr>
              <a:defRPr/>
            </a:pPr>
            <a:r>
              <a:rPr lang="es-ES" sz="2400" b="1" dirty="0" smtClean="0">
                <a:solidFill>
                  <a:schemeClr val="tx1">
                    <a:lumMod val="65000"/>
                    <a:lumOff val="35000"/>
                  </a:schemeClr>
                </a:solidFill>
                <a:cs typeface="MS PGothic"/>
              </a:rPr>
              <a:t>Programa Regional</a:t>
            </a:r>
            <a:endParaRPr lang="es-ES" sz="2400" b="1" dirty="0">
              <a:solidFill>
                <a:schemeClr val="tx1">
                  <a:lumMod val="65000"/>
                  <a:lumOff val="35000"/>
                </a:schemeClr>
              </a:solidFill>
              <a:cs typeface="MS PGothic"/>
            </a:endParaRPr>
          </a:p>
        </p:txBody>
      </p:sp>
      <p:grpSp>
        <p:nvGrpSpPr>
          <p:cNvPr id="8" name="7 Grupo"/>
          <p:cNvGrpSpPr/>
          <p:nvPr/>
        </p:nvGrpSpPr>
        <p:grpSpPr>
          <a:xfrm>
            <a:off x="301741" y="5301208"/>
            <a:ext cx="8302707" cy="825908"/>
            <a:chOff x="296359" y="3278210"/>
            <a:chExt cx="8302707" cy="1036414"/>
          </a:xfrm>
        </p:grpSpPr>
        <p:sp>
          <p:nvSpPr>
            <p:cNvPr id="3" name="2 Flecha derecha"/>
            <p:cNvSpPr/>
            <p:nvPr/>
          </p:nvSpPr>
          <p:spPr>
            <a:xfrm>
              <a:off x="336068" y="3278210"/>
              <a:ext cx="7992888" cy="648072"/>
            </a:xfrm>
            <a:prstGeom prst="rightArrow">
              <a:avLst>
                <a:gd name="adj1" fmla="val 74808"/>
                <a:gd name="adj2" fmla="val 34495"/>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CuadroTexto"/>
            <p:cNvSpPr txBox="1"/>
            <p:nvPr/>
          </p:nvSpPr>
          <p:spPr>
            <a:xfrm>
              <a:off x="296359" y="3889780"/>
              <a:ext cx="1008112" cy="424844"/>
            </a:xfrm>
            <a:prstGeom prst="rect">
              <a:avLst/>
            </a:prstGeom>
            <a:noFill/>
          </p:spPr>
          <p:txBody>
            <a:bodyPr wrap="square" rtlCol="0">
              <a:spAutoFit/>
            </a:bodyPr>
            <a:lstStyle/>
            <a:p>
              <a:r>
                <a:rPr lang="es-CL" sz="1600" b="1" dirty="0" smtClean="0">
                  <a:latin typeface="+mn-lt"/>
                </a:rPr>
                <a:t>2001</a:t>
              </a:r>
              <a:endParaRPr lang="es-CL" sz="1600" b="1" dirty="0">
                <a:latin typeface="+mn-lt"/>
              </a:endParaRPr>
            </a:p>
          </p:txBody>
        </p:sp>
        <p:sp>
          <p:nvSpPr>
            <p:cNvPr id="7" name="6 CuadroTexto"/>
            <p:cNvSpPr txBox="1"/>
            <p:nvPr/>
          </p:nvSpPr>
          <p:spPr>
            <a:xfrm>
              <a:off x="7662962" y="3799420"/>
              <a:ext cx="936104" cy="369332"/>
            </a:xfrm>
            <a:prstGeom prst="rect">
              <a:avLst/>
            </a:prstGeom>
            <a:noFill/>
          </p:spPr>
          <p:txBody>
            <a:bodyPr wrap="square" rtlCol="0">
              <a:spAutoFit/>
            </a:bodyPr>
            <a:lstStyle/>
            <a:p>
              <a:r>
                <a:rPr lang="es-CL" b="1" dirty="0" smtClean="0">
                  <a:latin typeface="+mn-lt"/>
                </a:rPr>
                <a:t>2013</a:t>
              </a:r>
              <a:endParaRPr lang="es-CL" b="1" dirty="0">
                <a:latin typeface="+mn-lt"/>
              </a:endParaRPr>
            </a:p>
          </p:txBody>
        </p:sp>
      </p:grpSp>
      <p:sp>
        <p:nvSpPr>
          <p:cNvPr id="2" name="1 Rectángulo"/>
          <p:cNvSpPr/>
          <p:nvPr/>
        </p:nvSpPr>
        <p:spPr>
          <a:xfrm>
            <a:off x="341450" y="1461552"/>
            <a:ext cx="8178073" cy="2400657"/>
          </a:xfrm>
          <a:prstGeom prst="rect">
            <a:avLst/>
          </a:prstGeom>
        </p:spPr>
        <p:txBody>
          <a:bodyPr wrap="square">
            <a:spAutoFit/>
          </a:bodyPr>
          <a:lstStyle/>
          <a:p>
            <a:pPr algn="just">
              <a:spcAft>
                <a:spcPts val="600"/>
              </a:spcAft>
            </a:pPr>
            <a:r>
              <a:rPr lang="es-ES" sz="1400" dirty="0">
                <a:latin typeface="+mn-lt"/>
              </a:rPr>
              <a:t>Se origina </a:t>
            </a:r>
            <a:r>
              <a:rPr lang="es-ES" sz="1400" dirty="0" smtClean="0">
                <a:latin typeface="+mn-lt"/>
              </a:rPr>
              <a:t>el año 2001 dada </a:t>
            </a:r>
            <a:r>
              <a:rPr lang="es-ES" sz="1400" dirty="0">
                <a:latin typeface="+mn-lt"/>
              </a:rPr>
              <a:t>la alta concentración de la actividad científica y tecnológica en Santiago y la poca vinculación de los investigadores con las oportunidades de </a:t>
            </a:r>
            <a:r>
              <a:rPr lang="es-ES" sz="1400" dirty="0" err="1">
                <a:latin typeface="+mn-lt"/>
              </a:rPr>
              <a:t>I+D+i</a:t>
            </a:r>
            <a:r>
              <a:rPr lang="es-ES" sz="1400" dirty="0">
                <a:latin typeface="+mn-lt"/>
              </a:rPr>
              <a:t> de las regiones. </a:t>
            </a:r>
          </a:p>
          <a:p>
            <a:pPr algn="just">
              <a:buFont typeface="Wingdings" pitchFamily="2" charset="2"/>
              <a:buChar char="§"/>
            </a:pPr>
            <a:r>
              <a:rPr lang="es-ES" sz="1400" dirty="0" smtClean="0">
                <a:latin typeface="+mn-lt"/>
              </a:rPr>
              <a:t> 80</a:t>
            </a:r>
            <a:r>
              <a:rPr lang="es-ES" sz="1400" dirty="0">
                <a:latin typeface="+mn-lt"/>
              </a:rPr>
              <a:t>% de los proyectos concentrados en Santiago, </a:t>
            </a:r>
          </a:p>
          <a:p>
            <a:pPr algn="just">
              <a:buFont typeface="Wingdings" pitchFamily="2" charset="2"/>
              <a:buChar char="§"/>
            </a:pPr>
            <a:r>
              <a:rPr lang="es-ES" sz="1400" dirty="0" smtClean="0">
                <a:latin typeface="+mn-lt"/>
              </a:rPr>
              <a:t> más </a:t>
            </a:r>
            <a:r>
              <a:rPr lang="es-ES" sz="1400" dirty="0">
                <a:latin typeface="+mn-lt"/>
              </a:rPr>
              <a:t>del 60% de las publicaciones, </a:t>
            </a:r>
          </a:p>
          <a:p>
            <a:pPr algn="just">
              <a:spcAft>
                <a:spcPts val="600"/>
              </a:spcAft>
              <a:buFont typeface="Wingdings" pitchFamily="2" charset="2"/>
              <a:buChar char="§"/>
            </a:pPr>
            <a:r>
              <a:rPr lang="es-ES" sz="1400" dirty="0" smtClean="0">
                <a:latin typeface="+mn-lt"/>
              </a:rPr>
              <a:t> más </a:t>
            </a:r>
            <a:r>
              <a:rPr lang="es-ES" sz="1400" dirty="0">
                <a:latin typeface="+mn-lt"/>
              </a:rPr>
              <a:t>del 70% de los doctores graduados en el </a:t>
            </a:r>
            <a:r>
              <a:rPr lang="es-ES" sz="1400" dirty="0" smtClean="0">
                <a:latin typeface="+mn-lt"/>
              </a:rPr>
              <a:t>país</a:t>
            </a:r>
          </a:p>
          <a:p>
            <a:pPr algn="just"/>
            <a:r>
              <a:rPr lang="es-CL" sz="1400" dirty="0">
                <a:latin typeface="+mn-lt"/>
              </a:rPr>
              <a:t>Sus primeros instrumentos </a:t>
            </a:r>
            <a:r>
              <a:rPr lang="es-CL" sz="1400" dirty="0" err="1">
                <a:latin typeface="+mn-lt"/>
              </a:rPr>
              <a:t>concursables</a:t>
            </a:r>
            <a:r>
              <a:rPr lang="es-CL" sz="1400" dirty="0">
                <a:latin typeface="+mn-lt"/>
              </a:rPr>
              <a:t> estaban orientados a apoyar a las regiones para que en conjunto con los gobiernos regionales (</a:t>
            </a:r>
            <a:r>
              <a:rPr lang="es-CL" sz="1400" dirty="0" err="1">
                <a:latin typeface="+mn-lt"/>
              </a:rPr>
              <a:t>GOREs</a:t>
            </a:r>
            <a:r>
              <a:rPr lang="es-CL" sz="1400" dirty="0">
                <a:latin typeface="+mn-lt"/>
              </a:rPr>
              <a:t>), centros e institutos tecnológicos, universidades y empresarios de cada zona, se promoviera la creación de </a:t>
            </a:r>
            <a:r>
              <a:rPr lang="es-CL" sz="1400" b="1" dirty="0">
                <a:latin typeface="+mn-lt"/>
              </a:rPr>
              <a:t>Centros Regionales de Desarrollo Científico y Tecnológico (Centros Regionales</a:t>
            </a:r>
            <a:r>
              <a:rPr lang="es-CL" sz="1400" b="1" dirty="0" smtClean="0">
                <a:latin typeface="+mn-lt"/>
              </a:rPr>
              <a:t>).</a:t>
            </a:r>
            <a:endParaRPr lang="es-ES" sz="1400" dirty="0" smtClean="0">
              <a:latin typeface="+mn-lt"/>
            </a:endParaRPr>
          </a:p>
        </p:txBody>
      </p:sp>
      <p:sp>
        <p:nvSpPr>
          <p:cNvPr id="34" name="33 CuadroTexto"/>
          <p:cNvSpPr txBox="1"/>
          <p:nvPr/>
        </p:nvSpPr>
        <p:spPr>
          <a:xfrm>
            <a:off x="4268226" y="5373216"/>
            <a:ext cx="3240360" cy="369332"/>
          </a:xfrm>
          <a:prstGeom prst="rect">
            <a:avLst/>
          </a:prstGeom>
          <a:noFill/>
        </p:spPr>
        <p:txBody>
          <a:bodyPr wrap="square" rtlCol="0">
            <a:spAutoFit/>
          </a:bodyPr>
          <a:lstStyle/>
          <a:p>
            <a:r>
              <a:rPr lang="es-CL" b="1" i="1" dirty="0" smtClean="0">
                <a:latin typeface="+mn-lt"/>
              </a:rPr>
              <a:t>CENTROS REGIONALES</a:t>
            </a:r>
            <a:endParaRPr lang="es-CL" b="1" i="1" dirty="0">
              <a:latin typeface="+mn-lt"/>
            </a:endParaRPr>
          </a:p>
        </p:txBody>
      </p:sp>
      <p:grpSp>
        <p:nvGrpSpPr>
          <p:cNvPr id="13" name="12 Grupo"/>
          <p:cNvGrpSpPr/>
          <p:nvPr/>
        </p:nvGrpSpPr>
        <p:grpSpPr>
          <a:xfrm>
            <a:off x="1759625" y="4137985"/>
            <a:ext cx="2152593" cy="1256718"/>
            <a:chOff x="2123728" y="3670601"/>
            <a:chExt cx="2329308" cy="1360172"/>
          </a:xfrm>
        </p:grpSpPr>
        <p:grpSp>
          <p:nvGrpSpPr>
            <p:cNvPr id="36" name="10 Grupo"/>
            <p:cNvGrpSpPr/>
            <p:nvPr/>
          </p:nvGrpSpPr>
          <p:grpSpPr>
            <a:xfrm>
              <a:off x="2774243" y="3670601"/>
              <a:ext cx="1678793" cy="1360172"/>
              <a:chOff x="4071934" y="2285992"/>
              <a:chExt cx="1357322" cy="1000132"/>
            </a:xfrm>
          </p:grpSpPr>
          <p:sp>
            <p:nvSpPr>
              <p:cNvPr id="37" name="36 Elipse"/>
              <p:cNvSpPr/>
              <p:nvPr/>
            </p:nvSpPr>
            <p:spPr>
              <a:xfrm>
                <a:off x="4214810" y="2285992"/>
                <a:ext cx="1071570" cy="1000132"/>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38" name="37 CuadroTexto"/>
              <p:cNvSpPr txBox="1"/>
              <p:nvPr/>
            </p:nvSpPr>
            <p:spPr>
              <a:xfrm>
                <a:off x="4071934" y="2571744"/>
                <a:ext cx="1357322" cy="384723"/>
              </a:xfrm>
              <a:prstGeom prst="rect">
                <a:avLst/>
              </a:prstGeom>
              <a:noFill/>
            </p:spPr>
            <p:txBody>
              <a:bodyPr wrap="square" rtlCol="0">
                <a:spAutoFit/>
              </a:bodyPr>
              <a:lstStyle/>
              <a:p>
                <a:pPr algn="ctr"/>
                <a:r>
                  <a:rPr lang="es-ES" sz="1400" b="1" dirty="0" smtClean="0">
                    <a:solidFill>
                      <a:schemeClr val="bg1"/>
                    </a:solidFill>
                    <a:latin typeface="+mn-lt"/>
                  </a:rPr>
                  <a:t>Centros</a:t>
                </a:r>
              </a:p>
              <a:p>
                <a:pPr algn="ctr"/>
                <a:r>
                  <a:rPr lang="es-ES" sz="1400" b="1" dirty="0" smtClean="0">
                    <a:solidFill>
                      <a:schemeClr val="bg1"/>
                    </a:solidFill>
                    <a:latin typeface="+mn-lt"/>
                  </a:rPr>
                  <a:t>Regionales</a:t>
                </a:r>
                <a:endParaRPr lang="es-ES" sz="1400" b="1" dirty="0">
                  <a:solidFill>
                    <a:schemeClr val="bg1"/>
                  </a:solidFill>
                  <a:latin typeface="+mn-lt"/>
                </a:endParaRPr>
              </a:p>
            </p:txBody>
          </p:sp>
        </p:grpSp>
        <p:cxnSp>
          <p:nvCxnSpPr>
            <p:cNvPr id="42" name="41 Conector recto de flecha"/>
            <p:cNvCxnSpPr/>
            <p:nvPr/>
          </p:nvCxnSpPr>
          <p:spPr>
            <a:xfrm>
              <a:off x="2123728" y="4473996"/>
              <a:ext cx="827230" cy="0"/>
            </a:xfrm>
            <a:prstGeom prst="straightConnector1">
              <a:avLst/>
            </a:prstGeom>
            <a:ln w="25400">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95" name="94 Grupo"/>
          <p:cNvGrpSpPr/>
          <p:nvPr/>
        </p:nvGrpSpPr>
        <p:grpSpPr>
          <a:xfrm>
            <a:off x="336068" y="3954543"/>
            <a:ext cx="1571636" cy="1928826"/>
            <a:chOff x="2857488" y="4572008"/>
            <a:chExt cx="1571636" cy="1928826"/>
          </a:xfrm>
        </p:grpSpPr>
        <p:cxnSp>
          <p:nvCxnSpPr>
            <p:cNvPr id="97" name="96 Conector recto"/>
            <p:cNvCxnSpPr/>
            <p:nvPr/>
          </p:nvCxnSpPr>
          <p:spPr>
            <a:xfrm>
              <a:off x="3571868" y="4929198"/>
              <a:ext cx="285752" cy="285751"/>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a:off x="3000364" y="5286388"/>
              <a:ext cx="857256" cy="142876"/>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flipV="1">
              <a:off x="3071802" y="5643578"/>
              <a:ext cx="785818" cy="142876"/>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rot="5400000" flipH="1" flipV="1">
              <a:off x="3464711" y="5750735"/>
              <a:ext cx="571504" cy="500066"/>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100 Elipse"/>
            <p:cNvSpPr/>
            <p:nvPr/>
          </p:nvSpPr>
          <p:spPr>
            <a:xfrm>
              <a:off x="3643306" y="5143512"/>
              <a:ext cx="785818" cy="785818"/>
            </a:xfrm>
            <a:prstGeom prst="ellipse">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1400" b="1" dirty="0" smtClean="0"/>
                <a:t>UR</a:t>
              </a:r>
              <a:endParaRPr lang="es-ES" sz="1400" b="1" dirty="0"/>
            </a:p>
          </p:txBody>
        </p:sp>
        <p:sp>
          <p:nvSpPr>
            <p:cNvPr id="102" name="101 Elipse"/>
            <p:cNvSpPr/>
            <p:nvPr/>
          </p:nvSpPr>
          <p:spPr>
            <a:xfrm>
              <a:off x="3286116" y="5929330"/>
              <a:ext cx="571504" cy="571504"/>
            </a:xfrm>
            <a:prstGeom prst="ellipse">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800" b="1" dirty="0" smtClean="0"/>
                <a:t>CONICYT</a:t>
              </a:r>
              <a:endParaRPr lang="es-ES" sz="800" b="1" dirty="0"/>
            </a:p>
          </p:txBody>
        </p:sp>
        <p:sp>
          <p:nvSpPr>
            <p:cNvPr id="103" name="102 Elipse"/>
            <p:cNvSpPr/>
            <p:nvPr/>
          </p:nvSpPr>
          <p:spPr>
            <a:xfrm>
              <a:off x="2857488" y="5572140"/>
              <a:ext cx="571504" cy="571504"/>
            </a:xfrm>
            <a:prstGeom prst="ellipse">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1050" b="1" dirty="0" smtClean="0"/>
                <a:t>GORE</a:t>
              </a:r>
              <a:endParaRPr lang="es-ES" sz="1050" b="1" dirty="0"/>
            </a:p>
          </p:txBody>
        </p:sp>
        <p:sp>
          <p:nvSpPr>
            <p:cNvPr id="104" name="103 Elipse"/>
            <p:cNvSpPr/>
            <p:nvPr/>
          </p:nvSpPr>
          <p:spPr>
            <a:xfrm>
              <a:off x="2857488" y="5000636"/>
              <a:ext cx="571504" cy="571504"/>
            </a:xfrm>
            <a:prstGeom prst="ellipse">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1050" b="1" dirty="0" err="1" smtClean="0"/>
                <a:t>Ues</a:t>
              </a:r>
              <a:endParaRPr lang="es-ES" sz="1050" b="1" dirty="0"/>
            </a:p>
          </p:txBody>
        </p:sp>
        <p:sp>
          <p:nvSpPr>
            <p:cNvPr id="105" name="104 Elipse"/>
            <p:cNvSpPr/>
            <p:nvPr/>
          </p:nvSpPr>
          <p:spPr>
            <a:xfrm>
              <a:off x="3286116" y="4572008"/>
              <a:ext cx="571504" cy="571504"/>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800" b="1" dirty="0" smtClean="0">
                  <a:solidFill>
                    <a:schemeClr val="bg2">
                      <a:lumMod val="10000"/>
                    </a:schemeClr>
                  </a:solidFill>
                </a:rPr>
                <a:t>Empresas</a:t>
              </a:r>
              <a:endParaRPr lang="es-ES" sz="1050" b="1" dirty="0">
                <a:solidFill>
                  <a:schemeClr val="bg2">
                    <a:lumMod val="10000"/>
                  </a:schemeClr>
                </a:solidFill>
              </a:endParaRPr>
            </a:p>
          </p:txBody>
        </p:sp>
      </p:grpSp>
      <p:cxnSp>
        <p:nvCxnSpPr>
          <p:cNvPr id="44" name="43 Conector recto de flecha"/>
          <p:cNvCxnSpPr/>
          <p:nvPr/>
        </p:nvCxnSpPr>
        <p:spPr>
          <a:xfrm flipV="1">
            <a:off x="3851920" y="4883437"/>
            <a:ext cx="2820022" cy="7210"/>
          </a:xfrm>
          <a:prstGeom prst="straightConnector1">
            <a:avLst/>
          </a:prstGeom>
          <a:ln w="25400">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6" name="25 Grupo"/>
          <p:cNvGrpSpPr/>
          <p:nvPr/>
        </p:nvGrpSpPr>
        <p:grpSpPr>
          <a:xfrm>
            <a:off x="7524328" y="3954543"/>
            <a:ext cx="1266655" cy="2088232"/>
            <a:chOff x="6300192" y="1207461"/>
            <a:chExt cx="1512168" cy="2653587"/>
          </a:xfrm>
        </p:grpSpPr>
        <p:pic>
          <p:nvPicPr>
            <p:cNvPr id="27" name="26 Imagen" descr="300px-Mapa_Regiones_de_Chile_svg.png"/>
            <p:cNvPicPr>
              <a:picLocks noChangeAspect="1"/>
            </p:cNvPicPr>
            <p:nvPr/>
          </p:nvPicPr>
          <p:blipFill>
            <a:blip r:embed="rId2" cstate="print"/>
            <a:stretch>
              <a:fillRect/>
            </a:stretch>
          </p:blipFill>
          <p:spPr>
            <a:xfrm>
              <a:off x="6571485" y="1415709"/>
              <a:ext cx="723789" cy="2324884"/>
            </a:xfrm>
            <a:prstGeom prst="rect">
              <a:avLst/>
            </a:prstGeom>
            <a:ln>
              <a:noFill/>
            </a:ln>
            <a:effectLst>
              <a:outerShdw blurRad="190500" algn="tl" rotWithShape="0">
                <a:srgbClr val="000000">
                  <a:alpha val="70000"/>
                </a:srgbClr>
              </a:outerShdw>
            </a:effectLst>
          </p:spPr>
        </p:pic>
        <p:sp>
          <p:nvSpPr>
            <p:cNvPr id="28" name="27 Elipse"/>
            <p:cNvSpPr/>
            <p:nvPr/>
          </p:nvSpPr>
          <p:spPr>
            <a:xfrm>
              <a:off x="6300192" y="1510361"/>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29" name="28 Elipse"/>
            <p:cNvSpPr/>
            <p:nvPr/>
          </p:nvSpPr>
          <p:spPr>
            <a:xfrm>
              <a:off x="6300192" y="1207461"/>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30" name="29 Elipse"/>
            <p:cNvSpPr/>
            <p:nvPr/>
          </p:nvSpPr>
          <p:spPr>
            <a:xfrm>
              <a:off x="6300192" y="1751962"/>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31" name="30 Elipse"/>
            <p:cNvSpPr/>
            <p:nvPr/>
          </p:nvSpPr>
          <p:spPr>
            <a:xfrm>
              <a:off x="7308304" y="3598593"/>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32" name="31 Elipse"/>
            <p:cNvSpPr/>
            <p:nvPr/>
          </p:nvSpPr>
          <p:spPr>
            <a:xfrm>
              <a:off x="6300192" y="2662489"/>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33" name="32 Elipse"/>
            <p:cNvSpPr/>
            <p:nvPr/>
          </p:nvSpPr>
          <p:spPr>
            <a:xfrm>
              <a:off x="6300192" y="2400034"/>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35" name="34 Elipse"/>
            <p:cNvSpPr/>
            <p:nvPr/>
          </p:nvSpPr>
          <p:spPr>
            <a:xfrm>
              <a:off x="7295274" y="3336138"/>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39" name="38 Elipse"/>
            <p:cNvSpPr/>
            <p:nvPr/>
          </p:nvSpPr>
          <p:spPr>
            <a:xfrm>
              <a:off x="6300192" y="3166545"/>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40" name="39 Elipse"/>
            <p:cNvSpPr/>
            <p:nvPr/>
          </p:nvSpPr>
          <p:spPr>
            <a:xfrm>
              <a:off x="6300192" y="2904090"/>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41" name="40 Elipse"/>
            <p:cNvSpPr/>
            <p:nvPr/>
          </p:nvSpPr>
          <p:spPr>
            <a:xfrm>
              <a:off x="6300192" y="2014417"/>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45" name="44 Elipse"/>
            <p:cNvSpPr/>
            <p:nvPr/>
          </p:nvSpPr>
          <p:spPr>
            <a:xfrm>
              <a:off x="7337793" y="2158433"/>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46" name="45 Elipse"/>
            <p:cNvSpPr/>
            <p:nvPr/>
          </p:nvSpPr>
          <p:spPr>
            <a:xfrm>
              <a:off x="7295274" y="2416270"/>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47" name="46 Elipse"/>
            <p:cNvSpPr/>
            <p:nvPr/>
          </p:nvSpPr>
          <p:spPr>
            <a:xfrm>
              <a:off x="7553817" y="2315695"/>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sp>
          <p:nvSpPr>
            <p:cNvPr id="48" name="47 Elipse"/>
            <p:cNvSpPr/>
            <p:nvPr/>
          </p:nvSpPr>
          <p:spPr>
            <a:xfrm>
              <a:off x="6300192" y="3408146"/>
              <a:ext cx="258543" cy="262455"/>
            </a:xfrm>
            <a:prstGeom prst="ellipse">
              <a:avLst/>
            </a:prstGeom>
            <a:gradFill>
              <a:gsLst>
                <a:gs pos="0">
                  <a:srgbClr val="DDEBCF"/>
                </a:gs>
                <a:gs pos="50000">
                  <a:srgbClr val="9CB86E"/>
                </a:gs>
                <a:gs pos="100000">
                  <a:srgbClr val="156B1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smtClean="0"/>
            </a:p>
          </p:txBody>
        </p:sp>
      </p:grpSp>
      <p:sp>
        <p:nvSpPr>
          <p:cNvPr id="49" name="48 CuadroTexto"/>
          <p:cNvSpPr txBox="1"/>
          <p:nvPr/>
        </p:nvSpPr>
        <p:spPr>
          <a:xfrm>
            <a:off x="5763442" y="4861030"/>
            <a:ext cx="1688878" cy="461665"/>
          </a:xfrm>
          <a:prstGeom prst="rect">
            <a:avLst/>
          </a:prstGeom>
          <a:noFill/>
        </p:spPr>
        <p:txBody>
          <a:bodyPr wrap="square" rtlCol="0">
            <a:spAutoFit/>
          </a:bodyPr>
          <a:lstStyle/>
          <a:p>
            <a:pPr algn="r"/>
            <a:r>
              <a:rPr lang="es-CL" sz="1200" b="1" i="1" dirty="0" smtClean="0">
                <a:latin typeface="+mn-lt"/>
              </a:rPr>
              <a:t>13 Centros a la fecha</a:t>
            </a:r>
            <a:endParaRPr lang="es-CL" sz="1200" b="1" i="1" dirty="0">
              <a:latin typeface="+mn-lt"/>
            </a:endParaRPr>
          </a:p>
        </p:txBody>
      </p:sp>
      <p:sp>
        <p:nvSpPr>
          <p:cNvPr id="51" name="50 Flecha derecha"/>
          <p:cNvSpPr/>
          <p:nvPr/>
        </p:nvSpPr>
        <p:spPr>
          <a:xfrm>
            <a:off x="5220072" y="6021288"/>
            <a:ext cx="3114266" cy="432048"/>
          </a:xfrm>
          <a:prstGeom prst="rightArrow">
            <a:avLst>
              <a:gd name="adj1" fmla="val 74808"/>
              <a:gd name="adj2" fmla="val 34495"/>
            </a:avLst>
          </a:prstGeom>
          <a:solidFill>
            <a:schemeClr val="accent2"/>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51 CuadroTexto"/>
          <p:cNvSpPr txBox="1"/>
          <p:nvPr/>
        </p:nvSpPr>
        <p:spPr>
          <a:xfrm>
            <a:off x="5148064" y="5754742"/>
            <a:ext cx="1008112" cy="338554"/>
          </a:xfrm>
          <a:prstGeom prst="rect">
            <a:avLst/>
          </a:prstGeom>
          <a:noFill/>
        </p:spPr>
        <p:txBody>
          <a:bodyPr wrap="square" rtlCol="0">
            <a:spAutoFit/>
          </a:bodyPr>
          <a:lstStyle/>
          <a:p>
            <a:r>
              <a:rPr lang="es-CL" sz="1600" b="1" dirty="0" smtClean="0">
                <a:latin typeface="+mn-lt"/>
              </a:rPr>
              <a:t>2008</a:t>
            </a:r>
            <a:endParaRPr lang="es-CL" sz="1600" b="1" dirty="0">
              <a:latin typeface="+mn-lt"/>
            </a:endParaRPr>
          </a:p>
        </p:txBody>
      </p:sp>
      <p:sp>
        <p:nvSpPr>
          <p:cNvPr id="53" name="52 CuadroTexto"/>
          <p:cNvSpPr txBox="1"/>
          <p:nvPr/>
        </p:nvSpPr>
        <p:spPr>
          <a:xfrm>
            <a:off x="5220072" y="6084004"/>
            <a:ext cx="3240360" cy="369332"/>
          </a:xfrm>
          <a:prstGeom prst="rect">
            <a:avLst/>
          </a:prstGeom>
          <a:noFill/>
        </p:spPr>
        <p:txBody>
          <a:bodyPr wrap="square" rtlCol="0">
            <a:spAutoFit/>
          </a:bodyPr>
          <a:lstStyle/>
          <a:p>
            <a:r>
              <a:rPr lang="es-CL" b="1" i="1" dirty="0" smtClean="0">
                <a:latin typeface="+mn-lt"/>
              </a:rPr>
              <a:t>FIC R</a:t>
            </a:r>
            <a:endParaRPr lang="es-CL" b="1" i="1" dirty="0">
              <a:latin typeface="+mn-lt"/>
            </a:endParaRPr>
          </a:p>
        </p:txBody>
      </p:sp>
    </p:spTree>
    <p:extLst>
      <p:ext uri="{BB962C8B-B14F-4D97-AF65-F5344CB8AC3E}">
        <p14:creationId xmlns:p14="http://schemas.microsoft.com/office/powerpoint/2010/main" val="197657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285720" y="1484784"/>
            <a:ext cx="8229600" cy="1944216"/>
          </a:xfrm>
        </p:spPr>
        <p:txBody>
          <a:bodyPr/>
          <a:lstStyle/>
          <a:p>
            <a:pPr algn="just">
              <a:spcAft>
                <a:spcPts val="600"/>
              </a:spcAft>
            </a:pPr>
            <a:r>
              <a:rPr lang="es-ES" sz="1600" dirty="0"/>
              <a:t>C</a:t>
            </a:r>
            <a:r>
              <a:rPr lang="es-ES" sz="1600" dirty="0" smtClean="0"/>
              <a:t>reación de Unidades Regionales</a:t>
            </a:r>
            <a:r>
              <a:rPr lang="es-ES" sz="1600" b="1" dirty="0" smtClean="0"/>
              <a:t> (UR), </a:t>
            </a:r>
            <a:r>
              <a:rPr lang="es-ES" sz="1600" dirty="0" smtClean="0"/>
              <a:t>las que deberán ejecutar proyectos de I+D en </a:t>
            </a:r>
            <a:r>
              <a:rPr lang="es-ES" sz="1600" b="1" i="1" dirty="0" smtClean="0"/>
              <a:t>temáticas de relevancia regional</a:t>
            </a:r>
            <a:r>
              <a:rPr lang="es-ES" sz="1600" dirty="0" smtClean="0"/>
              <a:t>. </a:t>
            </a:r>
          </a:p>
          <a:p>
            <a:pPr algn="just">
              <a:spcAft>
                <a:spcPts val="600"/>
              </a:spcAft>
            </a:pPr>
            <a:r>
              <a:rPr lang="es-ES" sz="1600" b="1" i="1" dirty="0" smtClean="0"/>
              <a:t>Proyecto asociativo</a:t>
            </a:r>
            <a:r>
              <a:rPr lang="es-ES" sz="1600" dirty="0" smtClean="0"/>
              <a:t>, en que las Universidades o Instituciones de Investigación asumen la responsabilidad del proyecto, los primeros años.</a:t>
            </a:r>
          </a:p>
          <a:p>
            <a:pPr algn="just"/>
            <a:r>
              <a:rPr lang="es-ES" sz="1600" dirty="0" smtClean="0"/>
              <a:t>Al cabo de dos años, la UR deberán </a:t>
            </a:r>
            <a:r>
              <a:rPr lang="es-ES" sz="1600" dirty="0"/>
              <a:t>contar con </a:t>
            </a:r>
            <a:r>
              <a:rPr lang="es-ES" sz="1600" b="1" i="1" dirty="0"/>
              <a:t>P</a:t>
            </a:r>
            <a:r>
              <a:rPr lang="es-ES" sz="1600" b="1" i="1" dirty="0" smtClean="0"/>
              <a:t>ersonalidad </a:t>
            </a:r>
            <a:r>
              <a:rPr lang="es-ES" sz="1600" b="1" i="1" dirty="0"/>
              <a:t>jurídica propia</a:t>
            </a:r>
            <a:r>
              <a:rPr lang="es-ES" sz="1600" dirty="0"/>
              <a:t>, dando paso a la constitución </a:t>
            </a:r>
            <a:r>
              <a:rPr lang="es-ES" sz="1600" dirty="0" smtClean="0"/>
              <a:t>administrativa del </a:t>
            </a:r>
            <a:r>
              <a:rPr lang="es-ES" sz="1600" dirty="0"/>
              <a:t>Centro de Desarrollo Científico y Tecnológico. </a:t>
            </a:r>
          </a:p>
          <a:p>
            <a:pPr algn="just"/>
            <a:endParaRPr lang="es-ES" sz="1600" dirty="0" smtClean="0"/>
          </a:p>
          <a:p>
            <a:pPr algn="just"/>
            <a:endParaRPr lang="es-ES" sz="1600" dirty="0" smtClean="0"/>
          </a:p>
          <a:p>
            <a:pPr algn="just">
              <a:buNone/>
            </a:pPr>
            <a:endParaRPr lang="es-ES" sz="1600" dirty="0" smtClean="0"/>
          </a:p>
          <a:p>
            <a:pPr algn="just">
              <a:buNone/>
            </a:pPr>
            <a:endParaRPr lang="es-ES" sz="1600" dirty="0" smtClean="0"/>
          </a:p>
        </p:txBody>
      </p:sp>
      <p:sp>
        <p:nvSpPr>
          <p:cNvPr id="6" name="1 Título"/>
          <p:cNvSpPr>
            <a:spLocks noGrp="1"/>
          </p:cNvSpPr>
          <p:nvPr>
            <p:ph type="title"/>
          </p:nvPr>
        </p:nvSpPr>
        <p:spPr>
          <a:xfrm>
            <a:off x="357158" y="500042"/>
            <a:ext cx="7358114" cy="857256"/>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ES" sz="2400" b="1" dirty="0">
                <a:solidFill>
                  <a:schemeClr val="tx1">
                    <a:lumMod val="65000"/>
                    <a:lumOff val="35000"/>
                  </a:schemeClr>
                </a:solidFill>
                <a:cs typeface="MS PGothic"/>
              </a:rPr>
              <a:t>MODELO CENTROS REGIONALES</a:t>
            </a:r>
          </a:p>
        </p:txBody>
      </p:sp>
      <p:grpSp>
        <p:nvGrpSpPr>
          <p:cNvPr id="2" name="1 Grupo"/>
          <p:cNvGrpSpPr/>
          <p:nvPr/>
        </p:nvGrpSpPr>
        <p:grpSpPr>
          <a:xfrm>
            <a:off x="5468648" y="5142712"/>
            <a:ext cx="2598784" cy="1489860"/>
            <a:chOff x="2857488" y="4214818"/>
            <a:chExt cx="3286148" cy="1928826"/>
          </a:xfrm>
        </p:grpSpPr>
        <p:sp>
          <p:nvSpPr>
            <p:cNvPr id="4" name="3 Elipse"/>
            <p:cNvSpPr/>
            <p:nvPr/>
          </p:nvSpPr>
          <p:spPr>
            <a:xfrm>
              <a:off x="5072066" y="4643446"/>
              <a:ext cx="1071570" cy="1071570"/>
            </a:xfrm>
            <a:prstGeom prst="ellipse">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1100" b="1" dirty="0" smtClean="0"/>
                <a:t>Centros </a:t>
              </a:r>
            </a:p>
            <a:p>
              <a:pPr algn="ctr"/>
              <a:r>
                <a:rPr lang="es-ES" sz="1100" b="1" dirty="0" smtClean="0"/>
                <a:t>Regionales</a:t>
              </a:r>
              <a:endParaRPr lang="es-ES" sz="1100" b="1" dirty="0"/>
            </a:p>
          </p:txBody>
        </p:sp>
        <p:cxnSp>
          <p:nvCxnSpPr>
            <p:cNvPr id="5" name="4 Conector recto"/>
            <p:cNvCxnSpPr/>
            <p:nvPr/>
          </p:nvCxnSpPr>
          <p:spPr>
            <a:xfrm>
              <a:off x="3571868" y="4572008"/>
              <a:ext cx="285752" cy="285751"/>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3000364" y="4929198"/>
              <a:ext cx="857256" cy="142876"/>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3071802" y="5286388"/>
              <a:ext cx="785818" cy="142876"/>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5400000" flipH="1" flipV="1">
              <a:off x="3464711" y="5393545"/>
              <a:ext cx="571504" cy="500066"/>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3643306" y="4786322"/>
              <a:ext cx="785818" cy="785818"/>
            </a:xfrm>
            <a:prstGeom prst="ellipse">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1400" b="1" dirty="0" smtClean="0"/>
                <a:t>UR</a:t>
              </a:r>
              <a:endParaRPr lang="es-ES" sz="1400" b="1" dirty="0"/>
            </a:p>
          </p:txBody>
        </p:sp>
        <p:sp>
          <p:nvSpPr>
            <p:cNvPr id="11" name="10 Elipse"/>
            <p:cNvSpPr/>
            <p:nvPr/>
          </p:nvSpPr>
          <p:spPr>
            <a:xfrm>
              <a:off x="3286116" y="5572140"/>
              <a:ext cx="571504" cy="571504"/>
            </a:xfrm>
            <a:prstGeom prst="ellipse">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800" b="1" dirty="0" smtClean="0"/>
                <a:t>CONICYT</a:t>
              </a:r>
              <a:endParaRPr lang="es-ES" sz="800" b="1" dirty="0"/>
            </a:p>
          </p:txBody>
        </p:sp>
        <p:sp>
          <p:nvSpPr>
            <p:cNvPr id="12" name="11 Elipse"/>
            <p:cNvSpPr/>
            <p:nvPr/>
          </p:nvSpPr>
          <p:spPr>
            <a:xfrm>
              <a:off x="2857488" y="5214950"/>
              <a:ext cx="571504" cy="571504"/>
            </a:xfrm>
            <a:prstGeom prst="ellipse">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1050" b="1" dirty="0" smtClean="0"/>
                <a:t>GORE</a:t>
              </a:r>
              <a:endParaRPr lang="es-ES" sz="1050" b="1" dirty="0"/>
            </a:p>
          </p:txBody>
        </p:sp>
        <p:sp>
          <p:nvSpPr>
            <p:cNvPr id="13" name="12 Elipse"/>
            <p:cNvSpPr/>
            <p:nvPr/>
          </p:nvSpPr>
          <p:spPr>
            <a:xfrm>
              <a:off x="2857488" y="4643446"/>
              <a:ext cx="571504" cy="571504"/>
            </a:xfrm>
            <a:prstGeom prst="ellipse">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1050" b="1" dirty="0" err="1" smtClean="0"/>
                <a:t>Ues</a:t>
              </a:r>
              <a:endParaRPr lang="es-ES" sz="1050" b="1" dirty="0"/>
            </a:p>
          </p:txBody>
        </p:sp>
        <p:sp>
          <p:nvSpPr>
            <p:cNvPr id="14" name="13 Elipse"/>
            <p:cNvSpPr/>
            <p:nvPr/>
          </p:nvSpPr>
          <p:spPr>
            <a:xfrm>
              <a:off x="3286116" y="4214818"/>
              <a:ext cx="571504" cy="571504"/>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s-ES" sz="800" b="1" dirty="0" smtClean="0">
                  <a:solidFill>
                    <a:schemeClr val="bg2">
                      <a:lumMod val="10000"/>
                    </a:schemeClr>
                  </a:solidFill>
                </a:rPr>
                <a:t>Empresas</a:t>
              </a:r>
              <a:endParaRPr lang="es-ES" sz="1050" b="1" dirty="0">
                <a:solidFill>
                  <a:schemeClr val="bg2">
                    <a:lumMod val="10000"/>
                  </a:schemeClr>
                </a:solidFill>
              </a:endParaRPr>
            </a:p>
          </p:txBody>
        </p:sp>
        <p:cxnSp>
          <p:nvCxnSpPr>
            <p:cNvPr id="15" name="14 Conector recto"/>
            <p:cNvCxnSpPr/>
            <p:nvPr/>
          </p:nvCxnSpPr>
          <p:spPr>
            <a:xfrm>
              <a:off x="4429124" y="5143512"/>
              <a:ext cx="642942" cy="1588"/>
            </a:xfrm>
            <a:prstGeom prst="line">
              <a:avLst/>
            </a:prstGeom>
            <a:ln w="222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2 Marcador de contenido"/>
          <p:cNvSpPr txBox="1">
            <a:spLocks/>
          </p:cNvSpPr>
          <p:nvPr/>
        </p:nvSpPr>
        <p:spPr bwMode="auto">
          <a:xfrm>
            <a:off x="249786" y="3501008"/>
            <a:ext cx="8282654" cy="273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CB7"/>
              </a:buClr>
              <a:buFont typeface="Arial" pitchFamily="-112" charset="0"/>
              <a:buChar char="•"/>
              <a:defRPr sz="2400" kern="1200" baseline="0">
                <a:solidFill>
                  <a:schemeClr val="tx1"/>
                </a:solidFill>
                <a:latin typeface="+mn-lt"/>
                <a:ea typeface="+mn-ea"/>
                <a:cs typeface="+mn-cs"/>
              </a:defRPr>
            </a:lvl1pPr>
            <a:lvl2pPr marL="742950" indent="-285750" algn="l" rtl="0" fontAlgn="base">
              <a:spcBef>
                <a:spcPct val="20000"/>
              </a:spcBef>
              <a:spcAft>
                <a:spcPct val="0"/>
              </a:spcAft>
              <a:buFont typeface="Arial" pitchFamily="-112"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pitchFamily="-112"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s-ES" sz="1600" dirty="0" smtClean="0"/>
              <a:t>La duración total del proyecto es de </a:t>
            </a:r>
            <a:r>
              <a:rPr lang="es-ES" sz="1600" b="1" i="1" dirty="0" smtClean="0"/>
              <a:t>10 años, con 2 etapas </a:t>
            </a:r>
            <a:r>
              <a:rPr lang="es-ES" sz="1600" dirty="0" smtClean="0"/>
              <a:t>de 5 años cada una (primera etapa de </a:t>
            </a:r>
            <a:r>
              <a:rPr lang="es-ES" sz="1600" b="1" dirty="0" smtClean="0">
                <a:solidFill>
                  <a:srgbClr val="FF0000"/>
                </a:solidFill>
              </a:rPr>
              <a:t>creación</a:t>
            </a:r>
            <a:r>
              <a:rPr lang="es-ES" sz="1600" dirty="0" smtClean="0"/>
              <a:t>, segunda etapa de </a:t>
            </a:r>
            <a:r>
              <a:rPr lang="es-ES" sz="1600" b="1" dirty="0" smtClean="0">
                <a:solidFill>
                  <a:srgbClr val="FF0000"/>
                </a:solidFill>
              </a:rPr>
              <a:t>continuidad</a:t>
            </a:r>
            <a:r>
              <a:rPr lang="es-ES" sz="1600" dirty="0" smtClean="0"/>
              <a:t>).</a:t>
            </a:r>
          </a:p>
          <a:p>
            <a:pPr algn="just">
              <a:spcAft>
                <a:spcPts val="600"/>
              </a:spcAft>
            </a:pPr>
            <a:r>
              <a:rPr lang="es-ES" sz="1600" dirty="0" smtClean="0"/>
              <a:t>Existe </a:t>
            </a:r>
            <a:r>
              <a:rPr lang="es-ES" sz="1600" b="1" i="1" dirty="0" smtClean="0"/>
              <a:t>evaluación intermedia </a:t>
            </a:r>
            <a:r>
              <a:rPr lang="es-ES" sz="1600" dirty="0" smtClean="0"/>
              <a:t>al año 5, la cual condiciona continuidad del proyecto.</a:t>
            </a:r>
          </a:p>
          <a:p>
            <a:pPr algn="just"/>
            <a:r>
              <a:rPr lang="es-ES" sz="1600" dirty="0" smtClean="0"/>
              <a:t>El financiamiento total por los 10 años es aproximadamente de MM$4.000. </a:t>
            </a:r>
          </a:p>
          <a:p>
            <a:pPr lvl="1" algn="just">
              <a:buFont typeface="Wingdings" pitchFamily="2" charset="2"/>
              <a:buChar char="§"/>
            </a:pPr>
            <a:r>
              <a:rPr lang="es-ES" sz="1600" dirty="0" smtClean="0"/>
              <a:t>50% aporte Gobierno Regional</a:t>
            </a:r>
          </a:p>
          <a:p>
            <a:pPr lvl="1" algn="just">
              <a:buFont typeface="Wingdings" pitchFamily="2" charset="2"/>
              <a:buChar char="§"/>
            </a:pPr>
            <a:r>
              <a:rPr lang="es-ES" sz="1600" dirty="0" smtClean="0"/>
              <a:t>50% aporte CONICYT</a:t>
            </a:r>
            <a:endParaRPr lang="es-ES" sz="1600" dirty="0"/>
          </a:p>
        </p:txBody>
      </p:sp>
    </p:spTree>
    <p:extLst>
      <p:ext uri="{BB962C8B-B14F-4D97-AF65-F5344CB8AC3E}">
        <p14:creationId xmlns:p14="http://schemas.microsoft.com/office/powerpoint/2010/main" val="1887369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Marcador de contenido"/>
          <p:cNvSpPr>
            <a:spLocks noGrp="1"/>
          </p:cNvSpPr>
          <p:nvPr>
            <p:ph idx="1"/>
          </p:nvPr>
        </p:nvSpPr>
        <p:spPr>
          <a:xfrm>
            <a:off x="468313" y="1785926"/>
            <a:ext cx="8229600" cy="4143404"/>
          </a:xfrm>
        </p:spPr>
        <p:txBody>
          <a:bodyPr/>
          <a:lstStyle/>
          <a:p>
            <a:pPr algn="just">
              <a:spcBef>
                <a:spcPts val="0"/>
              </a:spcBef>
              <a:buNone/>
            </a:pPr>
            <a:endParaRPr lang="es-ES" sz="1400" dirty="0" smtClean="0"/>
          </a:p>
          <a:p>
            <a:pPr algn="just">
              <a:spcBef>
                <a:spcPts val="0"/>
              </a:spcBef>
              <a:buNone/>
            </a:pPr>
            <a:r>
              <a:rPr lang="es-ES" sz="1600" dirty="0" smtClean="0"/>
              <a:t>De acuerdo a las convocatorias, se espera de los </a:t>
            </a:r>
            <a:r>
              <a:rPr lang="es-ES" sz="1600" u="sng" dirty="0" smtClean="0"/>
              <a:t>centros</a:t>
            </a:r>
            <a:r>
              <a:rPr lang="es-ES" sz="1600" dirty="0" smtClean="0"/>
              <a:t>:</a:t>
            </a:r>
          </a:p>
          <a:p>
            <a:pPr lvl="1" algn="just">
              <a:spcBef>
                <a:spcPts val="0"/>
              </a:spcBef>
              <a:buNone/>
            </a:pPr>
            <a:endParaRPr lang="es-ES" sz="1400" dirty="0" smtClean="0"/>
          </a:p>
          <a:p>
            <a:pPr algn="just">
              <a:spcBef>
                <a:spcPts val="0"/>
              </a:spcBef>
              <a:spcAft>
                <a:spcPts val="600"/>
              </a:spcAft>
              <a:buFont typeface="+mj-lt"/>
              <a:buAutoNum type="arabicPeriod"/>
            </a:pPr>
            <a:r>
              <a:rPr lang="es-ES" sz="1400" dirty="0" smtClean="0"/>
              <a:t>Encauzar la investigación a los </a:t>
            </a:r>
            <a:r>
              <a:rPr lang="es-ES" sz="1400" b="1" i="1" dirty="0" smtClean="0"/>
              <a:t>temas relevantes </a:t>
            </a:r>
            <a:r>
              <a:rPr lang="es-ES" sz="1400" dirty="0" smtClean="0"/>
              <a:t>para el desarrollo de cada una de las regiones en que se insertan las instituciones de investigación.</a:t>
            </a:r>
          </a:p>
          <a:p>
            <a:pPr algn="just">
              <a:spcBef>
                <a:spcPts val="0"/>
              </a:spcBef>
              <a:spcAft>
                <a:spcPts val="600"/>
              </a:spcAft>
              <a:buFont typeface="+mj-lt"/>
              <a:buAutoNum type="arabicPeriod"/>
            </a:pPr>
            <a:endParaRPr lang="es-ES" sz="1400" dirty="0" smtClean="0"/>
          </a:p>
          <a:p>
            <a:pPr algn="just">
              <a:spcBef>
                <a:spcPts val="0"/>
              </a:spcBef>
              <a:spcAft>
                <a:spcPts val="600"/>
              </a:spcAft>
              <a:buFont typeface="+mj-lt"/>
              <a:buAutoNum type="arabicPeriod"/>
            </a:pPr>
            <a:r>
              <a:rPr lang="es-ES" sz="1400" dirty="0" smtClean="0"/>
              <a:t>Estimular en regiones el desarrollo de disciplinas o áreas específicas con la finalidad que en un período razonable se conviertan en </a:t>
            </a:r>
            <a:r>
              <a:rPr lang="es-ES" sz="1400" b="1" i="1" dirty="0" smtClean="0"/>
              <a:t>referentes nacionales </a:t>
            </a:r>
            <a:r>
              <a:rPr lang="es-ES" sz="1400" dirty="0" smtClean="0"/>
              <a:t>en el área temática de su competencia.</a:t>
            </a:r>
          </a:p>
          <a:p>
            <a:pPr algn="just">
              <a:spcBef>
                <a:spcPts val="0"/>
              </a:spcBef>
              <a:spcAft>
                <a:spcPts val="600"/>
              </a:spcAft>
              <a:buFont typeface="+mj-lt"/>
              <a:buAutoNum type="arabicPeriod"/>
            </a:pPr>
            <a:endParaRPr lang="es-ES" sz="1400" dirty="0" smtClean="0"/>
          </a:p>
          <a:p>
            <a:pPr algn="just">
              <a:spcBef>
                <a:spcPts val="0"/>
              </a:spcBef>
              <a:spcAft>
                <a:spcPts val="600"/>
              </a:spcAft>
              <a:buFont typeface="+mj-lt"/>
              <a:buAutoNum type="arabicPeriod"/>
            </a:pPr>
            <a:r>
              <a:rPr lang="es-ES" sz="1400" dirty="0" smtClean="0"/>
              <a:t>Promover que diversas universidades, institutos de investigación y centros académicos regionales independientes, que desarrollan actividades científicas y tecnológicas, puedan iniciar </a:t>
            </a:r>
            <a:r>
              <a:rPr lang="es-ES" sz="1400" b="1" i="1" dirty="0" smtClean="0"/>
              <a:t>actividades conjuntas</a:t>
            </a:r>
            <a:r>
              <a:rPr lang="es-ES" sz="1400" dirty="0" smtClean="0"/>
              <a:t> alcanzando niveles de excelencia, en el mediano plazo, y</a:t>
            </a:r>
          </a:p>
          <a:p>
            <a:pPr algn="just">
              <a:spcBef>
                <a:spcPts val="0"/>
              </a:spcBef>
              <a:spcAft>
                <a:spcPts val="600"/>
              </a:spcAft>
              <a:buFont typeface="+mj-lt"/>
              <a:buAutoNum type="arabicPeriod"/>
            </a:pPr>
            <a:endParaRPr lang="es-ES" sz="1400" dirty="0" smtClean="0"/>
          </a:p>
          <a:p>
            <a:pPr algn="just">
              <a:spcBef>
                <a:spcPts val="0"/>
              </a:spcBef>
              <a:spcAft>
                <a:spcPts val="600"/>
              </a:spcAft>
              <a:buFont typeface="+mj-lt"/>
              <a:buAutoNum type="arabicPeriod"/>
            </a:pPr>
            <a:r>
              <a:rPr lang="es-ES" sz="1400" dirty="0" smtClean="0"/>
              <a:t>Lograr la inserción de </a:t>
            </a:r>
            <a:r>
              <a:rPr lang="es-ES" sz="1400" b="1" i="1" dirty="0" smtClean="0"/>
              <a:t>recursos humanos</a:t>
            </a:r>
            <a:r>
              <a:rPr lang="es-ES" sz="1400" dirty="0" smtClean="0"/>
              <a:t> capaces de protagonizar la actividad de investigación y desarrollo.</a:t>
            </a:r>
            <a:endParaRPr lang="es-CL" sz="1400" dirty="0" smtClean="0"/>
          </a:p>
          <a:p>
            <a:pPr lvl="1" algn="just">
              <a:buNone/>
            </a:pPr>
            <a:endParaRPr lang="es-CL" sz="1100" dirty="0" smtClean="0"/>
          </a:p>
          <a:p>
            <a:pPr marL="0" indent="0" algn="just">
              <a:buNone/>
            </a:pPr>
            <a:endParaRPr lang="es-ES" sz="1400" dirty="0" smtClean="0"/>
          </a:p>
        </p:txBody>
      </p:sp>
      <p:sp>
        <p:nvSpPr>
          <p:cNvPr id="4" name="3 CuadroTexto"/>
          <p:cNvSpPr txBox="1"/>
          <p:nvPr/>
        </p:nvSpPr>
        <p:spPr>
          <a:xfrm>
            <a:off x="571472" y="1357298"/>
            <a:ext cx="6786610" cy="461665"/>
          </a:xfrm>
          <a:prstGeom prst="rect">
            <a:avLst/>
          </a:prstGeom>
          <a:noFill/>
          <a:ln>
            <a:noFill/>
          </a:ln>
          <a:effectLst/>
          <a:scene3d>
            <a:camera prst="orthographicFront"/>
            <a:lightRig rig="threePt" dir="t"/>
          </a:scene3d>
          <a:sp3d>
            <a:bevelT/>
          </a:sp3d>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sz="2400" b="1" cap="all" dirty="0" smtClean="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¿qué se espera de los centros?</a:t>
            </a:r>
            <a:endParaRPr lang="es-ES" sz="2400" b="1" cap="all" dirty="0">
              <a:ln/>
              <a:solidFill>
                <a:schemeClr val="accent5">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7" name="1 Título"/>
          <p:cNvSpPr>
            <a:spLocks noGrp="1"/>
          </p:cNvSpPr>
          <p:nvPr>
            <p:ph type="title"/>
          </p:nvPr>
        </p:nvSpPr>
        <p:spPr>
          <a:xfrm>
            <a:off x="526254" y="500042"/>
            <a:ext cx="6277994" cy="857256"/>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ES" sz="2400" b="1" dirty="0" smtClean="0">
                <a:solidFill>
                  <a:schemeClr val="tx1">
                    <a:lumMod val="65000"/>
                    <a:lumOff val="35000"/>
                  </a:schemeClr>
                </a:solidFill>
                <a:cs typeface="MS PGothic"/>
              </a:rPr>
              <a:t>OBJETIVOS CENTROS REGIONALES</a:t>
            </a:r>
            <a:endParaRPr lang="es-ES" sz="2400" b="1" dirty="0">
              <a:solidFill>
                <a:schemeClr val="tx1">
                  <a:lumMod val="65000"/>
                  <a:lumOff val="35000"/>
                </a:schemeClr>
              </a:solidFill>
              <a:cs typeface="MS PGothic"/>
            </a:endParaRPr>
          </a:p>
        </p:txBody>
      </p:sp>
    </p:spTree>
    <p:extLst>
      <p:ext uri="{BB962C8B-B14F-4D97-AF65-F5344CB8AC3E}">
        <p14:creationId xmlns:p14="http://schemas.microsoft.com/office/powerpoint/2010/main" val="1961946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5720" y="5857892"/>
            <a:ext cx="8572560" cy="571504"/>
          </a:xfrm>
          <a:prstGeom prst="rect">
            <a:avLst/>
          </a:prstGeom>
          <a:solidFill>
            <a:schemeClr val="accent5">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9" name="18 Diagrama"/>
          <p:cNvGraphicFramePr/>
          <p:nvPr>
            <p:extLst>
              <p:ext uri="{D42A27DB-BD31-4B8C-83A1-F6EECF244321}">
                <p14:modId xmlns:p14="http://schemas.microsoft.com/office/powerpoint/2010/main" val="738384096"/>
              </p:ext>
            </p:extLst>
          </p:nvPr>
        </p:nvGraphicFramePr>
        <p:xfrm>
          <a:off x="-809620" y="15001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4357686" y="2143116"/>
            <a:ext cx="4643470" cy="714380"/>
          </a:xfrm>
          <a:prstGeom prst="rect">
            <a:avLst/>
          </a:prstGeom>
          <a:solidFill>
            <a:schemeClr val="accent5">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4357686" y="1500174"/>
            <a:ext cx="4645750" cy="4524315"/>
          </a:xfrm>
          <a:prstGeom prst="rect">
            <a:avLst/>
          </a:prstGeom>
          <a:noFill/>
        </p:spPr>
        <p:txBody>
          <a:bodyPr wrap="square" rtlCol="0">
            <a:spAutoFit/>
          </a:bodyPr>
          <a:lstStyle/>
          <a:p>
            <a:r>
              <a:rPr lang="es-CL" sz="1600" dirty="0" smtClean="0">
                <a:latin typeface="+mn-lt"/>
              </a:rPr>
              <a:t>El centro tiene que lograr un equilibro entre los intereses de: </a:t>
            </a:r>
          </a:p>
          <a:p>
            <a:endParaRPr lang="es-CL" sz="1600" dirty="0">
              <a:latin typeface="+mn-lt"/>
            </a:endParaRPr>
          </a:p>
          <a:p>
            <a:pPr marL="342900" indent="-342900">
              <a:buFont typeface="+mj-lt"/>
              <a:buAutoNum type="arabicPeriod"/>
            </a:pPr>
            <a:r>
              <a:rPr lang="es-CL" sz="1600" u="sng" dirty="0" smtClean="0">
                <a:latin typeface="+mn-lt"/>
              </a:rPr>
              <a:t>CONICYT</a:t>
            </a:r>
            <a:r>
              <a:rPr lang="es-CL" sz="1600" dirty="0" smtClean="0">
                <a:latin typeface="+mn-lt"/>
              </a:rPr>
              <a:t>: investigación de excelencia y formación de investigadores.</a:t>
            </a:r>
          </a:p>
          <a:p>
            <a:endParaRPr lang="es-CL" sz="1600" dirty="0">
              <a:latin typeface="+mn-lt"/>
            </a:endParaRPr>
          </a:p>
          <a:p>
            <a:pPr marL="342900" indent="-342900">
              <a:buFont typeface="+mj-lt"/>
              <a:buAutoNum type="arabicPeriod" startAt="2"/>
            </a:pPr>
            <a:r>
              <a:rPr lang="es-CL" sz="1600" u="sng" dirty="0" smtClean="0">
                <a:latin typeface="+mn-lt"/>
              </a:rPr>
              <a:t>GORE</a:t>
            </a:r>
            <a:r>
              <a:rPr lang="es-CL" sz="1600" dirty="0" smtClean="0">
                <a:latin typeface="+mn-lt"/>
              </a:rPr>
              <a:t>: temáticas regionales (entrega de información, solución de problemas, mejoras en competitividad de sectores productivo, entre otros).</a:t>
            </a:r>
          </a:p>
          <a:p>
            <a:endParaRPr lang="es-CL" sz="1600" dirty="0">
              <a:latin typeface="+mn-lt"/>
            </a:endParaRPr>
          </a:p>
          <a:p>
            <a:pPr marL="342900" indent="-342900">
              <a:buFont typeface="+mj-lt"/>
              <a:buAutoNum type="arabicPeriod" startAt="3"/>
            </a:pPr>
            <a:r>
              <a:rPr lang="es-CL" sz="1600" u="sng" dirty="0" smtClean="0">
                <a:latin typeface="+mn-lt"/>
              </a:rPr>
              <a:t>Empresas</a:t>
            </a:r>
            <a:r>
              <a:rPr lang="es-CL" sz="1600" dirty="0" smtClean="0">
                <a:latin typeface="+mn-lt"/>
              </a:rPr>
              <a:t>: demandantes de conocimientos y servicios (en alguna proporción).</a:t>
            </a:r>
          </a:p>
          <a:p>
            <a:pPr marL="342900" indent="-342900">
              <a:buFont typeface="+mj-lt"/>
              <a:buAutoNum type="arabicPeriod" startAt="3"/>
            </a:pPr>
            <a:endParaRPr lang="es-CL" sz="1600" dirty="0">
              <a:latin typeface="+mn-lt"/>
            </a:endParaRPr>
          </a:p>
          <a:p>
            <a:pPr marL="342900" indent="-342900">
              <a:buFont typeface="+mj-lt"/>
              <a:buAutoNum type="arabicPeriod" startAt="4"/>
            </a:pPr>
            <a:r>
              <a:rPr lang="es-CL" sz="1600" u="sng" dirty="0" smtClean="0">
                <a:latin typeface="+mn-lt"/>
              </a:rPr>
              <a:t>Universidades</a:t>
            </a:r>
            <a:r>
              <a:rPr lang="es-CL" sz="1600" dirty="0" smtClean="0">
                <a:latin typeface="+mn-lt"/>
              </a:rPr>
              <a:t>: reconocimiento, redes  y productividad.</a:t>
            </a:r>
            <a:endParaRPr lang="es-CL" sz="1600" dirty="0">
              <a:latin typeface="+mn-lt"/>
            </a:endParaRPr>
          </a:p>
          <a:p>
            <a:endParaRPr lang="es-CL" sz="1600" dirty="0">
              <a:latin typeface="+mn-lt"/>
            </a:endParaRPr>
          </a:p>
        </p:txBody>
      </p:sp>
      <p:sp>
        <p:nvSpPr>
          <p:cNvPr id="7" name="6 Rectángulo"/>
          <p:cNvSpPr/>
          <p:nvPr/>
        </p:nvSpPr>
        <p:spPr>
          <a:xfrm>
            <a:off x="571472" y="5857892"/>
            <a:ext cx="8072494" cy="584775"/>
          </a:xfrm>
          <a:prstGeom prst="rect">
            <a:avLst/>
          </a:prstGeom>
        </p:spPr>
        <p:txBody>
          <a:bodyPr wrap="square">
            <a:spAutoFit/>
          </a:bodyPr>
          <a:lstStyle/>
          <a:p>
            <a:pPr marL="0" indent="0" algn="ctr">
              <a:buNone/>
            </a:pPr>
            <a:r>
              <a:rPr lang="es-ES" sz="1600" i="1" dirty="0" smtClean="0">
                <a:latin typeface="+mn-lt"/>
              </a:rPr>
              <a:t>Finalizado los 10 años, el Centro sea un referente regional y nacional y un participe activo del Sistema Nacional de Ciencia y Tecnología </a:t>
            </a:r>
          </a:p>
        </p:txBody>
      </p:sp>
      <p:sp>
        <p:nvSpPr>
          <p:cNvPr id="9" name="1 Título"/>
          <p:cNvSpPr>
            <a:spLocks noGrp="1"/>
          </p:cNvSpPr>
          <p:nvPr>
            <p:ph type="title"/>
          </p:nvPr>
        </p:nvSpPr>
        <p:spPr>
          <a:xfrm>
            <a:off x="454246" y="188640"/>
            <a:ext cx="6277994" cy="857256"/>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ES" sz="2400" b="1" dirty="0">
                <a:solidFill>
                  <a:schemeClr val="tx1">
                    <a:lumMod val="65000"/>
                    <a:lumOff val="35000"/>
                  </a:schemeClr>
                </a:solidFill>
                <a:cs typeface="MS PGothic"/>
              </a:rPr>
              <a:t>CENTRO REGIONAL</a:t>
            </a:r>
          </a:p>
        </p:txBody>
      </p:sp>
    </p:spTree>
    <p:extLst>
      <p:ext uri="{BB962C8B-B14F-4D97-AF65-F5344CB8AC3E}">
        <p14:creationId xmlns:p14="http://schemas.microsoft.com/office/powerpoint/2010/main" val="119272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serra\AppData\Local\Microsoft\Windows\Temporary Internet Files\Content.Outlook\TV17AFK9\centros regionales-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267" y="564636"/>
            <a:ext cx="5665010" cy="6293364"/>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454246" y="195480"/>
            <a:ext cx="6277994" cy="857256"/>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ES" sz="2400" b="1" dirty="0" smtClean="0">
                <a:solidFill>
                  <a:schemeClr val="tx1">
                    <a:lumMod val="65000"/>
                    <a:lumOff val="35000"/>
                  </a:schemeClr>
                </a:solidFill>
                <a:cs typeface="MS PGothic"/>
              </a:rPr>
              <a:t>CENTROS REGIONALES VIGENTES</a:t>
            </a:r>
            <a:endParaRPr lang="es-ES" sz="2400" b="1" dirty="0">
              <a:solidFill>
                <a:schemeClr val="tx1">
                  <a:lumMod val="65000"/>
                  <a:lumOff val="35000"/>
                </a:schemeClr>
              </a:solidFill>
              <a:cs typeface="MS PGothic"/>
            </a:endParaRPr>
          </a:p>
        </p:txBody>
      </p:sp>
      <p:sp>
        <p:nvSpPr>
          <p:cNvPr id="2" name="1 Elipse"/>
          <p:cNvSpPr/>
          <p:nvPr/>
        </p:nvSpPr>
        <p:spPr>
          <a:xfrm>
            <a:off x="5292080" y="5085184"/>
            <a:ext cx="864096" cy="86409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4375772" y="4869160"/>
            <a:ext cx="916308" cy="504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p:cNvSpPr/>
          <p:nvPr/>
        </p:nvSpPr>
        <p:spPr>
          <a:xfrm>
            <a:off x="4139952" y="5323094"/>
            <a:ext cx="1304528" cy="19413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3 CuadroTexto"/>
          <p:cNvSpPr txBox="1"/>
          <p:nvPr/>
        </p:nvSpPr>
        <p:spPr>
          <a:xfrm>
            <a:off x="4424758" y="4437112"/>
            <a:ext cx="818335" cy="630942"/>
          </a:xfrm>
          <a:prstGeom prst="rect">
            <a:avLst/>
          </a:prstGeom>
          <a:noFill/>
        </p:spPr>
        <p:txBody>
          <a:bodyPr wrap="square" rtlCol="0">
            <a:spAutoFit/>
          </a:bodyPr>
          <a:lstStyle>
            <a:defPPr>
              <a:defRPr lang="es-ES_tradnl"/>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s-CL" sz="700" b="1" dirty="0" smtClean="0">
                <a:latin typeface="Calibri" pitchFamily="34" charset="0"/>
                <a:cs typeface="Calibri" pitchFamily="34" charset="0"/>
              </a:rPr>
              <a:t>BIOBÍO</a:t>
            </a:r>
          </a:p>
          <a:p>
            <a:pPr algn="r"/>
            <a:r>
              <a:rPr lang="es-CL" sz="700" dirty="0" smtClean="0">
                <a:solidFill>
                  <a:schemeClr val="tx1">
                    <a:lumMod val="50000"/>
                    <a:lumOff val="50000"/>
                  </a:schemeClr>
                </a:solidFill>
                <a:latin typeface="Calibri" pitchFamily="34" charset="0"/>
                <a:cs typeface="Calibri" pitchFamily="34" charset="0"/>
              </a:rPr>
              <a:t>Centro de Investigación de Polímeros Avanzados (CIPA)</a:t>
            </a:r>
            <a:endParaRPr lang="es-CL" sz="700" dirty="0">
              <a:solidFill>
                <a:schemeClr val="tx1">
                  <a:lumMod val="50000"/>
                  <a:lumOff val="50000"/>
                </a:schemeClr>
              </a:solidFill>
              <a:latin typeface="Calibri" pitchFamily="34" charset="0"/>
              <a:cs typeface="Calibri" pitchFamily="34" charset="0"/>
            </a:endParaRPr>
          </a:p>
        </p:txBody>
      </p:sp>
    </p:spTree>
    <p:extLst>
      <p:ext uri="{BB962C8B-B14F-4D97-AF65-F5344CB8AC3E}">
        <p14:creationId xmlns:p14="http://schemas.microsoft.com/office/powerpoint/2010/main" val="81312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ower Point CONICY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Power Point CONICYT</Template>
  <TotalTime>7244</TotalTime>
  <Words>1742</Words>
  <Application>Microsoft Office PowerPoint</Application>
  <PresentationFormat>Presentación en pantalla (4:3)</PresentationFormat>
  <Paragraphs>153</Paragraphs>
  <Slides>27</Slides>
  <Notes>3</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Plantilla Power Point CONICYT</vt:lpstr>
      <vt:lpstr>Jornada Nacional de Centros Regionales</vt:lpstr>
      <vt:lpstr>Presentación de PowerPoint</vt:lpstr>
      <vt:lpstr>1. CONICYT y su  Programa regional</vt:lpstr>
      <vt:lpstr>  Misión de CONICYT</vt:lpstr>
      <vt:lpstr>Programa Regional</vt:lpstr>
      <vt:lpstr>MODELO CENTROS REGIONALES</vt:lpstr>
      <vt:lpstr>OBJETIVOS CENTROS REGIONALES</vt:lpstr>
      <vt:lpstr>CENTRO REGIONAL</vt:lpstr>
      <vt:lpstr>CENTROS REGIONALES VIGENTES</vt:lpstr>
      <vt:lpstr>INSTRUMENTOS DE APOYO</vt:lpstr>
      <vt:lpstr>Presentación de PowerPoint</vt:lpstr>
      <vt:lpstr>Tasa de participación FONDECYT Regular  Concursos 2002 - 2013</vt:lpstr>
      <vt:lpstr>Indicadores bibliométricos para Chile: Publicaciones ISI 2000-2011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Laboratorios Naturales  Astronomizacion de la ciencia chilena</vt:lpstr>
      <vt:lpstr>Presentación de PowerPoint</vt:lpstr>
      <vt:lpstr>Jornada Nacional de Centros Regionales</vt:lpstr>
      <vt:lpstr>Presentación de PowerPoint</vt:lpstr>
      <vt:lpstr>Presentación de PowerPoint</vt:lpstr>
    </vt:vector>
  </TitlesOfParts>
  <Company>Conicyt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cbustamante</dc:creator>
  <cp:lastModifiedBy>Claudia Castillo</cp:lastModifiedBy>
  <cp:revision>569</cp:revision>
  <dcterms:created xsi:type="dcterms:W3CDTF">2011-04-04T15:46:46Z</dcterms:created>
  <dcterms:modified xsi:type="dcterms:W3CDTF">2013-11-28T15:40:37Z</dcterms:modified>
</cp:coreProperties>
</file>