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8" r:id="rId4"/>
    <p:sldId id="257" r:id="rId5"/>
    <p:sldId id="259" r:id="rId6"/>
    <p:sldId id="260" r:id="rId7"/>
    <p:sldId id="269" r:id="rId8"/>
    <p:sldId id="262" r:id="rId9"/>
    <p:sldId id="263" r:id="rId10"/>
    <p:sldId id="270" r:id="rId11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F47C-C41A-A348-90D5-F3520DFF732F}" type="datetimeFigureOut">
              <a:rPr lang="es-ES_tradnl" smtClean="0"/>
              <a:pPr/>
              <a:t>28/11/2013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75DAF-A3BB-C242-985D-6C033176E5AE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58472"/>
            <a:ext cx="7772400" cy="1953350"/>
          </a:xfrm>
        </p:spPr>
        <p:txBody>
          <a:bodyPr>
            <a:noAutofit/>
          </a:bodyPr>
          <a:lstStyle/>
          <a:p>
            <a:r>
              <a:rPr lang="es-ES_tradnl" sz="3000" b="1" dirty="0" smtClean="0">
                <a:latin typeface="Baskerville Old Face"/>
                <a:cs typeface="Baskerville Old Face"/>
              </a:rPr>
              <a:t>Apoyo a la Ciencia, Tecnología e Innovación</a:t>
            </a:r>
            <a:br>
              <a:rPr lang="es-ES_tradnl" sz="3000" b="1" dirty="0" smtClean="0">
                <a:latin typeface="Baskerville Old Face"/>
                <a:cs typeface="Baskerville Old Face"/>
              </a:rPr>
            </a:br>
            <a:r>
              <a:rPr lang="es-ES_tradnl" sz="3000" b="1" dirty="0" smtClean="0">
                <a:latin typeface="Baskerville Old Face"/>
                <a:cs typeface="Baskerville Old Face"/>
              </a:rPr>
              <a:t>Un Mirada desde la Geografía</a:t>
            </a:r>
            <a:endParaRPr lang="es-ES_tradnl" sz="3000" b="1" dirty="0">
              <a:latin typeface="Baskerville Old Face"/>
              <a:cs typeface="Baskerville Old Face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372381"/>
            <a:ext cx="6400800" cy="1752600"/>
          </a:xfrm>
        </p:spPr>
        <p:txBody>
          <a:bodyPr>
            <a:normAutofit/>
          </a:bodyPr>
          <a:lstStyle/>
          <a:p>
            <a:r>
              <a:rPr lang="es-ES_tradnl" sz="2400" dirty="0" smtClean="0"/>
              <a:t>José Miguel Benavente</a:t>
            </a:r>
          </a:p>
          <a:p>
            <a:r>
              <a:rPr lang="es-ES_tradnl" sz="2000" dirty="0" smtClean="0"/>
              <a:t>22 de Noviembre 2013</a:t>
            </a:r>
          </a:p>
          <a:p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58472"/>
            <a:ext cx="7772400" cy="1953350"/>
          </a:xfrm>
        </p:spPr>
        <p:txBody>
          <a:bodyPr>
            <a:noAutofit/>
          </a:bodyPr>
          <a:lstStyle/>
          <a:p>
            <a:r>
              <a:rPr lang="es-ES_tradnl" sz="3000" b="1" dirty="0" smtClean="0">
                <a:latin typeface="Baskerville Old Face"/>
                <a:cs typeface="Baskerville Old Face"/>
              </a:rPr>
              <a:t>Apoyo a la Ciencia, Tecnología e Innovación</a:t>
            </a:r>
            <a:br>
              <a:rPr lang="es-ES_tradnl" sz="3000" b="1" dirty="0" smtClean="0">
                <a:latin typeface="Baskerville Old Face"/>
                <a:cs typeface="Baskerville Old Face"/>
              </a:rPr>
            </a:br>
            <a:r>
              <a:rPr lang="es-ES_tradnl" sz="3000" b="1" dirty="0" smtClean="0">
                <a:latin typeface="Baskerville Old Face"/>
                <a:cs typeface="Baskerville Old Face"/>
              </a:rPr>
              <a:t>Un Mirada desde la Geografía</a:t>
            </a:r>
            <a:endParaRPr lang="es-ES_tradnl" sz="3000" b="1" dirty="0">
              <a:latin typeface="Baskerville Old Face"/>
              <a:cs typeface="Baskerville Old Face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372381"/>
            <a:ext cx="6400800" cy="1752600"/>
          </a:xfrm>
        </p:spPr>
        <p:txBody>
          <a:bodyPr>
            <a:normAutofit/>
          </a:bodyPr>
          <a:lstStyle/>
          <a:p>
            <a:r>
              <a:rPr lang="es-ES_tradnl" sz="2400" dirty="0" smtClean="0"/>
              <a:t>José Miguel Benavente</a:t>
            </a:r>
          </a:p>
          <a:p>
            <a:r>
              <a:rPr lang="es-ES_tradnl" sz="2000" dirty="0" smtClean="0"/>
              <a:t>22 de Noviembre 2013</a:t>
            </a:r>
          </a:p>
          <a:p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486" y="-503182"/>
            <a:ext cx="5175989" cy="7361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394" y="185780"/>
            <a:ext cx="4588288" cy="6108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3300" b="1" dirty="0" smtClean="0">
                <a:latin typeface="Baskerville Old Face"/>
              </a:rPr>
              <a:t>¿ Ser o no Ser ?</a:t>
            </a:r>
            <a:br>
              <a:rPr lang="es-ES_tradnl" sz="3300" b="1" dirty="0" smtClean="0">
                <a:latin typeface="Baskerville Old Face"/>
              </a:rPr>
            </a:br>
            <a:r>
              <a:rPr lang="es-ES_tradnl" sz="900" b="1" dirty="0" smtClean="0">
                <a:latin typeface="Baskerville Old Face"/>
              </a:rPr>
              <a:t/>
            </a:r>
            <a:br>
              <a:rPr lang="es-ES_tradnl" sz="900" b="1" dirty="0" smtClean="0">
                <a:latin typeface="Baskerville Old Face"/>
              </a:rPr>
            </a:br>
            <a:r>
              <a:rPr lang="es-ES_tradnl" sz="2400" b="1" dirty="0" smtClean="0">
                <a:latin typeface="Baskerville Old Face"/>
              </a:rPr>
              <a:t>ZCO, CAL, CPC o SCL</a:t>
            </a:r>
            <a:endParaRPr lang="es-ES_tradnl" sz="2400" b="1" dirty="0">
              <a:latin typeface="Baskerville Old Face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99830" y="1847078"/>
            <a:ext cx="6566219" cy="402605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_tradnl" dirty="0" smtClean="0">
                <a:latin typeface="Baskerville Old Face"/>
              </a:rPr>
              <a:t>Para estudiar el tema regional se necesita contar con un buen marco conceptual (</a:t>
            </a:r>
            <a:r>
              <a:rPr lang="es-ES_tradnl" sz="2286" dirty="0" smtClean="0">
                <a:latin typeface="Baskerville Old Face"/>
              </a:rPr>
              <a:t>de tal manera de evitar la discusión en base a apreciaciones y percepciones; voluntades y criterios de equidad; aspectos que Hacienda detesta</a:t>
            </a:r>
            <a:r>
              <a:rPr lang="es-ES_tradnl" dirty="0" smtClean="0">
                <a:latin typeface="Baskerville Old Face"/>
              </a:rPr>
              <a:t>) </a:t>
            </a:r>
          </a:p>
          <a:p>
            <a:endParaRPr lang="es-ES_tradnl" dirty="0" smtClean="0">
              <a:latin typeface="Baskerville Old Face"/>
            </a:endParaRPr>
          </a:p>
          <a:p>
            <a:pPr>
              <a:buNone/>
            </a:pPr>
            <a:r>
              <a:rPr lang="es-ES_tradnl" dirty="0" smtClean="0">
                <a:latin typeface="Baskerville Old Face"/>
              </a:rPr>
              <a:t>Datos de la causa :</a:t>
            </a:r>
          </a:p>
          <a:p>
            <a:pPr lvl="2"/>
            <a:r>
              <a:rPr lang="es-ES_tradnl" dirty="0" smtClean="0">
                <a:latin typeface="Baskerville Old Face"/>
              </a:rPr>
              <a:t>Fondos de Investigación e Innovación se deciden en forma centralizada.</a:t>
            </a:r>
          </a:p>
          <a:p>
            <a:pPr lvl="2"/>
            <a:r>
              <a:rPr lang="es-ES_tradnl" dirty="0" smtClean="0">
                <a:latin typeface="Baskerville Old Face"/>
              </a:rPr>
              <a:t>Fondos altamente concentrados en proyectos, grupos, centros radicados en SCL.</a:t>
            </a:r>
          </a:p>
          <a:p>
            <a:pPr lvl="2"/>
            <a:r>
              <a:rPr lang="es-ES_tradnl" dirty="0" smtClean="0">
                <a:latin typeface="Baskerville Old Face"/>
              </a:rPr>
              <a:t>Regiones (sensación) que no tiene poder en decisiones de fondos nacionales.</a:t>
            </a:r>
          </a:p>
          <a:p>
            <a:pPr lvl="2"/>
            <a:r>
              <a:rPr lang="es-ES_tradnl" dirty="0" smtClean="0">
                <a:latin typeface="Baskerville Old Face"/>
              </a:rPr>
              <a:t>Y menos en fondos regionales.</a:t>
            </a:r>
          </a:p>
          <a:p>
            <a:pPr lvl="2"/>
            <a:endParaRPr lang="es-ES_tradnl" dirty="0" smtClean="0">
              <a:latin typeface="Baskerville Old Face"/>
            </a:endParaRPr>
          </a:p>
          <a:p>
            <a:pPr lvl="1"/>
            <a:endParaRPr lang="es-ES_tradnl" dirty="0">
              <a:latin typeface="Baskerville Old Fac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3700" b="1" dirty="0" smtClean="0">
                <a:latin typeface="Baskerville Old Face"/>
              </a:rPr>
              <a:t>¿Qué sabemos ?</a:t>
            </a:r>
            <a:endParaRPr lang="es-ES_tradnl" sz="3700" b="1" dirty="0">
              <a:latin typeface="Baskerville Old Face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41087" y="1600201"/>
            <a:ext cx="6522926" cy="456153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_tradnl" dirty="0" smtClean="0">
                <a:latin typeface="Baskerville Old Face"/>
              </a:rPr>
              <a:t>Contexto : </a:t>
            </a:r>
          </a:p>
          <a:p>
            <a:pPr marL="800100" lvl="2" indent="0" algn="just">
              <a:tabLst>
                <a:tab pos="1082675" algn="l"/>
              </a:tabLst>
            </a:pPr>
            <a:r>
              <a:rPr lang="es-ES_tradnl" dirty="0" smtClean="0">
                <a:latin typeface="Baskerville Old Face"/>
              </a:rPr>
              <a:t> Tenemos producción de ciencia, tecnología e innovación geográficamente dispar.</a:t>
            </a:r>
          </a:p>
          <a:p>
            <a:pPr marL="800100" lvl="2" indent="0" algn="just"/>
            <a:r>
              <a:rPr lang="es-ES_tradnl" dirty="0" smtClean="0">
                <a:latin typeface="Baskerville Old Face"/>
              </a:rPr>
              <a:t>  Esto se debe en parte a una situación histórica. </a:t>
            </a:r>
          </a:p>
          <a:p>
            <a:pPr marL="0" indent="0" algn="just">
              <a:buNone/>
            </a:pPr>
            <a:endParaRPr lang="es-ES_tradnl" dirty="0" smtClean="0">
              <a:latin typeface="Baskerville Old Face"/>
            </a:endParaRPr>
          </a:p>
          <a:p>
            <a:pPr marL="0" indent="0" algn="just">
              <a:buNone/>
            </a:pPr>
            <a:r>
              <a:rPr lang="es-ES_tradnl" dirty="0" smtClean="0">
                <a:latin typeface="Baskerville Old Face"/>
              </a:rPr>
              <a:t>Implicancias de aquello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 Debe ser considerada como dato (mas allá si estar de acuerdo).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Consolidación de grupos/áreas de investigación e innovación con correlato geográfico.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Mirada estática sugiere que mapa responde a capacidades instaladas.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Lo anterior determinaría aparentes ventajas comparativas.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3700" b="1" dirty="0" smtClean="0">
                <a:latin typeface="Baskerville Old Face"/>
              </a:rPr>
              <a:t>Mirada de un Economista</a:t>
            </a:r>
            <a:br>
              <a:rPr lang="es-ES_tradnl" sz="3700" b="1" dirty="0" smtClean="0">
                <a:latin typeface="Baskerville Old Face"/>
              </a:rPr>
            </a:br>
            <a:r>
              <a:rPr lang="es-ES_tradnl" sz="2000" b="1" dirty="0" smtClean="0">
                <a:latin typeface="Baskerville Old Face"/>
              </a:rPr>
              <a:t>(Mirada Economicista)</a:t>
            </a:r>
            <a:endParaRPr lang="es-ES_tradnl" sz="3700" b="1" dirty="0">
              <a:latin typeface="Baskerville Old Face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88456" y="2106824"/>
            <a:ext cx="6277593" cy="45038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sz="2400" dirty="0" smtClean="0">
                <a:latin typeface="Baskerville Old Face"/>
              </a:rPr>
              <a:t>Diferencias de oferta científica/tecnológica a nivel regional es un reflejo de diferencias en competencias en estas </a:t>
            </a:r>
            <a:r>
              <a:rPr lang="es-ES_tradnl" sz="2162" dirty="0" smtClean="0">
                <a:latin typeface="Baskerville Old Face"/>
              </a:rPr>
              <a:t>materias</a:t>
            </a:r>
            <a:r>
              <a:rPr lang="es-ES_tradnl" sz="2400" dirty="0" smtClean="0">
                <a:latin typeface="Baskerville Old Face"/>
              </a:rPr>
              <a:t> a nivel regional </a:t>
            </a:r>
            <a:r>
              <a:rPr lang="es-ES_tradnl" sz="1946" dirty="0" smtClean="0">
                <a:latin typeface="Baskerville Old Face"/>
              </a:rPr>
              <a:t>(profecía autocumplida)</a:t>
            </a:r>
          </a:p>
          <a:p>
            <a:endParaRPr lang="es-ES_tradnl" sz="2400" dirty="0" smtClean="0">
              <a:latin typeface="Baskerville Old Face"/>
            </a:endParaRPr>
          </a:p>
          <a:p>
            <a:pPr marL="0" indent="0">
              <a:buNone/>
            </a:pPr>
            <a:r>
              <a:rPr lang="es-ES_tradnl" sz="2400" dirty="0" smtClean="0">
                <a:latin typeface="Baskerville Old Face"/>
              </a:rPr>
              <a:t>Concursos abiertos nacionales buscan que fondos vayan a lugares mas competentes.</a:t>
            </a:r>
          </a:p>
          <a:p>
            <a:pPr>
              <a:buNone/>
            </a:pPr>
            <a:endParaRPr lang="es-ES_tradnl" sz="2400" dirty="0" smtClean="0">
              <a:latin typeface="Baskerville Old Face"/>
            </a:endParaRPr>
          </a:p>
          <a:p>
            <a:pPr marL="0" indent="0">
              <a:buNone/>
            </a:pPr>
            <a:r>
              <a:rPr lang="es-ES_tradnl" sz="2400" dirty="0" smtClean="0">
                <a:latin typeface="Baskerville Old Face"/>
              </a:rPr>
              <a:t>Esto se denomina “eficiencia” , es decir, fondos van donde tienen mayor rentabilidad pues son asignados a los mejores.</a:t>
            </a:r>
          </a:p>
          <a:p>
            <a:pPr marL="0" indent="0">
              <a:buNone/>
            </a:pPr>
            <a:endParaRPr lang="es-ES_tradnl" sz="2400" dirty="0" smtClean="0">
              <a:latin typeface="Baskerville Old Face"/>
            </a:endParaRPr>
          </a:p>
          <a:p>
            <a:pPr marL="0" indent="0">
              <a:buNone/>
            </a:pPr>
            <a:r>
              <a:rPr lang="es-ES_tradnl" sz="2400" dirty="0" smtClean="0">
                <a:latin typeface="Baskerville Old Face"/>
              </a:rPr>
              <a:t>Pero notar que esta eficiencia tiene apellido. Se denomina “eficiencia estática”. Es decir, los que hoy son aparentemente los mejores.</a:t>
            </a:r>
          </a:p>
          <a:p>
            <a:pPr marL="0" indent="0">
              <a:buNone/>
            </a:pPr>
            <a:endParaRPr lang="es-ES_tradnl" sz="2400" dirty="0" smtClean="0">
              <a:latin typeface="Baskerville Old Face"/>
            </a:endParaRPr>
          </a:p>
          <a:p>
            <a:pPr marL="0" indent="0">
              <a:buNone/>
            </a:pPr>
            <a:endParaRPr lang="es-ES_tradnl" sz="2400" dirty="0">
              <a:latin typeface="Baskerville Old Fac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3700" b="1" dirty="0" smtClean="0">
                <a:latin typeface="Baskerville Old Face"/>
              </a:rPr>
              <a:t>Mirada de un Economista</a:t>
            </a:r>
            <a:br>
              <a:rPr lang="es-ES_tradnl" sz="3700" b="1" dirty="0" smtClean="0">
                <a:latin typeface="Baskerville Old Face"/>
              </a:rPr>
            </a:br>
            <a:r>
              <a:rPr lang="es-ES_tradnl" sz="2000" b="1" dirty="0" smtClean="0">
                <a:latin typeface="Baskerville Old Face"/>
              </a:rPr>
              <a:t>(Mirada Economicista)</a:t>
            </a:r>
            <a:endParaRPr lang="es-ES_tradnl" sz="3700" b="1" dirty="0">
              <a:latin typeface="Baskerville Old Face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88456" y="1600200"/>
            <a:ext cx="6450768" cy="50104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2000" dirty="0" smtClean="0">
                <a:latin typeface="Baskerville Old Face"/>
              </a:rPr>
              <a:t>Existe también el concepto de “eficiencia dinámica”.</a:t>
            </a:r>
          </a:p>
          <a:p>
            <a:pPr marL="0" indent="0" algn="just">
              <a:buNone/>
            </a:pPr>
            <a:endParaRPr lang="es-ES_tradnl" sz="2000" dirty="0" smtClean="0">
              <a:latin typeface="Baskerville Old Face"/>
            </a:endParaRPr>
          </a:p>
          <a:p>
            <a:pPr marL="0" indent="0" algn="just">
              <a:buNone/>
            </a:pPr>
            <a:r>
              <a:rPr lang="es-ES_tradnl" sz="2000" dirty="0" smtClean="0">
                <a:latin typeface="Baskerville Old Face"/>
              </a:rPr>
              <a:t>Esto significa que si bien hoy los recursos invertidos pueden tener mayor retorno (dependiendo de la vara con que se mide su resultado e impacto), ello no garantiza que siempre sea de esta forma.</a:t>
            </a:r>
          </a:p>
          <a:p>
            <a:pPr marL="0" indent="0" algn="just">
              <a:buNone/>
            </a:pPr>
            <a:endParaRPr lang="es-ES_tradnl" sz="2000" dirty="0" smtClean="0">
              <a:latin typeface="Baskerville Old Face"/>
            </a:endParaRPr>
          </a:p>
          <a:p>
            <a:pPr marL="0" indent="0" algn="just">
              <a:buNone/>
            </a:pPr>
            <a:r>
              <a:rPr lang="es-ES_tradnl" sz="2000" dirty="0" smtClean="0">
                <a:latin typeface="Baskerville Old Face"/>
              </a:rPr>
              <a:t>Puede ocurrir que grupos de investigadores aunque mas atrasados respecto a sus pares nacionales puede que su curva de aprendizaje represente retornos dinámicos mas altos que sus lideres nacionales.</a:t>
            </a:r>
          </a:p>
          <a:p>
            <a:pPr marL="0" indent="0" algn="just">
              <a:buNone/>
            </a:pPr>
            <a:endParaRPr lang="es-ES_tradnl" sz="2000" dirty="0" smtClean="0">
              <a:latin typeface="Baskerville Old Face"/>
            </a:endParaRPr>
          </a:p>
          <a:p>
            <a:pPr marL="0" indent="0" algn="just">
              <a:buNone/>
            </a:pPr>
            <a:r>
              <a:rPr lang="es-ES_tradnl" sz="2000" dirty="0" smtClean="0">
                <a:latin typeface="Baskerville Old Face"/>
              </a:rPr>
              <a:t>Es decir, que partir de mas abajo </a:t>
            </a:r>
            <a:r>
              <a:rPr lang="es-ES_tradnl" sz="2000" dirty="0" err="1" smtClean="0">
                <a:latin typeface="Baskerville Old Face"/>
              </a:rPr>
              <a:t>–</a:t>
            </a:r>
            <a:r>
              <a:rPr lang="es-ES_tradnl" sz="2000" dirty="0" smtClean="0">
                <a:latin typeface="Baskerville Old Face"/>
              </a:rPr>
              <a:t> en términos de competencias, no implica que siempre su productividad será menor que los lideres.</a:t>
            </a:r>
          </a:p>
          <a:p>
            <a:pPr marL="0" indent="0" algn="just">
              <a:buNone/>
            </a:pPr>
            <a:endParaRPr lang="es-ES_tradnl" sz="2000" dirty="0" smtClean="0">
              <a:latin typeface="Baskerville Old Face"/>
            </a:endParaRPr>
          </a:p>
          <a:p>
            <a:pPr marL="0" indent="0" algn="just">
              <a:buNone/>
            </a:pPr>
            <a:r>
              <a:rPr lang="es-ES_tradnl" sz="2000" dirty="0" smtClean="0">
                <a:latin typeface="Baskerville Old Face"/>
              </a:rPr>
              <a:t>Aquí también aplica la “ley de retornos decrecientes”</a:t>
            </a:r>
          </a:p>
          <a:p>
            <a:pPr marL="0" indent="0" algn="just">
              <a:buNone/>
            </a:pPr>
            <a:endParaRPr lang="es-ES_tradnl" sz="2000" dirty="0" smtClean="0">
              <a:latin typeface="Baskerville Old Face"/>
            </a:endParaRPr>
          </a:p>
          <a:p>
            <a:pPr marL="0" indent="0" algn="just">
              <a:buNone/>
            </a:pPr>
            <a:r>
              <a:rPr lang="es-ES_tradnl" sz="2000" dirty="0" smtClean="0">
                <a:latin typeface="Baskerville Old Face"/>
              </a:rPr>
              <a:t>Cabe balancear eficiencia estática versus eficiencia dinámica.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9745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3600" b="1" dirty="0" smtClean="0">
                <a:latin typeface="Baskerville Old Face"/>
              </a:rPr>
              <a:t>Lo Tácito del Conocimiento</a:t>
            </a:r>
            <a:endParaRPr lang="es-ES_tradnl" sz="3600" b="1" dirty="0">
              <a:latin typeface="Baskerville Old Face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99830" y="1600200"/>
            <a:ext cx="6566219" cy="57015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_tradnl" dirty="0" smtClean="0">
                <a:latin typeface="Baskerville Old Face"/>
              </a:rPr>
              <a:t>Bases Conceptuales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Gran parte del conocimiento está albergado en las persona mas que en documentos, manuales, patentes, </a:t>
            </a:r>
            <a:r>
              <a:rPr lang="es-ES_tradnl" dirty="0" err="1" smtClean="0">
                <a:latin typeface="Baskerville Old Face"/>
              </a:rPr>
              <a:t>papers</a:t>
            </a:r>
            <a:r>
              <a:rPr lang="es-ES_tradnl" dirty="0" smtClean="0">
                <a:latin typeface="Baskerville Old Face"/>
              </a:rPr>
              <a:t> libros  y similares.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Dicho conocimiento es ad </a:t>
            </a:r>
            <a:r>
              <a:rPr lang="es-ES_tradnl" dirty="0" err="1" smtClean="0">
                <a:latin typeface="Baskerville Old Face"/>
              </a:rPr>
              <a:t>hoc</a:t>
            </a:r>
            <a:r>
              <a:rPr lang="es-ES_tradnl" dirty="0" smtClean="0">
                <a:latin typeface="Baskerville Old Face"/>
              </a:rPr>
              <a:t> a las persona; con baja posibilidad de hacerlos transferibles excepto bajo una relación interactiva  (maestro/aprendiz).</a:t>
            </a:r>
          </a:p>
          <a:p>
            <a:pPr marL="800100" lvl="2" indent="0"/>
            <a:endParaRPr lang="es-ES_tradnl" dirty="0" smtClean="0">
              <a:latin typeface="Baskerville Old Face"/>
            </a:endParaRPr>
          </a:p>
          <a:p>
            <a:pPr marL="0" indent="0">
              <a:buNone/>
            </a:pPr>
            <a:r>
              <a:rPr lang="es-ES_tradnl" dirty="0" smtClean="0">
                <a:latin typeface="Baskerville Old Face"/>
              </a:rPr>
              <a:t>Implicancias en Interacciones 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La difusión del mismo depende mucho de la persona y no es </a:t>
            </a:r>
            <a:r>
              <a:rPr lang="es-ES_tradnl" dirty="0" err="1" smtClean="0">
                <a:latin typeface="Baskerville Old Face"/>
              </a:rPr>
              <a:t>facil</a:t>
            </a:r>
            <a:r>
              <a:rPr lang="es-ES_tradnl" dirty="0" smtClean="0">
                <a:latin typeface="Baskerville Old Face"/>
              </a:rPr>
              <a:t> su sustitución.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Las masa criticas juegan un rol fundamental pues en las etapas mas tempranas del desarrollo del conocimiento, lo </a:t>
            </a:r>
            <a:r>
              <a:rPr lang="es-ES_tradnl" dirty="0" err="1" smtClean="0">
                <a:latin typeface="Baskerville Old Face"/>
              </a:rPr>
              <a:t>tacito</a:t>
            </a:r>
            <a:r>
              <a:rPr lang="es-ES_tradnl" dirty="0" smtClean="0">
                <a:latin typeface="Baskerville Old Face"/>
              </a:rPr>
              <a:t> es proporcionalmente mayor.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Velocidad de aprendizaje depende del numero de interacciones.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</a:t>
            </a:r>
          </a:p>
          <a:p>
            <a:pPr marL="0" indent="0">
              <a:buNone/>
            </a:pPr>
            <a:endParaRPr lang="es-ES_tradnl" dirty="0" smtClean="0">
              <a:latin typeface="Baskerville Old Face"/>
            </a:endParaRPr>
          </a:p>
          <a:p>
            <a:pPr marL="0" indent="0">
              <a:buNone/>
            </a:pPr>
            <a:r>
              <a:rPr lang="es-ES_tradnl" dirty="0" smtClean="0">
                <a:latin typeface="Baskerville Old Face"/>
              </a:rPr>
              <a:t>Implicancias en lo Situacional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Procesos de aprendizaje dependen del contexto donde se da.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Entre mas abstracto el lugar es menos relevante.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La cercanía con el problema es mas relevante cuanto mas “practico” y “definible” es el problema.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3700" b="1" dirty="0" smtClean="0">
                <a:latin typeface="Baskerville Old Face"/>
              </a:rPr>
              <a:t>Retomando lo Regional</a:t>
            </a:r>
            <a:endParaRPr lang="es-ES_tradnl" sz="3700" b="1" dirty="0">
              <a:latin typeface="Baskerville Old Face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99830" y="1774927"/>
            <a:ext cx="6566219" cy="41847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dirty="0" smtClean="0">
                <a:latin typeface="Baskerville Old Face"/>
              </a:rPr>
              <a:t>Mientras mayor contenido tácito tiene el conocimiento ( a diferencia de lo documentado), mayor relevancia cobra :</a:t>
            </a:r>
          </a:p>
          <a:p>
            <a:pPr marL="0" indent="0">
              <a:buNone/>
            </a:pPr>
            <a:r>
              <a:rPr lang="es-ES_tradnl" dirty="0" smtClean="0">
                <a:latin typeface="Baskerville Old Face"/>
              </a:rPr>
              <a:t> 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Las masas críticas.</a:t>
            </a:r>
          </a:p>
          <a:p>
            <a:pPr marL="800100" lvl="2" indent="0"/>
            <a:r>
              <a:rPr lang="es-ES_tradnl" dirty="0" smtClean="0">
                <a:latin typeface="Baskerville Old Face"/>
              </a:rPr>
              <a:t>  La cercanía con el problema.</a:t>
            </a:r>
          </a:p>
          <a:p>
            <a:pPr marL="800100" lvl="2" indent="0">
              <a:buNone/>
            </a:pPr>
            <a:endParaRPr lang="es-ES_tradnl" dirty="0" smtClean="0">
              <a:latin typeface="Baskerville Old Face"/>
            </a:endParaRPr>
          </a:p>
          <a:p>
            <a:pPr marL="0" indent="0">
              <a:buNone/>
            </a:pPr>
            <a:r>
              <a:rPr lang="es-ES_tradnl" dirty="0" smtClean="0">
                <a:latin typeface="Baskerville Old Face"/>
              </a:rPr>
              <a:t>Diseño de la política de apoyo regional debería considerar entonces :</a:t>
            </a:r>
          </a:p>
          <a:p>
            <a:pPr marL="0" indent="0">
              <a:buNone/>
            </a:pPr>
            <a:endParaRPr lang="es-ES_tradnl" dirty="0" smtClean="0">
              <a:latin typeface="Baskerville Old Face"/>
            </a:endParaRPr>
          </a:p>
          <a:p>
            <a:pPr marL="981075" lvl="2" indent="-180975"/>
            <a:r>
              <a:rPr lang="es-ES_tradnl" dirty="0" smtClean="0">
                <a:latin typeface="Baskerville Old Face"/>
              </a:rPr>
              <a:t>Eficiencia estática versus dinámica</a:t>
            </a:r>
          </a:p>
          <a:p>
            <a:pPr marL="981075" lvl="2" indent="-180975"/>
            <a:r>
              <a:rPr lang="es-ES_tradnl" dirty="0" smtClean="0">
                <a:latin typeface="Baskerville Old Face"/>
              </a:rPr>
              <a:t>Cuan tácito es el conocimiento</a:t>
            </a:r>
          </a:p>
          <a:p>
            <a:pPr marL="981075" lvl="2" indent="-180975"/>
            <a:endParaRPr lang="es-ES_tradnl" dirty="0" smtClean="0">
              <a:latin typeface="Baskerville Old Fac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624</Words>
  <Application>Microsoft Office PowerPoint</Application>
  <PresentationFormat>Presentación en pantalla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Apoyo a la Ciencia, Tecnología e Innovación Un Mirada desde la Geografía</vt:lpstr>
      <vt:lpstr>Presentación de PowerPoint</vt:lpstr>
      <vt:lpstr>Presentación de PowerPoint</vt:lpstr>
      <vt:lpstr>¿ Ser o no Ser ?  ZCO, CAL, CPC o SCL</vt:lpstr>
      <vt:lpstr>¿Qué sabemos ?</vt:lpstr>
      <vt:lpstr>Mirada de un Economista (Mirada Economicista)</vt:lpstr>
      <vt:lpstr>Mirada de un Economista (Mirada Economicista)</vt:lpstr>
      <vt:lpstr>Lo Tácito del Conocimiento</vt:lpstr>
      <vt:lpstr>Retomando lo Regional</vt:lpstr>
      <vt:lpstr>Apoyo a la Ciencia, Tecnología e Innovación Un Mirada desde la Geografía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 Miguel Benavente</dc:creator>
  <cp:lastModifiedBy>Claudia Castillo</cp:lastModifiedBy>
  <cp:revision>47</cp:revision>
  <dcterms:created xsi:type="dcterms:W3CDTF">2013-11-22T13:50:10Z</dcterms:created>
  <dcterms:modified xsi:type="dcterms:W3CDTF">2013-11-28T15:40:21Z</dcterms:modified>
</cp:coreProperties>
</file>