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84" r:id="rId10"/>
    <p:sldId id="263" r:id="rId11"/>
    <p:sldId id="268" r:id="rId12"/>
    <p:sldId id="264" r:id="rId13"/>
    <p:sldId id="266" r:id="rId14"/>
    <p:sldId id="270" r:id="rId15"/>
    <p:sldId id="275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2" r:id="rId25"/>
    <p:sldId id="283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0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E38CC-97BD-48A8-AB5D-6144F0D0ACA7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9082-63A7-4736-A3A5-443C08728CF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4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42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97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95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5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60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30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721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5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062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00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48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43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20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484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D8C5B-8C59-40D7-8174-7F129A5B9AAC}" type="slidenum">
              <a:rPr lang="en-GB"/>
              <a:pPr/>
              <a:t>23</a:t>
            </a:fld>
            <a:endParaRPr lang="en-GB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11049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D8C5B-8C59-40D7-8174-7F129A5B9AAC}" type="slidenum">
              <a:rPr lang="en-GB"/>
              <a:pPr/>
              <a:t>24</a:t>
            </a:fld>
            <a:endParaRPr lang="en-GB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7068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9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0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3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0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3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20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99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79082-63A7-4736-A3A5-443C08728C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1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6012-31DA-4689-9AA8-D2B567E23D3A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107-B0CB-4F69-9A93-28E13926D8E6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3DA-3CCF-4519-8AF3-EC3FFD43CD81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6D86-3A16-4D18-B845-E25F61988F70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6FED-D7A9-401B-ACFE-D973C5F07ED4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8B9D-BAF4-405F-9696-D770BF35FFD2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43BA-3539-468D-9D85-D445B39A47F4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F964-6BEF-466B-B81B-9EED60881201}" type="datetime1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F2E-CAAC-4C16-8222-E189A81D200D}" type="datetime1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6C0C-0DAF-4051-AD91-B58771C36F3E}" type="datetime1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D9A7-5F05-4983-A9B5-719753C2040D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20E-834A-4F29-9309-CC125A516C4D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/>
            </a:lvl1pPr>
          </a:lstStyle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EF13-601E-4EF8-B12C-708B78DA4C9E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E4AE-19D5-450E-8C33-B82759B9BBAF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C4A5-0105-4EA0-B05B-1AFE6F0E8E40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D845-D71B-4E25-A0DC-641C6FBE95C5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7F80-AB20-4F6E-B91D-1157DEEC8DD2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E02-A222-40C6-9109-DAD4B20D3CF6}" type="datetime1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B7C5-A5DD-4D77-A5AA-0C06C57A8547}" type="datetime1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D470-86FB-4E56-87F5-4494FC894FEB}" type="datetime1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06B2-71A0-45FE-BAC4-1ADABEB3C00E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A5B3-CBA3-40C0-8640-A0FC5B89C073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5499C-7813-41F0-847B-44F9F576F4F1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ADCF-9AB8-4574-8EB4-53C8AD9376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E7BF-4EAD-46A4-942F-F4B1F7B9FF4C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www.mariowaissbluth.com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3B087-5048-49E9-B7AB-F5BDF09DCB7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Liderazgo, resistencia al cambio y transformación estratégica de las organizaciones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Mario Waissbluth</a:t>
            </a:r>
          </a:p>
          <a:p>
            <a:r>
              <a:rPr lang="es-CL" dirty="0" smtClean="0">
                <a:solidFill>
                  <a:schemeClr val="tx2"/>
                </a:solidFill>
              </a:rPr>
              <a:t>Centro de Sistemas Públicos, U. de Chile</a:t>
            </a:r>
          </a:p>
          <a:p>
            <a:r>
              <a:rPr lang="es-CL" dirty="0" smtClean="0">
                <a:solidFill>
                  <a:schemeClr val="tx2"/>
                </a:solidFill>
              </a:rPr>
              <a:t>Noviembre 2013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Cultura Organizacional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r>
              <a:rPr lang="es-CL" dirty="0" smtClean="0"/>
              <a:t>Siempre hablamos de “cultura organizacional”… y de la dificultad de cambiar las “culturas organizacionales”. </a:t>
            </a:r>
          </a:p>
          <a:p>
            <a:r>
              <a:rPr lang="es-CL" dirty="0" smtClean="0"/>
              <a:t>Las culturas organizacionales tienen muchas características o rasgos distintivos.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dirty="0" smtClean="0"/>
              <a:t>www.mariowaissbluth.com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Ejemplos de rasgos culturales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600" y="1173480"/>
          <a:ext cx="889248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6240"/>
                <a:gridCol w="4446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NEGATIVO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POSITIVO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Los compromisos se cumplen ocasionalmente y las promesas son vagas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Las promesas son nítidas y los compromisos, por menores</a:t>
                      </a:r>
                      <a:r>
                        <a:rPr lang="es-CL" b="1" baseline="0" dirty="0" smtClean="0"/>
                        <a:t> que sean, se cumplen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Las reuniones</a:t>
                      </a:r>
                      <a:r>
                        <a:rPr lang="es-CL" b="1" baseline="0" dirty="0" smtClean="0"/>
                        <a:t> comienzan “entre las 09:30 y las 10:15” y la gente comienza a irse “entre 10:15 y 11:30”, y no quedó nada claro.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A</a:t>
                      </a:r>
                      <a:r>
                        <a:rPr lang="es-CL" b="1" baseline="0" dirty="0" smtClean="0"/>
                        <a:t>costumbramos  llegar a la hora, las reuniones tienen una duración pre-especificada, y terminan con acuerdos nítidos.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err="1" smtClean="0"/>
                        <a:t>Hiper</a:t>
                      </a:r>
                      <a:r>
                        <a:rPr lang="es-CL" b="1" dirty="0" smtClean="0"/>
                        <a:t>-jerarquizados, todo tiene que hacerse “por los canales  correspondientes”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Las conversaciones informales entre personas de diversas jerarquías</a:t>
                      </a:r>
                      <a:r>
                        <a:rPr lang="es-CL" b="1" baseline="0" dirty="0" smtClean="0"/>
                        <a:t> son consideradas como normales.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Burocratizados,</a:t>
                      </a:r>
                      <a:r>
                        <a:rPr lang="es-CL" b="1" baseline="0" dirty="0" smtClean="0"/>
                        <a:t> el cumplimiento de las normas y procedimientos importa más que “hacer las cosas bien”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“Hacer las cosas bien” es más importante, aunque</a:t>
                      </a:r>
                      <a:r>
                        <a:rPr lang="es-CL" b="1" baseline="0" dirty="0" smtClean="0"/>
                        <a:t> tengamos que adaptar las normas y procedimientos.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Proponer cambios e innovaciones es mal visto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Proponer cambios e innovaciones es bienvenido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La</a:t>
                      </a:r>
                      <a:r>
                        <a:rPr lang="es-CL" b="1" baseline="0" dirty="0" smtClean="0"/>
                        <a:t> comunicación entre personas y áreas no fluye.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Se considera natural informar a los demás sobre nuestras actividades.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Moraleja Central del Cambio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6520"/>
            <a:ext cx="8363272" cy="4857403"/>
          </a:xfrm>
        </p:spPr>
        <p:txBody>
          <a:bodyPr>
            <a:noAutofit/>
          </a:bodyPr>
          <a:lstStyle/>
          <a:p>
            <a:r>
              <a:rPr lang="es-CL" sz="2700" dirty="0" smtClean="0"/>
              <a:t>Los grandes cambios organizacionales toman más tiempo de lo previsto, requieren más persistencia y paciencia de lo previsto.</a:t>
            </a:r>
          </a:p>
          <a:p>
            <a:r>
              <a:rPr lang="es-CL" sz="2700" dirty="0" smtClean="0"/>
              <a:t> </a:t>
            </a:r>
            <a:r>
              <a:rPr lang="es-CL" sz="2700" dirty="0"/>
              <a:t>C</a:t>
            </a:r>
            <a:r>
              <a:rPr lang="es-CL" sz="2700" dirty="0" smtClean="0"/>
              <a:t>onsumen más energía, compromiso y dedicación de los ejecutivos de lo que originalmente se piensa.</a:t>
            </a:r>
          </a:p>
          <a:p>
            <a:r>
              <a:rPr lang="es-CL" sz="2700" dirty="0" smtClean="0"/>
              <a:t>La explicación no es técnica. Es la gran cantidad de tiempo que se debe invertir en desarrollar relaciones interpersonales, y construir conversaciones en cascada con todos los involucrados.</a:t>
            </a:r>
          </a:p>
          <a:p>
            <a:r>
              <a:rPr lang="es-CL" sz="2700" dirty="0" smtClean="0"/>
              <a:t>Mails, discursos masivos y posters no sirven. SOLO la conversación cara a cara entre personas o pequeños grupos sirve.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s-CL" sz="2400" b="1" dirty="0" smtClean="0">
                <a:solidFill>
                  <a:schemeClr val="tx2"/>
                </a:solidFill>
              </a:rPr>
              <a:t>Si Ud. ha dirigido, vivido u observado algún proyecto importante de cambio, señale cuáles de estos problemas ha observado.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196752"/>
          <a:ext cx="8352928" cy="5401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  <a:gridCol w="792088"/>
                <a:gridCol w="216024"/>
              </a:tblGrid>
              <a:tr h="337944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 smtClean="0"/>
                        <a:t>PROBLEMA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SI?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</a:tr>
              <a:tr h="496854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Poca convicción en la cúpula organizacional.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248427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Temores de diversa índole en los involucrados.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248427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Poca</a:t>
                      </a:r>
                      <a:r>
                        <a:rPr lang="es-CL" sz="2300" b="1" baseline="0" dirty="0" smtClean="0"/>
                        <a:t> disponibilidad o dedicación de tiempo al proyecto de cambio.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496854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Resistencia pasiva.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496854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Desconfianza en los resultados del proyecto.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496854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Poco entusiasmo por incomprensión de los beneficios futuros del proyecto.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</a:tr>
              <a:tr h="496854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Personas que han opuesto una resistencia sistemática y/o desacreditan</a:t>
                      </a:r>
                      <a:r>
                        <a:rPr lang="es-CL" sz="2300" b="1" baseline="0" dirty="0" smtClean="0"/>
                        <a:t> </a:t>
                      </a:r>
                      <a:r>
                        <a:rPr lang="es-CL" sz="2300" b="1" dirty="0" smtClean="0"/>
                        <a:t>el proyecto.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</a:tr>
              <a:tr h="496854">
                <a:tc>
                  <a:txBody>
                    <a:bodyPr/>
                    <a:lstStyle/>
                    <a:p>
                      <a:r>
                        <a:rPr lang="es-CL" sz="2300" b="1" dirty="0" smtClean="0"/>
                        <a:t>Resultados demoraron demasiado en materializarse.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Error Frecuente #1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r>
              <a:rPr lang="es-CL" dirty="0" smtClean="0"/>
              <a:t>No invertir el tiempo necesario para generar suficiente convicción en la cúpula.</a:t>
            </a:r>
          </a:p>
          <a:p>
            <a:r>
              <a:rPr lang="es-CL" dirty="0" smtClean="0"/>
              <a:t>Ello permite la “reorganización de la oposición pasiva”.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5842" name="Picture 2" descr="http://www.the40yearplan.com/img/050907_Eddie_Pere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963571"/>
            <a:ext cx="4968552" cy="3540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Error frecuente #2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s-CL" dirty="0" smtClean="0"/>
              <a:t>No invertir el tiempo suficiente en agrandar tu “coalición por el cambio”. </a:t>
            </a:r>
          </a:p>
          <a:p>
            <a:r>
              <a:rPr lang="es-CL" dirty="0" smtClean="0"/>
              <a:t>Las únicas operaciones matemáticas que sirven son sumar y multiplicar. Restar y dividir no aplica.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9938" name="Picture 2" descr="http://discursopublico2.bligoo.cl/media/users/12/627329/images/public/69046/comunitario.jpg?v=130315872097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521940"/>
            <a:ext cx="4536504" cy="3016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39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Error frecuente # 3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30816"/>
            <a:ext cx="8496944" cy="4525963"/>
          </a:xfrm>
        </p:spPr>
        <p:txBody>
          <a:bodyPr>
            <a:normAutofit/>
          </a:bodyPr>
          <a:lstStyle/>
          <a:p>
            <a:r>
              <a:rPr lang="es-CL" sz="2800" dirty="0" smtClean="0"/>
              <a:t>No generar una visión suficientemente seductora del futuro.</a:t>
            </a:r>
          </a:p>
          <a:p>
            <a:r>
              <a:rPr lang="es-CL" sz="2800" dirty="0" smtClean="0"/>
              <a:t>Aplicable a tu realidad específica</a:t>
            </a:r>
          </a:p>
          <a:p>
            <a:r>
              <a:rPr lang="es-CL" sz="2800" dirty="0" smtClean="0"/>
              <a:t>Fácil de transmitir en 5 minutos.</a:t>
            </a:r>
          </a:p>
          <a:p>
            <a:r>
              <a:rPr lang="es-CL" sz="2800" dirty="0" smtClean="0"/>
              <a:t>¿Ud. remaría con fuerza en un bote si no le explican a dónde se dirige?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4338" name="Picture 2" descr="http://culturesconnect.files.wordpress.com/2012/01/img_643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4416" y="3591132"/>
            <a:ext cx="4397944" cy="2934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Error frecuente # 4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12096"/>
            <a:ext cx="8229600" cy="4525963"/>
          </a:xfrm>
        </p:spPr>
        <p:txBody>
          <a:bodyPr/>
          <a:lstStyle/>
          <a:p>
            <a:r>
              <a:rPr lang="es-CL" dirty="0" smtClean="0"/>
              <a:t>Comunicar, difundir y discutir poco la nueva visión de futuro.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7890" name="Picture 2" descr="http://1.bp.blogspot.com/-fYI_b-EtE-I/T76FWVtgYFI/AAAAAAAAABQ/61B_Jh7Ty7o/s1600/untitled+d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628481"/>
            <a:ext cx="4608512" cy="5229519"/>
          </a:xfrm>
          <a:prstGeom prst="rect">
            <a:avLst/>
          </a:prstGeom>
          <a:noFill/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Error #5: No atreverse “el día D”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3016"/>
            <a:ext cx="8676456" cy="3284984"/>
          </a:xfrm>
        </p:spPr>
        <p:txBody>
          <a:bodyPr>
            <a:normAutofit fontScale="92500"/>
          </a:bodyPr>
          <a:lstStyle/>
          <a:p>
            <a:pPr indent="0">
              <a:spcBef>
                <a:spcPts val="0"/>
              </a:spcBef>
            </a:pPr>
            <a:r>
              <a:rPr lang="es-CL" sz="2800" dirty="0" smtClean="0"/>
              <a:t>Todo cambio enfrenta obstáculos mayores. Puede ser una persona, un grupo de interés, una norma, una presión política….</a:t>
            </a:r>
          </a:p>
          <a:p>
            <a:pPr indent="0">
              <a:spcBef>
                <a:spcPts val="0"/>
              </a:spcBef>
            </a:pPr>
            <a:r>
              <a:rPr lang="es-CL" sz="2800" dirty="0" smtClean="0"/>
              <a:t>Al principio, Ud. es gentil y trata de subir  a todos al barco.</a:t>
            </a:r>
          </a:p>
          <a:p>
            <a:pPr indent="0">
              <a:spcBef>
                <a:spcPts val="0"/>
              </a:spcBef>
            </a:pPr>
            <a:r>
              <a:rPr lang="es-CL" sz="2800" dirty="0" smtClean="0"/>
              <a:t>Pero llega el momento inevitable en que Ud. tiene que “jugárselas y arriesgar el pellejo”.</a:t>
            </a:r>
          </a:p>
          <a:p>
            <a:pPr indent="0">
              <a:spcBef>
                <a:spcPts val="0"/>
              </a:spcBef>
            </a:pPr>
            <a:r>
              <a:rPr lang="es-CL" sz="2800" dirty="0" smtClean="0"/>
              <a:t>Si no lo hace, no sólo perderá una batalla, sino la guerra.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6866" name="Picture 2" descr="https://encrypted-tbn3.gstatic.com/images?q=tbn:ANd9GcSJPp9hZya54MhFZ01bsyp3yPkBKl0DIjCE6BM_2yCEba5RFGcj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958030"/>
            <a:ext cx="3979326" cy="2638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s-CL" sz="3200" b="1" dirty="0" smtClean="0">
                <a:solidFill>
                  <a:schemeClr val="tx2"/>
                </a:solidFill>
              </a:rPr>
              <a:t>Error #6: No planear la aparición sistemática y continua de triunfos menores de corto plazo.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9"/>
            <a:ext cx="8496944" cy="2088232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Tu cambio NO es una ballena. Son muchos delfines que nadan en la misma dirección.</a:t>
            </a:r>
          </a:p>
          <a:p>
            <a:r>
              <a:rPr lang="es-CL" dirty="0" smtClean="0"/>
              <a:t>Muchos de estos delfines pueden ser modestos cambios en prácticas de trabajo.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47106" name="Picture 2" descr="http://www.pref.chiba.lg.jp/kokusai/english/information/residents/news/issues/images/chosh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284984"/>
            <a:ext cx="4496436" cy="3325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Cambio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Entenderemos por “cambio” una transformación significativa de estrategias, modelos de negocio, sistemas, procedimientos y/o prácticas de trabajo.</a:t>
            </a:r>
          </a:p>
          <a:p>
            <a:r>
              <a:rPr lang="es-CL" dirty="0" smtClean="0"/>
              <a:t>Su propósito es mejorar la agregación de valor privado o público. </a:t>
            </a:r>
          </a:p>
          <a:p>
            <a:r>
              <a:rPr lang="es-CL" dirty="0" smtClean="0"/>
              <a:t>Este cambio afecta de manera relevante a un número importante de personas y/o grupos de interés al interior o en el entorno de una o más organizaciones.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Error #7: Dejarse vencer por la cotidianeidad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4402832" cy="4713387"/>
          </a:xfrm>
        </p:spPr>
        <p:txBody>
          <a:bodyPr/>
          <a:lstStyle/>
          <a:p>
            <a:r>
              <a:rPr lang="es-CL" dirty="0" smtClean="0"/>
              <a:t>Lo urgente es siempre más urgente que lo importante.</a:t>
            </a:r>
          </a:p>
          <a:p>
            <a:r>
              <a:rPr lang="es-CL" dirty="0" smtClean="0"/>
              <a:t>Si no le dedicas un tiempo y organización especial al proyecto de cambio, nada ocurrirá.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46082" name="Picture 2" descr="https://encrypted-tbn3.gstatic.com/images?q=tbn:ANd9GcQO_X_NkiVoLKD1PRPKyw-v-xsTH5huzPPDVUUly_dc9qwtfOx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772816"/>
            <a:ext cx="3819858" cy="3478511"/>
          </a:xfrm>
          <a:prstGeom prst="rect">
            <a:avLst/>
          </a:prstGeom>
          <a:noFill/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Error # 8: “Medición delirante de actividades”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1944216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Los cambios comienzan con resultados y terminan con resultados.</a:t>
            </a:r>
          </a:p>
          <a:p>
            <a:r>
              <a:rPr lang="es-CL" dirty="0" smtClean="0"/>
              <a:t>No comienzan ni terminan con actividades, reuniones, cursos, ni discursos.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45058" name="Picture 2" descr="http://www.chsrf.ca/Migrated/Images/cartoons/indicatoriti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807007"/>
            <a:ext cx="3888432" cy="3888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29600" cy="634082"/>
          </a:xfrm>
        </p:spPr>
        <p:txBody>
          <a:bodyPr>
            <a:noAutofit/>
          </a:bodyPr>
          <a:lstStyle/>
          <a:p>
            <a:r>
              <a:rPr lang="es-CL" sz="3200" b="1" dirty="0" smtClean="0">
                <a:solidFill>
                  <a:schemeClr val="tx2"/>
                </a:solidFill>
              </a:rPr>
              <a:t>¿Cómo gestionar adecuadamente los cambios?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573016"/>
            <a:ext cx="9073008" cy="2376264"/>
          </a:xfrm>
        </p:spPr>
        <p:txBody>
          <a:bodyPr>
            <a:noAutofit/>
          </a:bodyPr>
          <a:lstStyle/>
          <a:p>
            <a:pPr indent="-180000">
              <a:spcBef>
                <a:spcPts val="0"/>
              </a:spcBef>
            </a:pPr>
            <a:r>
              <a:rPr lang="es-CL" sz="2400" dirty="0" smtClean="0"/>
              <a:t>Debes comenzar por realizar el “dibujo grueso” de tu visión de futuros deseables y seductores.</a:t>
            </a:r>
          </a:p>
          <a:p>
            <a:pPr indent="-180000">
              <a:spcBef>
                <a:spcPts val="0"/>
              </a:spcBef>
            </a:pPr>
            <a:r>
              <a:rPr lang="es-CL" sz="2400" dirty="0" smtClean="0"/>
              <a:t>Luego, decidir tu estrategia de gestión del cambio.</a:t>
            </a:r>
          </a:p>
          <a:p>
            <a:pPr indent="-180000">
              <a:spcBef>
                <a:spcPts val="0"/>
              </a:spcBef>
            </a:pPr>
            <a:r>
              <a:rPr lang="es-CL" sz="2400" dirty="0" smtClean="0"/>
              <a:t>Esta puede ser “de arriba abajo”, “de abajo arriba”, “muy participativa”, “poco participativa”, “rápida y dolorosa”, “lenta e indolora”, o una combinación de todas en diferentes momentos.</a:t>
            </a:r>
          </a:p>
          <a:p>
            <a:pPr indent="-180000">
              <a:spcBef>
                <a:spcPts val="0"/>
              </a:spcBef>
            </a:pPr>
            <a:r>
              <a:rPr lang="es-CL" sz="2400" dirty="0" smtClean="0"/>
              <a:t>Todas tienen “pros” y “contras”.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170" name="Picture 2" descr="http://jurmo.us/log/wp-content/uploads/2007/04/topdownbottom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764704"/>
            <a:ext cx="4230638" cy="2807606"/>
          </a:xfrm>
          <a:prstGeom prst="rect">
            <a:avLst/>
          </a:prstGeom>
          <a:noFill/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F8736-3522-49AF-B99E-E8EC69DB2C9C}" type="slidenum">
              <a:rPr lang="en-GB"/>
              <a:pPr/>
              <a:t>23</a:t>
            </a:fld>
            <a:endParaRPr lang="en-GB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160" y="260350"/>
            <a:ext cx="7797800" cy="7032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L" sz="4000" b="1" dirty="0">
                <a:solidFill>
                  <a:schemeClr val="tx2"/>
                </a:solidFill>
              </a:rPr>
              <a:t>La secuencia ideal de los cambios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557338"/>
            <a:ext cx="9144000" cy="4319934"/>
            <a:chOff x="113" y="981"/>
            <a:chExt cx="5535" cy="2450"/>
          </a:xfrm>
        </p:grpSpPr>
        <p:sp>
          <p:nvSpPr>
            <p:cNvPr id="89092" name="AutoShape 4"/>
            <p:cNvSpPr>
              <a:spLocks noChangeArrowheads="1"/>
            </p:cNvSpPr>
            <p:nvPr/>
          </p:nvSpPr>
          <p:spPr bwMode="auto">
            <a:xfrm>
              <a:off x="113" y="981"/>
              <a:ext cx="1316" cy="408"/>
            </a:xfrm>
            <a:prstGeom prst="chevron">
              <a:avLst>
                <a:gd name="adj" fmla="val 38975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 1. Levantamiento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Información</a:t>
              </a:r>
            </a:p>
          </p:txBody>
        </p:sp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1247" y="981"/>
              <a:ext cx="953" cy="408"/>
            </a:xfrm>
            <a:prstGeom prst="chevron">
              <a:avLst>
                <a:gd name="adj" fmla="val 40390"/>
              </a:avLst>
            </a:prstGeom>
            <a:solidFill>
              <a:srgbClr val="333399"/>
            </a:solidFill>
            <a:ln w="28575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2. Análisis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y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Síntesis</a:t>
              </a:r>
            </a:p>
          </p:txBody>
        </p:sp>
        <p:sp>
          <p:nvSpPr>
            <p:cNvPr id="89094" name="AutoShape 6"/>
            <p:cNvSpPr>
              <a:spLocks noChangeArrowheads="1"/>
            </p:cNvSpPr>
            <p:nvPr/>
          </p:nvSpPr>
          <p:spPr bwMode="auto">
            <a:xfrm>
              <a:off x="2018" y="981"/>
              <a:ext cx="952" cy="408"/>
            </a:xfrm>
            <a:prstGeom prst="chevron">
              <a:avLst>
                <a:gd name="adj" fmla="val 41417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3. Consenso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sobre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Diagnóstico</a:t>
              </a:r>
            </a:p>
          </p:txBody>
        </p:sp>
        <p:sp>
          <p:nvSpPr>
            <p:cNvPr id="89095" name="AutoShape 7"/>
            <p:cNvSpPr>
              <a:spLocks noChangeArrowheads="1"/>
            </p:cNvSpPr>
            <p:nvPr/>
          </p:nvSpPr>
          <p:spPr bwMode="auto">
            <a:xfrm>
              <a:off x="2789" y="981"/>
              <a:ext cx="861" cy="408"/>
            </a:xfrm>
            <a:prstGeom prst="chevron">
              <a:avLst>
                <a:gd name="adj" fmla="val 35885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4. Visión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Inicial de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Cambios</a:t>
              </a:r>
            </a:p>
          </p:txBody>
        </p:sp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3424" y="981"/>
              <a:ext cx="1088" cy="408"/>
            </a:xfrm>
            <a:prstGeom prst="chevron">
              <a:avLst>
                <a:gd name="adj" fmla="val 51716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5. Estrategia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Intervención</a:t>
              </a:r>
            </a:p>
          </p:txBody>
        </p:sp>
        <p:sp>
          <p:nvSpPr>
            <p:cNvPr id="89097" name="AutoShape 9"/>
            <p:cNvSpPr>
              <a:spLocks noChangeArrowheads="1"/>
            </p:cNvSpPr>
            <p:nvPr/>
          </p:nvSpPr>
          <p:spPr bwMode="auto">
            <a:xfrm>
              <a:off x="4241" y="981"/>
              <a:ext cx="952" cy="408"/>
            </a:xfrm>
            <a:prstGeom prst="chevron">
              <a:avLst>
                <a:gd name="adj" fmla="val 65441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6. Diseño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del Plan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Preliminar </a:t>
              </a:r>
            </a:p>
          </p:txBody>
        </p:sp>
        <p:sp>
          <p:nvSpPr>
            <p:cNvPr id="89098" name="AutoShape 10"/>
            <p:cNvSpPr>
              <a:spLocks noChangeArrowheads="1"/>
            </p:cNvSpPr>
            <p:nvPr/>
          </p:nvSpPr>
          <p:spPr bwMode="auto">
            <a:xfrm>
              <a:off x="113" y="1706"/>
              <a:ext cx="1134" cy="408"/>
            </a:xfrm>
            <a:prstGeom prst="chevron">
              <a:avLst>
                <a:gd name="adj" fmla="val 58869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7. Consenso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sobre el Plan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Preliminar </a:t>
              </a:r>
            </a:p>
          </p:txBody>
        </p:sp>
        <p:sp>
          <p:nvSpPr>
            <p:cNvPr id="89099" name="AutoShape 11"/>
            <p:cNvSpPr>
              <a:spLocks noChangeArrowheads="1"/>
            </p:cNvSpPr>
            <p:nvPr/>
          </p:nvSpPr>
          <p:spPr bwMode="auto">
            <a:xfrm>
              <a:off x="975" y="1706"/>
              <a:ext cx="1361" cy="408"/>
            </a:xfrm>
            <a:prstGeom prst="chevron">
              <a:avLst>
                <a:gd name="adj" fmla="val 64878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8. Organización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para la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Implementación. </a:t>
              </a:r>
            </a:p>
          </p:txBody>
        </p:sp>
        <p:sp>
          <p:nvSpPr>
            <p:cNvPr id="89100" name="AutoShape 12"/>
            <p:cNvSpPr>
              <a:spLocks noChangeArrowheads="1"/>
            </p:cNvSpPr>
            <p:nvPr/>
          </p:nvSpPr>
          <p:spPr bwMode="auto">
            <a:xfrm>
              <a:off x="2064" y="1706"/>
              <a:ext cx="1179" cy="408"/>
            </a:xfrm>
            <a:prstGeom prst="chevron">
              <a:avLst>
                <a:gd name="adj" fmla="val 70075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9. Diseño del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Plan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Detallado </a:t>
              </a:r>
            </a:p>
          </p:txBody>
        </p:sp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2971" y="1706"/>
              <a:ext cx="1179" cy="408"/>
            </a:xfrm>
            <a:prstGeom prst="chevron">
              <a:avLst>
                <a:gd name="adj" fmla="val 67400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10. Diseño del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Plan de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Comunicación </a:t>
              </a:r>
            </a:p>
          </p:txBody>
        </p:sp>
        <p:sp>
          <p:nvSpPr>
            <p:cNvPr id="89102" name="AutoShape 14"/>
            <p:cNvSpPr>
              <a:spLocks noChangeArrowheads="1"/>
            </p:cNvSpPr>
            <p:nvPr/>
          </p:nvSpPr>
          <p:spPr bwMode="auto">
            <a:xfrm>
              <a:off x="113" y="2387"/>
              <a:ext cx="1361" cy="408"/>
            </a:xfrm>
            <a:prstGeom prst="chevron">
              <a:avLst>
                <a:gd name="adj" fmla="val 67658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11. Construcción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 e Implemen-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tación </a:t>
              </a:r>
            </a:p>
          </p:txBody>
        </p:sp>
        <p:sp>
          <p:nvSpPr>
            <p:cNvPr id="89103" name="AutoShape 15"/>
            <p:cNvSpPr>
              <a:spLocks noChangeArrowheads="1"/>
            </p:cNvSpPr>
            <p:nvPr/>
          </p:nvSpPr>
          <p:spPr bwMode="auto">
            <a:xfrm>
              <a:off x="2200" y="2387"/>
              <a:ext cx="1224" cy="408"/>
            </a:xfrm>
            <a:prstGeom prst="chevron">
              <a:avLst>
                <a:gd name="adj" fmla="val 63069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13. Evaluación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Preliminar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 Impacto</a:t>
              </a:r>
            </a:p>
          </p:txBody>
        </p:sp>
        <p:sp>
          <p:nvSpPr>
            <p:cNvPr id="89104" name="AutoShape 16"/>
            <p:cNvSpPr>
              <a:spLocks noChangeArrowheads="1"/>
            </p:cNvSpPr>
            <p:nvPr/>
          </p:nvSpPr>
          <p:spPr bwMode="auto">
            <a:xfrm>
              <a:off x="113" y="3022"/>
              <a:ext cx="1452" cy="408"/>
            </a:xfrm>
            <a:prstGeom prst="chevron">
              <a:avLst>
                <a:gd name="adj" fmla="val 76647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14. Mejoramiento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Continuo</a:t>
              </a:r>
            </a:p>
          </p:txBody>
        </p:sp>
        <p:sp>
          <p:nvSpPr>
            <p:cNvPr id="89105" name="AutoShape 17"/>
            <p:cNvSpPr>
              <a:spLocks noChangeArrowheads="1"/>
            </p:cNvSpPr>
            <p:nvPr/>
          </p:nvSpPr>
          <p:spPr bwMode="auto">
            <a:xfrm>
              <a:off x="1202" y="2387"/>
              <a:ext cx="1361" cy="408"/>
            </a:xfrm>
            <a:prstGeom prst="chevron">
              <a:avLst>
                <a:gd name="adj" fmla="val 67658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12. Entrenamiento,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Prácticas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y Manuales </a:t>
              </a:r>
            </a:p>
          </p:txBody>
        </p:sp>
        <p:sp>
          <p:nvSpPr>
            <p:cNvPr id="89106" name="AutoShape 18"/>
            <p:cNvSpPr>
              <a:spLocks noChangeArrowheads="1"/>
            </p:cNvSpPr>
            <p:nvPr/>
          </p:nvSpPr>
          <p:spPr bwMode="auto">
            <a:xfrm>
              <a:off x="1247" y="3022"/>
              <a:ext cx="1179" cy="408"/>
            </a:xfrm>
            <a:prstGeom prst="chevron">
              <a:avLst>
                <a:gd name="adj" fmla="val 71079"/>
              </a:avLst>
            </a:prstGeom>
            <a:solidFill>
              <a:srgbClr val="333399"/>
            </a:solidFill>
            <a:ln w="28575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15. Evaluación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Final de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Impacto</a:t>
              </a:r>
            </a:p>
          </p:txBody>
        </p:sp>
        <p:sp>
          <p:nvSpPr>
            <p:cNvPr id="89107" name="AutoShape 19"/>
            <p:cNvSpPr>
              <a:spLocks noChangeArrowheads="1"/>
            </p:cNvSpPr>
            <p:nvPr/>
          </p:nvSpPr>
          <p:spPr bwMode="auto">
            <a:xfrm flipH="1">
              <a:off x="2426" y="981"/>
              <a:ext cx="3222" cy="2450"/>
            </a:xfrm>
            <a:prstGeom prst="rtTriangle">
              <a:avLst/>
            </a:prstGeom>
            <a:solidFill>
              <a:srgbClr val="333399"/>
            </a:solidFill>
            <a:ln w="28575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tIns="0" rIns="0" anchor="ctr" anchorCtr="1"/>
            <a:lstStyle/>
            <a:p>
              <a:pPr algn="r" eaLnBrk="1" hangingPunct="1"/>
              <a:r>
                <a:rPr lang="es-CL" sz="900" b="1" dirty="0">
                  <a:solidFill>
                    <a:srgbClr val="FFFF99"/>
                  </a:solidFill>
                  <a:latin typeface="Arial" pitchFamily="34" charset="0"/>
                </a:rPr>
                <a:t>Percepción de Problemas</a:t>
              </a:r>
            </a:p>
            <a:p>
              <a:pPr algn="r" eaLnBrk="1" hangingPunct="1"/>
              <a:r>
                <a:rPr lang="es-CL" sz="1100" b="1" dirty="0">
                  <a:solidFill>
                    <a:srgbClr val="FFFF99"/>
                  </a:solidFill>
                  <a:latin typeface="Arial" pitchFamily="34" charset="0"/>
                </a:rPr>
                <a:t>Necesidad de Cambios</a:t>
              </a:r>
            </a:p>
            <a:p>
              <a:pPr algn="r" eaLnBrk="1" hangingPunct="1"/>
              <a:r>
                <a:rPr lang="es-CL" sz="1200" b="1" dirty="0">
                  <a:solidFill>
                    <a:srgbClr val="FFFF99"/>
                  </a:solidFill>
                  <a:latin typeface="Arial" pitchFamily="34" charset="0"/>
                </a:rPr>
                <a:t>Visión del Cambio Futuro</a:t>
              </a:r>
            </a:p>
            <a:p>
              <a:pPr algn="r" eaLnBrk="1" hangingPunct="1"/>
              <a:r>
                <a:rPr lang="es-CL" sz="1500" b="1" dirty="0">
                  <a:solidFill>
                    <a:srgbClr val="FFFF99"/>
                  </a:solidFill>
                  <a:latin typeface="Arial" pitchFamily="34" charset="0"/>
                </a:rPr>
                <a:t>Primeros Resultados</a:t>
              </a:r>
            </a:p>
            <a:p>
              <a:pPr algn="r" eaLnBrk="1" hangingPunct="1"/>
              <a:r>
                <a:rPr lang="es-CL" sz="1600" b="1" dirty="0">
                  <a:solidFill>
                    <a:srgbClr val="FFFF99"/>
                  </a:solidFill>
                  <a:latin typeface="Arial" pitchFamily="34" charset="0"/>
                </a:rPr>
                <a:t>Convicción Creciente</a:t>
              </a:r>
            </a:p>
            <a:p>
              <a:pPr algn="r" eaLnBrk="1" hangingPunct="1"/>
              <a:r>
                <a:rPr lang="es-CL" sz="1800" b="1" dirty="0">
                  <a:solidFill>
                    <a:srgbClr val="FFFF99"/>
                  </a:solidFill>
                  <a:latin typeface="Arial" pitchFamily="34" charset="0"/>
                </a:rPr>
                <a:t>Medición de los Beneficios</a:t>
              </a:r>
            </a:p>
            <a:p>
              <a:pPr algn="r" eaLnBrk="1" hangingPunct="1"/>
              <a:r>
                <a:rPr lang="es-CL" sz="2000" b="1" dirty="0">
                  <a:solidFill>
                    <a:srgbClr val="FFFF99"/>
                  </a:solidFill>
                  <a:latin typeface="Arial" pitchFamily="34" charset="0"/>
                </a:rPr>
                <a:t>Satisfacción con el Cambio</a:t>
              </a:r>
            </a:p>
          </p:txBody>
        </p:sp>
        <p:sp>
          <p:nvSpPr>
            <p:cNvPr id="89108" name="Line 20"/>
            <p:cNvSpPr>
              <a:spLocks noChangeShapeType="1"/>
            </p:cNvSpPr>
            <p:nvPr/>
          </p:nvSpPr>
          <p:spPr bwMode="auto">
            <a:xfrm flipH="1">
              <a:off x="2925" y="1389"/>
              <a:ext cx="2540" cy="1905"/>
            </a:xfrm>
            <a:prstGeom prst="line">
              <a:avLst/>
            </a:prstGeom>
            <a:noFill/>
            <a:ln w="38100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F8736-3522-49AF-B99E-E8EC69DB2C9C}" type="slidenum">
              <a:rPr lang="en-GB"/>
              <a:pPr/>
              <a:t>24</a:t>
            </a:fld>
            <a:endParaRPr lang="en-GB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160" y="260350"/>
            <a:ext cx="7797800" cy="7032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CL" sz="4000" b="1" dirty="0">
                <a:solidFill>
                  <a:schemeClr val="tx2"/>
                </a:solidFill>
              </a:rPr>
              <a:t>La secuencia </a:t>
            </a:r>
            <a:r>
              <a:rPr lang="es-CL" sz="4000" b="1" dirty="0" smtClean="0">
                <a:solidFill>
                  <a:schemeClr val="tx2"/>
                </a:solidFill>
              </a:rPr>
              <a:t>informal </a:t>
            </a:r>
            <a:r>
              <a:rPr lang="es-CL" sz="4000" b="1" dirty="0">
                <a:solidFill>
                  <a:schemeClr val="tx2"/>
                </a:solidFill>
              </a:rPr>
              <a:t>de los cambios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557338"/>
            <a:ext cx="9144000" cy="4319934"/>
            <a:chOff x="113" y="981"/>
            <a:chExt cx="5535" cy="2450"/>
          </a:xfrm>
        </p:grpSpPr>
        <p:sp>
          <p:nvSpPr>
            <p:cNvPr id="89092" name="AutoShape 4"/>
            <p:cNvSpPr>
              <a:spLocks noChangeArrowheads="1"/>
            </p:cNvSpPr>
            <p:nvPr/>
          </p:nvSpPr>
          <p:spPr bwMode="auto">
            <a:xfrm>
              <a:off x="113" y="981"/>
              <a:ext cx="1316" cy="408"/>
            </a:xfrm>
            <a:prstGeom prst="chevron">
              <a:avLst>
                <a:gd name="adj" fmla="val 38975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 1. Levantamiento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Información</a:t>
              </a:r>
            </a:p>
          </p:txBody>
        </p:sp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1247" y="981"/>
              <a:ext cx="953" cy="408"/>
            </a:xfrm>
            <a:prstGeom prst="chevron">
              <a:avLst>
                <a:gd name="adj" fmla="val 40390"/>
              </a:avLst>
            </a:prstGeom>
            <a:solidFill>
              <a:srgbClr val="333399"/>
            </a:solidFill>
            <a:ln w="28575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2. Análisis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y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Síntesis</a:t>
              </a:r>
            </a:p>
          </p:txBody>
        </p:sp>
        <p:sp>
          <p:nvSpPr>
            <p:cNvPr id="89094" name="AutoShape 6"/>
            <p:cNvSpPr>
              <a:spLocks noChangeArrowheads="1"/>
            </p:cNvSpPr>
            <p:nvPr/>
          </p:nvSpPr>
          <p:spPr bwMode="auto">
            <a:xfrm>
              <a:off x="2018" y="981"/>
              <a:ext cx="952" cy="408"/>
            </a:xfrm>
            <a:prstGeom prst="chevron">
              <a:avLst>
                <a:gd name="adj" fmla="val 41417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3. Consenso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sobre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Diagnóstico</a:t>
              </a:r>
            </a:p>
          </p:txBody>
        </p:sp>
        <p:sp>
          <p:nvSpPr>
            <p:cNvPr id="89095" name="AutoShape 7"/>
            <p:cNvSpPr>
              <a:spLocks noChangeArrowheads="1"/>
            </p:cNvSpPr>
            <p:nvPr/>
          </p:nvSpPr>
          <p:spPr bwMode="auto">
            <a:xfrm>
              <a:off x="2789" y="981"/>
              <a:ext cx="861" cy="408"/>
            </a:xfrm>
            <a:prstGeom prst="chevron">
              <a:avLst>
                <a:gd name="adj" fmla="val 35885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4. Visión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Inicial de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Cambios</a:t>
              </a:r>
            </a:p>
          </p:txBody>
        </p:sp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3424" y="981"/>
              <a:ext cx="1088" cy="408"/>
            </a:xfrm>
            <a:prstGeom prst="chevron">
              <a:avLst>
                <a:gd name="adj" fmla="val 51716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5. Estrategia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Intervención</a:t>
              </a:r>
            </a:p>
          </p:txBody>
        </p:sp>
        <p:sp>
          <p:nvSpPr>
            <p:cNvPr id="89097" name="AutoShape 9"/>
            <p:cNvSpPr>
              <a:spLocks noChangeArrowheads="1"/>
            </p:cNvSpPr>
            <p:nvPr/>
          </p:nvSpPr>
          <p:spPr bwMode="auto">
            <a:xfrm>
              <a:off x="4241" y="981"/>
              <a:ext cx="952" cy="408"/>
            </a:xfrm>
            <a:prstGeom prst="chevron">
              <a:avLst>
                <a:gd name="adj" fmla="val 65441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6. Diseño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del Plan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Preliminar </a:t>
              </a:r>
            </a:p>
          </p:txBody>
        </p:sp>
        <p:sp>
          <p:nvSpPr>
            <p:cNvPr id="89098" name="AutoShape 10"/>
            <p:cNvSpPr>
              <a:spLocks noChangeArrowheads="1"/>
            </p:cNvSpPr>
            <p:nvPr/>
          </p:nvSpPr>
          <p:spPr bwMode="auto">
            <a:xfrm>
              <a:off x="113" y="1706"/>
              <a:ext cx="1134" cy="408"/>
            </a:xfrm>
            <a:prstGeom prst="chevron">
              <a:avLst>
                <a:gd name="adj" fmla="val 58869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7. Consenso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sobre el Plan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Preliminar </a:t>
              </a:r>
            </a:p>
          </p:txBody>
        </p:sp>
        <p:sp>
          <p:nvSpPr>
            <p:cNvPr id="89099" name="AutoShape 11"/>
            <p:cNvSpPr>
              <a:spLocks noChangeArrowheads="1"/>
            </p:cNvSpPr>
            <p:nvPr/>
          </p:nvSpPr>
          <p:spPr bwMode="auto">
            <a:xfrm>
              <a:off x="975" y="1706"/>
              <a:ext cx="1361" cy="408"/>
            </a:xfrm>
            <a:prstGeom prst="chevron">
              <a:avLst>
                <a:gd name="adj" fmla="val 64878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8. Organización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para la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Implementación. </a:t>
              </a:r>
            </a:p>
          </p:txBody>
        </p:sp>
        <p:sp>
          <p:nvSpPr>
            <p:cNvPr id="89100" name="AutoShape 12"/>
            <p:cNvSpPr>
              <a:spLocks noChangeArrowheads="1"/>
            </p:cNvSpPr>
            <p:nvPr/>
          </p:nvSpPr>
          <p:spPr bwMode="auto">
            <a:xfrm>
              <a:off x="2064" y="1706"/>
              <a:ext cx="1179" cy="408"/>
            </a:xfrm>
            <a:prstGeom prst="chevron">
              <a:avLst>
                <a:gd name="adj" fmla="val 70075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9. Diseño del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Plan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Detallado </a:t>
              </a:r>
            </a:p>
          </p:txBody>
        </p:sp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2971" y="1706"/>
              <a:ext cx="1179" cy="408"/>
            </a:xfrm>
            <a:prstGeom prst="chevron">
              <a:avLst>
                <a:gd name="adj" fmla="val 67400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10. Diseño del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Plan de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Comunicación </a:t>
              </a:r>
            </a:p>
          </p:txBody>
        </p:sp>
        <p:sp>
          <p:nvSpPr>
            <p:cNvPr id="89102" name="AutoShape 14"/>
            <p:cNvSpPr>
              <a:spLocks noChangeArrowheads="1"/>
            </p:cNvSpPr>
            <p:nvPr/>
          </p:nvSpPr>
          <p:spPr bwMode="auto">
            <a:xfrm>
              <a:off x="113" y="2387"/>
              <a:ext cx="1361" cy="408"/>
            </a:xfrm>
            <a:prstGeom prst="chevron">
              <a:avLst>
                <a:gd name="adj" fmla="val 67658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11. Construcción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 e Implemen-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tación </a:t>
              </a:r>
            </a:p>
          </p:txBody>
        </p:sp>
        <p:sp>
          <p:nvSpPr>
            <p:cNvPr id="89103" name="AutoShape 15"/>
            <p:cNvSpPr>
              <a:spLocks noChangeArrowheads="1"/>
            </p:cNvSpPr>
            <p:nvPr/>
          </p:nvSpPr>
          <p:spPr bwMode="auto">
            <a:xfrm>
              <a:off x="2200" y="2387"/>
              <a:ext cx="1224" cy="408"/>
            </a:xfrm>
            <a:prstGeom prst="chevron">
              <a:avLst>
                <a:gd name="adj" fmla="val 63069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13. Evaluación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Preliminar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de Impacto</a:t>
              </a:r>
            </a:p>
          </p:txBody>
        </p:sp>
        <p:sp>
          <p:nvSpPr>
            <p:cNvPr id="89104" name="AutoShape 16"/>
            <p:cNvSpPr>
              <a:spLocks noChangeArrowheads="1"/>
            </p:cNvSpPr>
            <p:nvPr/>
          </p:nvSpPr>
          <p:spPr bwMode="auto">
            <a:xfrm>
              <a:off x="113" y="3022"/>
              <a:ext cx="1452" cy="408"/>
            </a:xfrm>
            <a:prstGeom prst="chevron">
              <a:avLst>
                <a:gd name="adj" fmla="val 76647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14. Mejoramiento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Continuo</a:t>
              </a:r>
            </a:p>
          </p:txBody>
        </p:sp>
        <p:sp>
          <p:nvSpPr>
            <p:cNvPr id="89105" name="AutoShape 17"/>
            <p:cNvSpPr>
              <a:spLocks noChangeArrowheads="1"/>
            </p:cNvSpPr>
            <p:nvPr/>
          </p:nvSpPr>
          <p:spPr bwMode="auto">
            <a:xfrm>
              <a:off x="1202" y="2387"/>
              <a:ext cx="1361" cy="408"/>
            </a:xfrm>
            <a:prstGeom prst="chevron">
              <a:avLst>
                <a:gd name="adj" fmla="val 67658"/>
              </a:avLst>
            </a:prstGeom>
            <a:solidFill>
              <a:srgbClr val="333399"/>
            </a:solidFill>
            <a:ln w="28575" algn="ctr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12. Entrenamiento,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Prácticas 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y Manuales </a:t>
              </a:r>
            </a:p>
          </p:txBody>
        </p:sp>
        <p:sp>
          <p:nvSpPr>
            <p:cNvPr id="89106" name="AutoShape 18"/>
            <p:cNvSpPr>
              <a:spLocks noChangeArrowheads="1"/>
            </p:cNvSpPr>
            <p:nvPr/>
          </p:nvSpPr>
          <p:spPr bwMode="auto">
            <a:xfrm>
              <a:off x="1247" y="3022"/>
              <a:ext cx="1179" cy="408"/>
            </a:xfrm>
            <a:prstGeom prst="chevron">
              <a:avLst>
                <a:gd name="adj" fmla="val 71079"/>
              </a:avLst>
            </a:prstGeom>
            <a:solidFill>
              <a:srgbClr val="333399"/>
            </a:solidFill>
            <a:ln w="28575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15. Evaluación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Final de</a:t>
              </a:r>
            </a:p>
            <a:p>
              <a:pPr algn="r" eaLnBrk="1" hangingPunct="1">
                <a:lnSpc>
                  <a:spcPct val="80000"/>
                </a:lnSpc>
              </a:pPr>
              <a:r>
                <a:rPr lang="es-CL" sz="1400" b="1">
                  <a:solidFill>
                    <a:srgbClr val="FFFF99"/>
                  </a:solidFill>
                  <a:latin typeface="Arial" pitchFamily="34" charset="0"/>
                </a:rPr>
                <a:t>Impacto</a:t>
              </a:r>
            </a:p>
          </p:txBody>
        </p:sp>
        <p:sp>
          <p:nvSpPr>
            <p:cNvPr id="89107" name="AutoShape 19"/>
            <p:cNvSpPr>
              <a:spLocks noChangeArrowheads="1"/>
            </p:cNvSpPr>
            <p:nvPr/>
          </p:nvSpPr>
          <p:spPr bwMode="auto">
            <a:xfrm flipH="1">
              <a:off x="2426" y="981"/>
              <a:ext cx="3222" cy="2450"/>
            </a:xfrm>
            <a:prstGeom prst="rtTriangle">
              <a:avLst/>
            </a:prstGeom>
            <a:solidFill>
              <a:srgbClr val="333399"/>
            </a:solidFill>
            <a:ln w="28575">
              <a:solidFill>
                <a:srgbClr val="FFFF66"/>
              </a:solidFill>
              <a:miter lim="800000"/>
              <a:headEnd/>
              <a:tailEnd/>
            </a:ln>
            <a:effectLst/>
          </p:spPr>
          <p:txBody>
            <a:bodyPr wrap="none" tIns="0" rIns="0" anchor="ctr" anchorCtr="1"/>
            <a:lstStyle/>
            <a:p>
              <a:pPr algn="r" eaLnBrk="1" hangingPunct="1"/>
              <a:r>
                <a:rPr lang="es-CL" sz="900" b="1" dirty="0">
                  <a:solidFill>
                    <a:srgbClr val="FFFF99"/>
                  </a:solidFill>
                  <a:latin typeface="Arial" pitchFamily="34" charset="0"/>
                </a:rPr>
                <a:t>Percepción de Problemas</a:t>
              </a:r>
            </a:p>
            <a:p>
              <a:pPr algn="r" eaLnBrk="1" hangingPunct="1"/>
              <a:r>
                <a:rPr lang="es-CL" sz="1100" b="1" dirty="0">
                  <a:solidFill>
                    <a:srgbClr val="FFFF99"/>
                  </a:solidFill>
                  <a:latin typeface="Arial" pitchFamily="34" charset="0"/>
                </a:rPr>
                <a:t>Necesidad de Cambios</a:t>
              </a:r>
            </a:p>
            <a:p>
              <a:pPr algn="r" eaLnBrk="1" hangingPunct="1"/>
              <a:r>
                <a:rPr lang="es-CL" sz="1200" b="1" dirty="0">
                  <a:solidFill>
                    <a:srgbClr val="FFFF99"/>
                  </a:solidFill>
                  <a:latin typeface="Arial" pitchFamily="34" charset="0"/>
                </a:rPr>
                <a:t>Visión del Cambio Futuro</a:t>
              </a:r>
            </a:p>
            <a:p>
              <a:pPr algn="r" eaLnBrk="1" hangingPunct="1"/>
              <a:r>
                <a:rPr lang="es-CL" sz="1500" b="1" dirty="0">
                  <a:solidFill>
                    <a:srgbClr val="FFFF99"/>
                  </a:solidFill>
                  <a:latin typeface="Arial" pitchFamily="34" charset="0"/>
                </a:rPr>
                <a:t>Primeros Resultados</a:t>
              </a:r>
            </a:p>
            <a:p>
              <a:pPr algn="r" eaLnBrk="1" hangingPunct="1"/>
              <a:r>
                <a:rPr lang="es-CL" sz="1600" b="1" dirty="0">
                  <a:solidFill>
                    <a:srgbClr val="FFFF99"/>
                  </a:solidFill>
                  <a:latin typeface="Arial" pitchFamily="34" charset="0"/>
                </a:rPr>
                <a:t>Convicción Creciente</a:t>
              </a:r>
            </a:p>
            <a:p>
              <a:pPr algn="r" eaLnBrk="1" hangingPunct="1"/>
              <a:r>
                <a:rPr lang="es-CL" sz="1800" b="1" dirty="0">
                  <a:solidFill>
                    <a:srgbClr val="FFFF99"/>
                  </a:solidFill>
                  <a:latin typeface="Arial" pitchFamily="34" charset="0"/>
                </a:rPr>
                <a:t>Medición de los Beneficios</a:t>
              </a:r>
            </a:p>
            <a:p>
              <a:pPr algn="r" eaLnBrk="1" hangingPunct="1"/>
              <a:r>
                <a:rPr lang="es-CL" sz="2000" b="1" dirty="0">
                  <a:solidFill>
                    <a:srgbClr val="FFFF99"/>
                  </a:solidFill>
                  <a:latin typeface="Arial" pitchFamily="34" charset="0"/>
                </a:rPr>
                <a:t>Satisfacción con el Cambio</a:t>
              </a:r>
            </a:p>
          </p:txBody>
        </p:sp>
        <p:sp>
          <p:nvSpPr>
            <p:cNvPr id="89108" name="Line 20"/>
            <p:cNvSpPr>
              <a:spLocks noChangeShapeType="1"/>
            </p:cNvSpPr>
            <p:nvPr/>
          </p:nvSpPr>
          <p:spPr bwMode="auto">
            <a:xfrm flipH="1">
              <a:off x="2925" y="1389"/>
              <a:ext cx="2540" cy="1905"/>
            </a:xfrm>
            <a:prstGeom prst="line">
              <a:avLst/>
            </a:prstGeom>
            <a:noFill/>
            <a:ln w="38100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899592" y="1196752"/>
            <a:ext cx="1224136" cy="72008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Pequeños logros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467544" y="2564904"/>
            <a:ext cx="1224136" cy="72008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Pequeños logros</a:t>
            </a:r>
            <a:endParaRPr lang="en-US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4716016" y="1700808"/>
            <a:ext cx="1224136" cy="72008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Pequeños logros</a:t>
            </a:r>
            <a:endParaRPr lang="en-US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4283968" y="3068960"/>
            <a:ext cx="1224136" cy="72008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Pequeños logros</a:t>
            </a:r>
            <a:endParaRPr lang="en-US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1043608" y="4437112"/>
            <a:ext cx="1224136" cy="72008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Pequeños logros</a:t>
            </a:r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2267744" y="1916832"/>
            <a:ext cx="2160240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Conversación y retroalimentación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372200" y="1124744"/>
            <a:ext cx="2160240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Conversación y retroalimentación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652120" y="2492896"/>
            <a:ext cx="2160240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Conversación y retroalimentación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63688" y="3212976"/>
            <a:ext cx="2160240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Conversación y retroalimentación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059832" y="4221088"/>
            <a:ext cx="2160240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Conversación y retroalimentación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Recuerde: la gestión del cambio requiere de una dosis significativa de tiempo, persistencia, comunicación, liderazgo, cooperación y visión.</a:t>
            </a:r>
            <a:br>
              <a:rPr lang="es-CL" b="1" dirty="0" smtClean="0">
                <a:solidFill>
                  <a:schemeClr val="tx2"/>
                </a:solidFill>
              </a:rPr>
            </a:b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www.mariowaissbluth.com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Las </a:t>
            </a:r>
            <a:r>
              <a:rPr lang="es-CL" b="1" dirty="0">
                <a:solidFill>
                  <a:schemeClr val="tx2"/>
                </a:solidFill>
              </a:rPr>
              <a:t>D</a:t>
            </a:r>
            <a:r>
              <a:rPr lang="es-CL" b="1" dirty="0" smtClean="0">
                <a:solidFill>
                  <a:schemeClr val="tx2"/>
                </a:solidFill>
              </a:rPr>
              <a:t>ificultades del Cambio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Diseñar un cambio desde un punto de vista técnico es la parte grata, inspiradora y comparativamente fácil.  </a:t>
            </a:r>
          </a:p>
          <a:p>
            <a:r>
              <a:rPr lang="es-CL" dirty="0" smtClean="0"/>
              <a:t>Pero… todo cambio, por técnico que sea genera – por definición – fricciones, incomprensiones, cambios de hábitos  y temores. </a:t>
            </a:r>
          </a:p>
          <a:p>
            <a:r>
              <a:rPr lang="es-CL" dirty="0" smtClean="0"/>
              <a:t>Y esto es lo que hace que en TODO proyecto de cambio surja………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 vert="horz" lIns="91440" tIns="45720" rIns="91440" bIns="45720" rtlCol="0" anchor="ctr"/>
          <a:lstStyle/>
          <a:p>
            <a:r>
              <a:rPr lang="en-US" sz="1600" dirty="0"/>
              <a:t>www.mariowaissbluth.com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La Resistencia al Cambio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146" name="Picture 2" descr="http://www.n3dsworld.com/wp-content/uploads/2011/01/Monster-Hunter-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0872" y="1772816"/>
            <a:ext cx="7256617" cy="3744416"/>
          </a:xfrm>
          <a:prstGeom prst="rect">
            <a:avLst/>
          </a:prstGeom>
          <a:noFill/>
        </p:spPr>
      </p:pic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La Resistencia al Cambio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Es comprensible y esperable.</a:t>
            </a:r>
          </a:p>
          <a:p>
            <a:r>
              <a:rPr lang="es-CL" dirty="0" smtClean="0"/>
              <a:t>No es fruto de la mala suerte ni una “desgracia divina”</a:t>
            </a:r>
          </a:p>
          <a:p>
            <a:r>
              <a:rPr lang="es-CL" dirty="0" smtClean="0"/>
              <a:t>No ocurre porque “la gente es tonta, egoísta o recelosa”.</a:t>
            </a:r>
          </a:p>
          <a:p>
            <a:r>
              <a:rPr lang="es-CL" dirty="0" smtClean="0"/>
              <a:t>Los encargados de cambiar las cosas, que  se encuentran con incomprensiones y resistencias al cambio, y se quejan de ello, son tan absurdos como……..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s-CL" sz="3600" b="1" dirty="0" smtClean="0">
                <a:solidFill>
                  <a:schemeClr val="tx2"/>
                </a:solidFill>
              </a:rPr>
              <a:t>..un psiquiatra que se quejara de que “le tocan puros pacientes con problemas”..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 descr="http://www.best-of-web.com/_images_300/Man_Laying_on_a_Couch_Talking_to_His_Psychiatrist_101015-002945-3510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844823"/>
            <a:ext cx="5688632" cy="4456097"/>
          </a:xfrm>
          <a:prstGeom prst="rect">
            <a:avLst/>
          </a:prstGeom>
          <a:noFill/>
        </p:spPr>
      </p:pic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La Resistencia al Cambio es Comprensible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Cambiar hábitos y culturas cotidianas es difícil. Si no lo cree, pregúntese cuántas veces Ud. ha tratado de hacer una dieta y ha fallado.</a:t>
            </a:r>
          </a:p>
          <a:p>
            <a:r>
              <a:rPr lang="es-CL" dirty="0" smtClean="0"/>
              <a:t>Los afectados por el cambio, sean estos trabajadores, funcionarios, proveedores o clientes, sienten el legítimo temor de que a ellos les vaya a ir mal de algún modo.</a:t>
            </a:r>
          </a:p>
          <a:p>
            <a:r>
              <a:rPr lang="es-CL" dirty="0" smtClean="0"/>
              <a:t>Pueden haber intereses creados.</a:t>
            </a:r>
          </a:p>
          <a:p>
            <a:r>
              <a:rPr lang="es-CL" dirty="0" smtClean="0"/>
              <a:t>Se han intentado cambios previamente y no han funcionado. Esto genera desconfianza.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s-CL" sz="2800" b="1" dirty="0" smtClean="0">
                <a:solidFill>
                  <a:schemeClr val="tx2"/>
                </a:solidFill>
              </a:rPr>
              <a:t>Los Temores de Trabajadores y Funcionarios son Comprensibles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6588224" cy="5616624"/>
          </a:xfrm>
        </p:spPr>
        <p:txBody>
          <a:bodyPr>
            <a:noAutofit/>
          </a:bodyPr>
          <a:lstStyle/>
          <a:p>
            <a:r>
              <a:rPr lang="es-CL" sz="2400" dirty="0" smtClean="0"/>
              <a:t>Especialmente cuando los cambios se anuncian bruscamente, sin dar las razones, y sin explicar en qué consistirán..</a:t>
            </a:r>
          </a:p>
          <a:p>
            <a:r>
              <a:rPr lang="es-CL" sz="2400" dirty="0" smtClean="0"/>
              <a:t>¿La modernización generará redundancia y perderé el trabajo???</a:t>
            </a:r>
          </a:p>
          <a:p>
            <a:r>
              <a:rPr lang="es-CL" sz="2400" dirty="0" smtClean="0"/>
              <a:t>¿La modernización hará aflorar mis carencias de capacidades? ¿Voy a quedar mal?</a:t>
            </a:r>
          </a:p>
          <a:p>
            <a:r>
              <a:rPr lang="es-CL" sz="2400" dirty="0" smtClean="0"/>
              <a:t>¿Me van a trasladar de oficina o me van a cambiar el jefe y/o mis colegas???</a:t>
            </a:r>
          </a:p>
          <a:p>
            <a:r>
              <a:rPr lang="es-CL" sz="2400" dirty="0" smtClean="0"/>
              <a:t>¿Van a alterar mi trabajosamente lograda “zona de confort”??</a:t>
            </a:r>
          </a:p>
          <a:p>
            <a:r>
              <a:rPr lang="es-CL" sz="2400" dirty="0" smtClean="0"/>
              <a:t>¿Qué reglas del juego formales e informales me van a cambiar???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372200" y="1124744"/>
            <a:ext cx="2771800" cy="3456384"/>
            <a:chOff x="5508104" y="1700808"/>
            <a:chExt cx="3635896" cy="3528392"/>
          </a:xfrm>
        </p:grpSpPr>
        <p:pic>
          <p:nvPicPr>
            <p:cNvPr id="1026" name="Picture 2" descr="https://encrypted-tbn3.gstatic.com/images?q=tbn:ANd9GcQIrNTzMpn8qd6QqBgngpsa1K7HpZlmBInwikJYf-7eB_u8rPQO4Q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08104" y="2348880"/>
              <a:ext cx="3150350" cy="2800311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8316416" y="1700808"/>
              <a:ext cx="827584" cy="3528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smtClean="0"/>
              <a:t>www.mariowaissbluth.com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Súmele la comprensible incredulidad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ADCF-9AB8-4574-8EB4-53C8AD93766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03848" y="842340"/>
            <a:ext cx="5832648" cy="45402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“Ha de considerarse que no hay cosa más difícil de emprender, ni de resultado más dudoso, ni de más arriesgado manejo, que ser el primero en introducir </a:t>
            </a:r>
            <a:r>
              <a:rPr kumimoji="0" lang="es-ES_tradnl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nuevas disposiciones</a:t>
            </a:r>
            <a:r>
              <a:rPr kumimoji="0" lang="es-ES_tradnl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…….porque el introductor tiene por enemigos a todos los que se benefician de las instituciones viejas, y por tibios defensores, a todos aquellos que se beneficiarán de las nuevas; 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….. tibieza que procede en parte de </a:t>
            </a:r>
            <a:r>
              <a:rPr kumimoji="0" lang="es-ES_tradnl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incredulidad de los hombre</a:t>
            </a:r>
            <a:r>
              <a:rPr kumimoji="0" lang="es-ES_tradnl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s, quienes no creen en ninguna cosa nueva hasta que la ratifica una experiencia firme”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s-ES_tradnl" sz="2300" dirty="0" smtClean="0"/>
              <a:t>Nicolás </a:t>
            </a:r>
            <a:r>
              <a:rPr lang="es-ES_tradnl" sz="2300" dirty="0" err="1" smtClean="0"/>
              <a:t>Machiavello</a:t>
            </a:r>
            <a:r>
              <a:rPr lang="es-ES_tradnl" sz="2300" dirty="0" smtClean="0"/>
              <a:t>, El Príncipe, 1513</a:t>
            </a:r>
            <a:endParaRPr kumimoji="0" lang="es-ES_tradnl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http://upload.wikimedia.org/wikipedia/commons/7/77/Machiavelli_Principe_Cover_P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12776"/>
            <a:ext cx="2825114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1668</Words>
  <Application>Microsoft Office PowerPoint</Application>
  <PresentationFormat>Presentación en pantalla (4:3)</PresentationFormat>
  <Paragraphs>281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7" baseType="lpstr">
      <vt:lpstr>Office Theme</vt:lpstr>
      <vt:lpstr>Custom Design</vt:lpstr>
      <vt:lpstr>Liderazgo, resistencia al cambio y transformación estratégica de las organizaciones</vt:lpstr>
      <vt:lpstr>Cambio</vt:lpstr>
      <vt:lpstr>Las Dificultades del Cambio</vt:lpstr>
      <vt:lpstr>La Resistencia al Cambio</vt:lpstr>
      <vt:lpstr>La Resistencia al Cambio</vt:lpstr>
      <vt:lpstr>..un psiquiatra que se quejara de que “le tocan puros pacientes con problemas”..</vt:lpstr>
      <vt:lpstr>La Resistencia al Cambio es Comprensible</vt:lpstr>
      <vt:lpstr>Los Temores de Trabajadores y Funcionarios son Comprensibles</vt:lpstr>
      <vt:lpstr>Súmele la comprensible incredulidad</vt:lpstr>
      <vt:lpstr>Cultura Organizacional</vt:lpstr>
      <vt:lpstr>Ejemplos de rasgos culturales</vt:lpstr>
      <vt:lpstr>Moraleja Central del Cambio</vt:lpstr>
      <vt:lpstr>Si Ud. ha dirigido, vivido u observado algún proyecto importante de cambio, señale cuáles de estos problemas ha observado.</vt:lpstr>
      <vt:lpstr>Error Frecuente #1</vt:lpstr>
      <vt:lpstr>Error frecuente #2</vt:lpstr>
      <vt:lpstr>Error frecuente # 3</vt:lpstr>
      <vt:lpstr>Error frecuente # 4</vt:lpstr>
      <vt:lpstr>Error #5: No atreverse “el día D”</vt:lpstr>
      <vt:lpstr>Error #6: No planear la aparición sistemática y continua de triunfos menores de corto plazo.</vt:lpstr>
      <vt:lpstr>Error #7: Dejarse vencer por la cotidianeidad</vt:lpstr>
      <vt:lpstr>Error # 8: “Medición delirante de actividades”</vt:lpstr>
      <vt:lpstr>¿Cómo gestionar adecuadamente los cambios?</vt:lpstr>
      <vt:lpstr>La secuencia ideal de los cambios</vt:lpstr>
      <vt:lpstr>La secuencia informal de los cambios</vt:lpstr>
      <vt:lpstr>Recuerde: la gestión del cambio requiere de una dosis significativa de tiempo, persistencia, comunicación, liderazgo, cooperación y visión.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del cambio en organizaciones, programas y proyectos</dc:title>
  <dc:creator>Mario Waissbluth</dc:creator>
  <cp:lastModifiedBy>Claudia Castillo</cp:lastModifiedBy>
  <cp:revision>23</cp:revision>
  <dcterms:created xsi:type="dcterms:W3CDTF">2012-11-02T15:48:42Z</dcterms:created>
  <dcterms:modified xsi:type="dcterms:W3CDTF">2013-12-02T12:45:08Z</dcterms:modified>
</cp:coreProperties>
</file>