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37"/>
  </p:notesMasterIdLst>
  <p:sldIdLst>
    <p:sldId id="256" r:id="rId2"/>
    <p:sldId id="283" r:id="rId3"/>
    <p:sldId id="264" r:id="rId4"/>
    <p:sldId id="261" r:id="rId5"/>
    <p:sldId id="262" r:id="rId6"/>
    <p:sldId id="266" r:id="rId7"/>
    <p:sldId id="267" r:id="rId8"/>
    <p:sldId id="268" r:id="rId9"/>
    <p:sldId id="284" r:id="rId10"/>
    <p:sldId id="270" r:id="rId11"/>
    <p:sldId id="272" r:id="rId12"/>
    <p:sldId id="273" r:id="rId13"/>
    <p:sldId id="275" r:id="rId14"/>
    <p:sldId id="276" r:id="rId15"/>
    <p:sldId id="274" r:id="rId16"/>
    <p:sldId id="286" r:id="rId17"/>
    <p:sldId id="285" r:id="rId18"/>
    <p:sldId id="278" r:id="rId19"/>
    <p:sldId id="287" r:id="rId20"/>
    <p:sldId id="279" r:id="rId21"/>
    <p:sldId id="281" r:id="rId22"/>
    <p:sldId id="288" r:id="rId23"/>
    <p:sldId id="289" r:id="rId24"/>
    <p:sldId id="298" r:id="rId25"/>
    <p:sldId id="290" r:id="rId26"/>
    <p:sldId id="291" r:id="rId27"/>
    <p:sldId id="300" r:id="rId28"/>
    <p:sldId id="301" r:id="rId29"/>
    <p:sldId id="292" r:id="rId30"/>
    <p:sldId id="293" r:id="rId31"/>
    <p:sldId id="294" r:id="rId32"/>
    <p:sldId id="295" r:id="rId33"/>
    <p:sldId id="296" r:id="rId34"/>
    <p:sldId id="297" r:id="rId35"/>
    <p:sldId id="28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2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cat>
            <c:strRef>
              <c:f>Hoja1!$H$8:$H$9</c:f>
              <c:strCache>
                <c:ptCount val="2"/>
                <c:pt idx="0">
                  <c:v>admisibles </c:v>
                </c:pt>
                <c:pt idx="1">
                  <c:v>inadmisibles </c:v>
                </c:pt>
              </c:strCache>
            </c:strRef>
          </c:cat>
          <c:val>
            <c:numRef>
              <c:f>Hoja1!$I$8:$I$9</c:f>
              <c:numCache>
                <c:formatCode>General</c:formatCode>
                <c:ptCount val="2"/>
                <c:pt idx="0">
                  <c:v>40.0</c:v>
                </c:pt>
                <c:pt idx="1">
                  <c:v>14.0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cat>
            <c:strRef>
              <c:f>Hoja1!$L$8:$L$9</c:f>
              <c:strCache>
                <c:ptCount val="2"/>
                <c:pt idx="0">
                  <c:v>Aprobados</c:v>
                </c:pt>
                <c:pt idx="1">
                  <c:v>Rechazados</c:v>
                </c:pt>
              </c:strCache>
            </c:strRef>
          </c:cat>
          <c:val>
            <c:numRef>
              <c:f>Hoja1!$M$8:$M$9</c:f>
              <c:numCache>
                <c:formatCode>General</c:formatCode>
                <c:ptCount val="2"/>
                <c:pt idx="0">
                  <c:v>23.0</c:v>
                </c:pt>
                <c:pt idx="1">
                  <c:v>31.0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0671683100566"/>
          <c:y val="0.706602818028468"/>
          <c:w val="0.175766911267634"/>
          <c:h val="0.244573561730439"/>
        </c:manualLayout>
      </c:layout>
      <c:overlay val="0"/>
      <c:txPr>
        <a:bodyPr/>
        <a:lstStyle/>
        <a:p>
          <a:pPr>
            <a:defRPr sz="1800">
              <a:latin typeface="Calibri"/>
              <a:cs typeface="Calibri"/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84AF9B-7E87-2D47-BF58-D74F42EDE55C}" type="doc">
      <dgm:prSet loTypeId="urn:microsoft.com/office/officeart/2005/8/layout/radial4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EB88B21-E3F1-7B44-9383-80A1ECEBA262}">
      <dgm:prSet phldrT="[Texto]"/>
      <dgm:spPr/>
      <dgm:t>
        <a:bodyPr/>
        <a:lstStyle/>
        <a:p>
          <a:r>
            <a:rPr lang="es-ES" dirty="0" smtClean="0">
              <a:latin typeface="Calibri"/>
              <a:cs typeface="Calibri"/>
            </a:rPr>
            <a:t>MODELO DE INVERSIONES RELACIONADAS</a:t>
          </a:r>
          <a:endParaRPr lang="es-ES" dirty="0">
            <a:latin typeface="Calibri"/>
            <a:cs typeface="Calibri"/>
          </a:endParaRPr>
        </a:p>
      </dgm:t>
    </dgm:pt>
    <dgm:pt modelId="{D129A4D1-618A-6148-B0CA-1906883EF5BD}" type="parTrans" cxnId="{6DDE8871-F732-D54E-8D78-7E174ECE4B0F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BAA203F4-407E-114D-851F-4F6CAAD1470D}" type="sibTrans" cxnId="{6DDE8871-F732-D54E-8D78-7E174ECE4B0F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40E2F020-357D-0D43-ABFE-4ADC0728CD07}">
      <dgm:prSet phldrT="[Texto]"/>
      <dgm:spPr/>
      <dgm:t>
        <a:bodyPr/>
        <a:lstStyle/>
        <a:p>
          <a:r>
            <a:rPr lang="es-ES" dirty="0" smtClean="0">
              <a:latin typeface="Calibri"/>
              <a:cs typeface="Calibri"/>
            </a:rPr>
            <a:t>POLO PETRQUÍMICO</a:t>
          </a:r>
          <a:endParaRPr lang="es-ES" dirty="0">
            <a:latin typeface="Calibri"/>
            <a:cs typeface="Calibri"/>
          </a:endParaRPr>
        </a:p>
      </dgm:t>
    </dgm:pt>
    <dgm:pt modelId="{4C35C5F5-04F3-1B4B-B201-4DFCA185752E}" type="parTrans" cxnId="{341680E0-A422-1E45-8AFD-4EF29AB77565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9F34FFD6-78BF-9A49-B6AF-74B719D9FE9D}" type="sibTrans" cxnId="{341680E0-A422-1E45-8AFD-4EF29AB77565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ACC89B6E-7F9D-EF4A-B2C5-AD776504E797}">
      <dgm:prSet phldrT="[Texto]"/>
      <dgm:spPr/>
      <dgm:t>
        <a:bodyPr/>
        <a:lstStyle/>
        <a:p>
          <a:r>
            <a:rPr lang="es-ES" dirty="0" smtClean="0">
              <a:latin typeface="Calibri"/>
              <a:cs typeface="Calibri"/>
            </a:rPr>
            <a:t>PROGRAMA ATRACCION DE INVERSIONES</a:t>
          </a:r>
          <a:endParaRPr lang="es-ES" dirty="0">
            <a:latin typeface="Calibri"/>
            <a:cs typeface="Calibri"/>
          </a:endParaRPr>
        </a:p>
      </dgm:t>
    </dgm:pt>
    <dgm:pt modelId="{572356C1-9FA3-B049-B675-4BFE2CDF305B}" type="parTrans" cxnId="{B9CF2623-4DA4-1345-A1DB-9AEE8464F025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5D38541C-2A3C-584D-A105-26AEF8D3C82E}" type="sibTrans" cxnId="{B9CF2623-4DA4-1345-A1DB-9AEE8464F025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13144E3E-1624-5042-BE30-C103E8E90148}">
      <dgm:prSet phldrT="[Texto]"/>
      <dgm:spPr/>
      <dgm:t>
        <a:bodyPr/>
        <a:lstStyle/>
        <a:p>
          <a:r>
            <a:rPr lang="es-ES" dirty="0" smtClean="0">
              <a:latin typeface="Calibri"/>
              <a:cs typeface="Calibri"/>
            </a:rPr>
            <a:t>CIPA</a:t>
          </a:r>
          <a:endParaRPr lang="es-ES" dirty="0">
            <a:latin typeface="Calibri"/>
            <a:cs typeface="Calibri"/>
          </a:endParaRPr>
        </a:p>
      </dgm:t>
    </dgm:pt>
    <dgm:pt modelId="{4D81E0E9-AB74-0048-A8D6-368187BA3265}" type="parTrans" cxnId="{9A742090-46DB-464C-B7C3-E1E3C373D6FE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DC49F005-A0EA-984C-9168-9BD18BC75AE6}" type="sibTrans" cxnId="{9A742090-46DB-464C-B7C3-E1E3C373D6FE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DB9B36AB-96F1-4C47-892D-D6E54EBF9050}" type="pres">
      <dgm:prSet presAssocID="{4584AF9B-7E87-2D47-BF58-D74F42EDE55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B4FD37C-A361-884C-A171-4D20A9C3A9B0}" type="pres">
      <dgm:prSet presAssocID="{5EB88B21-E3F1-7B44-9383-80A1ECEBA262}" presName="centerShape" presStyleLbl="node0" presStyleIdx="0" presStyleCnt="1"/>
      <dgm:spPr/>
      <dgm:t>
        <a:bodyPr/>
        <a:lstStyle/>
        <a:p>
          <a:endParaRPr lang="es-ES"/>
        </a:p>
      </dgm:t>
    </dgm:pt>
    <dgm:pt modelId="{4F479038-4B0B-0740-9441-925F38DE2C7C}" type="pres">
      <dgm:prSet presAssocID="{4C35C5F5-04F3-1B4B-B201-4DFCA185752E}" presName="parTrans" presStyleLbl="bgSibTrans2D1" presStyleIdx="0" presStyleCnt="3"/>
      <dgm:spPr/>
      <dgm:t>
        <a:bodyPr/>
        <a:lstStyle/>
        <a:p>
          <a:endParaRPr lang="es-ES"/>
        </a:p>
      </dgm:t>
    </dgm:pt>
    <dgm:pt modelId="{E8073629-E682-A94B-BB97-B9AD4617266E}" type="pres">
      <dgm:prSet presAssocID="{40E2F020-357D-0D43-ABFE-4ADC0728CD0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FEC9A3-F10C-2941-902B-72D2CD60F18D}" type="pres">
      <dgm:prSet presAssocID="{572356C1-9FA3-B049-B675-4BFE2CDF305B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791DE71C-B6A9-F54D-B28B-060842FE6C7A}" type="pres">
      <dgm:prSet presAssocID="{ACC89B6E-7F9D-EF4A-B2C5-AD776504E79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0AA8E1-4244-3A4E-8C3B-6C1720EBA1F5}" type="pres">
      <dgm:prSet presAssocID="{4D81E0E9-AB74-0048-A8D6-368187BA3265}" presName="parTrans" presStyleLbl="bgSibTrans2D1" presStyleIdx="2" presStyleCnt="3"/>
      <dgm:spPr/>
      <dgm:t>
        <a:bodyPr/>
        <a:lstStyle/>
        <a:p>
          <a:endParaRPr lang="es-ES"/>
        </a:p>
      </dgm:t>
    </dgm:pt>
    <dgm:pt modelId="{A95143B2-941E-D74B-8C81-D0DECC045453}" type="pres">
      <dgm:prSet presAssocID="{13144E3E-1624-5042-BE30-C103E8E901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A742090-46DB-464C-B7C3-E1E3C373D6FE}" srcId="{5EB88B21-E3F1-7B44-9383-80A1ECEBA262}" destId="{13144E3E-1624-5042-BE30-C103E8E90148}" srcOrd="2" destOrd="0" parTransId="{4D81E0E9-AB74-0048-A8D6-368187BA3265}" sibTransId="{DC49F005-A0EA-984C-9168-9BD18BC75AE6}"/>
    <dgm:cxn modelId="{7A7C619E-4594-2748-A38B-EC06A69A11CA}" type="presOf" srcId="{40E2F020-357D-0D43-ABFE-4ADC0728CD07}" destId="{E8073629-E682-A94B-BB97-B9AD4617266E}" srcOrd="0" destOrd="0" presId="urn:microsoft.com/office/officeart/2005/8/layout/radial4"/>
    <dgm:cxn modelId="{4713A404-EF3A-6E45-B8AC-56CD89E02E5A}" type="presOf" srcId="{4C35C5F5-04F3-1B4B-B201-4DFCA185752E}" destId="{4F479038-4B0B-0740-9441-925F38DE2C7C}" srcOrd="0" destOrd="0" presId="urn:microsoft.com/office/officeart/2005/8/layout/radial4"/>
    <dgm:cxn modelId="{8800DC9A-5401-6B47-A048-89BCA0B1DEB4}" type="presOf" srcId="{5EB88B21-E3F1-7B44-9383-80A1ECEBA262}" destId="{5B4FD37C-A361-884C-A171-4D20A9C3A9B0}" srcOrd="0" destOrd="0" presId="urn:microsoft.com/office/officeart/2005/8/layout/radial4"/>
    <dgm:cxn modelId="{C83AFCCC-1312-CC44-BD5A-C4ABACC7C9F3}" type="presOf" srcId="{4584AF9B-7E87-2D47-BF58-D74F42EDE55C}" destId="{DB9B36AB-96F1-4C47-892D-D6E54EBF9050}" srcOrd="0" destOrd="0" presId="urn:microsoft.com/office/officeart/2005/8/layout/radial4"/>
    <dgm:cxn modelId="{C4830632-FA18-BF4F-91E3-C7AB9B530A51}" type="presOf" srcId="{ACC89B6E-7F9D-EF4A-B2C5-AD776504E797}" destId="{791DE71C-B6A9-F54D-B28B-060842FE6C7A}" srcOrd="0" destOrd="0" presId="urn:microsoft.com/office/officeart/2005/8/layout/radial4"/>
    <dgm:cxn modelId="{341680E0-A422-1E45-8AFD-4EF29AB77565}" srcId="{5EB88B21-E3F1-7B44-9383-80A1ECEBA262}" destId="{40E2F020-357D-0D43-ABFE-4ADC0728CD07}" srcOrd="0" destOrd="0" parTransId="{4C35C5F5-04F3-1B4B-B201-4DFCA185752E}" sibTransId="{9F34FFD6-78BF-9A49-B6AF-74B719D9FE9D}"/>
    <dgm:cxn modelId="{6DDE8871-F732-D54E-8D78-7E174ECE4B0F}" srcId="{4584AF9B-7E87-2D47-BF58-D74F42EDE55C}" destId="{5EB88B21-E3F1-7B44-9383-80A1ECEBA262}" srcOrd="0" destOrd="0" parTransId="{D129A4D1-618A-6148-B0CA-1906883EF5BD}" sibTransId="{BAA203F4-407E-114D-851F-4F6CAAD1470D}"/>
    <dgm:cxn modelId="{B5255DBA-9434-DC45-A07D-4B066405B1CF}" type="presOf" srcId="{13144E3E-1624-5042-BE30-C103E8E90148}" destId="{A95143B2-941E-D74B-8C81-D0DECC045453}" srcOrd="0" destOrd="0" presId="urn:microsoft.com/office/officeart/2005/8/layout/radial4"/>
    <dgm:cxn modelId="{DCA95AB7-C49C-0947-A07E-5B2CDCD4706B}" type="presOf" srcId="{572356C1-9FA3-B049-B675-4BFE2CDF305B}" destId="{2FFEC9A3-F10C-2941-902B-72D2CD60F18D}" srcOrd="0" destOrd="0" presId="urn:microsoft.com/office/officeart/2005/8/layout/radial4"/>
    <dgm:cxn modelId="{B9CF2623-4DA4-1345-A1DB-9AEE8464F025}" srcId="{5EB88B21-E3F1-7B44-9383-80A1ECEBA262}" destId="{ACC89B6E-7F9D-EF4A-B2C5-AD776504E797}" srcOrd="1" destOrd="0" parTransId="{572356C1-9FA3-B049-B675-4BFE2CDF305B}" sibTransId="{5D38541C-2A3C-584D-A105-26AEF8D3C82E}"/>
    <dgm:cxn modelId="{08F78A79-2E24-1D49-A001-64B8F8C79906}" type="presOf" srcId="{4D81E0E9-AB74-0048-A8D6-368187BA3265}" destId="{A70AA8E1-4244-3A4E-8C3B-6C1720EBA1F5}" srcOrd="0" destOrd="0" presId="urn:microsoft.com/office/officeart/2005/8/layout/radial4"/>
    <dgm:cxn modelId="{40088ADA-C643-8347-B07E-218BF3EDDC4F}" type="presParOf" srcId="{DB9B36AB-96F1-4C47-892D-D6E54EBF9050}" destId="{5B4FD37C-A361-884C-A171-4D20A9C3A9B0}" srcOrd="0" destOrd="0" presId="urn:microsoft.com/office/officeart/2005/8/layout/radial4"/>
    <dgm:cxn modelId="{A7697620-B076-3244-812A-46858DF54720}" type="presParOf" srcId="{DB9B36AB-96F1-4C47-892D-D6E54EBF9050}" destId="{4F479038-4B0B-0740-9441-925F38DE2C7C}" srcOrd="1" destOrd="0" presId="urn:microsoft.com/office/officeart/2005/8/layout/radial4"/>
    <dgm:cxn modelId="{57B35F89-412D-0149-A3A6-77072AC3F61E}" type="presParOf" srcId="{DB9B36AB-96F1-4C47-892D-D6E54EBF9050}" destId="{E8073629-E682-A94B-BB97-B9AD4617266E}" srcOrd="2" destOrd="0" presId="urn:microsoft.com/office/officeart/2005/8/layout/radial4"/>
    <dgm:cxn modelId="{C669D32A-D13A-F848-A0A8-31516EEECAA5}" type="presParOf" srcId="{DB9B36AB-96F1-4C47-892D-D6E54EBF9050}" destId="{2FFEC9A3-F10C-2941-902B-72D2CD60F18D}" srcOrd="3" destOrd="0" presId="urn:microsoft.com/office/officeart/2005/8/layout/radial4"/>
    <dgm:cxn modelId="{FC35FE2E-B7D0-5F4B-B8F8-BF6C4F2E7F27}" type="presParOf" srcId="{DB9B36AB-96F1-4C47-892D-D6E54EBF9050}" destId="{791DE71C-B6A9-F54D-B28B-060842FE6C7A}" srcOrd="4" destOrd="0" presId="urn:microsoft.com/office/officeart/2005/8/layout/radial4"/>
    <dgm:cxn modelId="{0A8B4494-3047-4942-8CE5-C71ADC6A4726}" type="presParOf" srcId="{DB9B36AB-96F1-4C47-892D-D6E54EBF9050}" destId="{A70AA8E1-4244-3A4E-8C3B-6C1720EBA1F5}" srcOrd="5" destOrd="0" presId="urn:microsoft.com/office/officeart/2005/8/layout/radial4"/>
    <dgm:cxn modelId="{CD28C5CD-B4E5-B346-89A0-B5C2540D55B3}" type="presParOf" srcId="{DB9B36AB-96F1-4C47-892D-D6E54EBF9050}" destId="{A95143B2-941E-D74B-8C81-D0DECC04545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999C17-1FDA-A440-B04E-E936C2FFD373}" type="doc">
      <dgm:prSet loTypeId="urn:microsoft.com/office/officeart/2005/8/layout/hProcess9" loCatId="" qsTypeId="urn:microsoft.com/office/officeart/2005/8/quickstyle/simple4" qsCatId="simple" csTypeId="urn:microsoft.com/office/officeart/2005/8/colors/colorful2" csCatId="colorful" phldr="1"/>
      <dgm:spPr/>
    </dgm:pt>
    <dgm:pt modelId="{93BC67EE-6A56-9342-96A2-6BB8A8E59840}">
      <dgm:prSet phldrT="[Texto]"/>
      <dgm:spPr/>
      <dgm:t>
        <a:bodyPr/>
        <a:lstStyle/>
        <a:p>
          <a:r>
            <a:rPr lang="es-ES" dirty="0" smtClean="0">
              <a:latin typeface="Calibri"/>
              <a:cs typeface="Calibri"/>
            </a:rPr>
            <a:t>EVALUACION</a:t>
          </a:r>
          <a:endParaRPr lang="es-ES" dirty="0">
            <a:latin typeface="Calibri"/>
            <a:cs typeface="Calibri"/>
          </a:endParaRPr>
        </a:p>
      </dgm:t>
    </dgm:pt>
    <dgm:pt modelId="{99886730-1A2E-E945-AE5C-78D2C8794443}" type="parTrans" cxnId="{7C834C12-37E3-A44E-BA59-0C4398EB5FBD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D76D5DCE-843D-C946-9332-3DE70F018DEC}" type="sibTrans" cxnId="{7C834C12-37E3-A44E-BA59-0C4398EB5FBD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FB1AEFF0-DE44-8442-90AE-F198BA1AE52E}">
      <dgm:prSet phldrT="[Texto]"/>
      <dgm:spPr/>
      <dgm:t>
        <a:bodyPr/>
        <a:lstStyle/>
        <a:p>
          <a:r>
            <a:rPr lang="es-ES" dirty="0" smtClean="0">
              <a:latin typeface="Calibri"/>
              <a:cs typeface="Calibri"/>
            </a:rPr>
            <a:t>PRIORIZACION PRESUPUESTARIA</a:t>
          </a:r>
          <a:endParaRPr lang="es-ES" dirty="0">
            <a:latin typeface="Calibri"/>
            <a:cs typeface="Calibri"/>
          </a:endParaRPr>
        </a:p>
      </dgm:t>
    </dgm:pt>
    <dgm:pt modelId="{1624DDD9-8DE4-8B4F-86CB-C19064CCBCFB}" type="parTrans" cxnId="{80C14238-F065-9340-95E7-86ABD5B4A6F4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3A798BB4-2F13-C746-85E0-801F1A42C2F3}" type="sibTrans" cxnId="{80C14238-F065-9340-95E7-86ABD5B4A6F4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738D17D1-BF97-A94E-A019-9F3AE92756CE}">
      <dgm:prSet phldrT="[Texto]"/>
      <dgm:spPr/>
      <dgm:t>
        <a:bodyPr/>
        <a:lstStyle/>
        <a:p>
          <a:r>
            <a:rPr lang="es-ES" dirty="0" smtClean="0">
              <a:latin typeface="Calibri"/>
              <a:cs typeface="Calibri"/>
            </a:rPr>
            <a:t>EJECUCI</a:t>
          </a:r>
          <a:r>
            <a:rPr lang="es-ES" dirty="0" smtClean="0">
              <a:latin typeface="Calibri"/>
              <a:cs typeface="Calibri"/>
            </a:rPr>
            <a:t>ÓN</a:t>
          </a:r>
          <a:endParaRPr lang="es-ES" dirty="0">
            <a:latin typeface="Calibri"/>
            <a:cs typeface="Calibri"/>
          </a:endParaRPr>
        </a:p>
      </dgm:t>
    </dgm:pt>
    <dgm:pt modelId="{B26F65B7-A043-B447-9B27-29D7F75BA72B}" type="parTrans" cxnId="{3E41FF55-2F1A-2943-89B8-CDFA62344B29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0AFE88E9-EA86-E244-A981-27F443E0E547}" type="sibTrans" cxnId="{3E41FF55-2F1A-2943-89B8-CDFA62344B29}">
      <dgm:prSet/>
      <dgm:spPr/>
      <dgm:t>
        <a:bodyPr/>
        <a:lstStyle/>
        <a:p>
          <a:endParaRPr lang="es-ES">
            <a:latin typeface="Calibri"/>
            <a:cs typeface="Calibri"/>
          </a:endParaRPr>
        </a:p>
      </dgm:t>
    </dgm:pt>
    <dgm:pt modelId="{C7640637-13C3-F341-8810-2B39F2D64AC6}" type="pres">
      <dgm:prSet presAssocID="{CF999C17-1FDA-A440-B04E-E936C2FFD373}" presName="CompostProcess" presStyleCnt="0">
        <dgm:presLayoutVars>
          <dgm:dir/>
          <dgm:resizeHandles val="exact"/>
        </dgm:presLayoutVars>
      </dgm:prSet>
      <dgm:spPr/>
    </dgm:pt>
    <dgm:pt modelId="{78333E06-B17E-524B-B53A-74E5258FE296}" type="pres">
      <dgm:prSet presAssocID="{CF999C17-1FDA-A440-B04E-E936C2FFD373}" presName="arrow" presStyleLbl="bgShp" presStyleIdx="0" presStyleCnt="1"/>
      <dgm:spPr/>
    </dgm:pt>
    <dgm:pt modelId="{75587BE2-CF7A-BD4D-BFD8-FDCF24960AD3}" type="pres">
      <dgm:prSet presAssocID="{CF999C17-1FDA-A440-B04E-E936C2FFD373}" presName="linearProcess" presStyleCnt="0"/>
      <dgm:spPr/>
    </dgm:pt>
    <dgm:pt modelId="{990D00AF-07FA-AC4F-910F-EE4624D9843B}" type="pres">
      <dgm:prSet presAssocID="{93BC67EE-6A56-9342-96A2-6BB8A8E59840}" presName="textNode" presStyleLbl="node1" presStyleIdx="0" presStyleCnt="3">
        <dgm:presLayoutVars>
          <dgm:bulletEnabled val="1"/>
        </dgm:presLayoutVars>
      </dgm:prSet>
      <dgm:spPr/>
    </dgm:pt>
    <dgm:pt modelId="{F211BEC4-DC4C-A546-83FE-A8E84A0D086D}" type="pres">
      <dgm:prSet presAssocID="{D76D5DCE-843D-C946-9332-3DE70F018DEC}" presName="sibTrans" presStyleCnt="0"/>
      <dgm:spPr/>
    </dgm:pt>
    <dgm:pt modelId="{E0D10AEB-B4AC-F44C-9554-BC26B25C3631}" type="pres">
      <dgm:prSet presAssocID="{FB1AEFF0-DE44-8442-90AE-F198BA1AE52E}" presName="textNode" presStyleLbl="node1" presStyleIdx="1" presStyleCnt="3">
        <dgm:presLayoutVars>
          <dgm:bulletEnabled val="1"/>
        </dgm:presLayoutVars>
      </dgm:prSet>
      <dgm:spPr/>
    </dgm:pt>
    <dgm:pt modelId="{62783E89-40A9-B348-B505-83E9DE88280F}" type="pres">
      <dgm:prSet presAssocID="{3A798BB4-2F13-C746-85E0-801F1A42C2F3}" presName="sibTrans" presStyleCnt="0"/>
      <dgm:spPr/>
    </dgm:pt>
    <dgm:pt modelId="{CF9C326A-DB1E-4743-96F7-1F328B3F8DDF}" type="pres">
      <dgm:prSet presAssocID="{738D17D1-BF97-A94E-A019-9F3AE92756C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261E6FA-C2A1-EE40-8D09-43BE6B79FA93}" type="presOf" srcId="{FB1AEFF0-DE44-8442-90AE-F198BA1AE52E}" destId="{E0D10AEB-B4AC-F44C-9554-BC26B25C3631}" srcOrd="0" destOrd="0" presId="urn:microsoft.com/office/officeart/2005/8/layout/hProcess9"/>
    <dgm:cxn modelId="{80C14238-F065-9340-95E7-86ABD5B4A6F4}" srcId="{CF999C17-1FDA-A440-B04E-E936C2FFD373}" destId="{FB1AEFF0-DE44-8442-90AE-F198BA1AE52E}" srcOrd="1" destOrd="0" parTransId="{1624DDD9-8DE4-8B4F-86CB-C19064CCBCFB}" sibTransId="{3A798BB4-2F13-C746-85E0-801F1A42C2F3}"/>
    <dgm:cxn modelId="{8614B590-6F7B-D74D-86B5-7F9CFDFB752C}" type="presOf" srcId="{93BC67EE-6A56-9342-96A2-6BB8A8E59840}" destId="{990D00AF-07FA-AC4F-910F-EE4624D9843B}" srcOrd="0" destOrd="0" presId="urn:microsoft.com/office/officeart/2005/8/layout/hProcess9"/>
    <dgm:cxn modelId="{C7F61FBC-BCC3-134C-B9B7-DF05F8CF2C19}" type="presOf" srcId="{738D17D1-BF97-A94E-A019-9F3AE92756CE}" destId="{CF9C326A-DB1E-4743-96F7-1F328B3F8DDF}" srcOrd="0" destOrd="0" presId="urn:microsoft.com/office/officeart/2005/8/layout/hProcess9"/>
    <dgm:cxn modelId="{8BA7FB78-4BBA-5346-93AB-96D625F60059}" type="presOf" srcId="{CF999C17-1FDA-A440-B04E-E936C2FFD373}" destId="{C7640637-13C3-F341-8810-2B39F2D64AC6}" srcOrd="0" destOrd="0" presId="urn:microsoft.com/office/officeart/2005/8/layout/hProcess9"/>
    <dgm:cxn modelId="{3E41FF55-2F1A-2943-89B8-CDFA62344B29}" srcId="{CF999C17-1FDA-A440-B04E-E936C2FFD373}" destId="{738D17D1-BF97-A94E-A019-9F3AE92756CE}" srcOrd="2" destOrd="0" parTransId="{B26F65B7-A043-B447-9B27-29D7F75BA72B}" sibTransId="{0AFE88E9-EA86-E244-A981-27F443E0E547}"/>
    <dgm:cxn modelId="{7C834C12-37E3-A44E-BA59-0C4398EB5FBD}" srcId="{CF999C17-1FDA-A440-B04E-E936C2FFD373}" destId="{93BC67EE-6A56-9342-96A2-6BB8A8E59840}" srcOrd="0" destOrd="0" parTransId="{99886730-1A2E-E945-AE5C-78D2C8794443}" sibTransId="{D76D5DCE-843D-C946-9332-3DE70F018DEC}"/>
    <dgm:cxn modelId="{40747269-7D20-C246-9444-7F71B6764C84}" type="presParOf" srcId="{C7640637-13C3-F341-8810-2B39F2D64AC6}" destId="{78333E06-B17E-524B-B53A-74E5258FE296}" srcOrd="0" destOrd="0" presId="urn:microsoft.com/office/officeart/2005/8/layout/hProcess9"/>
    <dgm:cxn modelId="{20972623-F75C-6C4C-AA83-86469F933408}" type="presParOf" srcId="{C7640637-13C3-F341-8810-2B39F2D64AC6}" destId="{75587BE2-CF7A-BD4D-BFD8-FDCF24960AD3}" srcOrd="1" destOrd="0" presId="urn:microsoft.com/office/officeart/2005/8/layout/hProcess9"/>
    <dgm:cxn modelId="{5E1F61EF-70BC-7243-8E41-E1AD278435AB}" type="presParOf" srcId="{75587BE2-CF7A-BD4D-BFD8-FDCF24960AD3}" destId="{990D00AF-07FA-AC4F-910F-EE4624D9843B}" srcOrd="0" destOrd="0" presId="urn:microsoft.com/office/officeart/2005/8/layout/hProcess9"/>
    <dgm:cxn modelId="{69F75910-613C-D34D-9C5C-578508C6C3E2}" type="presParOf" srcId="{75587BE2-CF7A-BD4D-BFD8-FDCF24960AD3}" destId="{F211BEC4-DC4C-A546-83FE-A8E84A0D086D}" srcOrd="1" destOrd="0" presId="urn:microsoft.com/office/officeart/2005/8/layout/hProcess9"/>
    <dgm:cxn modelId="{91313A8A-79FA-354F-94C6-A8EC9052EDF9}" type="presParOf" srcId="{75587BE2-CF7A-BD4D-BFD8-FDCF24960AD3}" destId="{E0D10AEB-B4AC-F44C-9554-BC26B25C3631}" srcOrd="2" destOrd="0" presId="urn:microsoft.com/office/officeart/2005/8/layout/hProcess9"/>
    <dgm:cxn modelId="{D9D631A8-434D-CD42-BCA0-801DD83F79D8}" type="presParOf" srcId="{75587BE2-CF7A-BD4D-BFD8-FDCF24960AD3}" destId="{62783E89-40A9-B348-B505-83E9DE88280F}" srcOrd="3" destOrd="0" presId="urn:microsoft.com/office/officeart/2005/8/layout/hProcess9"/>
    <dgm:cxn modelId="{786D011D-7682-5D4D-96F5-37A978EF6D15}" type="presParOf" srcId="{75587BE2-CF7A-BD4D-BFD8-FDCF24960AD3}" destId="{CF9C326A-DB1E-4743-96F7-1F328B3F8DD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52F13A-8C45-FE45-9244-0AC8A5FE951F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89014EB-E9E2-7C40-9FF1-CF26730A722E}">
      <dgm:prSet phldrT="[Texto]" custT="1"/>
      <dgm:spPr/>
      <dgm:t>
        <a:bodyPr/>
        <a:lstStyle/>
        <a:p>
          <a:r>
            <a:rPr lang="es-ES" sz="2000" dirty="0" smtClean="0">
              <a:latin typeface="Calibri"/>
              <a:cs typeface="Calibri"/>
            </a:rPr>
            <a:t>SUSTEN-TABILIDAD</a:t>
          </a:r>
          <a:endParaRPr lang="es-ES" sz="2000" dirty="0">
            <a:latin typeface="Calibri"/>
            <a:cs typeface="Calibri"/>
          </a:endParaRPr>
        </a:p>
      </dgm:t>
    </dgm:pt>
    <dgm:pt modelId="{48AC774E-EB29-8847-A0F9-9E393940F9DA}" type="parTrans" cxnId="{392DC76A-4BD5-9248-883B-54678751EC9C}">
      <dgm:prSet/>
      <dgm:spPr/>
      <dgm:t>
        <a:bodyPr/>
        <a:lstStyle/>
        <a:p>
          <a:endParaRPr lang="es-ES" sz="3200">
            <a:latin typeface="Calibri"/>
            <a:cs typeface="Calibri"/>
          </a:endParaRPr>
        </a:p>
      </dgm:t>
    </dgm:pt>
    <dgm:pt modelId="{D252B8FE-3785-8148-A651-8EE5767DD66B}" type="sibTrans" cxnId="{392DC76A-4BD5-9248-883B-54678751EC9C}">
      <dgm:prSet/>
      <dgm:spPr/>
      <dgm:t>
        <a:bodyPr/>
        <a:lstStyle/>
        <a:p>
          <a:endParaRPr lang="es-ES" sz="3200">
            <a:latin typeface="Calibri"/>
            <a:cs typeface="Calibri"/>
          </a:endParaRPr>
        </a:p>
      </dgm:t>
    </dgm:pt>
    <dgm:pt modelId="{9404A95D-80D9-7A4F-B153-E654B7CCDDB9}">
      <dgm:prSet phldrT="[Texto]" custT="1"/>
      <dgm:spPr/>
      <dgm:t>
        <a:bodyPr/>
        <a:lstStyle/>
        <a:p>
          <a:r>
            <a:rPr lang="es-ES" sz="2000" dirty="0" smtClean="0">
              <a:latin typeface="Calibri"/>
              <a:cs typeface="Calibri"/>
            </a:rPr>
            <a:t>FINANZAS</a:t>
          </a:r>
          <a:endParaRPr lang="es-ES" sz="2000" dirty="0">
            <a:latin typeface="Calibri"/>
            <a:cs typeface="Calibri"/>
          </a:endParaRPr>
        </a:p>
      </dgm:t>
    </dgm:pt>
    <dgm:pt modelId="{948DFECF-83EB-1B4F-94A1-EB3062509F39}" type="parTrans" cxnId="{2B5F5351-11B5-A74B-A4BE-B43F9585D879}">
      <dgm:prSet/>
      <dgm:spPr/>
      <dgm:t>
        <a:bodyPr/>
        <a:lstStyle/>
        <a:p>
          <a:endParaRPr lang="es-ES" sz="3200">
            <a:latin typeface="Calibri"/>
            <a:cs typeface="Calibri"/>
          </a:endParaRPr>
        </a:p>
      </dgm:t>
    </dgm:pt>
    <dgm:pt modelId="{D0D77DA7-4968-C343-9076-39091D142CBC}" type="sibTrans" cxnId="{2B5F5351-11B5-A74B-A4BE-B43F9585D879}">
      <dgm:prSet/>
      <dgm:spPr/>
      <dgm:t>
        <a:bodyPr/>
        <a:lstStyle/>
        <a:p>
          <a:endParaRPr lang="es-ES" sz="3200">
            <a:latin typeface="Calibri"/>
            <a:cs typeface="Calibri"/>
          </a:endParaRPr>
        </a:p>
      </dgm:t>
    </dgm:pt>
    <dgm:pt modelId="{5A4A41DC-7561-0D42-A4B0-6A440B9A16FF}">
      <dgm:prSet phldrT="[Texto]" custT="1"/>
      <dgm:spPr/>
      <dgm:t>
        <a:bodyPr/>
        <a:lstStyle/>
        <a:p>
          <a:r>
            <a:rPr lang="es-ES" sz="2000" dirty="0" smtClean="0">
              <a:latin typeface="Calibri"/>
              <a:cs typeface="Calibri"/>
            </a:rPr>
            <a:t>PRODUCCION</a:t>
          </a:r>
          <a:endParaRPr lang="es-ES" sz="2000" dirty="0">
            <a:latin typeface="Calibri"/>
            <a:cs typeface="Calibri"/>
          </a:endParaRPr>
        </a:p>
      </dgm:t>
    </dgm:pt>
    <dgm:pt modelId="{8FBEAD85-910D-6B42-834B-56D192D2BA7D}" type="parTrans" cxnId="{D6055900-CF38-BD4A-91F7-29451D9717DF}">
      <dgm:prSet/>
      <dgm:spPr/>
      <dgm:t>
        <a:bodyPr/>
        <a:lstStyle/>
        <a:p>
          <a:endParaRPr lang="es-ES" sz="3200">
            <a:latin typeface="Calibri"/>
            <a:cs typeface="Calibri"/>
          </a:endParaRPr>
        </a:p>
      </dgm:t>
    </dgm:pt>
    <dgm:pt modelId="{0C0E5CE0-5E84-804C-95A9-9D6F4C1D47B2}" type="sibTrans" cxnId="{D6055900-CF38-BD4A-91F7-29451D9717DF}">
      <dgm:prSet/>
      <dgm:spPr/>
      <dgm:t>
        <a:bodyPr/>
        <a:lstStyle/>
        <a:p>
          <a:endParaRPr lang="es-ES" sz="3200">
            <a:latin typeface="Calibri"/>
            <a:cs typeface="Calibri"/>
          </a:endParaRPr>
        </a:p>
      </dgm:t>
    </dgm:pt>
    <dgm:pt modelId="{2DA94159-C85E-F049-8FD0-C3C725C07C34}">
      <dgm:prSet phldrT="[Texto]" custT="1"/>
      <dgm:spPr/>
      <dgm:t>
        <a:bodyPr/>
        <a:lstStyle/>
        <a:p>
          <a:r>
            <a:rPr lang="es-ES" sz="2000" dirty="0" smtClean="0">
              <a:latin typeface="Calibri"/>
              <a:cs typeface="Calibri"/>
            </a:rPr>
            <a:t>VENTAS</a:t>
          </a:r>
          <a:endParaRPr lang="es-ES" sz="2000" dirty="0">
            <a:latin typeface="Calibri"/>
            <a:cs typeface="Calibri"/>
          </a:endParaRPr>
        </a:p>
      </dgm:t>
    </dgm:pt>
    <dgm:pt modelId="{46489ED8-5634-ED4B-94F7-80D6A79D8CDD}" type="parTrans" cxnId="{E79499C3-DD46-A342-B3BB-6BA262D3D19C}">
      <dgm:prSet/>
      <dgm:spPr/>
      <dgm:t>
        <a:bodyPr/>
        <a:lstStyle/>
        <a:p>
          <a:endParaRPr lang="es-ES" sz="3200">
            <a:latin typeface="Calibri"/>
            <a:cs typeface="Calibri"/>
          </a:endParaRPr>
        </a:p>
      </dgm:t>
    </dgm:pt>
    <dgm:pt modelId="{88AD47B9-54C3-1E43-B1E0-409509A43D4E}" type="sibTrans" cxnId="{E79499C3-DD46-A342-B3BB-6BA262D3D19C}">
      <dgm:prSet/>
      <dgm:spPr/>
      <dgm:t>
        <a:bodyPr/>
        <a:lstStyle/>
        <a:p>
          <a:endParaRPr lang="es-ES" sz="3200">
            <a:latin typeface="Calibri"/>
            <a:cs typeface="Calibri"/>
          </a:endParaRPr>
        </a:p>
      </dgm:t>
    </dgm:pt>
    <dgm:pt modelId="{1911D5ED-4A7E-FD4A-820A-8B9707F3A4C1}" type="pres">
      <dgm:prSet presAssocID="{C052F13A-8C45-FE45-9244-0AC8A5FE951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D72C0DB-AA10-2145-8A23-E7F40F39C5C4}" type="pres">
      <dgm:prSet presAssocID="{F89014EB-E9E2-7C40-9FF1-CF26730A722E}" presName="centerShape" presStyleLbl="node0" presStyleIdx="0" presStyleCnt="1"/>
      <dgm:spPr/>
      <dgm:t>
        <a:bodyPr/>
        <a:lstStyle/>
        <a:p>
          <a:endParaRPr lang="es-ES"/>
        </a:p>
      </dgm:t>
    </dgm:pt>
    <dgm:pt modelId="{F8EC9384-FB6E-874A-86E2-96ECCFB82636}" type="pres">
      <dgm:prSet presAssocID="{948DFECF-83EB-1B4F-94A1-EB3062509F39}" presName="parTrans" presStyleLbl="bgSibTrans2D1" presStyleIdx="0" presStyleCnt="3"/>
      <dgm:spPr/>
      <dgm:t>
        <a:bodyPr/>
        <a:lstStyle/>
        <a:p>
          <a:endParaRPr lang="es-ES"/>
        </a:p>
      </dgm:t>
    </dgm:pt>
    <dgm:pt modelId="{94022661-958F-5B4B-9A7C-3CDF09228977}" type="pres">
      <dgm:prSet presAssocID="{9404A95D-80D9-7A4F-B153-E654B7CCDDB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48F92A-A225-F445-B080-BD199956C5A7}" type="pres">
      <dgm:prSet presAssocID="{8FBEAD85-910D-6B42-834B-56D192D2BA7D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C61A6EBB-847A-9042-AD0F-849851352D37}" type="pres">
      <dgm:prSet presAssocID="{5A4A41DC-7561-0D42-A4B0-6A440B9A16F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AE51F4-058F-9346-A8D3-2C68E19F9875}" type="pres">
      <dgm:prSet presAssocID="{46489ED8-5634-ED4B-94F7-80D6A79D8CDD}" presName="parTrans" presStyleLbl="bgSibTrans2D1" presStyleIdx="2" presStyleCnt="3"/>
      <dgm:spPr/>
      <dgm:t>
        <a:bodyPr/>
        <a:lstStyle/>
        <a:p>
          <a:endParaRPr lang="es-ES"/>
        </a:p>
      </dgm:t>
    </dgm:pt>
    <dgm:pt modelId="{2EDA4E59-1EB1-3342-A484-D07C4E722E00}" type="pres">
      <dgm:prSet presAssocID="{2DA94159-C85E-F049-8FD0-C3C725C07C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A4B320A-6FB2-A141-901E-157098629156}" type="presOf" srcId="{2DA94159-C85E-F049-8FD0-C3C725C07C34}" destId="{2EDA4E59-1EB1-3342-A484-D07C4E722E00}" srcOrd="0" destOrd="0" presId="urn:microsoft.com/office/officeart/2005/8/layout/radial4"/>
    <dgm:cxn modelId="{E79499C3-DD46-A342-B3BB-6BA262D3D19C}" srcId="{F89014EB-E9E2-7C40-9FF1-CF26730A722E}" destId="{2DA94159-C85E-F049-8FD0-C3C725C07C34}" srcOrd="2" destOrd="0" parTransId="{46489ED8-5634-ED4B-94F7-80D6A79D8CDD}" sibTransId="{88AD47B9-54C3-1E43-B1E0-409509A43D4E}"/>
    <dgm:cxn modelId="{EDDE2BF4-8E0B-9946-8B1E-A76EEDDCD340}" type="presOf" srcId="{46489ED8-5634-ED4B-94F7-80D6A79D8CDD}" destId="{16AE51F4-058F-9346-A8D3-2C68E19F9875}" srcOrd="0" destOrd="0" presId="urn:microsoft.com/office/officeart/2005/8/layout/radial4"/>
    <dgm:cxn modelId="{E026C645-7184-AD42-AFCE-886DB6D5DC55}" type="presOf" srcId="{5A4A41DC-7561-0D42-A4B0-6A440B9A16FF}" destId="{C61A6EBB-847A-9042-AD0F-849851352D37}" srcOrd="0" destOrd="0" presId="urn:microsoft.com/office/officeart/2005/8/layout/radial4"/>
    <dgm:cxn modelId="{79E655BD-9968-A24C-85FA-96BB7FC97FF5}" type="presOf" srcId="{8FBEAD85-910D-6B42-834B-56D192D2BA7D}" destId="{8D48F92A-A225-F445-B080-BD199956C5A7}" srcOrd="0" destOrd="0" presId="urn:microsoft.com/office/officeart/2005/8/layout/radial4"/>
    <dgm:cxn modelId="{3E18240F-8021-4549-9305-48B0972A7EF2}" type="presOf" srcId="{948DFECF-83EB-1B4F-94A1-EB3062509F39}" destId="{F8EC9384-FB6E-874A-86E2-96ECCFB82636}" srcOrd="0" destOrd="0" presId="urn:microsoft.com/office/officeart/2005/8/layout/radial4"/>
    <dgm:cxn modelId="{D6055900-CF38-BD4A-91F7-29451D9717DF}" srcId="{F89014EB-E9E2-7C40-9FF1-CF26730A722E}" destId="{5A4A41DC-7561-0D42-A4B0-6A440B9A16FF}" srcOrd="1" destOrd="0" parTransId="{8FBEAD85-910D-6B42-834B-56D192D2BA7D}" sibTransId="{0C0E5CE0-5E84-804C-95A9-9D6F4C1D47B2}"/>
    <dgm:cxn modelId="{64706FD9-B083-0741-8562-E932A82E2BB6}" type="presOf" srcId="{9404A95D-80D9-7A4F-B153-E654B7CCDDB9}" destId="{94022661-958F-5B4B-9A7C-3CDF09228977}" srcOrd="0" destOrd="0" presId="urn:microsoft.com/office/officeart/2005/8/layout/radial4"/>
    <dgm:cxn modelId="{392DC76A-4BD5-9248-883B-54678751EC9C}" srcId="{C052F13A-8C45-FE45-9244-0AC8A5FE951F}" destId="{F89014EB-E9E2-7C40-9FF1-CF26730A722E}" srcOrd="0" destOrd="0" parTransId="{48AC774E-EB29-8847-A0F9-9E393940F9DA}" sibTransId="{D252B8FE-3785-8148-A651-8EE5767DD66B}"/>
    <dgm:cxn modelId="{2B5F5351-11B5-A74B-A4BE-B43F9585D879}" srcId="{F89014EB-E9E2-7C40-9FF1-CF26730A722E}" destId="{9404A95D-80D9-7A4F-B153-E654B7CCDDB9}" srcOrd="0" destOrd="0" parTransId="{948DFECF-83EB-1B4F-94A1-EB3062509F39}" sibTransId="{D0D77DA7-4968-C343-9076-39091D142CBC}"/>
    <dgm:cxn modelId="{D9744D02-1C2E-DD4D-9B17-C4E3537F26B7}" type="presOf" srcId="{F89014EB-E9E2-7C40-9FF1-CF26730A722E}" destId="{5D72C0DB-AA10-2145-8A23-E7F40F39C5C4}" srcOrd="0" destOrd="0" presId="urn:microsoft.com/office/officeart/2005/8/layout/radial4"/>
    <dgm:cxn modelId="{2A63D7EE-A8B8-E544-9F76-8C26B20B3A57}" type="presOf" srcId="{C052F13A-8C45-FE45-9244-0AC8A5FE951F}" destId="{1911D5ED-4A7E-FD4A-820A-8B9707F3A4C1}" srcOrd="0" destOrd="0" presId="urn:microsoft.com/office/officeart/2005/8/layout/radial4"/>
    <dgm:cxn modelId="{D482C36C-E3DE-C74F-92C0-46644BD7DB34}" type="presParOf" srcId="{1911D5ED-4A7E-FD4A-820A-8B9707F3A4C1}" destId="{5D72C0DB-AA10-2145-8A23-E7F40F39C5C4}" srcOrd="0" destOrd="0" presId="urn:microsoft.com/office/officeart/2005/8/layout/radial4"/>
    <dgm:cxn modelId="{FE0DD4DA-0A44-514B-BD9D-78490E3F69EF}" type="presParOf" srcId="{1911D5ED-4A7E-FD4A-820A-8B9707F3A4C1}" destId="{F8EC9384-FB6E-874A-86E2-96ECCFB82636}" srcOrd="1" destOrd="0" presId="urn:microsoft.com/office/officeart/2005/8/layout/radial4"/>
    <dgm:cxn modelId="{A9C19B46-E697-8C4B-82B8-94656E728501}" type="presParOf" srcId="{1911D5ED-4A7E-FD4A-820A-8B9707F3A4C1}" destId="{94022661-958F-5B4B-9A7C-3CDF09228977}" srcOrd="2" destOrd="0" presId="urn:microsoft.com/office/officeart/2005/8/layout/radial4"/>
    <dgm:cxn modelId="{B3B43350-FF2D-9442-AB70-BF2B8693CD4F}" type="presParOf" srcId="{1911D5ED-4A7E-FD4A-820A-8B9707F3A4C1}" destId="{8D48F92A-A225-F445-B080-BD199956C5A7}" srcOrd="3" destOrd="0" presId="urn:microsoft.com/office/officeart/2005/8/layout/radial4"/>
    <dgm:cxn modelId="{2487D905-714C-4D4E-A1F4-E35120134FDA}" type="presParOf" srcId="{1911D5ED-4A7E-FD4A-820A-8B9707F3A4C1}" destId="{C61A6EBB-847A-9042-AD0F-849851352D37}" srcOrd="4" destOrd="0" presId="urn:microsoft.com/office/officeart/2005/8/layout/radial4"/>
    <dgm:cxn modelId="{38993B45-3DC8-D645-BA8D-11CD802B1158}" type="presParOf" srcId="{1911D5ED-4A7E-FD4A-820A-8B9707F3A4C1}" destId="{16AE51F4-058F-9346-A8D3-2C68E19F9875}" srcOrd="5" destOrd="0" presId="urn:microsoft.com/office/officeart/2005/8/layout/radial4"/>
    <dgm:cxn modelId="{670AF3A2-E7EB-3C42-9F1A-AC631EA45284}" type="presParOf" srcId="{1911D5ED-4A7E-FD4A-820A-8B9707F3A4C1}" destId="{2EDA4E59-1EB1-3342-A484-D07C4E722E0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FD37C-A361-884C-A171-4D20A9C3A9B0}">
      <dsp:nvSpPr>
        <dsp:cNvPr id="0" name=""/>
        <dsp:cNvSpPr/>
      </dsp:nvSpPr>
      <dsp:spPr>
        <a:xfrm>
          <a:off x="2155507" y="2277603"/>
          <a:ext cx="1784985" cy="1784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Calibri"/>
              <a:cs typeface="Calibri"/>
            </a:rPr>
            <a:t>MODELO DE INVERSIONES RELACIONADAS</a:t>
          </a:r>
          <a:endParaRPr lang="es-ES" sz="1500" kern="1200" dirty="0">
            <a:latin typeface="Calibri"/>
            <a:cs typeface="Calibri"/>
          </a:endParaRPr>
        </a:p>
      </dsp:txBody>
      <dsp:txXfrm>
        <a:off x="2416912" y="2539008"/>
        <a:ext cx="1262175" cy="1262175"/>
      </dsp:txXfrm>
    </dsp:sp>
    <dsp:sp modelId="{4F479038-4B0B-0740-9441-925F38DE2C7C}">
      <dsp:nvSpPr>
        <dsp:cNvPr id="0" name=""/>
        <dsp:cNvSpPr/>
      </dsp:nvSpPr>
      <dsp:spPr>
        <a:xfrm rot="12900000">
          <a:off x="871449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73629-E682-A94B-BB97-B9AD4617266E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alibri"/>
              <a:cs typeface="Calibri"/>
            </a:rPr>
            <a:t>POLO PETRQUÍMICO</a:t>
          </a:r>
          <a:endParaRPr lang="es-ES" sz="2000" kern="1200" dirty="0">
            <a:latin typeface="Calibri"/>
            <a:cs typeface="Calibri"/>
          </a:endParaRPr>
        </a:p>
      </dsp:txBody>
      <dsp:txXfrm>
        <a:off x="199856" y="1103105"/>
        <a:ext cx="1616269" cy="1277122"/>
      </dsp:txXfrm>
    </dsp:sp>
    <dsp:sp modelId="{2FFEC9A3-F10C-2941-902B-72D2CD60F18D}">
      <dsp:nvSpPr>
        <dsp:cNvPr id="0" name=""/>
        <dsp:cNvSpPr/>
      </dsp:nvSpPr>
      <dsp:spPr>
        <a:xfrm rot="16200000">
          <a:off x="2292993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DE71C-B6A9-F54D-B28B-060842FE6C7A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alibri"/>
              <a:cs typeface="Calibri"/>
            </a:rPr>
            <a:t>PROGRAMA ATRACCION DE INVERSIONES</a:t>
          </a:r>
          <a:endParaRPr lang="es-ES" sz="2000" kern="1200" dirty="0">
            <a:latin typeface="Calibri"/>
            <a:cs typeface="Calibri"/>
          </a:endParaRPr>
        </a:p>
      </dsp:txBody>
      <dsp:txXfrm>
        <a:off x="2239865" y="41144"/>
        <a:ext cx="1616269" cy="1277122"/>
      </dsp:txXfrm>
    </dsp:sp>
    <dsp:sp modelId="{A70AA8E1-4244-3A4E-8C3B-6C1720EBA1F5}">
      <dsp:nvSpPr>
        <dsp:cNvPr id="0" name=""/>
        <dsp:cNvSpPr/>
      </dsp:nvSpPr>
      <dsp:spPr>
        <a:xfrm rot="19500000">
          <a:off x="3714536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143B2-941E-D74B-8C81-D0DECC045453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alibri"/>
              <a:cs typeface="Calibri"/>
            </a:rPr>
            <a:t>CIPA</a:t>
          </a:r>
          <a:endParaRPr lang="es-ES" sz="2000" kern="1200" dirty="0">
            <a:latin typeface="Calibri"/>
            <a:cs typeface="Calibri"/>
          </a:endParaRPr>
        </a:p>
      </dsp:txBody>
      <dsp:txXfrm>
        <a:off x="4279873" y="1103105"/>
        <a:ext cx="1616269" cy="1277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33E06-B17E-524B-B53A-74E5258FE296}">
      <dsp:nvSpPr>
        <dsp:cNvPr id="0" name=""/>
        <dsp:cNvSpPr/>
      </dsp:nvSpPr>
      <dsp:spPr>
        <a:xfrm>
          <a:off x="631241" y="0"/>
          <a:ext cx="7154071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0D00AF-07FA-AC4F-910F-EE4624D9843B}">
      <dsp:nvSpPr>
        <dsp:cNvPr id="0" name=""/>
        <dsp:cNvSpPr/>
      </dsp:nvSpPr>
      <dsp:spPr>
        <a:xfrm>
          <a:off x="9041" y="1219199"/>
          <a:ext cx="2709078" cy="162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latin typeface="Calibri"/>
              <a:cs typeface="Calibri"/>
            </a:rPr>
            <a:t>EVALUACION</a:t>
          </a:r>
          <a:endParaRPr lang="es-ES" sz="2500" kern="1200" dirty="0">
            <a:latin typeface="Calibri"/>
            <a:cs typeface="Calibri"/>
          </a:endParaRPr>
        </a:p>
      </dsp:txBody>
      <dsp:txXfrm>
        <a:off x="88396" y="1298554"/>
        <a:ext cx="2550368" cy="1466890"/>
      </dsp:txXfrm>
    </dsp:sp>
    <dsp:sp modelId="{E0D10AEB-B4AC-F44C-9554-BC26B25C3631}">
      <dsp:nvSpPr>
        <dsp:cNvPr id="0" name=""/>
        <dsp:cNvSpPr/>
      </dsp:nvSpPr>
      <dsp:spPr>
        <a:xfrm>
          <a:off x="2853738" y="1219199"/>
          <a:ext cx="2709078" cy="1625600"/>
        </a:xfrm>
        <a:prstGeom prst="roundRect">
          <a:avLst/>
        </a:prstGeom>
        <a:gradFill rotWithShape="0">
          <a:gsLst>
            <a:gs pos="0">
              <a:schemeClr val="accent2">
                <a:hueOff val="4919015"/>
                <a:satOff val="-274"/>
                <a:lumOff val="588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hueOff val="4919015"/>
                <a:satOff val="-274"/>
                <a:lumOff val="588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hueOff val="4919015"/>
                <a:satOff val="-274"/>
                <a:lumOff val="588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latin typeface="Calibri"/>
              <a:cs typeface="Calibri"/>
            </a:rPr>
            <a:t>PRIORIZACION PRESUPUESTARIA</a:t>
          </a:r>
          <a:endParaRPr lang="es-ES" sz="2500" kern="1200" dirty="0">
            <a:latin typeface="Calibri"/>
            <a:cs typeface="Calibri"/>
          </a:endParaRPr>
        </a:p>
      </dsp:txBody>
      <dsp:txXfrm>
        <a:off x="2933093" y="1298554"/>
        <a:ext cx="2550368" cy="1466890"/>
      </dsp:txXfrm>
    </dsp:sp>
    <dsp:sp modelId="{CF9C326A-DB1E-4743-96F7-1F328B3F8DDF}">
      <dsp:nvSpPr>
        <dsp:cNvPr id="0" name=""/>
        <dsp:cNvSpPr/>
      </dsp:nvSpPr>
      <dsp:spPr>
        <a:xfrm>
          <a:off x="5698435" y="1219199"/>
          <a:ext cx="2709078" cy="1625600"/>
        </a:xfrm>
        <a:prstGeom prst="roundRect">
          <a:avLst/>
        </a:prstGeom>
        <a:gradFill rotWithShape="0">
          <a:gsLst>
            <a:gs pos="0">
              <a:schemeClr val="accent2">
                <a:hueOff val="9838030"/>
                <a:satOff val="-548"/>
                <a:lumOff val="1176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hueOff val="9838030"/>
                <a:satOff val="-548"/>
                <a:lumOff val="1176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hueOff val="9838030"/>
                <a:satOff val="-548"/>
                <a:lumOff val="1176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latin typeface="Calibri"/>
              <a:cs typeface="Calibri"/>
            </a:rPr>
            <a:t>EJECUCI</a:t>
          </a:r>
          <a:r>
            <a:rPr lang="es-ES" sz="2500" kern="1200" dirty="0" smtClean="0">
              <a:latin typeface="Calibri"/>
              <a:cs typeface="Calibri"/>
            </a:rPr>
            <a:t>ÓN</a:t>
          </a:r>
          <a:endParaRPr lang="es-ES" sz="2500" kern="1200" dirty="0">
            <a:latin typeface="Calibri"/>
            <a:cs typeface="Calibri"/>
          </a:endParaRPr>
        </a:p>
      </dsp:txBody>
      <dsp:txXfrm>
        <a:off x="5777790" y="1298554"/>
        <a:ext cx="2550368" cy="1466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2C0DB-AA10-2145-8A23-E7F40F39C5C4}">
      <dsp:nvSpPr>
        <dsp:cNvPr id="0" name=""/>
        <dsp:cNvSpPr/>
      </dsp:nvSpPr>
      <dsp:spPr>
        <a:xfrm>
          <a:off x="2155507" y="2277603"/>
          <a:ext cx="1784985" cy="17849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alibri"/>
              <a:cs typeface="Calibri"/>
            </a:rPr>
            <a:t>SUSTEN-TABILIDAD</a:t>
          </a:r>
          <a:endParaRPr lang="es-ES" sz="2000" kern="1200" dirty="0">
            <a:latin typeface="Calibri"/>
            <a:cs typeface="Calibri"/>
          </a:endParaRPr>
        </a:p>
      </dsp:txBody>
      <dsp:txXfrm>
        <a:off x="2416912" y="2539008"/>
        <a:ext cx="1262175" cy="1262175"/>
      </dsp:txXfrm>
    </dsp:sp>
    <dsp:sp modelId="{F8EC9384-FB6E-874A-86E2-96ECCFB82636}">
      <dsp:nvSpPr>
        <dsp:cNvPr id="0" name=""/>
        <dsp:cNvSpPr/>
      </dsp:nvSpPr>
      <dsp:spPr>
        <a:xfrm rot="12900000">
          <a:off x="871449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22661-958F-5B4B-9A7C-3CDF09228977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alibri"/>
              <a:cs typeface="Calibri"/>
            </a:rPr>
            <a:t>FINANZAS</a:t>
          </a:r>
          <a:endParaRPr lang="es-ES" sz="2000" kern="1200" dirty="0">
            <a:latin typeface="Calibri"/>
            <a:cs typeface="Calibri"/>
          </a:endParaRPr>
        </a:p>
      </dsp:txBody>
      <dsp:txXfrm>
        <a:off x="199856" y="1103105"/>
        <a:ext cx="1616269" cy="1277122"/>
      </dsp:txXfrm>
    </dsp:sp>
    <dsp:sp modelId="{8D48F92A-A225-F445-B080-BD199956C5A7}">
      <dsp:nvSpPr>
        <dsp:cNvPr id="0" name=""/>
        <dsp:cNvSpPr/>
      </dsp:nvSpPr>
      <dsp:spPr>
        <a:xfrm rot="16200000">
          <a:off x="2292993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1A6EBB-847A-9042-AD0F-849851352D37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alibri"/>
              <a:cs typeface="Calibri"/>
            </a:rPr>
            <a:t>PRODUCCION</a:t>
          </a:r>
          <a:endParaRPr lang="es-ES" sz="2000" kern="1200" dirty="0">
            <a:latin typeface="Calibri"/>
            <a:cs typeface="Calibri"/>
          </a:endParaRPr>
        </a:p>
      </dsp:txBody>
      <dsp:txXfrm>
        <a:off x="2239865" y="41144"/>
        <a:ext cx="1616269" cy="1277122"/>
      </dsp:txXfrm>
    </dsp:sp>
    <dsp:sp modelId="{16AE51F4-058F-9346-A8D3-2C68E19F9875}">
      <dsp:nvSpPr>
        <dsp:cNvPr id="0" name=""/>
        <dsp:cNvSpPr/>
      </dsp:nvSpPr>
      <dsp:spPr>
        <a:xfrm rot="19500000">
          <a:off x="3714536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DA4E59-1EB1-3342-A484-D07C4E722E00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alibri"/>
              <a:cs typeface="Calibri"/>
            </a:rPr>
            <a:t>VENTAS</a:t>
          </a:r>
          <a:endParaRPr lang="es-ES" sz="2000" kern="1200" dirty="0">
            <a:latin typeface="Calibri"/>
            <a:cs typeface="Calibri"/>
          </a:endParaRPr>
        </a:p>
      </dsp:txBody>
      <dsp:txXfrm>
        <a:off x="4279873" y="1103105"/>
        <a:ext cx="1616269" cy="1277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A2237-1C89-9849-B1EE-CE046A457C52}" type="datetimeFigureOut">
              <a:rPr lang="es-ES" smtClean="0"/>
              <a:t>30/06/14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F0EF7-1D97-EC49-BF70-9064452AE8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8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Un centro tecnológico se asocia a un cambio</a:t>
            </a:r>
            <a:r>
              <a:rPr lang="es-ES" baseline="0" dirty="0" smtClean="0"/>
              <a:t> en la estructura productiva. Un producto comercializable.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F0EF7-1D97-EC49-BF70-9064452AE86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48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Los consejos</a:t>
            </a:r>
            <a:r>
              <a:rPr lang="es-ES" baseline="0" dirty="0" smtClean="0"/>
              <a:t> regionales eran la única instancia de discusión sobre ciencia y tecnología en regiones. Eran formalmente las “unidades regionales”.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F0EF7-1D97-EC49-BF70-9064452AE86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0226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Instalar centros regionales es un quiebre,</a:t>
            </a:r>
            <a:r>
              <a:rPr lang="es-ES" baseline="0" dirty="0" smtClean="0"/>
              <a:t> una apuesta que cambiaba paradigmas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F0EF7-1D97-EC49-BF70-9064452AE86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9268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Instalar centros regionales es un quiebre,</a:t>
            </a:r>
            <a:r>
              <a:rPr lang="es-ES" baseline="0" dirty="0" smtClean="0"/>
              <a:t> una apuesta que </a:t>
            </a:r>
            <a:r>
              <a:rPr lang="es-ES" baseline="0" smtClean="0"/>
              <a:t>cambiaba paradigmas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F0EF7-1D97-EC49-BF70-9064452AE86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9268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F0EF7-1D97-EC49-BF70-9064452AE866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93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F0EF7-1D97-EC49-BF70-9064452AE866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930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F0EF7-1D97-EC49-BF70-9064452AE866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1926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F0EF7-1D97-EC49-BF70-9064452AE866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54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F66AD8-BC4A-4004-9882-414398D930CA}" type="datetimeFigureOut">
              <a:rPr lang="en-US" smtClean="0"/>
              <a:t>30/06/14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F66AD8-BC4A-4004-9882-414398D930CA}" type="datetimeFigureOut">
              <a:rPr lang="en-US" smtClean="0"/>
              <a:t>30/06/14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F66AD8-BC4A-4004-9882-414398D930CA}" type="datetimeFigureOut">
              <a:rPr lang="en-US" smtClean="0"/>
              <a:t>30/06/14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F66AD8-BC4A-4004-9882-414398D930CA}" type="datetimeFigureOut">
              <a:rPr lang="en-US" smtClean="0"/>
              <a:t>30/06/14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F66AD8-BC4A-4004-9882-414398D930CA}" type="datetimeFigureOut">
              <a:rPr lang="en-US" smtClean="0"/>
              <a:t>30/06/14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000" dirty="0" smtClean="0">
                <a:latin typeface="Avenir Book"/>
                <a:cs typeface="Avenir Book"/>
              </a:rPr>
              <a:t>MECANISMOS DE LOS GOBIERNOS REGIONALES PARA FINANCIAMIENTO DE PROYECTOS Y PROGRAMAS</a:t>
            </a:r>
            <a:endParaRPr lang="es-ES" sz="4000" dirty="0">
              <a:latin typeface="Avenir Book"/>
              <a:cs typeface="Avenir Book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Avenir Book"/>
                <a:cs typeface="Avenir Book"/>
              </a:rPr>
              <a:t>DANIELA MORAGA C.</a:t>
            </a:r>
          </a:p>
          <a:p>
            <a:r>
              <a:rPr lang="es-ES" dirty="0" smtClean="0">
                <a:latin typeface="Avenir Book"/>
                <a:cs typeface="Avenir Book"/>
              </a:rPr>
              <a:t>ENCARGADA DE INNOVACION GOBIERNO REGIONAL DEL BIOBIO</a:t>
            </a:r>
          </a:p>
          <a:p>
            <a:endParaRPr lang="es-ES" dirty="0">
              <a:latin typeface="Avenir Book"/>
              <a:cs typeface="Avenir Book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91" y="4803588"/>
            <a:ext cx="1059180" cy="194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44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/>
                <a:cs typeface="Calibri"/>
              </a:rPr>
              <a:t>NORMATIVA</a:t>
            </a:r>
            <a:endParaRPr lang="es-ES" dirty="0">
              <a:latin typeface="Calibri"/>
              <a:cs typeface="Calibri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latin typeface="Calibri"/>
                <a:cs typeface="Calibri"/>
              </a:rPr>
              <a:t>Centros Regionales por un periodo de 5 años, Gobierno Regional aporta como proyecto (Sistema Nacional de Inversiones)</a:t>
            </a:r>
            <a:endParaRPr lang="es-ES" sz="2400" dirty="0">
              <a:latin typeface="Calibri"/>
              <a:cs typeface="Calibri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latin typeface="Calibri"/>
                <a:cs typeface="Calibri"/>
              </a:rPr>
              <a:t>Centros Regionales amplia instrumento; Gobierno Regional aporta a través de programa</a:t>
            </a:r>
            <a:endParaRPr lang="es-E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5551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TOMA DE DECISIONES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32" y="1390928"/>
            <a:ext cx="7289429" cy="54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25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bas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87"/>
            <a:ext cx="9144000" cy="691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13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96931"/>
            <a:ext cx="914400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13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/>
                <a:cs typeface="Calibri"/>
              </a:rPr>
              <a:t>NORMATIVA</a:t>
            </a:r>
            <a:endParaRPr lang="es-ES" dirty="0">
              <a:latin typeface="Calibri"/>
              <a:cs typeface="Calibri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7200" y="2926325"/>
            <a:ext cx="7618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charset="2"/>
              <a:buChar char="§"/>
            </a:pPr>
            <a:r>
              <a:rPr lang="es-ES" sz="2800" dirty="0" smtClean="0">
                <a:latin typeface="Calibri"/>
                <a:cs typeface="Calibri"/>
              </a:rPr>
              <a:t>Glosa 2.5.1.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charset="2"/>
              <a:buChar char="§"/>
            </a:pPr>
            <a:r>
              <a:rPr lang="es-ES" sz="2800" dirty="0" smtClean="0">
                <a:latin typeface="Calibri"/>
                <a:cs typeface="Calibri"/>
              </a:rPr>
              <a:t>Glosa 02.5.2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charset="2"/>
              <a:buChar char="§"/>
            </a:pPr>
            <a:r>
              <a:rPr lang="es-ES" sz="2800" dirty="0" smtClean="0">
                <a:latin typeface="Calibri"/>
                <a:cs typeface="Calibri"/>
              </a:rPr>
              <a:t>Ley de </a:t>
            </a:r>
            <a:r>
              <a:rPr lang="es-ES" sz="2800" dirty="0" err="1" smtClean="0">
                <a:latin typeface="Calibri"/>
                <a:cs typeface="Calibri"/>
              </a:rPr>
              <a:t>asociativismo</a:t>
            </a:r>
            <a:r>
              <a:rPr lang="es-ES" sz="2800" dirty="0" smtClean="0">
                <a:latin typeface="Calibri"/>
                <a:cs typeface="Calibri"/>
              </a:rPr>
              <a:t> regional 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charset="2"/>
              <a:buChar char="§"/>
            </a:pPr>
            <a:r>
              <a:rPr lang="es-ES" sz="2800" dirty="0" smtClean="0">
                <a:latin typeface="Calibri"/>
                <a:cs typeface="Calibri"/>
              </a:rPr>
              <a:t>Proyectos de inversión </a:t>
            </a:r>
            <a:endParaRPr lang="es-E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0363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/>
                <a:cs typeface="Calibri"/>
              </a:rPr>
              <a:t>GLOSA 02.5.1.</a:t>
            </a:r>
            <a:endParaRPr lang="es-ES" dirty="0">
              <a:latin typeface="Calibri"/>
              <a:cs typeface="Calibri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7200" y="2926325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s-ES" sz="2400" dirty="0" smtClean="0">
                <a:latin typeface="Calibri"/>
                <a:cs typeface="Calibri"/>
              </a:rPr>
              <a:t>Programas de transferencia </a:t>
            </a:r>
          </a:p>
          <a:p>
            <a:pPr marL="342900" indent="-342900">
              <a:buFont typeface="Wingdings" charset="2"/>
              <a:buChar char="§"/>
            </a:pPr>
            <a:r>
              <a:rPr lang="es-ES" sz="2400" dirty="0" smtClean="0">
                <a:latin typeface="Calibri"/>
                <a:cs typeface="Calibri"/>
              </a:rPr>
              <a:t>Transferencia a instituciones cuyos presupuestos se aprueban por ley</a:t>
            </a:r>
          </a:p>
          <a:p>
            <a:pPr marL="342900" indent="-342900">
              <a:buFont typeface="Wingdings" charset="2"/>
              <a:buChar char="§"/>
            </a:pPr>
            <a:r>
              <a:rPr lang="es-ES" sz="2400" dirty="0" smtClean="0">
                <a:latin typeface="Calibri"/>
                <a:cs typeface="Calibri"/>
              </a:rPr>
              <a:t>Se rigen por normativa de institución receptora</a:t>
            </a:r>
          </a:p>
          <a:p>
            <a:pPr marL="342900" indent="-342900">
              <a:buFont typeface="Wingdings" charset="2"/>
              <a:buChar char="§"/>
            </a:pPr>
            <a:endParaRPr lang="es-ES" sz="2400" dirty="0" smtClean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§"/>
            </a:pPr>
            <a:endParaRPr lang="es-ES" sz="2400" dirty="0" smtClean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§"/>
            </a:pPr>
            <a:endParaRPr lang="es-ES" sz="2400" dirty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§"/>
            </a:pPr>
            <a:endParaRPr lang="es-ES" sz="2400" dirty="0" smtClean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§"/>
            </a:pPr>
            <a:endParaRPr lang="es-E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9913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/>
                <a:cs typeface="Calibri"/>
              </a:rPr>
              <a:t>GLOSA 02.5.1.</a:t>
            </a:r>
            <a:endParaRPr lang="es-ES" dirty="0">
              <a:latin typeface="Calibri"/>
              <a:cs typeface="Calibri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7200" y="2547165"/>
            <a:ext cx="82296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s-ES" sz="2400" dirty="0" smtClean="0">
                <a:latin typeface="Calibri"/>
                <a:cs typeface="Calibri"/>
              </a:rPr>
              <a:t>Elaboración resumen ejecutivo del programa</a:t>
            </a:r>
          </a:p>
          <a:p>
            <a:pPr marL="342900" indent="-342900">
              <a:buFont typeface="Wingdings" charset="2"/>
              <a:buChar char="§"/>
            </a:pPr>
            <a:r>
              <a:rPr lang="es-ES" sz="2400" dirty="0" smtClean="0">
                <a:latin typeface="Calibri"/>
                <a:cs typeface="Calibri"/>
              </a:rPr>
              <a:t>Chequear marco legal institución receptora</a:t>
            </a:r>
          </a:p>
          <a:p>
            <a:pPr marL="342900" indent="-342900">
              <a:buFont typeface="Wingdings" charset="2"/>
              <a:buChar char="§"/>
            </a:pPr>
            <a:r>
              <a:rPr lang="es-ES" sz="2400" dirty="0" smtClean="0">
                <a:latin typeface="Calibri"/>
                <a:cs typeface="Calibri"/>
              </a:rPr>
              <a:t>Chequear priorización regional (Intendente regional + jefes división</a:t>
            </a:r>
            <a:r>
              <a:rPr lang="es-ES" sz="2400" dirty="0" smtClean="0">
                <a:latin typeface="Calibri"/>
                <a:cs typeface="Calibri"/>
              </a:rPr>
              <a:t>)</a:t>
            </a:r>
          </a:p>
          <a:p>
            <a:pPr marL="342900" indent="-342900">
              <a:buFont typeface="Wingdings" charset="2"/>
              <a:buChar char="§"/>
            </a:pPr>
            <a:r>
              <a:rPr lang="es-ES" sz="2400" dirty="0" smtClean="0">
                <a:latin typeface="Calibri"/>
                <a:cs typeface="Calibri"/>
              </a:rPr>
              <a:t>Elaboraci</a:t>
            </a:r>
            <a:r>
              <a:rPr lang="es-ES" sz="2400" dirty="0" smtClean="0">
                <a:latin typeface="Calibri"/>
                <a:cs typeface="Calibri"/>
              </a:rPr>
              <a:t>ón</a:t>
            </a:r>
            <a:r>
              <a:rPr lang="es-ES" sz="2400" dirty="0" smtClean="0">
                <a:latin typeface="Calibri"/>
                <a:cs typeface="Calibri"/>
              </a:rPr>
              <a:t> el programa seg</a:t>
            </a:r>
            <a:r>
              <a:rPr lang="es-ES" sz="2400" dirty="0" smtClean="0">
                <a:latin typeface="Calibri"/>
                <a:cs typeface="Calibri"/>
              </a:rPr>
              <a:t>ún formato GORE (oficio, formulario, ficha IDI, documento extendido)</a:t>
            </a:r>
            <a:endParaRPr lang="es-ES" sz="2400" dirty="0" smtClean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§"/>
            </a:pPr>
            <a:r>
              <a:rPr lang="es-ES" sz="2400" dirty="0" smtClean="0">
                <a:latin typeface="Calibri"/>
                <a:cs typeface="Calibri"/>
              </a:rPr>
              <a:t>Evaluaci</a:t>
            </a:r>
            <a:r>
              <a:rPr lang="es-ES" sz="2400" dirty="0" smtClean="0">
                <a:latin typeface="Calibri"/>
                <a:cs typeface="Calibri"/>
              </a:rPr>
              <a:t>ón GORE</a:t>
            </a:r>
          </a:p>
          <a:p>
            <a:pPr marL="342900" indent="-342900">
              <a:buFont typeface="Wingdings" charset="2"/>
              <a:buChar char="§"/>
            </a:pPr>
            <a:r>
              <a:rPr lang="es-ES" sz="2400" dirty="0" smtClean="0">
                <a:latin typeface="Calibri"/>
                <a:cs typeface="Calibri"/>
              </a:rPr>
              <a:t>Presentación CORE</a:t>
            </a:r>
          </a:p>
          <a:p>
            <a:pPr marL="342900" indent="-342900">
              <a:buFont typeface="Wingdings" charset="2"/>
              <a:buChar char="§"/>
            </a:pPr>
            <a:r>
              <a:rPr lang="es-ES" sz="2400" dirty="0" smtClean="0">
                <a:latin typeface="Calibri"/>
                <a:cs typeface="Calibri"/>
              </a:rPr>
              <a:t>Aprobación CORE</a:t>
            </a:r>
          </a:p>
          <a:p>
            <a:pPr marL="342900" indent="-342900">
              <a:buFont typeface="Wingdings" charset="2"/>
              <a:buChar char="§"/>
            </a:pPr>
            <a:r>
              <a:rPr lang="es-ES" sz="2400" dirty="0" smtClean="0">
                <a:latin typeface="Calibri"/>
                <a:cs typeface="Calibri"/>
              </a:rPr>
              <a:t>Creación presupuestaria y convenio de transferencia</a:t>
            </a:r>
            <a:endParaRPr lang="es-ES" sz="2400" dirty="0" smtClean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§"/>
            </a:pPr>
            <a:endParaRPr lang="es-ES" sz="2400" dirty="0" smtClean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§"/>
            </a:pPr>
            <a:endParaRPr lang="es-ES" sz="2400" dirty="0" smtClean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§"/>
            </a:pPr>
            <a:endParaRPr lang="es-ES" sz="2400" dirty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§"/>
            </a:pPr>
            <a:endParaRPr lang="es-ES" sz="2400" dirty="0" smtClean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§"/>
            </a:pPr>
            <a:endParaRPr lang="es-E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3573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/>
                <a:cs typeface="Calibri"/>
              </a:rPr>
              <a:t>GLOSA 02.5.2. (FIC Universidades)</a:t>
            </a:r>
            <a:endParaRPr lang="es-ES" dirty="0">
              <a:latin typeface="Calibri"/>
              <a:cs typeface="Calibri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06599" y="2355791"/>
            <a:ext cx="808020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400" dirty="0" smtClean="0">
                <a:latin typeface="Calibri"/>
                <a:cs typeface="Calibri"/>
              </a:rPr>
              <a:t>Aprobación de marco presupuestario (1 mes)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dirty="0" smtClean="0">
                <a:latin typeface="Calibri"/>
                <a:cs typeface="Calibri"/>
              </a:rPr>
              <a:t>Elaboración de bases concurso (2 meses)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dirty="0" smtClean="0">
                <a:latin typeface="Calibri"/>
                <a:cs typeface="Calibri"/>
              </a:rPr>
              <a:t>Aprobación de bases por parte de SUBDERE (1 mes)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dirty="0" smtClean="0">
                <a:latin typeface="Calibri"/>
                <a:cs typeface="Calibri"/>
              </a:rPr>
              <a:t>Aprobación de bases por parte de CORE (1 mes)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dirty="0" smtClean="0">
                <a:latin typeface="Calibri"/>
                <a:cs typeface="Calibri"/>
              </a:rPr>
              <a:t>Llamado a concurso (2 meses)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dirty="0" smtClean="0">
                <a:latin typeface="Calibri"/>
                <a:cs typeface="Calibri"/>
              </a:rPr>
              <a:t>Evaluación (admisibilidad y </a:t>
            </a:r>
            <a:r>
              <a:rPr lang="es-ES" sz="2400" dirty="0" err="1" smtClean="0">
                <a:latin typeface="Calibri"/>
                <a:cs typeface="Calibri"/>
              </a:rPr>
              <a:t>Ev</a:t>
            </a:r>
            <a:r>
              <a:rPr lang="es-ES" sz="2400" dirty="0" smtClean="0">
                <a:latin typeface="Calibri"/>
                <a:cs typeface="Calibri"/>
              </a:rPr>
              <a:t>. Técnica – 1 mes)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dirty="0" smtClean="0">
                <a:latin typeface="Calibri"/>
                <a:cs typeface="Calibri"/>
              </a:rPr>
              <a:t>Presentación de resultados al CORE y aprobación (1 mes)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dirty="0" smtClean="0">
                <a:latin typeface="Calibri"/>
                <a:cs typeface="Calibri"/>
              </a:rPr>
              <a:t>Creación presupuestaria (1 mes)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dirty="0" smtClean="0">
                <a:latin typeface="Calibri"/>
                <a:cs typeface="Calibri"/>
              </a:rPr>
              <a:t>Elaboración y firma de convenios de transferencia (1 mes)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dirty="0" smtClean="0">
                <a:latin typeface="Calibri"/>
                <a:cs typeface="Calibri"/>
              </a:rPr>
              <a:t>Transferencia: Inicio Proyecto (solicitud de recursos +  flujo de caja + cuenta corriente +boleta de garantía)</a:t>
            </a:r>
          </a:p>
        </p:txBody>
      </p:sp>
    </p:spTree>
    <p:extLst>
      <p:ext uri="{BB962C8B-B14F-4D97-AF65-F5344CB8AC3E}">
        <p14:creationId xmlns:p14="http://schemas.microsoft.com/office/powerpoint/2010/main" val="2551198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/>
                <a:cs typeface="Calibri"/>
              </a:rPr>
              <a:t>PROYECTOS DE INVERSION</a:t>
            </a:r>
            <a:endParaRPr lang="es-ES" dirty="0">
              <a:latin typeface="Calibri"/>
              <a:cs typeface="Calibri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57200" y="2528211"/>
            <a:ext cx="82296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s-ES" sz="2400" dirty="0" smtClean="0">
                <a:latin typeface="Calibri"/>
                <a:cs typeface="Calibri"/>
              </a:rPr>
              <a:t>Elaboración resumen ejecutivo del programa</a:t>
            </a:r>
          </a:p>
          <a:p>
            <a:pPr marL="342900" indent="-342900">
              <a:buFont typeface="Wingdings" charset="2"/>
              <a:buChar char="§"/>
            </a:pPr>
            <a:r>
              <a:rPr lang="es-ES" sz="2400" dirty="0" smtClean="0">
                <a:latin typeface="Calibri"/>
                <a:cs typeface="Calibri"/>
              </a:rPr>
              <a:t>Chequear marco legal institución receptora</a:t>
            </a:r>
          </a:p>
          <a:p>
            <a:pPr marL="342900" indent="-342900">
              <a:buFont typeface="Wingdings" charset="2"/>
              <a:buChar char="§"/>
            </a:pPr>
            <a:r>
              <a:rPr lang="es-ES" sz="2400" dirty="0" smtClean="0">
                <a:latin typeface="Calibri"/>
                <a:cs typeface="Calibri"/>
              </a:rPr>
              <a:t>Chequear priorización regional (Intendente regional + jefes división</a:t>
            </a:r>
            <a:r>
              <a:rPr lang="es-ES" sz="2400" dirty="0" smtClean="0">
                <a:latin typeface="Calibri"/>
                <a:cs typeface="Calibri"/>
              </a:rPr>
              <a:t>)</a:t>
            </a:r>
          </a:p>
          <a:p>
            <a:pPr marL="342900" indent="-342900">
              <a:buFont typeface="Wingdings" charset="2"/>
              <a:buChar char="§"/>
            </a:pPr>
            <a:r>
              <a:rPr lang="es-ES" sz="2400" dirty="0" smtClean="0">
                <a:latin typeface="Calibri"/>
                <a:cs typeface="Calibri"/>
              </a:rPr>
              <a:t>Elaboraci</a:t>
            </a:r>
            <a:r>
              <a:rPr lang="es-ES" sz="2400" dirty="0" smtClean="0">
                <a:latin typeface="Calibri"/>
                <a:cs typeface="Calibri"/>
              </a:rPr>
              <a:t>ón</a:t>
            </a:r>
            <a:r>
              <a:rPr lang="es-ES" sz="2400" dirty="0" smtClean="0">
                <a:latin typeface="Calibri"/>
                <a:cs typeface="Calibri"/>
              </a:rPr>
              <a:t> el proyecto de inversi</a:t>
            </a:r>
            <a:r>
              <a:rPr lang="es-ES" sz="2400" dirty="0" smtClean="0">
                <a:latin typeface="Calibri"/>
                <a:cs typeface="Calibri"/>
              </a:rPr>
              <a:t>ón </a:t>
            </a:r>
            <a:r>
              <a:rPr lang="es-ES" sz="2400" dirty="0" smtClean="0">
                <a:latin typeface="Calibri"/>
                <a:cs typeface="Calibri"/>
              </a:rPr>
              <a:t>seg</a:t>
            </a:r>
            <a:r>
              <a:rPr lang="es-ES" sz="2400" dirty="0" smtClean="0">
                <a:latin typeface="Calibri"/>
                <a:cs typeface="Calibri"/>
              </a:rPr>
              <a:t>ún formato SNI (oficio, ficha IDI, antecedentes)</a:t>
            </a:r>
            <a:endParaRPr lang="es-ES" sz="2400" dirty="0" smtClean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§"/>
            </a:pPr>
            <a:r>
              <a:rPr lang="es-ES" sz="2400" dirty="0" smtClean="0">
                <a:latin typeface="Calibri"/>
                <a:cs typeface="Calibri"/>
              </a:rPr>
              <a:t>Evaluaci</a:t>
            </a:r>
            <a:r>
              <a:rPr lang="es-ES" sz="2400" dirty="0" smtClean="0">
                <a:latin typeface="Calibri"/>
                <a:cs typeface="Calibri"/>
              </a:rPr>
              <a:t>ón MDS</a:t>
            </a:r>
          </a:p>
          <a:p>
            <a:pPr marL="342900" indent="-342900">
              <a:buFont typeface="Wingdings" charset="2"/>
              <a:buChar char="§"/>
            </a:pPr>
            <a:r>
              <a:rPr lang="es-ES" sz="2400" dirty="0" smtClean="0">
                <a:latin typeface="Calibri"/>
                <a:cs typeface="Calibri"/>
              </a:rPr>
              <a:t>Presentación CORE</a:t>
            </a:r>
          </a:p>
          <a:p>
            <a:pPr marL="342900" indent="-342900">
              <a:buFont typeface="Wingdings" charset="2"/>
              <a:buChar char="§"/>
            </a:pPr>
            <a:r>
              <a:rPr lang="es-ES" sz="2400" dirty="0" smtClean="0">
                <a:latin typeface="Calibri"/>
                <a:cs typeface="Calibri"/>
              </a:rPr>
              <a:t>Aprobación CORE</a:t>
            </a:r>
          </a:p>
          <a:p>
            <a:pPr marL="342900" indent="-342900">
              <a:buFont typeface="Wingdings" charset="2"/>
              <a:buChar char="§"/>
            </a:pPr>
            <a:r>
              <a:rPr lang="es-ES" sz="2400" dirty="0" smtClean="0">
                <a:latin typeface="Calibri"/>
                <a:cs typeface="Calibri"/>
              </a:rPr>
              <a:t>Creación presupuestaria y convenio de transferencia</a:t>
            </a:r>
            <a:endParaRPr lang="es-ES" sz="2400" dirty="0" smtClean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§"/>
            </a:pPr>
            <a:endParaRPr lang="es-ES" sz="2400" dirty="0" smtClean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§"/>
            </a:pPr>
            <a:endParaRPr lang="es-ES" sz="2400" dirty="0" smtClean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§"/>
            </a:pPr>
            <a:endParaRPr lang="es-ES" sz="2400" dirty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§"/>
            </a:pPr>
            <a:endParaRPr lang="es-ES" sz="2400" dirty="0" smtClean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§"/>
            </a:pPr>
            <a:endParaRPr lang="es-E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3416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/>
                <a:cs typeface="Calibri"/>
              </a:rPr>
              <a:t>CORPORACION </a:t>
            </a:r>
            <a:endParaRPr lang="es-ES" dirty="0">
              <a:latin typeface="Calibri"/>
              <a:cs typeface="Calibri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62000" y="2784474"/>
            <a:ext cx="7656512" cy="3381053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Calibri"/>
                <a:cs typeface="Calibri"/>
              </a:rPr>
              <a:t>Ley de </a:t>
            </a:r>
            <a:r>
              <a:rPr lang="es-ES" sz="2400" dirty="0" err="1" smtClean="0">
                <a:latin typeface="Calibri"/>
                <a:cs typeface="Calibri"/>
              </a:rPr>
              <a:t>asociativismo</a:t>
            </a:r>
            <a:r>
              <a:rPr lang="es-ES" sz="2400" dirty="0">
                <a:latin typeface="Calibri"/>
                <a:cs typeface="Calibri"/>
              </a:rPr>
              <a:t> </a:t>
            </a:r>
            <a:r>
              <a:rPr lang="es-ES" sz="2400" dirty="0" smtClean="0">
                <a:latin typeface="Calibri"/>
                <a:cs typeface="Calibri"/>
              </a:rPr>
              <a:t>regional:</a:t>
            </a:r>
          </a:p>
          <a:p>
            <a:r>
              <a:rPr lang="es-ES" sz="2400" dirty="0" smtClean="0">
                <a:latin typeface="Calibri"/>
                <a:cs typeface="Calibri"/>
              </a:rPr>
              <a:t>Aportes a la operación de la corporación hasta un 100%</a:t>
            </a:r>
          </a:p>
          <a:p>
            <a:r>
              <a:rPr lang="es-ES" sz="2400" dirty="0" smtClean="0">
                <a:latin typeface="Calibri"/>
                <a:cs typeface="Calibri"/>
              </a:rPr>
              <a:t>Aporte a proyectos hasta un 50%</a:t>
            </a:r>
          </a:p>
          <a:p>
            <a:r>
              <a:rPr lang="es-ES" sz="2400" dirty="0" smtClean="0">
                <a:latin typeface="Calibri"/>
                <a:cs typeface="Calibri"/>
              </a:rPr>
              <a:t>Límite de un 5% del FNDR (aprox. 2.500 a 5.000 millones de pesos)</a:t>
            </a:r>
          </a:p>
          <a:p>
            <a:r>
              <a:rPr lang="es-ES" sz="2400" dirty="0" smtClean="0">
                <a:latin typeface="Calibri"/>
                <a:cs typeface="Calibri"/>
              </a:rPr>
              <a:t>Representatividad de consejeros regionales</a:t>
            </a:r>
          </a:p>
          <a:p>
            <a:pPr marL="0" indent="0">
              <a:buNone/>
            </a:pPr>
            <a:endParaRPr lang="es-ES" sz="2400" dirty="0" smtClean="0">
              <a:latin typeface="Calibri"/>
              <a:cs typeface="Calibri"/>
            </a:endParaRPr>
          </a:p>
          <a:p>
            <a:endParaRPr lang="es-E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790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/>
                <a:cs typeface="Calibri"/>
              </a:rPr>
              <a:t>TEMAS</a:t>
            </a:r>
            <a:endParaRPr lang="es-ES" dirty="0">
              <a:latin typeface="Calibri"/>
              <a:cs typeface="Calibri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3433698"/>
          </a:xfrm>
        </p:spPr>
        <p:txBody>
          <a:bodyPr>
            <a:noAutofit/>
          </a:bodyPr>
          <a:lstStyle/>
          <a:p>
            <a:pPr marL="285750" indent="-285750">
              <a:lnSpc>
                <a:spcPct val="50000"/>
              </a:lnSpc>
              <a:buFont typeface="Arial"/>
              <a:buChar char="•"/>
            </a:pPr>
            <a:r>
              <a:rPr lang="es-ES" sz="3200" dirty="0">
                <a:latin typeface="Calibri"/>
                <a:cs typeface="Calibri"/>
              </a:rPr>
              <a:t>Mecanismos de financiamiento en Biobío</a:t>
            </a:r>
          </a:p>
          <a:p>
            <a:pPr marL="285750" indent="-285750">
              <a:lnSpc>
                <a:spcPct val="50000"/>
              </a:lnSpc>
              <a:buFont typeface="Arial"/>
              <a:buChar char="•"/>
            </a:pPr>
            <a:r>
              <a:rPr lang="es-ES" sz="3200" dirty="0">
                <a:latin typeface="Calibri"/>
                <a:cs typeface="Calibri"/>
              </a:rPr>
              <a:t>Actividades anexas</a:t>
            </a:r>
          </a:p>
          <a:p>
            <a:pPr marL="285750" indent="-285750">
              <a:lnSpc>
                <a:spcPct val="50000"/>
              </a:lnSpc>
              <a:buFont typeface="Arial"/>
              <a:buChar char="•"/>
            </a:pPr>
            <a:r>
              <a:rPr lang="es-ES" sz="3200" dirty="0">
                <a:latin typeface="Calibri"/>
                <a:cs typeface="Calibri"/>
              </a:rPr>
              <a:t>Lógicas de formularios y Marco Lógico</a:t>
            </a:r>
          </a:p>
          <a:p>
            <a:pPr marL="285750" indent="-285750">
              <a:lnSpc>
                <a:spcPct val="50000"/>
              </a:lnSpc>
              <a:buFont typeface="Arial"/>
              <a:buChar char="•"/>
            </a:pPr>
            <a:r>
              <a:rPr lang="es-ES" sz="3200" dirty="0">
                <a:latin typeface="Calibri"/>
                <a:cs typeface="Calibri"/>
              </a:rPr>
              <a:t>Criterios de evaluación</a:t>
            </a:r>
          </a:p>
          <a:p>
            <a:pPr marL="285750" indent="-285750">
              <a:lnSpc>
                <a:spcPct val="50000"/>
              </a:lnSpc>
              <a:buFont typeface="Arial"/>
              <a:buChar char="•"/>
            </a:pPr>
            <a:r>
              <a:rPr lang="es-ES" sz="3200" dirty="0">
                <a:latin typeface="Calibri"/>
                <a:cs typeface="Calibri"/>
              </a:rPr>
              <a:t>Errores </a:t>
            </a:r>
          </a:p>
          <a:p>
            <a:pPr marL="285750" indent="-285750">
              <a:lnSpc>
                <a:spcPct val="50000"/>
              </a:lnSpc>
              <a:buFont typeface="Arial"/>
              <a:buChar char="•"/>
            </a:pPr>
            <a:r>
              <a:rPr lang="es-ES" sz="3200" dirty="0">
                <a:latin typeface="Calibri"/>
                <a:cs typeface="Calibri"/>
              </a:rPr>
              <a:t>Tasa de aprobación</a:t>
            </a:r>
          </a:p>
          <a:p>
            <a:pPr>
              <a:lnSpc>
                <a:spcPct val="50000"/>
              </a:lnSpc>
            </a:pP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823887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947131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latin typeface="Calibri"/>
                <a:cs typeface="Calibri"/>
              </a:rPr>
              <a:t>EN LA PRÁCTICA TODO ES MÁS COMPLEJO QUE LO QUE DICTA LA </a:t>
            </a:r>
            <a:r>
              <a:rPr lang="es-ES" dirty="0" smtClean="0">
                <a:solidFill>
                  <a:schemeClr val="tx1"/>
                </a:solidFill>
                <a:latin typeface="Calibri"/>
                <a:cs typeface="Calibri"/>
              </a:rPr>
              <a:t>NORMA</a:t>
            </a:r>
            <a:endParaRPr lang="es-E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223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23" y="326298"/>
            <a:ext cx="3810000" cy="2844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979" y="331784"/>
            <a:ext cx="3175000" cy="3175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943" y="3944094"/>
            <a:ext cx="4101474" cy="256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9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/>
                <a:cs typeface="Calibri"/>
              </a:rPr>
              <a:t>ACTIVIDADES ANEXAS</a:t>
            </a:r>
            <a:endParaRPr lang="es-ES" dirty="0">
              <a:latin typeface="Calibri"/>
              <a:cs typeface="Calibri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57200" y="957804"/>
            <a:ext cx="8086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2</a:t>
            </a:r>
            <a:endParaRPr lang="es-ES_tradnl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072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75288059"/>
              </p:ext>
            </p:extLst>
          </p:nvPr>
        </p:nvGraphicFramePr>
        <p:xfrm>
          <a:off x="417037" y="1397000"/>
          <a:ext cx="841655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01380" y="4910082"/>
            <a:ext cx="1952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"/>
                <a:cs typeface="Calibri"/>
              </a:rPr>
              <a:t>MDS</a:t>
            </a:r>
          </a:p>
          <a:p>
            <a:r>
              <a:rPr lang="es-ES" dirty="0" smtClean="0">
                <a:latin typeface="Calibri"/>
                <a:cs typeface="Calibri"/>
              </a:rPr>
              <a:t>GORE</a:t>
            </a:r>
          </a:p>
          <a:p>
            <a:endParaRPr lang="es-ES" dirty="0">
              <a:latin typeface="Calibri"/>
              <a:cs typeface="Calibri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393911" y="4891862"/>
            <a:ext cx="2425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"/>
                <a:cs typeface="Calibri"/>
              </a:rPr>
              <a:t>INTENDENTE </a:t>
            </a:r>
          </a:p>
          <a:p>
            <a:r>
              <a:rPr lang="es-ES" dirty="0" smtClean="0">
                <a:latin typeface="Calibri"/>
                <a:cs typeface="Calibri"/>
              </a:rPr>
              <a:t>CORE </a:t>
            </a:r>
          </a:p>
          <a:p>
            <a:r>
              <a:rPr lang="es-ES" dirty="0" smtClean="0">
                <a:latin typeface="Calibri"/>
                <a:cs typeface="Calibri"/>
              </a:rPr>
              <a:t>JEFES DIVISION</a:t>
            </a:r>
          </a:p>
          <a:p>
            <a:endParaRPr lang="es-ES" dirty="0">
              <a:latin typeface="Calibri"/>
              <a:cs typeface="Calibri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881103" y="4910082"/>
            <a:ext cx="1952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"/>
                <a:cs typeface="Calibri"/>
              </a:rPr>
              <a:t>GORE</a:t>
            </a:r>
          </a:p>
          <a:p>
            <a:r>
              <a:rPr lang="es-ES" dirty="0" smtClean="0">
                <a:latin typeface="Calibri"/>
                <a:cs typeface="Calibri"/>
              </a:rPr>
              <a:t>CONICYT</a:t>
            </a:r>
          </a:p>
          <a:p>
            <a:r>
              <a:rPr lang="es-ES" dirty="0" smtClean="0">
                <a:latin typeface="Calibri"/>
                <a:cs typeface="Calibri"/>
              </a:rPr>
              <a:t>AGENCIA EJECUTORA</a:t>
            </a:r>
            <a:endParaRPr lang="es-E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5663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30774" y="1706206"/>
            <a:ext cx="7980563" cy="11185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Calibri"/>
                <a:cs typeface="Calibri"/>
              </a:rPr>
              <a:t>EVALUACI</a:t>
            </a:r>
            <a:r>
              <a:rPr lang="es-ES" sz="2800" b="1" dirty="0" smtClean="0">
                <a:latin typeface="Calibri"/>
                <a:cs typeface="Calibri"/>
              </a:rPr>
              <a:t>ÓN: </a:t>
            </a:r>
            <a:r>
              <a:rPr lang="es-ES" sz="2800" dirty="0" smtClean="0">
                <a:latin typeface="Calibri"/>
                <a:cs typeface="Calibri"/>
              </a:rPr>
              <a:t>¿Proyecto de Equipamiento o programa transferencia?</a:t>
            </a:r>
            <a:endParaRPr lang="es-ES" sz="2800" dirty="0">
              <a:latin typeface="Calibri"/>
              <a:cs typeface="Cali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30774" y="3298665"/>
            <a:ext cx="7980563" cy="134600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latin typeface="Calibri"/>
                <a:cs typeface="Calibri"/>
              </a:rPr>
              <a:t>PRIORIZACION PRESUPUESTARIA: </a:t>
            </a:r>
            <a:r>
              <a:rPr lang="es-ES" sz="3200" dirty="0" smtClean="0">
                <a:latin typeface="Calibri"/>
                <a:cs typeface="Calibri"/>
              </a:rPr>
              <a:t>¿Intendente? </a:t>
            </a:r>
            <a:r>
              <a:rPr lang="es-ES" sz="3200" dirty="0" smtClean="0">
                <a:latin typeface="Calibri"/>
                <a:cs typeface="Calibri"/>
              </a:rPr>
              <a:t>¿CORE? ¿Jefes Divisi</a:t>
            </a:r>
            <a:r>
              <a:rPr lang="es-ES" sz="3200" dirty="0" smtClean="0">
                <a:latin typeface="Calibri"/>
                <a:cs typeface="Calibri"/>
              </a:rPr>
              <a:t>ón?</a:t>
            </a:r>
            <a:endParaRPr lang="es-ES" sz="3200" dirty="0">
              <a:latin typeface="Calibri"/>
              <a:cs typeface="Calibri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30774" y="5156534"/>
            <a:ext cx="7980563" cy="128913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latin typeface="Calibri"/>
                <a:cs typeface="Calibri"/>
              </a:rPr>
              <a:t>EJECUCI</a:t>
            </a:r>
            <a:r>
              <a:rPr lang="es-ES" sz="3200" b="1" dirty="0" smtClean="0">
                <a:latin typeface="Calibri"/>
                <a:cs typeface="Calibri"/>
              </a:rPr>
              <a:t>ÓN</a:t>
            </a:r>
            <a:r>
              <a:rPr lang="es-ES" sz="3200" dirty="0" smtClean="0">
                <a:latin typeface="Calibri"/>
                <a:cs typeface="Calibri"/>
              </a:rPr>
              <a:t>: Problemas de flujo de caja…</a:t>
            </a:r>
            <a:endParaRPr lang="es-ES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5389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25838"/>
            <a:ext cx="6400800" cy="1362075"/>
          </a:xfrm>
        </p:spPr>
        <p:txBody>
          <a:bodyPr/>
          <a:lstStyle/>
          <a:p>
            <a:r>
              <a:rPr lang="es-ES" dirty="0" smtClean="0">
                <a:latin typeface="Calibri"/>
                <a:cs typeface="Calibri"/>
              </a:rPr>
              <a:t>LOGICA FORMULARIO + MATRIZ DE MARCO L</a:t>
            </a:r>
            <a:r>
              <a:rPr lang="es-ES" dirty="0" smtClean="0">
                <a:latin typeface="Calibri"/>
                <a:cs typeface="Calibri"/>
              </a:rPr>
              <a:t>ÓGICO</a:t>
            </a:r>
            <a:endParaRPr lang="es-ES" dirty="0">
              <a:latin typeface="Calibri"/>
              <a:cs typeface="Calibri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57200" y="957804"/>
            <a:ext cx="8086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3</a:t>
            </a:r>
            <a:endParaRPr lang="es-ES_tradnl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4555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/>
                <a:cs typeface="Calibri"/>
              </a:rPr>
              <a:t>VALORIZACION POR PARTE DE LA COMUNIDAD</a:t>
            </a:r>
            <a:endParaRPr lang="es-ES" dirty="0">
              <a:latin typeface="Calibri"/>
              <a:cs typeface="Calibri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>
                <a:latin typeface=" aca"/>
                <a:cs typeface=" aca"/>
              </a:rPr>
              <a:t>RESULTADOS</a:t>
            </a:r>
          </a:p>
          <a:p>
            <a:r>
              <a:rPr lang="es-ES" dirty="0" smtClean="0">
                <a:latin typeface=" aca"/>
                <a:cs typeface=" aca"/>
              </a:rPr>
              <a:t>IMPACTO</a:t>
            </a:r>
          </a:p>
          <a:p>
            <a:r>
              <a:rPr lang="es-ES" dirty="0" smtClean="0">
                <a:latin typeface=" aca"/>
                <a:cs typeface=" aca"/>
              </a:rPr>
              <a:t>PRODUCTOS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>
                <a:latin typeface="Calibri"/>
                <a:cs typeface="Calibri"/>
              </a:rPr>
              <a:t>FIN</a:t>
            </a:r>
          </a:p>
          <a:p>
            <a:r>
              <a:rPr lang="es-ES" dirty="0" smtClean="0">
                <a:latin typeface="Calibri"/>
                <a:cs typeface="Calibri"/>
              </a:rPr>
              <a:t>PROPOSITO</a:t>
            </a:r>
          </a:p>
          <a:p>
            <a:r>
              <a:rPr lang="es-ES" dirty="0" smtClean="0">
                <a:latin typeface="Calibri"/>
                <a:cs typeface="Calibri"/>
              </a:rPr>
              <a:t>COMPONENTES</a:t>
            </a:r>
          </a:p>
          <a:p>
            <a:r>
              <a:rPr lang="es-ES" dirty="0" smtClean="0">
                <a:latin typeface="Calibri"/>
                <a:cs typeface="Calibri"/>
              </a:rPr>
              <a:t>ACTIVIDADES</a:t>
            </a:r>
          </a:p>
          <a:p>
            <a:r>
              <a:rPr lang="es-ES" dirty="0" smtClean="0">
                <a:latin typeface="Calibri"/>
                <a:cs typeface="Calibri"/>
              </a:rPr>
              <a:t>SUBACTIVIDADES</a:t>
            </a:r>
          </a:p>
          <a:p>
            <a:r>
              <a:rPr lang="es-ES" dirty="0" smtClean="0">
                <a:latin typeface="Calibri"/>
                <a:cs typeface="Calibri"/>
              </a:rPr>
              <a:t>PLAZOS</a:t>
            </a:r>
          </a:p>
          <a:p>
            <a:r>
              <a:rPr lang="es-ES" dirty="0" smtClean="0">
                <a:latin typeface="Calibri"/>
                <a:cs typeface="Calibri"/>
              </a:rPr>
              <a:t>PRESUPUESTO </a:t>
            </a:r>
          </a:p>
        </p:txBody>
      </p:sp>
    </p:spTree>
    <p:extLst>
      <p:ext uri="{BB962C8B-B14F-4D97-AF65-F5344CB8AC3E}">
        <p14:creationId xmlns:p14="http://schemas.microsoft.com/office/powerpoint/2010/main" val="1595126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4-06-30 a la(s) 10.51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136"/>
            <a:ext cx="9144000" cy="571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62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440147"/>
              </p:ext>
            </p:extLst>
          </p:nvPr>
        </p:nvGraphicFramePr>
        <p:xfrm>
          <a:off x="360166" y="1397000"/>
          <a:ext cx="8359687" cy="188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241"/>
                <a:gridCol w="1194241"/>
                <a:gridCol w="1194241"/>
                <a:gridCol w="1194241"/>
                <a:gridCol w="1194241"/>
                <a:gridCol w="1194241"/>
                <a:gridCol w="1194241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800" dirty="0" err="1" smtClean="0">
                          <a:latin typeface="Calibri"/>
                          <a:cs typeface="Calibri"/>
                        </a:rPr>
                        <a:t>Activi-dades</a:t>
                      </a:r>
                      <a:endParaRPr lang="es-ES" sz="2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latin typeface="Calibri"/>
                          <a:cs typeface="Calibri"/>
                        </a:rPr>
                        <a:t>Sub-</a:t>
                      </a:r>
                      <a:r>
                        <a:rPr lang="es-ES" sz="2800" dirty="0" err="1" smtClean="0">
                          <a:latin typeface="Calibri"/>
                          <a:cs typeface="Calibri"/>
                        </a:rPr>
                        <a:t>activi</a:t>
                      </a:r>
                      <a:r>
                        <a:rPr lang="es-ES" sz="2800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lang="es-ES" sz="2800" dirty="0" err="1" smtClean="0">
                          <a:latin typeface="Calibri"/>
                          <a:cs typeface="Calibri"/>
                        </a:rPr>
                        <a:t>dades</a:t>
                      </a:r>
                      <a:endParaRPr lang="es-ES" sz="2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latin typeface="Calibri"/>
                          <a:cs typeface="Calibri"/>
                        </a:rPr>
                        <a:t>Tareas</a:t>
                      </a:r>
                      <a:endParaRPr lang="es-ES" sz="2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latin typeface="Calibri"/>
                          <a:cs typeface="Calibri"/>
                        </a:rPr>
                        <a:t>Plazos</a:t>
                      </a:r>
                      <a:endParaRPr lang="es-ES" sz="2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latin typeface="Calibri"/>
                          <a:cs typeface="Calibri"/>
                        </a:rPr>
                        <a:t>M$</a:t>
                      </a:r>
                      <a:endParaRPr lang="es-ES" sz="2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err="1" smtClean="0">
                          <a:latin typeface="Calibri"/>
                          <a:cs typeface="Calibri"/>
                        </a:rPr>
                        <a:t>Resp</a:t>
                      </a:r>
                      <a:r>
                        <a:rPr lang="es-ES" sz="2800" dirty="0" smtClean="0">
                          <a:latin typeface="Calibri"/>
                          <a:cs typeface="Calibri"/>
                        </a:rPr>
                        <a:t>.</a:t>
                      </a:r>
                      <a:endParaRPr lang="es-ES" sz="2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latin typeface="Calibri"/>
                          <a:cs typeface="Calibri"/>
                        </a:rPr>
                        <a:t>HH</a:t>
                      </a:r>
                      <a:endParaRPr lang="es-ES" sz="2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sz="2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066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25838"/>
            <a:ext cx="6400800" cy="1362075"/>
          </a:xfrm>
        </p:spPr>
        <p:txBody>
          <a:bodyPr/>
          <a:lstStyle/>
          <a:p>
            <a:r>
              <a:rPr lang="es-ES" dirty="0" smtClean="0">
                <a:latin typeface="Calibri"/>
                <a:cs typeface="Calibri"/>
              </a:rPr>
              <a:t>CRITERIOS DE EVALUACION</a:t>
            </a:r>
            <a:endParaRPr lang="es-ES" dirty="0">
              <a:latin typeface="Calibri"/>
              <a:cs typeface="Calibri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57200" y="957804"/>
            <a:ext cx="8086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4</a:t>
            </a:r>
            <a:endParaRPr lang="es-ES_tradnl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131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watch_conce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54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6183"/>
            <a:ext cx="8229600" cy="1143000"/>
          </a:xfrm>
        </p:spPr>
        <p:txBody>
          <a:bodyPr/>
          <a:lstStyle/>
          <a:p>
            <a:r>
              <a:rPr lang="es-ES" dirty="0">
                <a:latin typeface="Calibri"/>
                <a:cs typeface="Calibri"/>
              </a:rPr>
              <a:t>ASPECTOS </a:t>
            </a:r>
            <a:r>
              <a:rPr lang="es-ES" dirty="0" smtClean="0">
                <a:latin typeface="Calibri"/>
                <a:cs typeface="Calibri"/>
              </a:rPr>
              <a:t>ESTRATÉGICOS /</a:t>
            </a:r>
            <a:r>
              <a:rPr lang="es-ES" dirty="0">
                <a:latin typeface="Calibri"/>
                <a:cs typeface="Calibri"/>
              </a:rPr>
              <a:t/>
            </a:r>
            <a:br>
              <a:rPr lang="es-ES" dirty="0">
                <a:latin typeface="Calibri"/>
                <a:cs typeface="Calibri"/>
              </a:rPr>
            </a:br>
            <a:r>
              <a:rPr lang="es-ES" dirty="0" smtClean="0">
                <a:latin typeface="Calibri"/>
                <a:cs typeface="Calibri"/>
              </a:rPr>
              <a:t>ASPECTOS T</a:t>
            </a:r>
            <a:r>
              <a:rPr lang="es-ES" dirty="0" smtClean="0">
                <a:latin typeface="Calibri"/>
                <a:cs typeface="Calibri"/>
              </a:rPr>
              <a:t>ÉCNICOS</a:t>
            </a:r>
            <a:endParaRPr lang="es-ES" dirty="0">
              <a:latin typeface="Calibri"/>
              <a:cs typeface="Calibri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Calibri"/>
                <a:cs typeface="Calibri"/>
              </a:rPr>
              <a:t>RESULTADOS</a:t>
            </a:r>
          </a:p>
          <a:p>
            <a:r>
              <a:rPr lang="es-ES" dirty="0" smtClean="0">
                <a:latin typeface="Calibri"/>
                <a:cs typeface="Calibri"/>
              </a:rPr>
              <a:t>IMPACTO</a:t>
            </a:r>
          </a:p>
          <a:p>
            <a:r>
              <a:rPr lang="es-ES" dirty="0" smtClean="0">
                <a:latin typeface="Calibri"/>
                <a:cs typeface="Calibri"/>
              </a:rPr>
              <a:t>PRODUCTOS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Calibri"/>
                <a:cs typeface="Calibri"/>
              </a:rPr>
              <a:t>COHERENCIA</a:t>
            </a:r>
          </a:p>
          <a:p>
            <a:r>
              <a:rPr lang="es-ES" dirty="0" smtClean="0">
                <a:latin typeface="Calibri"/>
                <a:cs typeface="Calibri"/>
              </a:rPr>
              <a:t>EQUIPO DE TRABAJO</a:t>
            </a:r>
          </a:p>
          <a:p>
            <a:r>
              <a:rPr lang="es-ES" dirty="0" smtClean="0">
                <a:latin typeface="Calibri"/>
                <a:cs typeface="Calibri"/>
              </a:rPr>
              <a:t>METODOLOGIA</a:t>
            </a:r>
          </a:p>
          <a:p>
            <a:r>
              <a:rPr lang="es-ES" dirty="0" smtClean="0">
                <a:latin typeface="Calibri"/>
                <a:cs typeface="Calibri"/>
              </a:rPr>
              <a:t>INFORMACI</a:t>
            </a:r>
            <a:r>
              <a:rPr lang="es-ES" dirty="0" smtClean="0">
                <a:latin typeface="Calibri"/>
                <a:cs typeface="Calibri"/>
              </a:rPr>
              <a:t>ÓN RELEVANTE…</a:t>
            </a:r>
            <a:endParaRPr lang="es-ES" dirty="0" smtClean="0">
              <a:latin typeface="Calibri"/>
              <a:cs typeface="Calibri"/>
            </a:endParaRPr>
          </a:p>
          <a:p>
            <a:endParaRPr lang="es-ES" dirty="0" smtClean="0">
              <a:latin typeface="Calibri"/>
              <a:cs typeface="Calibri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305552" y="2237026"/>
            <a:ext cx="2973873" cy="286263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387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25838"/>
            <a:ext cx="6400800" cy="1362075"/>
          </a:xfrm>
        </p:spPr>
        <p:txBody>
          <a:bodyPr/>
          <a:lstStyle/>
          <a:p>
            <a:r>
              <a:rPr lang="es-ES" dirty="0" smtClean="0">
                <a:latin typeface="Calibri"/>
                <a:cs typeface="Calibri"/>
              </a:rPr>
              <a:t>ERRORES Y TASAS DE APROBACION</a:t>
            </a:r>
            <a:endParaRPr lang="es-ES" dirty="0">
              <a:latin typeface="Calibri"/>
              <a:cs typeface="Calibri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57200" y="957804"/>
            <a:ext cx="8086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5</a:t>
            </a:r>
            <a:endParaRPr lang="es-ES_tradnl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0698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/>
                <a:cs typeface="Calibri"/>
              </a:rPr>
              <a:t>PRINCIPALES ERRORES</a:t>
            </a:r>
            <a:endParaRPr lang="es-ES" dirty="0">
              <a:latin typeface="Calibri"/>
              <a:cs typeface="Calibri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Calibri"/>
                <a:cs typeface="Calibri"/>
              </a:rPr>
              <a:t>EL PROYECTO VIENE POR PARTES</a:t>
            </a:r>
          </a:p>
          <a:p>
            <a:r>
              <a:rPr lang="es-ES" dirty="0" smtClean="0">
                <a:latin typeface="Calibri"/>
                <a:cs typeface="Calibri"/>
              </a:rPr>
              <a:t>SE CENTRA EN COMPRA DE EQUIPAMIENTO</a:t>
            </a:r>
          </a:p>
          <a:p>
            <a:r>
              <a:rPr lang="es-ES" dirty="0" smtClean="0">
                <a:latin typeface="Calibri"/>
                <a:cs typeface="Calibri"/>
              </a:rPr>
              <a:t>NO SE INDICA DISPONIBILIDAD REAL DEL EQUIPO </a:t>
            </a:r>
          </a:p>
          <a:p>
            <a:r>
              <a:rPr lang="es-ES" dirty="0" smtClean="0">
                <a:latin typeface="Calibri"/>
                <a:cs typeface="Calibri"/>
              </a:rPr>
              <a:t>NO SE ANEXAN CV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Calibri"/>
                <a:cs typeface="Calibri"/>
              </a:rPr>
              <a:t>FALTA DE DOCUMENTOS (ADMISIBILIDAD)</a:t>
            </a:r>
          </a:p>
          <a:p>
            <a:r>
              <a:rPr lang="es-ES" dirty="0" smtClean="0">
                <a:latin typeface="Calibri"/>
                <a:cs typeface="Calibri"/>
              </a:rPr>
              <a:t>SON PROYECTOS PRESENTADOS EN FORMATOS DE OTRAS CONVOCATORIAS</a:t>
            </a:r>
          </a:p>
          <a:p>
            <a:endParaRPr lang="es-ES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7068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Captura de pantalla 2014-06-30 a la(s) 10.29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9" y="606651"/>
            <a:ext cx="8835091" cy="564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03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8518" y="3772611"/>
            <a:ext cx="4587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alibri"/>
                <a:cs typeface="Calibri"/>
              </a:rPr>
              <a:t>Nº Proyectos Postulados: 54</a:t>
            </a:r>
          </a:p>
          <a:p>
            <a:r>
              <a:rPr lang="es-ES" sz="2800" dirty="0" smtClean="0">
                <a:latin typeface="Calibri"/>
                <a:cs typeface="Calibri"/>
              </a:rPr>
              <a:t>Nº Proyectos Inadmisibles: 14</a:t>
            </a:r>
          </a:p>
          <a:p>
            <a:r>
              <a:rPr lang="es-ES" sz="2800" dirty="0" smtClean="0">
                <a:latin typeface="Calibri"/>
                <a:cs typeface="Calibri"/>
              </a:rPr>
              <a:t>Nº Proyectos Aprobados: 23</a:t>
            </a:r>
            <a:endParaRPr lang="es-ES" sz="2800" dirty="0">
              <a:latin typeface="Calibri"/>
              <a:cs typeface="Calibri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175114"/>
              </p:ext>
            </p:extLst>
          </p:nvPr>
        </p:nvGraphicFramePr>
        <p:xfrm>
          <a:off x="4928613" y="4166354"/>
          <a:ext cx="4037672" cy="2375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191305"/>
              </p:ext>
            </p:extLst>
          </p:nvPr>
        </p:nvGraphicFramePr>
        <p:xfrm>
          <a:off x="356613" y="304272"/>
          <a:ext cx="8230548" cy="3089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0916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/>
                <a:cs typeface="Calibri"/>
              </a:rPr>
              <a:t>UNIDADES ESTRATÉGICAS</a:t>
            </a:r>
            <a:endParaRPr lang="es-ES" dirty="0">
              <a:latin typeface="Calibri"/>
              <a:cs typeface="Calibri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02431592"/>
              </p:ext>
            </p:extLst>
          </p:nvPr>
        </p:nvGraphicFramePr>
        <p:xfrm>
          <a:off x="1524000" y="243968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763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/>
                <a:cs typeface="Calibri"/>
              </a:rPr>
              <a:t>Consejo Unidad Regional (CUR)</a:t>
            </a:r>
            <a:endParaRPr lang="es-ES" dirty="0">
              <a:latin typeface="Calibri"/>
              <a:cs typeface="Calibri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36305" y="3018348"/>
            <a:ext cx="7585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Calibri"/>
                <a:cs typeface="Calibri"/>
              </a:rPr>
              <a:t>Año 2000 en adelante… hace más de 10 años atrás…</a:t>
            </a:r>
            <a:endParaRPr lang="es-ES"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35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14-06-29 a la(s) 22.49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0"/>
            <a:ext cx="5351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4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44754483"/>
              </p:ext>
            </p:extLst>
          </p:nvPr>
        </p:nvGraphicFramePr>
        <p:xfrm>
          <a:off x="1524000" y="25534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</p:spPr>
        <p:txBody>
          <a:bodyPr/>
          <a:lstStyle/>
          <a:p>
            <a:r>
              <a:rPr lang="es-ES" dirty="0" smtClean="0">
                <a:latin typeface="Calibri"/>
                <a:cs typeface="Calibri"/>
              </a:rPr>
              <a:t>CASO DE BIOBIO</a:t>
            </a:r>
            <a:endParaRPr lang="es-E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4401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736" y="259377"/>
            <a:ext cx="5790810" cy="643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68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4-06-29 a la(s) 22.59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91" y="453865"/>
            <a:ext cx="7694397" cy="579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99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MECANISMOS DE FINANCIAMIENTO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457200" y="957804"/>
            <a:ext cx="8086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1</a:t>
            </a:r>
            <a:endParaRPr lang="es-ES_tradnl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0097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énesis">
  <a:themeElements>
    <a:clrScheme name="Gé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é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é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Génesis.thmx</Template>
  <TotalTime>226</TotalTime>
  <Words>667</Words>
  <Application>Microsoft Macintosh PowerPoint</Application>
  <PresentationFormat>Presentación en pantalla (4:3)</PresentationFormat>
  <Paragraphs>152</Paragraphs>
  <Slides>35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Génesis</vt:lpstr>
      <vt:lpstr>MECANISMOS DE LOS GOBIERNOS REGIONALES PARA FINANCIAMIENTO DE PROYECTOS Y PROGRAMAS</vt:lpstr>
      <vt:lpstr>TEMAS</vt:lpstr>
      <vt:lpstr>Presentación de PowerPoint</vt:lpstr>
      <vt:lpstr>Consejo Unidad Regional (CUR)</vt:lpstr>
      <vt:lpstr>Presentación de PowerPoint</vt:lpstr>
      <vt:lpstr>CASO DE BIOBIO</vt:lpstr>
      <vt:lpstr>Presentación de PowerPoint</vt:lpstr>
      <vt:lpstr>Presentación de PowerPoint</vt:lpstr>
      <vt:lpstr>MECANISMOS DE FINANCIAMIENTO</vt:lpstr>
      <vt:lpstr>NORMATIVA</vt:lpstr>
      <vt:lpstr>TOMA DE DECISIONES</vt:lpstr>
      <vt:lpstr>Presentación de PowerPoint</vt:lpstr>
      <vt:lpstr>Presentación de PowerPoint</vt:lpstr>
      <vt:lpstr>NORMATIVA</vt:lpstr>
      <vt:lpstr>GLOSA 02.5.1.</vt:lpstr>
      <vt:lpstr>GLOSA 02.5.1.</vt:lpstr>
      <vt:lpstr>GLOSA 02.5.2. (FIC Universidades)</vt:lpstr>
      <vt:lpstr>PROYECTOS DE INVERSION</vt:lpstr>
      <vt:lpstr>CORPORACION </vt:lpstr>
      <vt:lpstr>EN LA PRÁCTICA TODO ES MÁS COMPLEJO QUE LO QUE DICTA LA NORMA</vt:lpstr>
      <vt:lpstr>Presentación de PowerPoint</vt:lpstr>
      <vt:lpstr>ACTIVIDADES ANEXAS</vt:lpstr>
      <vt:lpstr>Presentación de PowerPoint</vt:lpstr>
      <vt:lpstr>Presentación de PowerPoint</vt:lpstr>
      <vt:lpstr>LOGICA FORMULARIO + MATRIZ DE MARCO LÓGICO</vt:lpstr>
      <vt:lpstr>VALORIZACION POR PARTE DE LA COMUNIDAD</vt:lpstr>
      <vt:lpstr>Presentación de PowerPoint</vt:lpstr>
      <vt:lpstr>Presentación de PowerPoint</vt:lpstr>
      <vt:lpstr>CRITERIOS DE EVALUACION</vt:lpstr>
      <vt:lpstr>ASPECTOS ESTRATÉGICOS / ASPECTOS TÉCNICOS</vt:lpstr>
      <vt:lpstr>ERRORES Y TASAS DE APROBACION</vt:lpstr>
      <vt:lpstr>PRINCIPALES ERRORES</vt:lpstr>
      <vt:lpstr>Presentación de PowerPoint</vt:lpstr>
      <vt:lpstr>Presentación de PowerPoint</vt:lpstr>
      <vt:lpstr>UNIDADES ESTRATÉGICAS</vt:lpstr>
    </vt:vector>
  </TitlesOfParts>
  <Company>Gobierno Regional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MECANISMOS DE LOS GOBIERNOS REGIONALES PARA FINANCIAMIENTO DE PROYECTOS Y PROGRAMAS</dc:title>
  <dc:creator>Daniela Moraga</dc:creator>
  <cp:lastModifiedBy>Daniela Moraga</cp:lastModifiedBy>
  <cp:revision>29</cp:revision>
  <dcterms:created xsi:type="dcterms:W3CDTF">2014-06-30T02:12:23Z</dcterms:created>
  <dcterms:modified xsi:type="dcterms:W3CDTF">2014-06-30T14:57:11Z</dcterms:modified>
</cp:coreProperties>
</file>