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6" r:id="rId3"/>
    <p:sldId id="265" r:id="rId4"/>
    <p:sldId id="264" r:id="rId5"/>
    <p:sldId id="263" r:id="rId6"/>
    <p:sldId id="262" r:id="rId7"/>
    <p:sldId id="267" r:id="rId8"/>
    <p:sldId id="261" r:id="rId9"/>
    <p:sldId id="257" r:id="rId10"/>
    <p:sldId id="259" r:id="rId11"/>
    <p:sldId id="273" r:id="rId12"/>
    <p:sldId id="268" r:id="rId13"/>
    <p:sldId id="274" r:id="rId14"/>
    <p:sldId id="269" r:id="rId15"/>
    <p:sldId id="275" r:id="rId16"/>
    <p:sldId id="270" r:id="rId17"/>
    <p:sldId id="276" r:id="rId18"/>
    <p:sldId id="271" r:id="rId19"/>
    <p:sldId id="285" r:id="rId20"/>
    <p:sldId id="258" r:id="rId21"/>
    <p:sldId id="278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dmin\AppData\Local\Temp\Detalle%20de%20los%20servicio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dmin\AppData\Local\Temp\Detalle%20de%20los%20servicio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admin\AppData\Local\Temp\Detalle%20de%20los%20servicio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admin\AppData\Local\Temp\Detalle%20de%20los%20servicio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admin\AppData\Local\Temp\Detalle%20de%20los%20servicio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AppData\Local\Temp\Detalle%20de%20los%20servici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034449492581394"/>
          <c:y val="0.20001069929953022"/>
          <c:w val="0.6728384934630619"/>
          <c:h val="0.562107112476723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'Detalle Gráficos'!$C$31</c:f>
              <c:strCache>
                <c:ptCount val="1"/>
                <c:pt idx="0">
                  <c:v>Overhead</c:v>
                </c:pt>
              </c:strCache>
            </c:strRef>
          </c:tx>
          <c:invertIfNegative val="0"/>
          <c:cat>
            <c:strRef>
              <c:f>'Detalle Gráficos'!$B$32:$B$38</c:f>
              <c:strCache>
                <c:ptCount val="7"/>
                <c:pt idx="0">
                  <c:v>Cia Minera Xtrata Lomas Bayas</c:v>
                </c:pt>
                <c:pt idx="1">
                  <c:v>Centro de Investigación JRI S.A.</c:v>
                </c:pt>
                <c:pt idx="2">
                  <c:v>Minera Li Energy Spa</c:v>
                </c:pt>
                <c:pt idx="3">
                  <c:v>CIMM tecnologías y servicios</c:v>
                </c:pt>
                <c:pt idx="4">
                  <c:v>SQM Industrial S.A.</c:v>
                </c:pt>
                <c:pt idx="5">
                  <c:v>Cia Minera Xtrata Lomas Bayas</c:v>
                </c:pt>
                <c:pt idx="6">
                  <c:v>Anglo American Sur S.A.</c:v>
                </c:pt>
              </c:strCache>
            </c:strRef>
          </c:cat>
          <c:val>
            <c:numRef>
              <c:f>'Detalle Gráficos'!$C$32:$C$38</c:f>
              <c:numCache>
                <c:formatCode>_-"$"\ * #,##0_-;\-"$"\ * #,##0_-;_-"$"\ * "-"??_-;_-@_-</c:formatCode>
                <c:ptCount val="7"/>
                <c:pt idx="0">
                  <c:v>926608.65</c:v>
                </c:pt>
                <c:pt idx="1">
                  <c:v>516422.39999999997</c:v>
                </c:pt>
                <c:pt idx="2">
                  <c:v>1467925.95</c:v>
                </c:pt>
                <c:pt idx="3">
                  <c:v>566086.94999999984</c:v>
                </c:pt>
                <c:pt idx="4">
                  <c:v>824422.95000000007</c:v>
                </c:pt>
                <c:pt idx="5">
                  <c:v>913043.54999999981</c:v>
                </c:pt>
                <c:pt idx="6">
                  <c:v>1187396.7</c:v>
                </c:pt>
              </c:numCache>
            </c:numRef>
          </c:val>
        </c:ser>
        <c:ser>
          <c:idx val="1"/>
          <c:order val="1"/>
          <c:tx>
            <c:strRef>
              <c:f>'Detalle Gráficos'!$D$31</c:f>
              <c:strCache>
                <c:ptCount val="1"/>
                <c:pt idx="0">
                  <c:v>Venta Total</c:v>
                </c:pt>
              </c:strCache>
            </c:strRef>
          </c:tx>
          <c:invertIfNegative val="0"/>
          <c:cat>
            <c:strRef>
              <c:f>'Detalle Gráficos'!$B$32:$B$38</c:f>
              <c:strCache>
                <c:ptCount val="7"/>
                <c:pt idx="0">
                  <c:v>Cia Minera Xtrata Lomas Bayas</c:v>
                </c:pt>
                <c:pt idx="1">
                  <c:v>Centro de Investigación JRI S.A.</c:v>
                </c:pt>
                <c:pt idx="2">
                  <c:v>Minera Li Energy Spa</c:v>
                </c:pt>
                <c:pt idx="3">
                  <c:v>CIMM tecnologías y servicios</c:v>
                </c:pt>
                <c:pt idx="4">
                  <c:v>SQM Industrial S.A.</c:v>
                </c:pt>
                <c:pt idx="5">
                  <c:v>Cia Minera Xtrata Lomas Bayas</c:v>
                </c:pt>
                <c:pt idx="6">
                  <c:v>Anglo American Sur S.A.</c:v>
                </c:pt>
              </c:strCache>
            </c:strRef>
          </c:cat>
          <c:val>
            <c:numRef>
              <c:f>'Detalle Gráficos'!$D$32:$D$38</c:f>
              <c:numCache>
                <c:formatCode>_-"$"\ * #,##0_-;\-"$"\ * #,##0_-;_-"$"\ * "-"??_-;_-@_-</c:formatCode>
                <c:ptCount val="7"/>
                <c:pt idx="0">
                  <c:v>7103999.6499999994</c:v>
                </c:pt>
                <c:pt idx="1">
                  <c:v>3959238.4</c:v>
                </c:pt>
                <c:pt idx="2">
                  <c:v>11254098.949999997</c:v>
                </c:pt>
                <c:pt idx="3">
                  <c:v>4339999.95</c:v>
                </c:pt>
                <c:pt idx="4">
                  <c:v>6320575.9500000002</c:v>
                </c:pt>
                <c:pt idx="5">
                  <c:v>7000000.5500000007</c:v>
                </c:pt>
                <c:pt idx="6">
                  <c:v>9103374.6999999974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1358512"/>
        <c:axId val="301355712"/>
      </c:barChart>
      <c:catAx>
        <c:axId val="301358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1355712"/>
        <c:crosses val="autoZero"/>
        <c:auto val="1"/>
        <c:lblAlgn val="ctr"/>
        <c:lblOffset val="100"/>
        <c:noMultiLvlLbl val="0"/>
      </c:catAx>
      <c:valAx>
        <c:axId val="301355712"/>
        <c:scaling>
          <c:orientation val="minMax"/>
        </c:scaling>
        <c:delete val="0"/>
        <c:axPos val="l"/>
        <c:majorGridlines/>
        <c:numFmt formatCode="_-&quot;$&quot;\ * #,##0_-;\-&quot;$&quot;\ * #,##0_-;_-&quot;$&quot;\ * &quot;-&quot;??_-;_-@_-" sourceLinked="1"/>
        <c:majorTickMark val="out"/>
        <c:minorTickMark val="none"/>
        <c:tickLblPos val="nextTo"/>
        <c:crossAx val="3013585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97469326093929"/>
          <c:y val="0.13000933216681276"/>
          <c:w val="0.74017371085752381"/>
          <c:h val="0.58600958752330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'Detalle Gráficos'!$C$59</c:f>
              <c:strCache>
                <c:ptCount val="1"/>
                <c:pt idx="0">
                  <c:v>Overhead</c:v>
                </c:pt>
              </c:strCache>
            </c:strRef>
          </c:tx>
          <c:invertIfNegative val="0"/>
          <c:cat>
            <c:strRef>
              <c:f>'Detalle Gráficos'!$B$60:$B$67</c:f>
              <c:strCache>
                <c:ptCount val="8"/>
                <c:pt idx="0">
                  <c:v>SQM Salar S.A.</c:v>
                </c:pt>
                <c:pt idx="1">
                  <c:v>Atacama Minerals SCM</c:v>
                </c:pt>
                <c:pt idx="2">
                  <c:v>SQM Industrial S.A.</c:v>
                </c:pt>
                <c:pt idx="3">
                  <c:v>Minera Meridian Ltda</c:v>
                </c:pt>
                <c:pt idx="4">
                  <c:v>Cia Minera Xtrata Lomas Bayas</c:v>
                </c:pt>
                <c:pt idx="5">
                  <c:v>Minera Li Energy Spa</c:v>
                </c:pt>
                <c:pt idx="6">
                  <c:v>Minera Escondida Ltda</c:v>
                </c:pt>
                <c:pt idx="7">
                  <c:v>Cia Minera Xtrata Lomas Bayas</c:v>
                </c:pt>
              </c:strCache>
            </c:strRef>
          </c:cat>
          <c:val>
            <c:numRef>
              <c:f>'Detalle Gráficos'!$C$60:$C$67</c:f>
              <c:numCache>
                <c:formatCode>_-"$"\ * #,##0_-;\-"$"\ * #,##0_-;_-"$"\ * "-"??_-;_-@_-</c:formatCode>
                <c:ptCount val="8"/>
                <c:pt idx="0">
                  <c:v>1441845</c:v>
                </c:pt>
                <c:pt idx="1">
                  <c:v>4208040.9000000004</c:v>
                </c:pt>
                <c:pt idx="2">
                  <c:v>5354651.2</c:v>
                </c:pt>
                <c:pt idx="3">
                  <c:v>2838273.9</c:v>
                </c:pt>
                <c:pt idx="4">
                  <c:v>749158.35000000009</c:v>
                </c:pt>
                <c:pt idx="5">
                  <c:v>3978742.9</c:v>
                </c:pt>
                <c:pt idx="6">
                  <c:v>2065722.75</c:v>
                </c:pt>
                <c:pt idx="7">
                  <c:v>626086.94999999984</c:v>
                </c:pt>
              </c:numCache>
            </c:numRef>
          </c:val>
        </c:ser>
        <c:ser>
          <c:idx val="1"/>
          <c:order val="1"/>
          <c:tx>
            <c:strRef>
              <c:f>'Detalle Gráficos'!$D$59</c:f>
              <c:strCache>
                <c:ptCount val="1"/>
                <c:pt idx="0">
                  <c:v>Venta Total</c:v>
                </c:pt>
              </c:strCache>
            </c:strRef>
          </c:tx>
          <c:invertIfNegative val="0"/>
          <c:cat>
            <c:strRef>
              <c:f>'Detalle Gráficos'!$B$60:$B$67</c:f>
              <c:strCache>
                <c:ptCount val="8"/>
                <c:pt idx="0">
                  <c:v>SQM Salar S.A.</c:v>
                </c:pt>
                <c:pt idx="1">
                  <c:v>Atacama Minerals SCM</c:v>
                </c:pt>
                <c:pt idx="2">
                  <c:v>SQM Industrial S.A.</c:v>
                </c:pt>
                <c:pt idx="3">
                  <c:v>Minera Meridian Ltda</c:v>
                </c:pt>
                <c:pt idx="4">
                  <c:v>Cia Minera Xtrata Lomas Bayas</c:v>
                </c:pt>
                <c:pt idx="5">
                  <c:v>Minera Li Energy Spa</c:v>
                </c:pt>
                <c:pt idx="6">
                  <c:v>Minera Escondida Ltda</c:v>
                </c:pt>
                <c:pt idx="7">
                  <c:v>Cia Minera Xtrata Lomas Bayas</c:v>
                </c:pt>
              </c:strCache>
            </c:strRef>
          </c:cat>
          <c:val>
            <c:numRef>
              <c:f>'Detalle Gráficos'!$D$60:$D$67</c:f>
              <c:numCache>
                <c:formatCode>_-"$"\ * #,##0_-;\-"$"\ * #,##0_-;_-"$"\ * "-"??_-;_-@_-</c:formatCode>
                <c:ptCount val="8"/>
                <c:pt idx="0">
                  <c:v>11054145</c:v>
                </c:pt>
                <c:pt idx="1">
                  <c:v>32261646.899999999</c:v>
                </c:pt>
                <c:pt idx="2">
                  <c:v>41052324.200000003</c:v>
                </c:pt>
                <c:pt idx="3">
                  <c:v>21760099.899999999</c:v>
                </c:pt>
                <c:pt idx="4">
                  <c:v>5743547.3500000006</c:v>
                </c:pt>
                <c:pt idx="5">
                  <c:v>30503697.899999999</c:v>
                </c:pt>
                <c:pt idx="6">
                  <c:v>15837209.75</c:v>
                </c:pt>
                <c:pt idx="7">
                  <c:v>4799999.95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599248"/>
        <c:axId val="298599808"/>
      </c:barChart>
      <c:catAx>
        <c:axId val="298599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8599808"/>
        <c:crosses val="autoZero"/>
        <c:auto val="1"/>
        <c:lblAlgn val="ctr"/>
        <c:lblOffset val="100"/>
        <c:noMultiLvlLbl val="0"/>
      </c:catAx>
      <c:valAx>
        <c:axId val="298599808"/>
        <c:scaling>
          <c:orientation val="minMax"/>
        </c:scaling>
        <c:delete val="0"/>
        <c:axPos val="l"/>
        <c:majorGridlines/>
        <c:numFmt formatCode="_-&quot;$&quot;\ * #,##0_-;\-&quot;$&quot;\ * #,##0_-;_-&quot;$&quot;\ * &quot;-&quot;??_-;_-@_-" sourceLinked="1"/>
        <c:majorTickMark val="out"/>
        <c:minorTickMark val="none"/>
        <c:tickLblPos val="nextTo"/>
        <c:crossAx val="2985992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38333690161842"/>
          <c:y val="0.18565981335666376"/>
          <c:w val="0.68235586110648561"/>
          <c:h val="0.64185586176727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'Detalle Gráficos'!$C$92</c:f>
              <c:strCache>
                <c:ptCount val="1"/>
                <c:pt idx="0">
                  <c:v>Overhead</c:v>
                </c:pt>
              </c:strCache>
            </c:strRef>
          </c:tx>
          <c:invertIfNegative val="0"/>
          <c:cat>
            <c:strRef>
              <c:f>'Detalle Gráficos'!$B$93:$B$96</c:f>
              <c:strCache>
                <c:ptCount val="4"/>
                <c:pt idx="0">
                  <c:v>Atacama Minerals SCM</c:v>
                </c:pt>
                <c:pt idx="1">
                  <c:v>SQM Industrial S.A.</c:v>
                </c:pt>
                <c:pt idx="2">
                  <c:v>Minera Escondida Ltda</c:v>
                </c:pt>
                <c:pt idx="3">
                  <c:v>SQM Salar S.A.</c:v>
                </c:pt>
              </c:strCache>
            </c:strRef>
          </c:cat>
          <c:val>
            <c:numRef>
              <c:f>'Detalle Gráficos'!$C$93:$C$96</c:f>
              <c:numCache>
                <c:formatCode>_-"$"\ * #,##0_-;\-"$"\ * #,##0_-;_-"$"\ * "-"??_-;_-@_-</c:formatCode>
                <c:ptCount val="4"/>
                <c:pt idx="0">
                  <c:v>2439216.15</c:v>
                </c:pt>
                <c:pt idx="1">
                  <c:v>4672779.75</c:v>
                </c:pt>
                <c:pt idx="2">
                  <c:v>768000</c:v>
                </c:pt>
                <c:pt idx="3">
                  <c:v>4107281.4</c:v>
                </c:pt>
              </c:numCache>
            </c:numRef>
          </c:val>
        </c:ser>
        <c:ser>
          <c:idx val="1"/>
          <c:order val="1"/>
          <c:tx>
            <c:strRef>
              <c:f>'Detalle Gráficos'!$D$92</c:f>
              <c:strCache>
                <c:ptCount val="1"/>
                <c:pt idx="0">
                  <c:v>Venta total</c:v>
                </c:pt>
              </c:strCache>
            </c:strRef>
          </c:tx>
          <c:invertIfNegative val="0"/>
          <c:cat>
            <c:strRef>
              <c:f>'Detalle Gráficos'!$B$93:$B$96</c:f>
              <c:strCache>
                <c:ptCount val="4"/>
                <c:pt idx="0">
                  <c:v>Atacama Minerals SCM</c:v>
                </c:pt>
                <c:pt idx="1">
                  <c:v>SQM Industrial S.A.</c:v>
                </c:pt>
                <c:pt idx="2">
                  <c:v>Minera Escondida Ltda</c:v>
                </c:pt>
                <c:pt idx="3">
                  <c:v>SQM Salar S.A.</c:v>
                </c:pt>
              </c:strCache>
            </c:strRef>
          </c:cat>
          <c:val>
            <c:numRef>
              <c:f>'Detalle Gráficos'!$D$93:$D$96</c:f>
              <c:numCache>
                <c:formatCode>_-"$"\ * #,##0_-;\-"$"\ * #,##0_-;_-"$"\ * "-"??_-;_-@_-</c:formatCode>
                <c:ptCount val="4"/>
                <c:pt idx="0">
                  <c:v>18700654.149999999</c:v>
                </c:pt>
                <c:pt idx="1">
                  <c:v>35824648.75</c:v>
                </c:pt>
                <c:pt idx="2">
                  <c:v>5888000</c:v>
                </c:pt>
                <c:pt idx="3">
                  <c:v>31489159.399999999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556672"/>
        <c:axId val="298557232"/>
      </c:barChart>
      <c:catAx>
        <c:axId val="298556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8557232"/>
        <c:crosses val="autoZero"/>
        <c:auto val="1"/>
        <c:lblAlgn val="ctr"/>
        <c:lblOffset val="100"/>
        <c:noMultiLvlLbl val="0"/>
      </c:catAx>
      <c:valAx>
        <c:axId val="298557232"/>
        <c:scaling>
          <c:orientation val="minMax"/>
        </c:scaling>
        <c:delete val="0"/>
        <c:axPos val="l"/>
        <c:majorGridlines/>
        <c:numFmt formatCode="_-&quot;$&quot;\ * #,##0_-;\-&quot;$&quot;\ * #,##0_-;_-&quot;$&quot;\ * &quot;-&quot;??_-;_-@_-" sourceLinked="1"/>
        <c:majorTickMark val="out"/>
        <c:minorTickMark val="none"/>
        <c:tickLblPos val="nextTo"/>
        <c:crossAx val="2985566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62403966540644"/>
          <c:y val="0.15788203557888617"/>
          <c:w val="0.66675052306258986"/>
          <c:h val="0.72613808690580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'Detalle Gráficos'!$C$118</c:f>
              <c:strCache>
                <c:ptCount val="1"/>
                <c:pt idx="0">
                  <c:v>Overhead</c:v>
                </c:pt>
              </c:strCache>
            </c:strRef>
          </c:tx>
          <c:invertIfNegative val="0"/>
          <c:cat>
            <c:strRef>
              <c:f>'Detalle Gráficos'!$B$119:$B$122</c:f>
              <c:strCache>
                <c:ptCount val="4"/>
                <c:pt idx="0">
                  <c:v>Cesmec S.A.</c:v>
                </c:pt>
                <c:pt idx="1">
                  <c:v>Minera Esperanza</c:v>
                </c:pt>
                <c:pt idx="2">
                  <c:v>Minera Esperanza</c:v>
                </c:pt>
                <c:pt idx="3">
                  <c:v>SQM Industrial S.A.</c:v>
                </c:pt>
              </c:strCache>
            </c:strRef>
          </c:cat>
          <c:val>
            <c:numRef>
              <c:f>'Detalle Gráficos'!$C$119:$C$122</c:f>
              <c:numCache>
                <c:formatCode>_-"$"\ * #,##0_-;\-"$"\ * #,##0_-;_-"$"\ * "-"??_-;_-@_-</c:formatCode>
                <c:ptCount val="4"/>
                <c:pt idx="0">
                  <c:v>600000</c:v>
                </c:pt>
                <c:pt idx="1">
                  <c:v>3259200</c:v>
                </c:pt>
                <c:pt idx="2">
                  <c:v>814800</c:v>
                </c:pt>
                <c:pt idx="3">
                  <c:v>1461521.7</c:v>
                </c:pt>
              </c:numCache>
            </c:numRef>
          </c:val>
        </c:ser>
        <c:ser>
          <c:idx val="1"/>
          <c:order val="1"/>
          <c:tx>
            <c:strRef>
              <c:f>'Detalle Gráficos'!$D$118</c:f>
              <c:strCache>
                <c:ptCount val="1"/>
                <c:pt idx="0">
                  <c:v>Venta Total</c:v>
                </c:pt>
              </c:strCache>
            </c:strRef>
          </c:tx>
          <c:invertIfNegative val="0"/>
          <c:cat>
            <c:strRef>
              <c:f>'Detalle Gráficos'!$B$119:$B$122</c:f>
              <c:strCache>
                <c:ptCount val="4"/>
                <c:pt idx="0">
                  <c:v>Cesmec S.A.</c:v>
                </c:pt>
                <c:pt idx="1">
                  <c:v>Minera Esperanza</c:v>
                </c:pt>
                <c:pt idx="2">
                  <c:v>Minera Esperanza</c:v>
                </c:pt>
                <c:pt idx="3">
                  <c:v>SQM Industrial S.A.</c:v>
                </c:pt>
              </c:strCache>
            </c:strRef>
          </c:cat>
          <c:val>
            <c:numRef>
              <c:f>'Detalle Gráficos'!$D$119:$D$122</c:f>
              <c:numCache>
                <c:formatCode>_-"$"\ * #,##0_-;\-"$"\ * #,##0_-;_-"$"\ * "-"??_-;_-@_-</c:formatCode>
                <c:ptCount val="4"/>
                <c:pt idx="0">
                  <c:v>4600000</c:v>
                </c:pt>
                <c:pt idx="1">
                  <c:v>24987200</c:v>
                </c:pt>
                <c:pt idx="2">
                  <c:v>6246800</c:v>
                </c:pt>
                <c:pt idx="3">
                  <c:v>11204999.699999997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3870128"/>
        <c:axId val="383870688"/>
      </c:barChart>
      <c:catAx>
        <c:axId val="383870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83870688"/>
        <c:crosses val="autoZero"/>
        <c:auto val="1"/>
        <c:lblAlgn val="ctr"/>
        <c:lblOffset val="100"/>
        <c:noMultiLvlLbl val="0"/>
      </c:catAx>
      <c:valAx>
        <c:axId val="383870688"/>
        <c:scaling>
          <c:orientation val="minMax"/>
        </c:scaling>
        <c:delete val="0"/>
        <c:axPos val="l"/>
        <c:majorGridlines/>
        <c:numFmt formatCode="_-&quot;$&quot;\ * #,##0_-;\-&quot;$&quot;\ * #,##0_-;_-&quot;$&quot;\ * &quot;-&quot;??_-;_-@_-" sourceLinked="1"/>
        <c:majorTickMark val="out"/>
        <c:minorTickMark val="none"/>
        <c:tickLblPos val="nextTo"/>
        <c:crossAx val="3838701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73729955616904"/>
          <c:y val="0.14883720930232594"/>
          <c:w val="0.71791870577107408"/>
          <c:h val="0.7734832448269536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'Detalle Gráficos02'!$D$4:$D$15</c:f>
              <c:strCache>
                <c:ptCount val="12"/>
                <c:pt idx="0">
                  <c:v>Minera Li Energy Spa</c:v>
                </c:pt>
                <c:pt idx="1">
                  <c:v>Cia Minera Xtrata Lomas Bayas</c:v>
                </c:pt>
                <c:pt idx="2">
                  <c:v>Centro de Investigación JRI S.A.</c:v>
                </c:pt>
                <c:pt idx="3">
                  <c:v>CIMM tecnologías y servicios</c:v>
                </c:pt>
                <c:pt idx="4">
                  <c:v>SQM Industrial S.A.</c:v>
                </c:pt>
                <c:pt idx="5">
                  <c:v>Anglo American Sur S.A.</c:v>
                </c:pt>
                <c:pt idx="6">
                  <c:v>SQM Salar S.A.</c:v>
                </c:pt>
                <c:pt idx="7">
                  <c:v>Atacama Minerals SCM</c:v>
                </c:pt>
                <c:pt idx="8">
                  <c:v>Minera Meridian Ltda</c:v>
                </c:pt>
                <c:pt idx="9">
                  <c:v>Minera Escondida Ltda</c:v>
                </c:pt>
                <c:pt idx="10">
                  <c:v>Minera Esperanza</c:v>
                </c:pt>
                <c:pt idx="11">
                  <c:v>Cesmec S.A.</c:v>
                </c:pt>
              </c:strCache>
            </c:strRef>
          </c:cat>
          <c:val>
            <c:numRef>
              <c:f>'Detalle Gráficos02'!$F$4:$F$15</c:f>
              <c:numCache>
                <c:formatCode>_-"$"\ * #,##0_-;\-"$"\ * #,##0_-;_-"$"\ * "-"??_-;_-@_-</c:formatCode>
                <c:ptCount val="12"/>
                <c:pt idx="0">
                  <c:v>5446669.2000000002</c:v>
                </c:pt>
                <c:pt idx="1">
                  <c:v>3214897.5</c:v>
                </c:pt>
                <c:pt idx="2">
                  <c:v>516422.39999999997</c:v>
                </c:pt>
                <c:pt idx="3">
                  <c:v>566086.94999999984</c:v>
                </c:pt>
                <c:pt idx="4">
                  <c:v>12313375.949999997</c:v>
                </c:pt>
                <c:pt idx="5">
                  <c:v>1187396.7</c:v>
                </c:pt>
                <c:pt idx="6">
                  <c:v>5549126.7000000002</c:v>
                </c:pt>
                <c:pt idx="7">
                  <c:v>6647256.6000000006</c:v>
                </c:pt>
                <c:pt idx="8">
                  <c:v>2838273.9</c:v>
                </c:pt>
                <c:pt idx="9">
                  <c:v>2833723.05</c:v>
                </c:pt>
                <c:pt idx="10">
                  <c:v>4074000</c:v>
                </c:pt>
                <c:pt idx="11">
                  <c:v>600000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0581792"/>
        <c:axId val="302303632"/>
      </c:barChart>
      <c:catAx>
        <c:axId val="3005817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2303632"/>
        <c:crosses val="autoZero"/>
        <c:auto val="1"/>
        <c:lblAlgn val="ctr"/>
        <c:lblOffset val="100"/>
        <c:noMultiLvlLbl val="0"/>
      </c:catAx>
      <c:valAx>
        <c:axId val="302303632"/>
        <c:scaling>
          <c:orientation val="minMax"/>
        </c:scaling>
        <c:delete val="0"/>
        <c:axPos val="b"/>
        <c:majorGridlines/>
        <c:numFmt formatCode="_-&quot;$&quot;\ * #,##0_-;\-&quot;$&quot;\ * #,##0_-;_-&quot;$&quot;\ * &quot;-&quot;??_-;_-@_-" sourceLinked="1"/>
        <c:majorTickMark val="out"/>
        <c:minorTickMark val="none"/>
        <c:tickLblPos val="nextTo"/>
        <c:crossAx val="300581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Hoja1!$D$7:$E$7</c:f>
              <c:strCache>
                <c:ptCount val="2"/>
                <c:pt idx="0">
                  <c:v>Financiamiento Basal</c:v>
                </c:pt>
                <c:pt idx="1">
                  <c:v>Otros apalancamientos</c:v>
                </c:pt>
              </c:strCache>
            </c:strRef>
          </c:cat>
          <c:val>
            <c:numRef>
              <c:f>Hoja1!$D$8:$E$8</c:f>
              <c:numCache>
                <c:formatCode>General</c:formatCode>
                <c:ptCount val="2"/>
                <c:pt idx="0">
                  <c:v>100</c:v>
                </c:pt>
                <c:pt idx="1">
                  <c:v>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8783456"/>
        <c:axId val="388784016"/>
      </c:barChart>
      <c:catAx>
        <c:axId val="388783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88784016"/>
        <c:crosses val="autoZero"/>
        <c:auto val="1"/>
        <c:lblAlgn val="ctr"/>
        <c:lblOffset val="100"/>
        <c:noMultiLvlLbl val="0"/>
      </c:catAx>
      <c:valAx>
        <c:axId val="38878401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8783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0.14784</cdr:x>
      <cdr:y>0.04459</cdr:y>
    </cdr:from>
    <cdr:to>
      <cdr:x>0.80698</cdr:x>
      <cdr:y>0.13149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685800" y="133350"/>
          <a:ext cx="3057525" cy="259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s-CL" sz="1100" b="1" u="sng"/>
            <a:t>Principales</a:t>
          </a:r>
          <a:r>
            <a:rPr lang="es-CL" sz="1100" b="1" u="sng" baseline="0"/>
            <a:t> Ventas  y Overhead año 2011</a:t>
          </a:r>
          <a:endParaRPr lang="es-CL" sz="1100" b="1" u="sng"/>
        </a:p>
      </cdr:txBody>
    </cdr:sp>
  </cdr:relSizeAnchor>
  <cdr:relSizeAnchor xmlns:cdr="http://schemas.openxmlformats.org/drawingml/2006/chartDrawing">
    <cdr:from>
      <cdr:x>0.10169</cdr:x>
      <cdr:y>0.07463</cdr:y>
    </cdr:from>
    <cdr:to>
      <cdr:x>0.22079</cdr:x>
      <cdr:y>0.17654</cdr:y>
    </cdr:to>
    <cdr:sp macro="" textlink="">
      <cdr:nvSpPr>
        <cdr:cNvPr id="3" name="8 CuadroTexto"/>
        <cdr:cNvSpPr txBox="1"/>
      </cdr:nvSpPr>
      <cdr:spPr>
        <a:xfrm xmlns:a="http://schemas.openxmlformats.org/drawingml/2006/main">
          <a:off x="864096" y="360040"/>
          <a:ext cx="1011986" cy="49166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CL" sz="1100" dirty="0"/>
            <a:t>Pesos</a:t>
          </a:r>
        </a:p>
        <a:p xmlns:a="http://schemas.openxmlformats.org/drawingml/2006/main">
          <a:endParaRPr lang="es-CL" sz="1100" dirty="0"/>
        </a:p>
      </cdr:txBody>
    </cdr:sp>
  </cdr:relSizeAnchor>
  <cdr:relSizeAnchor xmlns:cdr="http://schemas.openxmlformats.org/drawingml/2006/chartDrawing">
    <cdr:from>
      <cdr:x>0.83384</cdr:x>
      <cdr:y>0.86624</cdr:y>
    </cdr:from>
    <cdr:to>
      <cdr:x>1</cdr:x>
      <cdr:y>1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7128792" y="4248472"/>
          <a:ext cx="1411852" cy="645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L" sz="1100" dirty="0"/>
            <a:t>Clientes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0.83178</cdr:x>
      <cdr:y>0.88026</cdr:y>
    </cdr:from>
    <cdr:to>
      <cdr:x>1</cdr:x>
      <cdr:y>0.99693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6412624" y="4234780"/>
          <a:ext cx="1216902" cy="5612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s-CL" sz="1100" dirty="0"/>
            <a:t>Clientes</a:t>
          </a:r>
        </a:p>
      </cdr:txBody>
    </cdr:sp>
  </cdr:relSizeAnchor>
  <cdr:relSizeAnchor xmlns:cdr="http://schemas.openxmlformats.org/drawingml/2006/chartDrawing">
    <cdr:from>
      <cdr:x>0.03583</cdr:x>
      <cdr:y>0.00278</cdr:y>
    </cdr:from>
    <cdr:to>
      <cdr:x>0.15641</cdr:x>
      <cdr:y>0.09167</cdr:y>
    </cdr:to>
    <cdr:sp macro="" textlink="">
      <cdr:nvSpPr>
        <cdr:cNvPr id="3" name="8 CuadroTexto"/>
        <cdr:cNvSpPr txBox="1"/>
      </cdr:nvSpPr>
      <cdr:spPr>
        <a:xfrm xmlns:a="http://schemas.openxmlformats.org/drawingml/2006/main">
          <a:off x="219075" y="9525"/>
          <a:ext cx="737378" cy="30479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CL" sz="1100"/>
            <a:t>Pesos</a:t>
          </a:r>
        </a:p>
        <a:p xmlns:a="http://schemas.openxmlformats.org/drawingml/2006/main">
          <a:endParaRPr lang="es-CL" sz="1100"/>
        </a:p>
      </cdr:txBody>
    </cdr:sp>
  </cdr:relSizeAnchor>
  <cdr:relSizeAnchor xmlns:cdr="http://schemas.openxmlformats.org/drawingml/2006/chartDrawing">
    <cdr:from>
      <cdr:x>0.16044</cdr:x>
      <cdr:y>0.00833</cdr:y>
    </cdr:from>
    <cdr:to>
      <cdr:x>0.82779</cdr:x>
      <cdr:y>0.08413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981075" y="28575"/>
          <a:ext cx="4080901" cy="2599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s-CL" sz="1100" b="1" u="sng"/>
            <a:t>Principales</a:t>
          </a:r>
          <a:r>
            <a:rPr lang="es-CL" sz="1100" b="1" u="sng" baseline="0"/>
            <a:t> Ventas  y Overhead año 2012</a:t>
          </a:r>
          <a:endParaRPr lang="es-CL" sz="1100" b="1" u="sng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0.03021</cdr:x>
      <cdr:y>0.02778</cdr:y>
    </cdr:from>
    <cdr:to>
      <cdr:x>0.14715</cdr:x>
      <cdr:y>0.13889</cdr:y>
    </cdr:to>
    <cdr:sp macro="" textlink="">
      <cdr:nvSpPr>
        <cdr:cNvPr id="2" name="8 CuadroTexto"/>
        <cdr:cNvSpPr txBox="1"/>
      </cdr:nvSpPr>
      <cdr:spPr>
        <a:xfrm xmlns:a="http://schemas.openxmlformats.org/drawingml/2006/main">
          <a:off x="190500" y="76200"/>
          <a:ext cx="737378" cy="30479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CL" sz="1100"/>
            <a:t>Pesos</a:t>
          </a:r>
        </a:p>
        <a:p xmlns:a="http://schemas.openxmlformats.org/drawingml/2006/main">
          <a:endParaRPr lang="es-CL" sz="1100"/>
        </a:p>
      </cdr:txBody>
    </cdr:sp>
  </cdr:relSizeAnchor>
  <cdr:relSizeAnchor xmlns:cdr="http://schemas.openxmlformats.org/drawingml/2006/chartDrawing">
    <cdr:from>
      <cdr:x>0.83686</cdr:x>
      <cdr:y>0.83333</cdr:y>
    </cdr:from>
    <cdr:to>
      <cdr:x>1</cdr:x>
      <cdr:y>0.97917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5324475" y="2286000"/>
          <a:ext cx="1028700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s-CL" sz="1100"/>
            <a:t>Clientes</a:t>
          </a:r>
        </a:p>
      </cdr:txBody>
    </cdr:sp>
  </cdr:relSizeAnchor>
  <cdr:relSizeAnchor xmlns:cdr="http://schemas.openxmlformats.org/drawingml/2006/chartDrawing">
    <cdr:from>
      <cdr:x>0.16616</cdr:x>
      <cdr:y>0.04514</cdr:y>
    </cdr:from>
    <cdr:to>
      <cdr:x>0.81336</cdr:x>
      <cdr:y>0.13988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1047750" y="123825"/>
          <a:ext cx="4080901" cy="2599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s-CL" sz="1100" b="1" u="sng"/>
            <a:t>Principales</a:t>
          </a:r>
          <a:r>
            <a:rPr lang="es-CL" sz="1100" b="1" u="sng" baseline="0"/>
            <a:t> Ventas y Overhead  año 2013</a:t>
          </a:r>
          <a:endParaRPr lang="es-CL" sz="1100" b="1" u="sng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0.1458</cdr:x>
      <cdr:y>0.02083</cdr:y>
    </cdr:from>
    <cdr:to>
      <cdr:x>0.82479</cdr:x>
      <cdr:y>0.11558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876300" y="57150"/>
          <a:ext cx="4080901" cy="2599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s-CL" sz="1100" b="1" u="sng"/>
            <a:t>Principales</a:t>
          </a:r>
          <a:r>
            <a:rPr lang="es-CL" sz="1100" b="1" u="sng" baseline="0"/>
            <a:t> Ventas  y Overhead año 2014</a:t>
          </a:r>
          <a:endParaRPr lang="es-CL" sz="1100" b="1" u="sng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0.00406</cdr:x>
      <cdr:y>0.00889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0.82884</cdr:x>
      <cdr:y>0.83713</cdr:y>
    </cdr:from>
    <cdr:to>
      <cdr:x>1</cdr:x>
      <cdr:y>0.9316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5000625" y="2447926"/>
          <a:ext cx="1028700" cy="276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es-CL" sz="1100"/>
        </a:p>
        <a:p xmlns:a="http://schemas.openxmlformats.org/drawingml/2006/main">
          <a:r>
            <a:rPr lang="es-CL" sz="1100"/>
            <a:t>Clientes</a:t>
          </a:r>
        </a:p>
      </cdr:txBody>
    </cdr:sp>
  </cdr:relSizeAnchor>
  <cdr:relSizeAnchor xmlns:cdr="http://schemas.openxmlformats.org/drawingml/2006/chartDrawing">
    <cdr:from>
      <cdr:x>0.04437</cdr:x>
      <cdr:y>0.01629</cdr:y>
    </cdr:from>
    <cdr:to>
      <cdr:x>0.16706</cdr:x>
      <cdr:y>0.12052</cdr:y>
    </cdr:to>
    <cdr:sp macro="" textlink="">
      <cdr:nvSpPr>
        <cdr:cNvPr id="5" name="8 CuadroTexto"/>
        <cdr:cNvSpPr txBox="1"/>
      </cdr:nvSpPr>
      <cdr:spPr>
        <a:xfrm xmlns:a="http://schemas.openxmlformats.org/drawingml/2006/main">
          <a:off x="266700" y="47625"/>
          <a:ext cx="737378" cy="30479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CL" sz="1100"/>
            <a:t>Pesos</a:t>
          </a:r>
        </a:p>
        <a:p xmlns:a="http://schemas.openxmlformats.org/drawingml/2006/main">
          <a:endParaRPr lang="es-CL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0.94771</cdr:x>
      <cdr:y>0.92326</cdr:y>
    </cdr:from>
    <cdr:to>
      <cdr:x>0.99908</cdr:x>
      <cdr:y>0.97907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9839327" y="3781425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L" sz="1100"/>
            <a:t>Pesos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22009-ADBF-49DC-93CA-9B3F7EB13CB8}" type="datetimeFigureOut">
              <a:rPr lang="es-CL" smtClean="0"/>
              <a:pPr/>
              <a:t>30-06-2014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CF47F-991B-44F8-AC30-A53D66D0445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447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CF47F-991B-44F8-AC30-A53D66D0445B}" type="slidenum">
              <a:rPr lang="es-CL" smtClean="0"/>
              <a:pPr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9944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4501-BEEF-4794-8556-FBE5B0D736D2}" type="datetimeFigureOut">
              <a:rPr lang="es-CL" smtClean="0"/>
              <a:pPr/>
              <a:t>30-06-2014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7D41-DEA4-40B2-A67F-D4CCE51DA56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4501-BEEF-4794-8556-FBE5B0D736D2}" type="datetimeFigureOut">
              <a:rPr lang="es-CL" smtClean="0"/>
              <a:pPr/>
              <a:t>30-06-2014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7D41-DEA4-40B2-A67F-D4CCE51DA56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4501-BEEF-4794-8556-FBE5B0D736D2}" type="datetimeFigureOut">
              <a:rPr lang="es-CL" smtClean="0"/>
              <a:pPr/>
              <a:t>30-06-2014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7D41-DEA4-40B2-A67F-D4CCE51DA56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4501-BEEF-4794-8556-FBE5B0D736D2}" type="datetimeFigureOut">
              <a:rPr lang="es-CL" smtClean="0"/>
              <a:pPr/>
              <a:t>30-06-2014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7D41-DEA4-40B2-A67F-D4CCE51DA56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4501-BEEF-4794-8556-FBE5B0D736D2}" type="datetimeFigureOut">
              <a:rPr lang="es-CL" smtClean="0"/>
              <a:pPr/>
              <a:t>30-06-2014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7D41-DEA4-40B2-A67F-D4CCE51DA56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4501-BEEF-4794-8556-FBE5B0D736D2}" type="datetimeFigureOut">
              <a:rPr lang="es-CL" smtClean="0"/>
              <a:pPr/>
              <a:t>30-06-2014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7D41-DEA4-40B2-A67F-D4CCE51DA56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4501-BEEF-4794-8556-FBE5B0D736D2}" type="datetimeFigureOut">
              <a:rPr lang="es-CL" smtClean="0"/>
              <a:pPr/>
              <a:t>30-06-2014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7D41-DEA4-40B2-A67F-D4CCE51DA56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4501-BEEF-4794-8556-FBE5B0D736D2}" type="datetimeFigureOut">
              <a:rPr lang="es-CL" smtClean="0"/>
              <a:pPr/>
              <a:t>30-06-2014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7D41-DEA4-40B2-A67F-D4CCE51DA56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4501-BEEF-4794-8556-FBE5B0D736D2}" type="datetimeFigureOut">
              <a:rPr lang="es-CL" smtClean="0"/>
              <a:pPr/>
              <a:t>30-06-2014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7D41-DEA4-40B2-A67F-D4CCE51DA56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4501-BEEF-4794-8556-FBE5B0D736D2}" type="datetimeFigureOut">
              <a:rPr lang="es-CL" smtClean="0"/>
              <a:pPr/>
              <a:t>30-06-2014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7D41-DEA4-40B2-A67F-D4CCE51DA56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4501-BEEF-4794-8556-FBE5B0D736D2}" type="datetimeFigureOut">
              <a:rPr lang="es-CL" smtClean="0"/>
              <a:pPr/>
              <a:t>30-06-2014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7D41-DEA4-40B2-A67F-D4CCE51DA56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94501-BEEF-4794-8556-FBE5B0D736D2}" type="datetimeFigureOut">
              <a:rPr lang="es-CL" smtClean="0"/>
              <a:pPr/>
              <a:t>30-06-2014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97D41-DEA4-40B2-A67F-D4CCE51DA56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gif"/><Relationship Id="rId5" Type="http://schemas.openxmlformats.org/officeDocument/2006/relationships/image" Target="../media/image11.jpeg"/><Relationship Id="rId10" Type="http://schemas.openxmlformats.org/officeDocument/2006/relationships/image" Target="../media/image16.gif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Luis Rojas\Documents\Docs Cicitem LR\Logos\LOGOS CICITEM\LOGO CICITEM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0165" cy="1037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267744" y="116632"/>
            <a:ext cx="65527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Centro Investigación Científico Tecnológico para la </a:t>
            </a:r>
            <a:r>
              <a:rPr lang="es-CL" sz="2000" b="1" dirty="0" smtClean="0">
                <a:solidFill>
                  <a:schemeClr val="accent1">
                    <a:lumMod val="75000"/>
                  </a:schemeClr>
                </a:solidFill>
              </a:rPr>
              <a:t>Miner</a:t>
            </a:r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</a:rPr>
              <a:t>ía</a:t>
            </a:r>
          </a:p>
          <a:p>
            <a:pPr algn="ctr"/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</a:rPr>
              <a:t>Antofagasta - Chile</a:t>
            </a:r>
            <a:endParaRPr lang="es-C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6" name="6 Rectángulo"/>
          <p:cNvSpPr>
            <a:spLocks noChangeArrowheads="1"/>
          </p:cNvSpPr>
          <p:nvPr/>
        </p:nvSpPr>
        <p:spPr bwMode="auto">
          <a:xfrm>
            <a:off x="2411760" y="908720"/>
            <a:ext cx="3024336" cy="72008"/>
          </a:xfrm>
          <a:prstGeom prst="rect">
            <a:avLst/>
          </a:prstGeom>
          <a:solidFill>
            <a:srgbClr val="17365D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27" name="7 Rectángulo"/>
          <p:cNvSpPr>
            <a:spLocks noChangeArrowheads="1"/>
          </p:cNvSpPr>
          <p:nvPr/>
        </p:nvSpPr>
        <p:spPr bwMode="auto">
          <a:xfrm>
            <a:off x="5436096" y="908720"/>
            <a:ext cx="3288580" cy="72008"/>
          </a:xfrm>
          <a:prstGeom prst="rect">
            <a:avLst/>
          </a:prstGeom>
          <a:solidFill>
            <a:srgbClr val="938953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1403648" y="285293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chemeClr val="accent1">
                    <a:lumMod val="75000"/>
                  </a:schemeClr>
                </a:solidFill>
              </a:rPr>
              <a:t>Cinéticas de Financiamiento de CICITEM</a:t>
            </a:r>
            <a:endParaRPr lang="es-C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55776" y="436510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</a:rPr>
              <a:t>Luis Rojas</a:t>
            </a:r>
          </a:p>
          <a:p>
            <a:pPr algn="ctr"/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</a:rPr>
              <a:t>30 de Junio de 2014</a:t>
            </a:r>
            <a:endParaRPr lang="es-CL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Luis Rojas\Documents\Docs Cicitem LR\Logos\LOGOS CICITEM\LOGO CICITEM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0165" cy="1037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339752" y="40466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Centro Investigación Científico Tecnológico para la Miner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ía</a:t>
            </a:r>
          </a:p>
        </p:txBody>
      </p:sp>
      <p:sp>
        <p:nvSpPr>
          <p:cNvPr id="1026" name="6 Rectángulo"/>
          <p:cNvSpPr>
            <a:spLocks noChangeArrowheads="1"/>
          </p:cNvSpPr>
          <p:nvPr/>
        </p:nvSpPr>
        <p:spPr bwMode="auto">
          <a:xfrm>
            <a:off x="2411760" y="908720"/>
            <a:ext cx="3024336" cy="72008"/>
          </a:xfrm>
          <a:prstGeom prst="rect">
            <a:avLst/>
          </a:prstGeom>
          <a:solidFill>
            <a:srgbClr val="17365D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27" name="7 Rectángulo"/>
          <p:cNvSpPr>
            <a:spLocks noChangeArrowheads="1"/>
          </p:cNvSpPr>
          <p:nvPr/>
        </p:nvSpPr>
        <p:spPr bwMode="auto">
          <a:xfrm>
            <a:off x="5436096" y="908720"/>
            <a:ext cx="3288580" cy="72008"/>
          </a:xfrm>
          <a:prstGeom prst="rect">
            <a:avLst/>
          </a:prstGeom>
          <a:solidFill>
            <a:srgbClr val="938953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6 CuadroTexto"/>
          <p:cNvSpPr txBox="1"/>
          <p:nvPr/>
        </p:nvSpPr>
        <p:spPr>
          <a:xfrm>
            <a:off x="3131840" y="112474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                         </a:t>
            </a:r>
            <a:r>
              <a:rPr lang="es-CL" b="1" dirty="0" smtClean="0"/>
              <a:t>2011</a:t>
            </a:r>
            <a:endParaRPr lang="es-CL" b="1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67543" y="1628802"/>
          <a:ext cx="8280921" cy="4608513"/>
        </p:xfrm>
        <a:graphic>
          <a:graphicData uri="http://schemas.openxmlformats.org/drawingml/2006/table">
            <a:tbl>
              <a:tblPr/>
              <a:tblGrid>
                <a:gridCol w="3208923"/>
                <a:gridCol w="1836687"/>
                <a:gridCol w="1504182"/>
                <a:gridCol w="1731129"/>
              </a:tblGrid>
              <a:tr h="512057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Cliente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Costo de Vtas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Overhead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Monto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Minera Li Energy Spa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9.786.173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1.467.926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11.254.099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Cia Minera Xtrata Lomas Bayas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6.177.391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926.609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7.104.000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 de Investigación JRI S.A.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3.442.816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516.422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3.959.238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CIMM tecnologías y servicios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3.773.913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566.087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4.340.000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SQM Industrial S.A.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5.496.153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824.423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6.320.576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Cia Minera Xtrata Lomas Bayas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6.086.957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913.044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7.000.001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Anglo American Sur S.A.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7.915.978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1.187.397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9.103.375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42.679.381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6.401.907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49.081.288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Luis Rojas\Documents\Docs Cicitem LR\Logos\LOGOS CICITEM\LOGO CICITEM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0165" cy="1037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339752" y="40466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Centro Investigación Científico Tecnológico para la Miner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ía</a:t>
            </a:r>
          </a:p>
        </p:txBody>
      </p:sp>
      <p:sp>
        <p:nvSpPr>
          <p:cNvPr id="1026" name="6 Rectángulo"/>
          <p:cNvSpPr>
            <a:spLocks noChangeArrowheads="1"/>
          </p:cNvSpPr>
          <p:nvPr/>
        </p:nvSpPr>
        <p:spPr bwMode="auto">
          <a:xfrm>
            <a:off x="2411760" y="908720"/>
            <a:ext cx="3024336" cy="72008"/>
          </a:xfrm>
          <a:prstGeom prst="rect">
            <a:avLst/>
          </a:prstGeom>
          <a:solidFill>
            <a:srgbClr val="17365D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27" name="7 Rectángulo"/>
          <p:cNvSpPr>
            <a:spLocks noChangeArrowheads="1"/>
          </p:cNvSpPr>
          <p:nvPr/>
        </p:nvSpPr>
        <p:spPr bwMode="auto">
          <a:xfrm>
            <a:off x="5436096" y="908720"/>
            <a:ext cx="3288580" cy="72008"/>
          </a:xfrm>
          <a:prstGeom prst="rect">
            <a:avLst/>
          </a:prstGeom>
          <a:solidFill>
            <a:srgbClr val="938953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aphicFrame>
        <p:nvGraphicFramePr>
          <p:cNvPr id="6" name="3 Gráfico"/>
          <p:cNvGraphicFramePr/>
          <p:nvPr/>
        </p:nvGraphicFramePr>
        <p:xfrm>
          <a:off x="395536" y="1412776"/>
          <a:ext cx="849694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Luis Rojas\Documents\Docs Cicitem LR\Logos\LOGOS CICITEM\LOGO CICITEM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0165" cy="1037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339752" y="40466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Centro Investigación Científico Tecnológico para la Miner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ía</a:t>
            </a:r>
          </a:p>
        </p:txBody>
      </p:sp>
      <p:sp>
        <p:nvSpPr>
          <p:cNvPr id="1026" name="6 Rectángulo"/>
          <p:cNvSpPr>
            <a:spLocks noChangeArrowheads="1"/>
          </p:cNvSpPr>
          <p:nvPr/>
        </p:nvSpPr>
        <p:spPr bwMode="auto">
          <a:xfrm>
            <a:off x="2411760" y="908720"/>
            <a:ext cx="3024336" cy="72008"/>
          </a:xfrm>
          <a:prstGeom prst="rect">
            <a:avLst/>
          </a:prstGeom>
          <a:solidFill>
            <a:srgbClr val="17365D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27" name="7 Rectángulo"/>
          <p:cNvSpPr>
            <a:spLocks noChangeArrowheads="1"/>
          </p:cNvSpPr>
          <p:nvPr/>
        </p:nvSpPr>
        <p:spPr bwMode="auto">
          <a:xfrm>
            <a:off x="5436096" y="908720"/>
            <a:ext cx="3288580" cy="72008"/>
          </a:xfrm>
          <a:prstGeom prst="rect">
            <a:avLst/>
          </a:prstGeom>
          <a:solidFill>
            <a:srgbClr val="938953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6 CuadroTexto"/>
          <p:cNvSpPr txBox="1"/>
          <p:nvPr/>
        </p:nvSpPr>
        <p:spPr>
          <a:xfrm>
            <a:off x="3131840" y="112474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                         </a:t>
            </a:r>
            <a:r>
              <a:rPr lang="es-CL" b="1" dirty="0" smtClean="0"/>
              <a:t>2012</a:t>
            </a:r>
            <a:endParaRPr lang="es-CL" b="1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827584" y="1628800"/>
          <a:ext cx="7344816" cy="5040555"/>
        </p:xfrm>
        <a:graphic>
          <a:graphicData uri="http://schemas.openxmlformats.org/drawingml/2006/table">
            <a:tbl>
              <a:tblPr/>
              <a:tblGrid>
                <a:gridCol w="2846175"/>
                <a:gridCol w="1629061"/>
                <a:gridCol w="1334144"/>
                <a:gridCol w="1535436"/>
              </a:tblGrid>
              <a:tr h="28381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Cliente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Costo de Vtas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Overhead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Monto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1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SQM Industrial S.A.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3.497.168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524.575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4.021.743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1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SQM Industrial S.A.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22.470.070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3.370.511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25.840.581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1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SQM Salar S.A.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9.612.300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1.441.845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11.054.145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1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Atacama Minerals SCM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13.079.266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1.961.890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15.041.156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1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Atacama Minerals SCM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6.230.340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934.551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7.164.891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1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SQM Industrial S.A.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4.304.348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645.652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4.950.000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1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SQM Industrial S.A.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5.426.087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813.913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6.240.000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1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Minera Meridian Ltda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18.921.826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2.838.274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21.760.100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1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Cia Minera Xtrata Lomas Bayas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4.994.389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749.158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5.743.547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1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Minera Li Energy Spa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23.317.986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3.497.698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26.815.684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1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Atacama Minerals SCM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8.744.000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1.311.600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10.055.600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1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Minera Li Energy Spa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3.206.969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481.045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3.688.014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1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Minera Escondida Ltda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4.869.565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730.435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5.600.000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1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Cia Minera Xtrata Lomas Bayas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4.173.913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626.087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4.800.000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1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Minera Escondida Ltda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8.901.922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1.335.288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10.237.210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15"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141.750.149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21.262.522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163.012.671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Luis Rojas\Documents\Docs Cicitem LR\Logos\LOGOS CICITEM\LOGO CICITEM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0165" cy="1037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339752" y="40466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Centro Investigación Científico Tecnológico para la Miner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ía</a:t>
            </a:r>
          </a:p>
        </p:txBody>
      </p:sp>
      <p:sp>
        <p:nvSpPr>
          <p:cNvPr id="1026" name="6 Rectángulo"/>
          <p:cNvSpPr>
            <a:spLocks noChangeArrowheads="1"/>
          </p:cNvSpPr>
          <p:nvPr/>
        </p:nvSpPr>
        <p:spPr bwMode="auto">
          <a:xfrm>
            <a:off x="2411760" y="908720"/>
            <a:ext cx="3024336" cy="72008"/>
          </a:xfrm>
          <a:prstGeom prst="rect">
            <a:avLst/>
          </a:prstGeom>
          <a:solidFill>
            <a:srgbClr val="17365D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27" name="7 Rectángulo"/>
          <p:cNvSpPr>
            <a:spLocks noChangeArrowheads="1"/>
          </p:cNvSpPr>
          <p:nvPr/>
        </p:nvSpPr>
        <p:spPr bwMode="auto">
          <a:xfrm>
            <a:off x="5436096" y="908720"/>
            <a:ext cx="3288580" cy="72008"/>
          </a:xfrm>
          <a:prstGeom prst="rect">
            <a:avLst/>
          </a:prstGeom>
          <a:solidFill>
            <a:srgbClr val="938953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aphicFrame>
        <p:nvGraphicFramePr>
          <p:cNvPr id="6" name="4 Gráfico"/>
          <p:cNvGraphicFramePr/>
          <p:nvPr/>
        </p:nvGraphicFramePr>
        <p:xfrm>
          <a:off x="251520" y="1196752"/>
          <a:ext cx="849694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Luis Rojas\Documents\Docs Cicitem LR\Logos\LOGOS CICITEM\LOGO CICITEM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0165" cy="1037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339752" y="40466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Centro Investigación Científico Tecnológico para la Miner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ía</a:t>
            </a:r>
          </a:p>
        </p:txBody>
      </p:sp>
      <p:sp>
        <p:nvSpPr>
          <p:cNvPr id="1026" name="6 Rectángulo"/>
          <p:cNvSpPr>
            <a:spLocks noChangeArrowheads="1"/>
          </p:cNvSpPr>
          <p:nvPr/>
        </p:nvSpPr>
        <p:spPr bwMode="auto">
          <a:xfrm>
            <a:off x="2411760" y="908720"/>
            <a:ext cx="3024336" cy="72008"/>
          </a:xfrm>
          <a:prstGeom prst="rect">
            <a:avLst/>
          </a:prstGeom>
          <a:solidFill>
            <a:srgbClr val="17365D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27" name="7 Rectángulo"/>
          <p:cNvSpPr>
            <a:spLocks noChangeArrowheads="1"/>
          </p:cNvSpPr>
          <p:nvPr/>
        </p:nvSpPr>
        <p:spPr bwMode="auto">
          <a:xfrm>
            <a:off x="5436096" y="908720"/>
            <a:ext cx="3288580" cy="72008"/>
          </a:xfrm>
          <a:prstGeom prst="rect">
            <a:avLst/>
          </a:prstGeom>
          <a:solidFill>
            <a:srgbClr val="938953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95536" y="1700810"/>
          <a:ext cx="8424936" cy="4824529"/>
        </p:xfrm>
        <a:graphic>
          <a:graphicData uri="http://schemas.openxmlformats.org/drawingml/2006/table">
            <a:tbl>
              <a:tblPr/>
              <a:tblGrid>
                <a:gridCol w="3264730"/>
                <a:gridCol w="1868629"/>
                <a:gridCol w="1530342"/>
                <a:gridCol w="1761235"/>
              </a:tblGrid>
              <a:tr h="350363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Cliente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Costo de Vtas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Overhead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Monto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63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Atacama Minerals SCM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13.193.621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1.979.043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15.172.664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63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Atacama Minerals SCM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3.067.817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460.173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3.527.990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63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SQM Industrial S.A.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3.769.565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565.435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4.335.000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63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SQM Industrial S.A.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6.960.788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1.044.118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8.004.906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63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SQM Industrial S.A.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4.308.696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646.304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4.955.000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63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Minera Escondida Ltda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5.120.000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768.000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5.888.000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63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SQM Industrial S.A.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2.982.385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447.358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3.429.743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63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SQM Salar S.A.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12.950.716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1.942.607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14.893.323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63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SQM Salar S.A.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4.712.993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706.949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5.419.942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63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SQM Industrial S.A.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13.130.435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1.969.565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15.100.000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63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SQM Salar S.A.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9.718.169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1.457.725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11.175.894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173"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79.915.185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11.987.278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91.902.463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131840" y="112474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                         </a:t>
            </a:r>
            <a:r>
              <a:rPr lang="es-CL" b="1" dirty="0" smtClean="0"/>
              <a:t>2013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Luis Rojas\Documents\Docs Cicitem LR\Logos\LOGOS CICITEM\LOGO CICITEM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0165" cy="1037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339752" y="40466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Centro Investigación Científico Tecnológico para la Miner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ía</a:t>
            </a:r>
          </a:p>
        </p:txBody>
      </p:sp>
      <p:sp>
        <p:nvSpPr>
          <p:cNvPr id="1026" name="6 Rectángulo"/>
          <p:cNvSpPr>
            <a:spLocks noChangeArrowheads="1"/>
          </p:cNvSpPr>
          <p:nvPr/>
        </p:nvSpPr>
        <p:spPr bwMode="auto">
          <a:xfrm>
            <a:off x="2411760" y="908720"/>
            <a:ext cx="3024336" cy="72008"/>
          </a:xfrm>
          <a:prstGeom prst="rect">
            <a:avLst/>
          </a:prstGeom>
          <a:solidFill>
            <a:srgbClr val="17365D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27" name="7 Rectángulo"/>
          <p:cNvSpPr>
            <a:spLocks noChangeArrowheads="1"/>
          </p:cNvSpPr>
          <p:nvPr/>
        </p:nvSpPr>
        <p:spPr bwMode="auto">
          <a:xfrm>
            <a:off x="5436096" y="908720"/>
            <a:ext cx="3288580" cy="72008"/>
          </a:xfrm>
          <a:prstGeom prst="rect">
            <a:avLst/>
          </a:prstGeom>
          <a:solidFill>
            <a:srgbClr val="938953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aphicFrame>
        <p:nvGraphicFramePr>
          <p:cNvPr id="6" name="5 Gráfico"/>
          <p:cNvGraphicFramePr/>
          <p:nvPr/>
        </p:nvGraphicFramePr>
        <p:xfrm>
          <a:off x="251520" y="1556792"/>
          <a:ext cx="8712967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Luis Rojas\Documents\Docs Cicitem LR\Logos\LOGOS CICITEM\LOGO CICITEM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0165" cy="1037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339752" y="40466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Centro Investigación Científico Tecnológico para la Miner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ía</a:t>
            </a:r>
          </a:p>
        </p:txBody>
      </p:sp>
      <p:sp>
        <p:nvSpPr>
          <p:cNvPr id="1026" name="6 Rectángulo"/>
          <p:cNvSpPr>
            <a:spLocks noChangeArrowheads="1"/>
          </p:cNvSpPr>
          <p:nvPr/>
        </p:nvSpPr>
        <p:spPr bwMode="auto">
          <a:xfrm>
            <a:off x="2411760" y="908720"/>
            <a:ext cx="3024336" cy="72008"/>
          </a:xfrm>
          <a:prstGeom prst="rect">
            <a:avLst/>
          </a:prstGeom>
          <a:solidFill>
            <a:srgbClr val="17365D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27" name="7 Rectángulo"/>
          <p:cNvSpPr>
            <a:spLocks noChangeArrowheads="1"/>
          </p:cNvSpPr>
          <p:nvPr/>
        </p:nvSpPr>
        <p:spPr bwMode="auto">
          <a:xfrm>
            <a:off x="5436096" y="908720"/>
            <a:ext cx="3288580" cy="72008"/>
          </a:xfrm>
          <a:prstGeom prst="rect">
            <a:avLst/>
          </a:prstGeom>
          <a:solidFill>
            <a:srgbClr val="938953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67544" y="2564904"/>
          <a:ext cx="8280920" cy="3019770"/>
        </p:xfrm>
        <a:graphic>
          <a:graphicData uri="http://schemas.openxmlformats.org/drawingml/2006/table">
            <a:tbl>
              <a:tblPr/>
              <a:tblGrid>
                <a:gridCol w="3208923"/>
                <a:gridCol w="1836686"/>
                <a:gridCol w="1504183"/>
                <a:gridCol w="1731128"/>
              </a:tblGrid>
              <a:tr h="503295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Cliente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Costo de Vtas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Overhead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Monto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295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Minera Esperanza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21.728.000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3.259.200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24.987.200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295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Cesmec S.A.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4.000.000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600.000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4.600.000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295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Minera Esperanza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5.432.000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814.800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6.246.800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295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SQM Industrial S.A.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9.743.478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1.461.522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11.205.000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295"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40.903.478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6.135.522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47.039.000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131840" y="112474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                         </a:t>
            </a:r>
            <a:r>
              <a:rPr lang="es-CL" b="1" dirty="0" smtClean="0"/>
              <a:t>2014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Luis Rojas\Documents\Docs Cicitem LR\Logos\LOGOS CICITEM\LOGO CICITEM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0165" cy="1037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339752" y="40466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Centro Investigación Científico Tecnológico para la Miner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ía</a:t>
            </a:r>
          </a:p>
        </p:txBody>
      </p:sp>
      <p:sp>
        <p:nvSpPr>
          <p:cNvPr id="1026" name="6 Rectángulo"/>
          <p:cNvSpPr>
            <a:spLocks noChangeArrowheads="1"/>
          </p:cNvSpPr>
          <p:nvPr/>
        </p:nvSpPr>
        <p:spPr bwMode="auto">
          <a:xfrm>
            <a:off x="2411760" y="908720"/>
            <a:ext cx="3024336" cy="72008"/>
          </a:xfrm>
          <a:prstGeom prst="rect">
            <a:avLst/>
          </a:prstGeom>
          <a:solidFill>
            <a:srgbClr val="17365D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27" name="7 Rectángulo"/>
          <p:cNvSpPr>
            <a:spLocks noChangeArrowheads="1"/>
          </p:cNvSpPr>
          <p:nvPr/>
        </p:nvSpPr>
        <p:spPr bwMode="auto">
          <a:xfrm>
            <a:off x="5436096" y="908720"/>
            <a:ext cx="3288580" cy="72008"/>
          </a:xfrm>
          <a:prstGeom prst="rect">
            <a:avLst/>
          </a:prstGeom>
          <a:solidFill>
            <a:srgbClr val="938953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aphicFrame>
        <p:nvGraphicFramePr>
          <p:cNvPr id="6" name="7 Gráfico"/>
          <p:cNvGraphicFramePr/>
          <p:nvPr/>
        </p:nvGraphicFramePr>
        <p:xfrm>
          <a:off x="539552" y="1556792"/>
          <a:ext cx="81369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Luis Rojas\Documents\Docs Cicitem LR\Logos\LOGOS CICITEM\LOGO CICITEM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0165" cy="1037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339752" y="40466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Centro Investigación Científico Tecnológico para la Miner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ía</a:t>
            </a:r>
          </a:p>
        </p:txBody>
      </p:sp>
      <p:sp>
        <p:nvSpPr>
          <p:cNvPr id="1026" name="6 Rectángulo"/>
          <p:cNvSpPr>
            <a:spLocks noChangeArrowheads="1"/>
          </p:cNvSpPr>
          <p:nvPr/>
        </p:nvSpPr>
        <p:spPr bwMode="auto">
          <a:xfrm>
            <a:off x="2411760" y="908720"/>
            <a:ext cx="3024336" cy="72008"/>
          </a:xfrm>
          <a:prstGeom prst="rect">
            <a:avLst/>
          </a:prstGeom>
          <a:solidFill>
            <a:srgbClr val="17365D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27" name="7 Rectángulo"/>
          <p:cNvSpPr>
            <a:spLocks noChangeArrowheads="1"/>
          </p:cNvSpPr>
          <p:nvPr/>
        </p:nvSpPr>
        <p:spPr bwMode="auto">
          <a:xfrm>
            <a:off x="5436096" y="908720"/>
            <a:ext cx="3288580" cy="72008"/>
          </a:xfrm>
          <a:prstGeom prst="rect">
            <a:avLst/>
          </a:prstGeom>
          <a:solidFill>
            <a:srgbClr val="938953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683568" y="2276874"/>
          <a:ext cx="7344816" cy="3240360"/>
        </p:xfrm>
        <a:graphic>
          <a:graphicData uri="http://schemas.openxmlformats.org/drawingml/2006/table">
            <a:tbl>
              <a:tblPr/>
              <a:tblGrid>
                <a:gridCol w="3808423"/>
                <a:gridCol w="1858873"/>
                <a:gridCol w="1677520"/>
              </a:tblGrid>
              <a:tr h="540060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Años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Ventas Totales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Overhead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49.081.288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6.401.907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163.012.671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21.262.522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91.902.463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11.987.278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47.039.000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6.135.522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351.035.422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45.787.229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763688" y="594928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0000"/>
                </a:solidFill>
              </a:rPr>
              <a:t>$     45.787.229 </a:t>
            </a:r>
            <a:r>
              <a:rPr lang="es-CL" b="1" dirty="0" smtClean="0">
                <a:solidFill>
                  <a:srgbClr val="000000"/>
                </a:solidFill>
              </a:rPr>
              <a:t>/ 3.5 AÑOS =  $   13.000.000/AÑO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Luis Rojas\Documents\Docs Cicitem LR\Logos\LOGOS CICITEM\LOGO CICITEM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0165" cy="1037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339752" y="40466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Centro Investigación Científico Tecnológico para la Miner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ía</a:t>
            </a:r>
          </a:p>
        </p:txBody>
      </p:sp>
      <p:sp>
        <p:nvSpPr>
          <p:cNvPr id="1026" name="6 Rectángulo"/>
          <p:cNvSpPr>
            <a:spLocks noChangeArrowheads="1"/>
          </p:cNvSpPr>
          <p:nvPr/>
        </p:nvSpPr>
        <p:spPr bwMode="auto">
          <a:xfrm>
            <a:off x="2411760" y="908720"/>
            <a:ext cx="3024336" cy="72008"/>
          </a:xfrm>
          <a:prstGeom prst="rect">
            <a:avLst/>
          </a:prstGeom>
          <a:solidFill>
            <a:srgbClr val="17365D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27" name="7 Rectángulo"/>
          <p:cNvSpPr>
            <a:spLocks noChangeArrowheads="1"/>
          </p:cNvSpPr>
          <p:nvPr/>
        </p:nvSpPr>
        <p:spPr bwMode="auto">
          <a:xfrm>
            <a:off x="5436096" y="908720"/>
            <a:ext cx="3288580" cy="72008"/>
          </a:xfrm>
          <a:prstGeom prst="rect">
            <a:avLst/>
          </a:prstGeom>
          <a:solidFill>
            <a:srgbClr val="938953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aphicFrame>
        <p:nvGraphicFramePr>
          <p:cNvPr id="6" name="2 Gráfico"/>
          <p:cNvGraphicFramePr/>
          <p:nvPr/>
        </p:nvGraphicFramePr>
        <p:xfrm>
          <a:off x="0" y="1628800"/>
          <a:ext cx="91440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2771800" y="134076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Ingresos de </a:t>
            </a:r>
            <a:r>
              <a:rPr lang="es-CL" b="1" dirty="0" err="1" smtClean="0"/>
              <a:t>overhead</a:t>
            </a:r>
            <a:r>
              <a:rPr lang="es-CL" b="1" dirty="0" smtClean="0"/>
              <a:t> por clientes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Luis Rojas\Documents\Docs Cicitem LR\Logos\LOGOS CICITEM\LOGO CICITEM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0165" cy="1037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339752" y="40466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Centro Investigación Científico Tecnológico para la Miner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ía</a:t>
            </a:r>
          </a:p>
        </p:txBody>
      </p:sp>
      <p:sp>
        <p:nvSpPr>
          <p:cNvPr id="1026" name="6 Rectángulo"/>
          <p:cNvSpPr>
            <a:spLocks noChangeArrowheads="1"/>
          </p:cNvSpPr>
          <p:nvPr/>
        </p:nvSpPr>
        <p:spPr bwMode="auto">
          <a:xfrm>
            <a:off x="2411760" y="908720"/>
            <a:ext cx="3024336" cy="72008"/>
          </a:xfrm>
          <a:prstGeom prst="rect">
            <a:avLst/>
          </a:prstGeom>
          <a:solidFill>
            <a:srgbClr val="17365D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27" name="7 Rectángulo"/>
          <p:cNvSpPr>
            <a:spLocks noChangeArrowheads="1"/>
          </p:cNvSpPr>
          <p:nvPr/>
        </p:nvSpPr>
        <p:spPr bwMode="auto">
          <a:xfrm>
            <a:off x="5436096" y="908720"/>
            <a:ext cx="3288580" cy="72008"/>
          </a:xfrm>
          <a:prstGeom prst="rect">
            <a:avLst/>
          </a:prstGeom>
          <a:solidFill>
            <a:srgbClr val="938953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0" name="Picture 2" descr="Gobierno Regional Antofagas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88840"/>
            <a:ext cx="1800200" cy="1601097"/>
          </a:xfrm>
          <a:prstGeom prst="rect">
            <a:avLst/>
          </a:prstGeom>
          <a:noFill/>
        </p:spPr>
      </p:pic>
      <p:pic>
        <p:nvPicPr>
          <p:cNvPr id="2052" name="Picture 4" descr="CONICY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509120"/>
            <a:ext cx="1896203" cy="1872208"/>
          </a:xfrm>
          <a:prstGeom prst="rect">
            <a:avLst/>
          </a:prstGeom>
          <a:noFill/>
        </p:spPr>
      </p:pic>
      <p:sp>
        <p:nvSpPr>
          <p:cNvPr id="8" name="7 Flecha derecha"/>
          <p:cNvSpPr/>
          <p:nvPr/>
        </p:nvSpPr>
        <p:spPr>
          <a:xfrm rot="969909">
            <a:off x="2515858" y="2984309"/>
            <a:ext cx="3561885" cy="219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Flecha derecha"/>
          <p:cNvSpPr/>
          <p:nvPr/>
        </p:nvSpPr>
        <p:spPr>
          <a:xfrm rot="20700160">
            <a:off x="2516627" y="4950277"/>
            <a:ext cx="3438023" cy="216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9 Imagen" descr="C:\Users\Luis Rojas\Documents\Docs Cicitem LR\Logos\LOGOS CICITEM\LOGO CICITEM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12976"/>
            <a:ext cx="2710245" cy="168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CuadroTexto"/>
          <p:cNvSpPr txBox="1"/>
          <p:nvPr/>
        </p:nvSpPr>
        <p:spPr>
          <a:xfrm>
            <a:off x="4283968" y="5517232"/>
            <a:ext cx="4680520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solidFill>
                  <a:schemeClr val="bg1"/>
                </a:solidFill>
              </a:rPr>
              <a:t>Financiamiento basal Proyecto Continuidad</a:t>
            </a:r>
            <a:endParaRPr lang="es-CL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Luis Rojas\Documents\Docs Cicitem LR\Logos\LOGOS CICITEM\LOGO CICITEM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0165" cy="1037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339752" y="40466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Centro Investigación Científico Tecnológico para la Miner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ía</a:t>
            </a:r>
          </a:p>
        </p:txBody>
      </p:sp>
      <p:sp>
        <p:nvSpPr>
          <p:cNvPr id="1026" name="6 Rectángulo"/>
          <p:cNvSpPr>
            <a:spLocks noChangeArrowheads="1"/>
          </p:cNvSpPr>
          <p:nvPr/>
        </p:nvSpPr>
        <p:spPr bwMode="auto">
          <a:xfrm>
            <a:off x="2411760" y="908720"/>
            <a:ext cx="3024336" cy="72008"/>
          </a:xfrm>
          <a:prstGeom prst="rect">
            <a:avLst/>
          </a:prstGeom>
          <a:solidFill>
            <a:srgbClr val="17365D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27" name="7 Rectángulo"/>
          <p:cNvSpPr>
            <a:spLocks noChangeArrowheads="1"/>
          </p:cNvSpPr>
          <p:nvPr/>
        </p:nvSpPr>
        <p:spPr bwMode="auto">
          <a:xfrm>
            <a:off x="5436096" y="908720"/>
            <a:ext cx="3288580" cy="72008"/>
          </a:xfrm>
          <a:prstGeom prst="rect">
            <a:avLst/>
          </a:prstGeom>
          <a:solidFill>
            <a:srgbClr val="938953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1907704" y="1340768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u="sng" dirty="0" smtClean="0"/>
              <a:t>Porcentaje de apalancamiento de otras fuentes</a:t>
            </a:r>
            <a:endParaRPr lang="es-CL" sz="2000" b="1" u="sng" dirty="0"/>
          </a:p>
        </p:txBody>
      </p:sp>
      <p:graphicFrame>
        <p:nvGraphicFramePr>
          <p:cNvPr id="10" name="3 Gráfico"/>
          <p:cNvGraphicFramePr/>
          <p:nvPr/>
        </p:nvGraphicFramePr>
        <p:xfrm>
          <a:off x="1475656" y="2204864"/>
          <a:ext cx="5742384" cy="403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Luis Rojas\Documents\Docs Cicitem LR\Logos\LOGOS CICITEM\LOGO CICITEM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0165" cy="1037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339752" y="40466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Centro Investigación Científico Tecnológico para la Miner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ía</a:t>
            </a:r>
          </a:p>
        </p:txBody>
      </p:sp>
      <p:sp>
        <p:nvSpPr>
          <p:cNvPr id="1026" name="6 Rectángulo"/>
          <p:cNvSpPr>
            <a:spLocks noChangeArrowheads="1"/>
          </p:cNvSpPr>
          <p:nvPr/>
        </p:nvSpPr>
        <p:spPr bwMode="auto">
          <a:xfrm>
            <a:off x="2411760" y="908720"/>
            <a:ext cx="3024336" cy="72008"/>
          </a:xfrm>
          <a:prstGeom prst="rect">
            <a:avLst/>
          </a:prstGeom>
          <a:solidFill>
            <a:srgbClr val="17365D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27" name="7 Rectángulo"/>
          <p:cNvSpPr>
            <a:spLocks noChangeArrowheads="1"/>
          </p:cNvSpPr>
          <p:nvPr/>
        </p:nvSpPr>
        <p:spPr bwMode="auto">
          <a:xfrm>
            <a:off x="5436096" y="908720"/>
            <a:ext cx="3288580" cy="72008"/>
          </a:xfrm>
          <a:prstGeom prst="rect">
            <a:avLst/>
          </a:prstGeom>
          <a:solidFill>
            <a:srgbClr val="938953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755576" y="1556792"/>
          <a:ext cx="7848872" cy="4464496"/>
        </p:xfrm>
        <a:graphic>
          <a:graphicData uri="http://schemas.openxmlformats.org/drawingml/2006/table">
            <a:tbl>
              <a:tblPr/>
              <a:tblGrid>
                <a:gridCol w="2997782"/>
                <a:gridCol w="2071128"/>
                <a:gridCol w="2779962"/>
              </a:tblGrid>
              <a:tr h="501361">
                <a:tc>
                  <a:txBody>
                    <a:bodyPr/>
                    <a:lstStyle/>
                    <a:p>
                      <a:pPr algn="l" fontAlgn="t"/>
                      <a:r>
                        <a:rPr lang="es-CL" sz="18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Items 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18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$ Monto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18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Topes 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098">
                <a:tc>
                  <a:txBody>
                    <a:bodyPr/>
                    <a:lstStyle/>
                    <a:p>
                      <a:pPr algn="l" fontAlgn="t"/>
                      <a:r>
                        <a:rPr lang="es-CL" sz="18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Gastos Operación + RRHH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800" b="0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$ 500.000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1800" b="0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Máximo 50% Honorarios  ($250.000)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608">
                <a:tc>
                  <a:txBody>
                    <a:bodyPr/>
                    <a:lstStyle/>
                    <a:p>
                      <a:pPr algn="l" fontAlgn="t"/>
                      <a:r>
                        <a:rPr lang="es-CL" sz="18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OverHead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800" b="0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$ 75.000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1800" b="0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15% para CICITEM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222">
                <a:tc>
                  <a:txBody>
                    <a:bodyPr/>
                    <a:lstStyle/>
                    <a:p>
                      <a:pPr algn="l" fontAlgn="t"/>
                      <a:r>
                        <a:rPr lang="es-CL" sz="18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Excedentes para la línea 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800" b="0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$ 100.000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1800" b="0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20% Sobre gastos de operación y RRHH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230">
                <a:tc>
                  <a:txBody>
                    <a:bodyPr/>
                    <a:lstStyle/>
                    <a:p>
                      <a:pPr algn="l" fontAlgn="t"/>
                      <a:r>
                        <a:rPr lang="es-CL" sz="18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Impto Renta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8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$ 15.000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18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20% sobre </a:t>
                      </a:r>
                      <a:r>
                        <a:rPr lang="es-CL" sz="1800" b="1" i="0" u="none" strike="noStrike" dirty="0" err="1">
                          <a:solidFill>
                            <a:srgbClr val="1F497D"/>
                          </a:solidFill>
                          <a:latin typeface="Calibri"/>
                        </a:rPr>
                        <a:t>overhead</a:t>
                      </a:r>
                      <a:endParaRPr lang="es-CL" sz="18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8610" marR="8610" marT="86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977">
                <a:tc>
                  <a:txBody>
                    <a:bodyPr/>
                    <a:lstStyle/>
                    <a:p>
                      <a:pPr algn="l" fontAlgn="t"/>
                      <a:r>
                        <a:rPr lang="es-CL" sz="18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Neto a Facturar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8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$ 675.000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18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Luis Rojas\Documents\Docs Cicitem LR\Logos\LOGOS CICITEM\LOGO CICITEM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0165" cy="1037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339752" y="40466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Centro Investigación Científico Tecnológico para la Miner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ía</a:t>
            </a:r>
          </a:p>
        </p:txBody>
      </p:sp>
      <p:sp>
        <p:nvSpPr>
          <p:cNvPr id="1026" name="6 Rectángulo"/>
          <p:cNvSpPr>
            <a:spLocks noChangeArrowheads="1"/>
          </p:cNvSpPr>
          <p:nvPr/>
        </p:nvSpPr>
        <p:spPr bwMode="auto">
          <a:xfrm>
            <a:off x="2411760" y="908720"/>
            <a:ext cx="3024336" cy="72008"/>
          </a:xfrm>
          <a:prstGeom prst="rect">
            <a:avLst/>
          </a:prstGeom>
          <a:solidFill>
            <a:srgbClr val="17365D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27" name="7 Rectángulo"/>
          <p:cNvSpPr>
            <a:spLocks noChangeArrowheads="1"/>
          </p:cNvSpPr>
          <p:nvPr/>
        </p:nvSpPr>
        <p:spPr bwMode="auto">
          <a:xfrm>
            <a:off x="5436096" y="908720"/>
            <a:ext cx="3288580" cy="72008"/>
          </a:xfrm>
          <a:prstGeom prst="rect">
            <a:avLst/>
          </a:prstGeom>
          <a:solidFill>
            <a:srgbClr val="938953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611560" y="1484784"/>
            <a:ext cx="51125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600" b="1" dirty="0" smtClean="0">
                <a:solidFill>
                  <a:schemeClr val="accent1">
                    <a:lumMod val="50000"/>
                  </a:schemeClr>
                </a:solidFill>
              </a:rPr>
              <a:t>CONCLUSIONES</a:t>
            </a:r>
            <a:endParaRPr lang="es-CL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3568" y="2276872"/>
            <a:ext cx="7920880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Los </a:t>
            </a:r>
            <a:r>
              <a:rPr lang="es-CL" sz="2400" b="1" dirty="0" err="1" smtClean="0">
                <a:solidFill>
                  <a:schemeClr val="bg1"/>
                </a:solidFill>
              </a:rPr>
              <a:t>overheads</a:t>
            </a:r>
            <a:r>
              <a:rPr lang="es-CL" sz="2400" b="1" dirty="0" smtClean="0">
                <a:solidFill>
                  <a:schemeClr val="bg1"/>
                </a:solidFill>
              </a:rPr>
              <a:t> de prestaciones de servicios son la fuente más importante de apalancamiento para el CICITEM, después de los aportes basales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83568" y="4221088"/>
            <a:ext cx="7920880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La suma de </a:t>
            </a:r>
            <a:r>
              <a:rPr lang="es-CL" sz="2400" b="1" dirty="0" err="1" smtClean="0">
                <a:solidFill>
                  <a:schemeClr val="bg1"/>
                </a:solidFill>
              </a:rPr>
              <a:t>overheads</a:t>
            </a:r>
            <a:r>
              <a:rPr lang="es-CL" sz="2400" b="1" dirty="0" smtClean="0">
                <a:solidFill>
                  <a:schemeClr val="bg1"/>
                </a:solidFill>
              </a:rPr>
              <a:t> de proyectos y de prestaciones de servicios corresponden a un 7,5% del financiamiento basal anual</a:t>
            </a:r>
            <a:endParaRPr lang="es-CL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Luis Rojas\Documents\Docs Cicitem LR\Logos\LOGOS CICITEM\LOGO CICITEM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0165" cy="1037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339752" y="40466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Centro Investigación Científico Tecnológico para la Miner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ía</a:t>
            </a:r>
          </a:p>
        </p:txBody>
      </p:sp>
      <p:sp>
        <p:nvSpPr>
          <p:cNvPr id="1026" name="6 Rectángulo"/>
          <p:cNvSpPr>
            <a:spLocks noChangeArrowheads="1"/>
          </p:cNvSpPr>
          <p:nvPr/>
        </p:nvSpPr>
        <p:spPr bwMode="auto">
          <a:xfrm>
            <a:off x="2411760" y="908720"/>
            <a:ext cx="3024336" cy="72008"/>
          </a:xfrm>
          <a:prstGeom prst="rect">
            <a:avLst/>
          </a:prstGeom>
          <a:solidFill>
            <a:srgbClr val="17365D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27" name="7 Rectángulo"/>
          <p:cNvSpPr>
            <a:spLocks noChangeArrowheads="1"/>
          </p:cNvSpPr>
          <p:nvPr/>
        </p:nvSpPr>
        <p:spPr bwMode="auto">
          <a:xfrm>
            <a:off x="5436096" y="908720"/>
            <a:ext cx="3288580" cy="72008"/>
          </a:xfrm>
          <a:prstGeom prst="rect">
            <a:avLst/>
          </a:prstGeom>
          <a:solidFill>
            <a:srgbClr val="938953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611560" y="1628800"/>
            <a:ext cx="792088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L" sz="2400" b="1" dirty="0" smtClean="0">
                <a:solidFill>
                  <a:schemeClr val="bg1"/>
                </a:solidFill>
              </a:rPr>
              <a:t>Se hacen esfuerzos pero aún son insuficientes. Como estrategia se está realizando un acercamiento con las Pymes.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3356992"/>
            <a:ext cx="7920880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Hay proyectos como los </a:t>
            </a:r>
            <a:r>
              <a:rPr lang="es-CL" sz="2400" b="1" dirty="0" err="1" smtClean="0">
                <a:solidFill>
                  <a:schemeClr val="bg1"/>
                </a:solidFill>
              </a:rPr>
              <a:t>Linea</a:t>
            </a:r>
            <a:r>
              <a:rPr lang="es-CL" sz="2400" b="1" dirty="0" smtClean="0">
                <a:solidFill>
                  <a:schemeClr val="bg1"/>
                </a:solidFill>
              </a:rPr>
              <a:t> 1 u otros que requieren de un </a:t>
            </a:r>
            <a:r>
              <a:rPr lang="es-CL" sz="2400" b="1" dirty="0" err="1" smtClean="0">
                <a:solidFill>
                  <a:schemeClr val="bg1"/>
                </a:solidFill>
              </a:rPr>
              <a:t>co</a:t>
            </a:r>
            <a:r>
              <a:rPr lang="es-CL" sz="2400" b="1" dirty="0" smtClean="0">
                <a:solidFill>
                  <a:schemeClr val="bg1"/>
                </a:solidFill>
              </a:rPr>
              <a:t>-financiamiento por lo que disponer de fondos extras es fundamental.</a:t>
            </a:r>
            <a:endParaRPr lang="es-CL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Luis Rojas\Documents\Docs Cicitem LR\Logos\LOGOS CICITEM\LOGO CICITEM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0165" cy="1037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339752" y="40466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Centro Investigación Científico Tecnológico para la Miner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ía</a:t>
            </a:r>
          </a:p>
        </p:txBody>
      </p:sp>
      <p:sp>
        <p:nvSpPr>
          <p:cNvPr id="1026" name="6 Rectángulo"/>
          <p:cNvSpPr>
            <a:spLocks noChangeArrowheads="1"/>
          </p:cNvSpPr>
          <p:nvPr/>
        </p:nvSpPr>
        <p:spPr bwMode="auto">
          <a:xfrm>
            <a:off x="2411760" y="908720"/>
            <a:ext cx="3024336" cy="72008"/>
          </a:xfrm>
          <a:prstGeom prst="rect">
            <a:avLst/>
          </a:prstGeom>
          <a:solidFill>
            <a:srgbClr val="17365D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27" name="7 Rectángulo"/>
          <p:cNvSpPr>
            <a:spLocks noChangeArrowheads="1"/>
          </p:cNvSpPr>
          <p:nvPr/>
        </p:nvSpPr>
        <p:spPr bwMode="auto">
          <a:xfrm>
            <a:off x="5436096" y="908720"/>
            <a:ext cx="3288580" cy="72008"/>
          </a:xfrm>
          <a:prstGeom prst="rect">
            <a:avLst/>
          </a:prstGeom>
          <a:solidFill>
            <a:srgbClr val="938953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2483768" y="2636912"/>
            <a:ext cx="79208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Muchas Gracias</a:t>
            </a:r>
          </a:p>
          <a:p>
            <a:endParaRPr lang="es-CL" sz="2800" dirty="0"/>
          </a:p>
          <a:p>
            <a:endParaRPr lang="es-CL" sz="2800" dirty="0" smtClean="0"/>
          </a:p>
          <a:p>
            <a:r>
              <a:rPr lang="es-CL" sz="4000" dirty="0" smtClean="0">
                <a:solidFill>
                  <a:schemeClr val="accent1">
                    <a:lumMod val="50000"/>
                  </a:schemeClr>
                </a:solidFill>
              </a:rPr>
              <a:t>www.cicitem.cl</a:t>
            </a:r>
            <a:endParaRPr lang="es-CL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Luis Rojas\Documents\Docs Cicitem LR\Logos\LOGOS CICITEM\LOGO CICITEM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0165" cy="1037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339752" y="40466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Centro Investigación Científico Tecnológico para la Miner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ía</a:t>
            </a:r>
          </a:p>
        </p:txBody>
      </p:sp>
      <p:sp>
        <p:nvSpPr>
          <p:cNvPr id="1026" name="6 Rectángulo"/>
          <p:cNvSpPr>
            <a:spLocks noChangeArrowheads="1"/>
          </p:cNvSpPr>
          <p:nvPr/>
        </p:nvSpPr>
        <p:spPr bwMode="auto">
          <a:xfrm>
            <a:off x="2411760" y="908720"/>
            <a:ext cx="3024336" cy="72008"/>
          </a:xfrm>
          <a:prstGeom prst="rect">
            <a:avLst/>
          </a:prstGeom>
          <a:solidFill>
            <a:srgbClr val="17365D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27" name="7 Rectángulo"/>
          <p:cNvSpPr>
            <a:spLocks noChangeArrowheads="1"/>
          </p:cNvSpPr>
          <p:nvPr/>
        </p:nvSpPr>
        <p:spPr bwMode="auto">
          <a:xfrm>
            <a:off x="5436096" y="908720"/>
            <a:ext cx="3288580" cy="72008"/>
          </a:xfrm>
          <a:prstGeom prst="rect">
            <a:avLst/>
          </a:prstGeom>
          <a:solidFill>
            <a:srgbClr val="938953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Luis Rojas\Documents\Docs Cicitem LR\Logos\LOGOS CICITEM\LOGO CICITEM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0165" cy="1037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339752" y="40466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Centro Investigación Científico Tecnológico para la Miner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ía</a:t>
            </a:r>
          </a:p>
        </p:txBody>
      </p:sp>
      <p:sp>
        <p:nvSpPr>
          <p:cNvPr id="1026" name="6 Rectángulo"/>
          <p:cNvSpPr>
            <a:spLocks noChangeArrowheads="1"/>
          </p:cNvSpPr>
          <p:nvPr/>
        </p:nvSpPr>
        <p:spPr bwMode="auto">
          <a:xfrm>
            <a:off x="2411760" y="908720"/>
            <a:ext cx="3024336" cy="72008"/>
          </a:xfrm>
          <a:prstGeom prst="rect">
            <a:avLst/>
          </a:prstGeom>
          <a:solidFill>
            <a:srgbClr val="17365D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27" name="7 Rectángulo"/>
          <p:cNvSpPr>
            <a:spLocks noChangeArrowheads="1"/>
          </p:cNvSpPr>
          <p:nvPr/>
        </p:nvSpPr>
        <p:spPr bwMode="auto">
          <a:xfrm>
            <a:off x="5436096" y="908720"/>
            <a:ext cx="3288580" cy="72008"/>
          </a:xfrm>
          <a:prstGeom prst="rect">
            <a:avLst/>
          </a:prstGeom>
          <a:solidFill>
            <a:srgbClr val="938953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Luis Rojas\Documents\Docs Cicitem LR\Logos\LOGOS CICITEM\LOGO CICITEM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0165" cy="1037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339752" y="40466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Centro Investigación Científico Tecnológico para la Miner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ía</a:t>
            </a:r>
          </a:p>
        </p:txBody>
      </p:sp>
      <p:sp>
        <p:nvSpPr>
          <p:cNvPr id="1026" name="6 Rectángulo"/>
          <p:cNvSpPr>
            <a:spLocks noChangeArrowheads="1"/>
          </p:cNvSpPr>
          <p:nvPr/>
        </p:nvSpPr>
        <p:spPr bwMode="auto">
          <a:xfrm>
            <a:off x="2411760" y="908720"/>
            <a:ext cx="3024336" cy="72008"/>
          </a:xfrm>
          <a:prstGeom prst="rect">
            <a:avLst/>
          </a:prstGeom>
          <a:solidFill>
            <a:srgbClr val="17365D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27" name="7 Rectángulo"/>
          <p:cNvSpPr>
            <a:spLocks noChangeArrowheads="1"/>
          </p:cNvSpPr>
          <p:nvPr/>
        </p:nvSpPr>
        <p:spPr bwMode="auto">
          <a:xfrm>
            <a:off x="5436096" y="908720"/>
            <a:ext cx="3288580" cy="72008"/>
          </a:xfrm>
          <a:prstGeom prst="rect">
            <a:avLst/>
          </a:prstGeom>
          <a:solidFill>
            <a:srgbClr val="938953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0" y="2852936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schemeClr val="accent1">
                    <a:lumMod val="50000"/>
                  </a:schemeClr>
                </a:solidFill>
              </a:rPr>
              <a:t>Financiamiento del Centro</a:t>
            </a:r>
            <a:endParaRPr lang="es-CL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6 Abrir llave"/>
          <p:cNvSpPr/>
          <p:nvPr/>
        </p:nvSpPr>
        <p:spPr>
          <a:xfrm>
            <a:off x="3275856" y="2060848"/>
            <a:ext cx="360040" cy="2736304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3707904" y="2202537"/>
            <a:ext cx="51125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L" sz="2800" dirty="0" smtClean="0"/>
              <a:t>  Financiamiento Basal</a:t>
            </a:r>
          </a:p>
          <a:p>
            <a:pPr>
              <a:buFont typeface="Arial" pitchFamily="34" charset="0"/>
              <a:buChar char="•"/>
            </a:pPr>
            <a:endParaRPr lang="es-CL" sz="2800" dirty="0"/>
          </a:p>
          <a:p>
            <a:pPr>
              <a:buFont typeface="Arial" pitchFamily="34" charset="0"/>
              <a:buChar char="•"/>
            </a:pPr>
            <a:r>
              <a:rPr lang="es-CL" sz="2800" dirty="0" smtClean="0"/>
              <a:t>  Financiamiento por Proyectos</a:t>
            </a:r>
          </a:p>
          <a:p>
            <a:pPr>
              <a:buFont typeface="Arial" pitchFamily="34" charset="0"/>
              <a:buChar char="•"/>
            </a:pPr>
            <a:endParaRPr lang="es-CL" sz="2800" dirty="0"/>
          </a:p>
          <a:p>
            <a:pPr>
              <a:buFont typeface="Arial" pitchFamily="34" charset="0"/>
              <a:buChar char="•"/>
            </a:pPr>
            <a:r>
              <a:rPr lang="es-CL" sz="2800" dirty="0" smtClean="0"/>
              <a:t>  Financiamiento por Servicios</a:t>
            </a:r>
          </a:p>
          <a:p>
            <a:r>
              <a:rPr lang="es-CL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Luis Rojas\Documents\Docs Cicitem LR\Logos\LOGOS CICITEM\LOGO CICITEM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0165" cy="1037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339752" y="40466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Centro Investigación Científico Tecnológico para la Miner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ía</a:t>
            </a:r>
          </a:p>
        </p:txBody>
      </p:sp>
      <p:sp>
        <p:nvSpPr>
          <p:cNvPr id="1026" name="6 Rectángulo"/>
          <p:cNvSpPr>
            <a:spLocks noChangeArrowheads="1"/>
          </p:cNvSpPr>
          <p:nvPr/>
        </p:nvSpPr>
        <p:spPr bwMode="auto">
          <a:xfrm>
            <a:off x="2411760" y="908720"/>
            <a:ext cx="3024336" cy="72008"/>
          </a:xfrm>
          <a:prstGeom prst="rect">
            <a:avLst/>
          </a:prstGeom>
          <a:solidFill>
            <a:srgbClr val="17365D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27" name="7 Rectángulo"/>
          <p:cNvSpPr>
            <a:spLocks noChangeArrowheads="1"/>
          </p:cNvSpPr>
          <p:nvPr/>
        </p:nvSpPr>
        <p:spPr bwMode="auto">
          <a:xfrm>
            <a:off x="5436096" y="908720"/>
            <a:ext cx="3288580" cy="72008"/>
          </a:xfrm>
          <a:prstGeom prst="rect">
            <a:avLst/>
          </a:prstGeom>
          <a:solidFill>
            <a:srgbClr val="938953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251520" y="1844824"/>
            <a:ext cx="84969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u="sng" dirty="0" smtClean="0"/>
              <a:t>Financiamiento por Proyectos</a:t>
            </a:r>
          </a:p>
          <a:p>
            <a:endParaRPr lang="es-CL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CL" sz="2400" b="1" dirty="0" smtClean="0">
                <a:solidFill>
                  <a:schemeClr val="accent1">
                    <a:lumMod val="50000"/>
                  </a:schemeClr>
                </a:solidFill>
              </a:rPr>
              <a:t> Proyectos de Fortalecimiento</a:t>
            </a:r>
          </a:p>
          <a:p>
            <a:pPr>
              <a:buFont typeface="Arial" pitchFamily="34" charset="0"/>
              <a:buChar char="•"/>
            </a:pPr>
            <a:r>
              <a:rPr lang="es-CL" sz="2400" b="1" dirty="0" smtClean="0">
                <a:solidFill>
                  <a:schemeClr val="accent1">
                    <a:lumMod val="50000"/>
                  </a:schemeClr>
                </a:solidFill>
              </a:rPr>
              <a:t> Proyectos </a:t>
            </a:r>
            <a:r>
              <a:rPr lang="es-CL" sz="2400" b="1" dirty="0" err="1" smtClean="0">
                <a:solidFill>
                  <a:schemeClr val="accent1">
                    <a:lumMod val="50000"/>
                  </a:schemeClr>
                </a:solidFill>
              </a:rPr>
              <a:t>Fondecyt</a:t>
            </a:r>
            <a:endParaRPr lang="es-CL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CL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L" sz="2400" b="1" dirty="0" smtClean="0">
                <a:solidFill>
                  <a:schemeClr val="accent1">
                    <a:lumMod val="50000"/>
                  </a:schemeClr>
                </a:solidFill>
              </a:rPr>
              <a:t>Proyectos FIA</a:t>
            </a:r>
          </a:p>
          <a:p>
            <a:pPr>
              <a:buFont typeface="Arial" pitchFamily="34" charset="0"/>
              <a:buChar char="•"/>
            </a:pPr>
            <a:r>
              <a:rPr lang="es-CL" sz="2400" b="1" dirty="0" smtClean="0">
                <a:solidFill>
                  <a:schemeClr val="accent1">
                    <a:lumMod val="50000"/>
                  </a:schemeClr>
                </a:solidFill>
              </a:rPr>
              <a:t> Proyectos </a:t>
            </a:r>
            <a:r>
              <a:rPr lang="es-CL" sz="2400" b="1" dirty="0" err="1" smtClean="0">
                <a:solidFill>
                  <a:schemeClr val="accent1">
                    <a:lumMod val="50000"/>
                  </a:schemeClr>
                </a:solidFill>
              </a:rPr>
              <a:t>Fondef</a:t>
            </a:r>
            <a:endParaRPr lang="es-CL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CL" sz="2400" b="1" dirty="0" smtClean="0">
                <a:solidFill>
                  <a:schemeClr val="accent1">
                    <a:lumMod val="50000"/>
                  </a:schemeClr>
                </a:solidFill>
              </a:rPr>
              <a:t> Proyectos </a:t>
            </a:r>
            <a:r>
              <a:rPr lang="es-CL" sz="2400" b="1" dirty="0" err="1" smtClean="0">
                <a:solidFill>
                  <a:schemeClr val="accent1">
                    <a:lumMod val="50000"/>
                  </a:schemeClr>
                </a:solidFill>
              </a:rPr>
              <a:t>Corfo</a:t>
            </a:r>
            <a:r>
              <a:rPr lang="es-CL" sz="2400" b="1" dirty="0" smtClean="0">
                <a:solidFill>
                  <a:schemeClr val="accent1">
                    <a:lumMod val="50000"/>
                  </a:schemeClr>
                </a:solidFill>
              </a:rPr>
              <a:t> (Línea 1) </a:t>
            </a:r>
          </a:p>
          <a:p>
            <a:endParaRPr lang="es-CL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CL" sz="2400" b="1" dirty="0" smtClean="0">
                <a:solidFill>
                  <a:schemeClr val="accent1">
                    <a:lumMod val="50000"/>
                  </a:schemeClr>
                </a:solidFill>
              </a:rPr>
              <a:t> Proyectos de Redes</a:t>
            </a:r>
          </a:p>
          <a:p>
            <a:pPr>
              <a:buFont typeface="Arial" pitchFamily="34" charset="0"/>
              <a:buChar char="•"/>
            </a:pPr>
            <a:r>
              <a:rPr lang="es-CL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L" sz="2400" b="1" dirty="0" smtClean="0">
                <a:solidFill>
                  <a:schemeClr val="accent1">
                    <a:lumMod val="50000"/>
                  </a:schemeClr>
                </a:solidFill>
              </a:rPr>
              <a:t>Proyectos de Intereses Públicos</a:t>
            </a:r>
          </a:p>
          <a:p>
            <a:pPr>
              <a:buFont typeface="Arial" pitchFamily="34" charset="0"/>
              <a:buChar char="•"/>
            </a:pPr>
            <a:r>
              <a:rPr lang="es-CL" sz="2400" b="1" dirty="0" smtClean="0">
                <a:solidFill>
                  <a:schemeClr val="accent1">
                    <a:lumMod val="50000"/>
                  </a:schemeClr>
                </a:solidFill>
              </a:rPr>
              <a:t> Proyectos FIC-R</a:t>
            </a:r>
          </a:p>
          <a:p>
            <a:endParaRPr lang="es-CL" sz="2400" b="1" dirty="0" smtClean="0"/>
          </a:p>
          <a:p>
            <a:endParaRPr lang="es-C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Luis Rojas\Documents\Docs Cicitem LR\Logos\LOGOS CICITEM\LOGO CICITEM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0165" cy="1037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339752" y="40466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Centro Investigación Científico Tecnológico para la Miner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ía</a:t>
            </a:r>
          </a:p>
        </p:txBody>
      </p:sp>
      <p:sp>
        <p:nvSpPr>
          <p:cNvPr id="1026" name="6 Rectángulo"/>
          <p:cNvSpPr>
            <a:spLocks noChangeArrowheads="1"/>
          </p:cNvSpPr>
          <p:nvPr/>
        </p:nvSpPr>
        <p:spPr bwMode="auto">
          <a:xfrm>
            <a:off x="2411760" y="908720"/>
            <a:ext cx="3024336" cy="72008"/>
          </a:xfrm>
          <a:prstGeom prst="rect">
            <a:avLst/>
          </a:prstGeom>
          <a:solidFill>
            <a:srgbClr val="17365D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27" name="7 Rectángulo"/>
          <p:cNvSpPr>
            <a:spLocks noChangeArrowheads="1"/>
          </p:cNvSpPr>
          <p:nvPr/>
        </p:nvSpPr>
        <p:spPr bwMode="auto">
          <a:xfrm>
            <a:off x="5436096" y="908720"/>
            <a:ext cx="3288580" cy="72008"/>
          </a:xfrm>
          <a:prstGeom prst="rect">
            <a:avLst/>
          </a:prstGeom>
          <a:solidFill>
            <a:srgbClr val="938953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539552" y="2204864"/>
            <a:ext cx="8136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s-CL" sz="2400" b="1" dirty="0" smtClean="0">
              <a:solidFill>
                <a:prstClr val="black"/>
              </a:solidFill>
            </a:endParaRPr>
          </a:p>
          <a:p>
            <a:pPr lvl="0"/>
            <a:endParaRPr lang="es-CL" sz="2400" b="1" dirty="0">
              <a:solidFill>
                <a:prstClr val="black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CL" sz="2400" b="1" dirty="0">
                <a:solidFill>
                  <a:prstClr val="black"/>
                </a:solidFill>
              </a:rPr>
              <a:t> Proyectos </a:t>
            </a:r>
            <a:r>
              <a:rPr lang="es-CL" sz="2400" b="1" dirty="0" err="1" smtClean="0">
                <a:solidFill>
                  <a:prstClr val="black"/>
                </a:solidFill>
              </a:rPr>
              <a:t>Fondecyt</a:t>
            </a:r>
            <a:endParaRPr lang="es-CL" sz="2400" b="1" dirty="0" smtClean="0">
              <a:solidFill>
                <a:prstClr val="black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s-CL" sz="2400" b="1" dirty="0" smtClean="0">
              <a:solidFill>
                <a:prstClr val="black"/>
              </a:solidFill>
            </a:endParaRPr>
          </a:p>
          <a:p>
            <a:pPr lvl="0"/>
            <a:r>
              <a:rPr lang="es-CL" sz="2400" b="1" smtClean="0">
                <a:solidFill>
                  <a:prstClr val="black"/>
                </a:solidFill>
              </a:rPr>
              <a:t>7,5 </a:t>
            </a:r>
            <a:r>
              <a:rPr lang="es-CL" sz="2400" b="1" smtClean="0">
                <a:solidFill>
                  <a:prstClr val="black"/>
                </a:solidFill>
              </a:rPr>
              <a:t>millones/año </a:t>
            </a:r>
            <a:r>
              <a:rPr lang="es-CL" sz="2400" b="1" dirty="0" smtClean="0">
                <a:solidFill>
                  <a:prstClr val="black"/>
                </a:solidFill>
              </a:rPr>
              <a:t>2013, 2014, 2015</a:t>
            </a:r>
          </a:p>
          <a:p>
            <a:pPr lvl="0"/>
            <a:endParaRPr lang="es-CL" sz="2400" b="1" dirty="0">
              <a:solidFill>
                <a:prstClr val="black"/>
              </a:solidFill>
            </a:endParaRPr>
          </a:p>
          <a:p>
            <a:pPr lvl="0"/>
            <a:endParaRPr lang="es-CL" sz="2400" b="1" dirty="0">
              <a:solidFill>
                <a:prstClr val="black"/>
              </a:solidFill>
            </a:endParaRPr>
          </a:p>
          <a:p>
            <a:pPr lvl="0"/>
            <a:endParaRPr lang="es-CL" sz="2400" b="1" dirty="0">
              <a:solidFill>
                <a:prstClr val="black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s-CL" sz="2400" b="1" dirty="0">
              <a:solidFill>
                <a:prstClr val="black"/>
              </a:solidFill>
            </a:endParaRPr>
          </a:p>
          <a:p>
            <a:endParaRPr lang="es-CL" dirty="0"/>
          </a:p>
        </p:txBody>
      </p:sp>
      <p:pic>
        <p:nvPicPr>
          <p:cNvPr id="5122" name="Picture 2" descr="http://www.fau.uchile.cl/u/ImageServlet?idDocumento=85226&amp;indice=0&amp;nocch=20121001152244.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204864"/>
            <a:ext cx="3240360" cy="2430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Luis Rojas\Documents\Docs Cicitem LR\Logos\LOGOS CICITEM\LOGO CICITEM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0165" cy="1037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339752" y="40466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Centro Investigación Científico Tecnológico para la Miner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ía</a:t>
            </a:r>
          </a:p>
        </p:txBody>
      </p:sp>
      <p:sp>
        <p:nvSpPr>
          <p:cNvPr id="1026" name="6 Rectángulo"/>
          <p:cNvSpPr>
            <a:spLocks noChangeArrowheads="1"/>
          </p:cNvSpPr>
          <p:nvPr/>
        </p:nvSpPr>
        <p:spPr bwMode="auto">
          <a:xfrm>
            <a:off x="2411760" y="908720"/>
            <a:ext cx="3024336" cy="72008"/>
          </a:xfrm>
          <a:prstGeom prst="rect">
            <a:avLst/>
          </a:prstGeom>
          <a:solidFill>
            <a:srgbClr val="17365D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27" name="7 Rectángulo"/>
          <p:cNvSpPr>
            <a:spLocks noChangeArrowheads="1"/>
          </p:cNvSpPr>
          <p:nvPr/>
        </p:nvSpPr>
        <p:spPr bwMode="auto">
          <a:xfrm>
            <a:off x="5436096" y="908720"/>
            <a:ext cx="3288580" cy="72008"/>
          </a:xfrm>
          <a:prstGeom prst="rect">
            <a:avLst/>
          </a:prstGeom>
          <a:solidFill>
            <a:srgbClr val="938953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146" name="Picture 2" descr="http://www.aero.edu.au/sites/default/files/image/CSIRO_Grad_RGB_h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52736"/>
            <a:ext cx="3449960" cy="344996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95536" y="213285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L" sz="2400" b="1" dirty="0" smtClean="0">
                <a:solidFill>
                  <a:prstClr val="black"/>
                </a:solidFill>
              </a:rPr>
              <a:t> Proyectos </a:t>
            </a:r>
            <a:r>
              <a:rPr lang="es-CL" sz="2400" b="1" dirty="0">
                <a:solidFill>
                  <a:prstClr val="black"/>
                </a:solidFill>
              </a:rPr>
              <a:t>Co-ejecución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539552" y="3068960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USD 268.180/3 años</a:t>
            </a:r>
          </a:p>
          <a:p>
            <a:r>
              <a:rPr lang="es-CL" b="1" dirty="0" err="1" smtClean="0"/>
              <a:t>Overhead</a:t>
            </a:r>
            <a:r>
              <a:rPr lang="es-CL" b="1" dirty="0" smtClean="0"/>
              <a:t> USD 15.966</a:t>
            </a:r>
          </a:p>
          <a:p>
            <a:r>
              <a:rPr lang="es-CL" b="1" dirty="0" smtClean="0"/>
              <a:t>Administrativo para CICITEM</a:t>
            </a:r>
            <a:endParaRPr lang="es-CL" b="1" dirty="0"/>
          </a:p>
        </p:txBody>
      </p:sp>
      <p:pic>
        <p:nvPicPr>
          <p:cNvPr id="6148" name="Picture 4" descr="Universidad Católica del Nor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869160"/>
            <a:ext cx="1619250" cy="1507605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539552" y="522920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Proyecto desarrollado por Investigadores asociados de la UCN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Luis Rojas\Documents\Docs Cicitem LR\Logos\LOGOS CICITEM\LOGO CICITEM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0165" cy="1037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339752" y="40466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Centro Investigación Científico Tecnológico para la Miner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ía</a:t>
            </a:r>
          </a:p>
        </p:txBody>
      </p:sp>
      <p:sp>
        <p:nvSpPr>
          <p:cNvPr id="1026" name="6 Rectángulo"/>
          <p:cNvSpPr>
            <a:spLocks noChangeArrowheads="1"/>
          </p:cNvSpPr>
          <p:nvPr/>
        </p:nvSpPr>
        <p:spPr bwMode="auto">
          <a:xfrm>
            <a:off x="2411760" y="908720"/>
            <a:ext cx="3024336" cy="72008"/>
          </a:xfrm>
          <a:prstGeom prst="rect">
            <a:avLst/>
          </a:prstGeom>
          <a:solidFill>
            <a:srgbClr val="17365D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27" name="7 Rectángulo"/>
          <p:cNvSpPr>
            <a:spLocks noChangeArrowheads="1"/>
          </p:cNvSpPr>
          <p:nvPr/>
        </p:nvSpPr>
        <p:spPr bwMode="auto">
          <a:xfrm>
            <a:off x="5436096" y="908720"/>
            <a:ext cx="3288580" cy="72008"/>
          </a:xfrm>
          <a:prstGeom prst="rect">
            <a:avLst/>
          </a:prstGeom>
          <a:solidFill>
            <a:srgbClr val="938953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4578" name="Picture 2" descr="http://www.fia.gob.cl/Portals/_default/Skins/FIA.01/images/logo_f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396" y="1268760"/>
            <a:ext cx="1638300" cy="1495426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907704" y="1628800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Diseño e implementación de mejoras tecnológicas y estrategias de producción limpia en cultivos hidropónicos de la Región de Antofagasta</a:t>
            </a:r>
            <a:endParaRPr lang="es-CL" sz="2000" b="1" dirty="0"/>
          </a:p>
        </p:txBody>
      </p:sp>
      <p:pic>
        <p:nvPicPr>
          <p:cNvPr id="24580" name="Picture 4" descr="http://webadmin.cicitem.cl/data/noticias/20130114112359/fot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708920"/>
            <a:ext cx="4896544" cy="3264363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395536" y="616530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err="1" smtClean="0"/>
              <a:t>Overhead</a:t>
            </a:r>
            <a:r>
              <a:rPr lang="es-CL" b="1" dirty="0" smtClean="0"/>
              <a:t> $8.000.000 para CICITEM 2014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Luis Rojas\Documents\Docs Cicitem LR\Logos\LOGOS CICITEM\LOGO CICITEM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0165" cy="1037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339752" y="40466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Centro Investigación Científico Tecnológico para la Miner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ía</a:t>
            </a:r>
          </a:p>
        </p:txBody>
      </p:sp>
      <p:sp>
        <p:nvSpPr>
          <p:cNvPr id="1026" name="6 Rectángulo"/>
          <p:cNvSpPr>
            <a:spLocks noChangeArrowheads="1"/>
          </p:cNvSpPr>
          <p:nvPr/>
        </p:nvSpPr>
        <p:spPr bwMode="auto">
          <a:xfrm>
            <a:off x="2411760" y="908720"/>
            <a:ext cx="3024336" cy="72008"/>
          </a:xfrm>
          <a:prstGeom prst="rect">
            <a:avLst/>
          </a:prstGeom>
          <a:solidFill>
            <a:srgbClr val="17365D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27" name="7 Rectángulo"/>
          <p:cNvSpPr>
            <a:spLocks noChangeArrowheads="1"/>
          </p:cNvSpPr>
          <p:nvPr/>
        </p:nvSpPr>
        <p:spPr bwMode="auto">
          <a:xfrm>
            <a:off x="5436096" y="908720"/>
            <a:ext cx="3288580" cy="72008"/>
          </a:xfrm>
          <a:prstGeom prst="rect">
            <a:avLst/>
          </a:prstGeom>
          <a:solidFill>
            <a:srgbClr val="938953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0" y="1196752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CL" sz="2400" b="1" dirty="0">
              <a:solidFill>
                <a:prstClr val="black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CL" sz="2400" b="1" dirty="0">
                <a:solidFill>
                  <a:prstClr val="black"/>
                </a:solidFill>
              </a:rPr>
              <a:t> Proyectos con la empresa (RT, </a:t>
            </a:r>
            <a:r>
              <a:rPr lang="es-CL" sz="2400" b="1" dirty="0" err="1">
                <a:solidFill>
                  <a:prstClr val="black"/>
                </a:solidFill>
              </a:rPr>
              <a:t>Toconce</a:t>
            </a:r>
            <a:r>
              <a:rPr lang="es-CL" sz="2400" b="1" dirty="0" smtClean="0">
                <a:solidFill>
                  <a:prstClr val="black"/>
                </a:solidFill>
              </a:rPr>
              <a:t>) $ 126.000.000 , 2012-2013</a:t>
            </a:r>
            <a:endParaRPr lang="es-CL" sz="2400" b="1" dirty="0">
              <a:solidFill>
                <a:prstClr val="black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918639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195736" y="609329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err="1" smtClean="0"/>
              <a:t>Overhead</a:t>
            </a:r>
            <a:r>
              <a:rPr lang="es-CL" b="1" dirty="0" smtClean="0"/>
              <a:t> $4.747.298 para CICITEM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Luis Rojas\Documents\Docs Cicitem LR\Logos\LOGOS CICITEM\LOGO CICITEM COLOR 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0165" cy="1037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339752" y="40466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Centro Investigación Científico Tecnológico para la Miner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ía</a:t>
            </a:r>
          </a:p>
        </p:txBody>
      </p:sp>
      <p:sp>
        <p:nvSpPr>
          <p:cNvPr id="1026" name="6 Rectángulo"/>
          <p:cNvSpPr>
            <a:spLocks noChangeArrowheads="1"/>
          </p:cNvSpPr>
          <p:nvPr/>
        </p:nvSpPr>
        <p:spPr bwMode="auto">
          <a:xfrm>
            <a:off x="2411760" y="908720"/>
            <a:ext cx="3024336" cy="72008"/>
          </a:xfrm>
          <a:prstGeom prst="rect">
            <a:avLst/>
          </a:prstGeom>
          <a:solidFill>
            <a:srgbClr val="17365D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27" name="7 Rectángulo"/>
          <p:cNvSpPr>
            <a:spLocks noChangeArrowheads="1"/>
          </p:cNvSpPr>
          <p:nvPr/>
        </p:nvSpPr>
        <p:spPr bwMode="auto">
          <a:xfrm>
            <a:off x="5436096" y="908720"/>
            <a:ext cx="3288580" cy="72008"/>
          </a:xfrm>
          <a:prstGeom prst="rect">
            <a:avLst/>
          </a:prstGeom>
          <a:solidFill>
            <a:srgbClr val="938953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266" name="AutoShape 2" descr="data:image/jpeg;base64,/9j/4AAQSkZJRgABAQAAAQABAAD/2wCEAAkGBxQPEBQUEBQUFBQVFBYVFBUVFRQWFBUUFhQWFhQVFBQYHCggGBolHRQUITEiJSkrLi4uFx8zODMsNygvLisBCgoKDg0OGxAQGywkICYsLy4vLywvLCwsNCwsLCwsLCwsLCwsLC8sLCwsLCwsLCwsLCwsLCwsLCwsLCwsLCwsLP/AABEIAL8BBwMBEQACEQEDEQH/xAAbAAEAAgMBAQAAAAAAAAAAAAAABQYBAgMEB//EAEcQAAEDAgMFBAcDBwwCAwAAAAEAAgMEEQYSIQUxQVFxEyJhkTJCgaGxwdEUUnIHFiNikqLCFSQzNFNzgrKz0uHwY/FDg6P/xAAZAQEAAwEBAAAAAAAAAAAAAAAAAQMEAgX/xAAzEQACAgIABAQGAQMDBQAAAAAAAQIDBBESITFRExRBYSIyM3GB8JEjseFCodEkUmLB8f/aAAwDAQACEQMRAD8A+4oDBQGFIMqAEAQBAZQBAEAQBAYQGCVJJqSpBi6AIDYFQDZQQZQBAEAQBAEAQBAEAQBAEAQBAEBhAEAQBAEAQBAZQBAEBq5wAudBxKAhq7FFPFfv5yODBf8Ae3e9UzyK4+v8GiGLZL019yIkxhJJpT05d4m7vMNHzVHnG/kjs0LDjH55EZX4lrGGzw2M8g1uYdQSSPaq55Ny68iyGPU+nM8DsTVR/wDlPsDR8lV5q3v/AGLPL19jAxLVcJXeTfoo81b/AN39ifL19jvDiyqB9MHq1vysu1l29zl4tXYmWYqqYwDLT3ba+ZuYA9Hagq7zVkfmiUPFrlyjIkaLGUEmj80Z8Rdvm36KyOZW+vIqlh2LpzJ6mqWStzRua4c2kFaVJNbRmlFxemjspOQgCAIAgCAIAgCAIAgCAIDCAIAgCAIAgMoAgCAr+28TspzkjHaSbrD0WnkSN58As9uTGHJc2aqcWU+cuSIpmx6uu71S8xs3hltbfgGg9uqo8K23nN6X76f8l7upp5QW3++pN0OGqeG3cDzzf3vduHktMMauPpv7maeTZL119iExRiTsyYaY2I0e8er+q3x8VRkZPD8EDRj4+/jmUtzrm51N9SdSed152zeaKAZJQGEBL7C25JSO7pLmH0mE6HxHIq+m+Vb9uxVbTGxe5fm0dNXRiTI1wcPStleDxBI1BC9LgqtXFo8zjtqlw7Iepwi+I56OVzXD1XGx6B4+BCzyxJRe62aI5cZLViFDiiSF/ZVzC0/fA16kDQjxakMqUXw2r9/ewnixmuKplshma9ocwhzSLgg3BW1NNbRhaaembqSAgCAIAgCAIAgCAIAgCAIDCAIDKAIAgCAq2KNtvzimprmR1g4jeLj0RyNtSeCyZFzT4IdTbj0rXiT6Hsw/h1lMA59nyne7g3wZ9d67ox1Dm+pXfkOzkuhOLQZiExXtT7NAS30391nMc3ewfJU5Fvhw2uppxquOfPoj5i5eOeuFBBqUJBQBCDYBAWTBW1TDP2bj3JNOj/VPy9o5LXiW8EuH0ZlyquOHEuqPoq9Q8o820dnx1DMkrQ4cOYPNp4FcTrjNakd12Sg9xKfml2TMASX07z/76PHvt5YVxY0tdYv9/n+56HwZMO0l+/wXaCYSNDmG7XC4I4gr0E01tHmyi4vTOikgIAgCAIAgCAIAgCAIAgCAIAgCAIDz7Qqeyie/7jS7yGi5lLhi2dQjxSSKzgaizdpUyave4hpPW7yOp+CyYsd7sfU25k9arXQtq2mAFAfPcfVJdUNZwYwH2uOvuAXnZstySPUw1qGys3WE2GqEAoDCAygNgUBs1+UgjeCCOoNwpXsD7BRT9pGx/wB5rXeYBXuRlxRTPCnHhk0d10cnk2pQtqInRv3OGh5O4OHQriyCnFxZ3XY4SUkV/A1U4CWnfvjcSPAXs4dL6+1ZcST5wfoa8yC5TXqWtbTCEAQBAEAQBAEAQBAEBhAZQBAEAQBARmJWF1JMB9wny1PwVV63Wy7HerInkwS8GjYB6rnA9cxPwIVeK/6ZZlr+qTq0mUwVJJ81xu3+eO/Cz4Lysz6h6uL9NEAVlNJlQAQpBiygGEBkIDYKUD6zsAWpYL/2TP8AKF7NP04/Y8W/6kvuSCtKggKfh05tpVLm+jZ/nnb9CsNP15aN9/KiKft/YuC3GAIAgCAIAgCAIAgCAIAgCAIAgCAIDWRgcCDqCLEcwd6NbJT09opWyag7Oqnwy/0TyC13AfddflbQ9F59cvAscJdD0bY+PWpx6ouwK9A80FAUX8oNGQ+OUDQjIeoN2/xeSw5seal+D0sKXJxKgV55uMXQgBQSLoDCkGwUA7UlOZZGsbvc4NHtK6im3pHMpKKbZ9hhjDWho3AADoBYL3EtLR4Te3s3UkETiTa4pYSb/pHXDB4/ePgN6putVcd+voX49Lsl7ep4cE7NMUJkf6cpB13hg9G/ibk+0KvFrcY8T6sszLFKXCuiLItRkCAIAgCAIAgCAIAgCAIAgCAIAgCAICM27sdlWzK7Rw1Y/i0/MeCqtpVi0y6m51vaK3s/bE2z3CGraSzcxw1sP1T6zfDePcs0LpUvgs6GudMLlx19S30lWyZuaNwc08R8xwK2xkpLaMMoSi9SRx2vs9tRC6N3EaH7rhuK5sgrI8LJqscJKSPlNZTOhe5kgs5psR8x4LxpRcXpntRkpLaOBXJ0CgFkIMIDYIC64F2KQftEg4ERA+Ohf8QPat2JTv43+DBmXf6F+S6L0DzyD25iaKmBa0iST7o3A/rnh03qi7IjXy9TTTjSs5vkiK2PsSSrl+0Vm7e1h0uOF2+qzw48fHPXTK2XHZ/H76F9t8a4+HX+/wCS5LeeeEAQBAEAQBAEAQBAEAQBAEAQBAEAQGEBlAcKykZMwtlaHNPA/EciuZRUlpnUZyi9xZVqnCksDs9FKQfuuNj0DtzujvNZJY04Pdb/AH97m2OVGa1Yjk3FFRTd2sgOnrAZSfb6J9lkWTOH1IkvGrnzrZrtWvo69gzOMUg9FzmnTwcRcEe1LJ03Lrpk1wuqfTaKjVUxjdYlrhwcxwc09CPmsEouJtjLZxXJICAyG3NkBP7G2bAwh9ZLGANRE05ifx5b6eC1VVQXOxr7Gayyb5Vr8lgqsaRNs2FjnncPUHhYb/ctMsuC5R5maOHN85PR5CK+u0I7CM9Waf5ne4Kvd9vTkv4/yWf0Kvd/z/gmdjYWhpiHH9JIPWcNAebW8OupV1WNGHN82Z7cqc+S5InVpMwQBAEAQBAEAQBAEAQBAEAQBAYsgMoAgCAIAgCAwgMOaCLHUcjuQlciLq8O00vpRNB5tuw/u2VMseuXVF0ciyPqRc2B4D6L5G+1p+IVTwoPo2XLMn6pFaxNsIUZZleXZ828AWtbl1WS+jwtc9mui7xd8iKo4e0kYy9szmtv1IF1RFbaRdJ6TZdY8Cx+tK89A0fVegsFesjA81+iPdT4Ppm7w5/4nH+GysWHWuvMqll2PpyJek2fFD/RRsZ+FoB9p3q6NcY9EUSslL5meldnBlAEAQBAEAQBAEAQBAEAQBAEAQBAEAQBAEAQBAEBhAV7Fe3ZKMxiNrDnDr5r8LbrHxWfIudetGvGojYnsgRjib7kX731Wbzs+yNPkod2Djeb+zj/AHvqnnpdkPJQ7situbbfWZM7WtyXtlvre2+/RUXXu3W10LqqVXvRH0spY9rxqWuDhfcSCDr5KqL09lkltaLP+fEv9lH+99Vs87LsjJ5KPdmRjmX+yj83J52XYjyUe7PRRYzkklYwxMAc9rbgu0BIF/euo5jbS0czw4qLey6reeeEAQBAEAQBAEAQBAEAQBAEAQBAEAQBAEAQBAEBhAEBHbX2JFV5e1Du7e1nEb7X+CqsqjZ8xbVdKv5SOODKblJ+2VX5Sst85Z7GDgym/wDJ+3/wo8nX7k+cs9iHxBhUsyfZWPfe+e5Btutvt4qi/F1rgTNFGUpb43ojKXDc5kYHxPDS5ocdNG3Fzv5KmOPPa2mWyyK9PTLV+ZVPzk/bH0W3ydfuYvOWew/Mqn5y/tD/AGp5Ov3HnbPY3p8HwRva9pku1wcO8LXBuPVUrEgmmtkPLm1rkWJaTKEAQBAEAQBAEAQBAEAQBAEAQBAYQBAEAQBAZQGEAQBAEAQBAEAQBAEAQGUAQBAEAQBAEAQBAEAQBAEAQBAEBHbb2wykZmfqT6LRvcfkPFV2WxrW2W1UysekUOuxTUynuv7McGx6fvbyvPllWPo9Howxq4+mzj9vrG94vqAOZ7S3v0XHi2rntnfh1PlpFhwliGaaYRSkPBa4h1gHC3TQ+S1Y985S4ZGXJx4RjxR5ExiHb7KQW9KQi7WeHNx4D4q+65Vr3KKKHY/Ypk+JaqV2khbybG0D5XWB5Nj9TfHGqiuhiPEVVEdZHfheAb+YuoWTan1JePVJdC34dxI2q7jgGSgXtwcOJb9FupyFZyfJmC/HdfNdCPxltianlY2F+UFlzo065iOIVeVdODXCy3FphOLckQbMRVrhdr3EcxEw9dQ1Z1k3P/4aHj0rqv8Ac6Q4tqmHvlrt3dcwD4WKlZdifMh4lTXItuwMQsqxa2SQC5YTe45tPELZTfGzl6mK7HlXz9CJxftuanma2J4aCwOPdadS5w4jwCqybp1ySiX41MJw3JepDMxPWEXDrjmI2keYCz+at/UX+Wq/WZ/Oestv/wDzb9FPmrf1EeWq/WTOKNuzU7ohG4DNGHOu0HvE+KvyL5Qa0UY9EJp77kvhWvfUU+eUguzOGgA0FuAV1FjnDbKMitQnpEwrig41dS2JhfIQ1o1JP/dSolJRW2dRi5PSKZtHGrySIGNaODn6uPsBsPesE81/6V/J6EMJa+JkZ+d1Vf8ApG9MjPoqvN2dy3ylXYnMPYsfNK2KVjSXEgObpawvq03vuWinKcpKMkZrsWMYuUWWPau046WPPIfAAek48gFqssjBbZlrqlY9IptZjSZxPZtYweIzO9p3e5YJZkn8qN8cKCXPmcqfGNQDqWOHItt/lsuVmWLro6eHW+5a9hYhZV922SQb2k3uObTxW2nIjZy6MxXY8q+fVEyrzOEAQBAEAQGEB8uxbWGWrkvuYezb4Bu/33K8nJnxWP2PYx4cNaLnhTYrIIWPsDI9ocXEagOFw0cha3VbselRiperMGRc5ScfQnloMx5P5OiEnahjQ8AjMNCQd97b1z4ceLi1zLPEk48O+R8uq53VM7nb3SPsL8LmzR0AsF5E5OybZ7EYquGux9O2TsqOljDYwL27zvWceJJ+S9WuqNa0jyLbZWPbOu0KGOoYWStDgfMHmDwK6nCM1qRzCyUHuJ8rnDqSocGnvRSaHnY6eY4Lx2nXP3R7Kash7NE1jicSSQvG50IcP8RJC0Zb4nF+xRiR4YyXuWHAn9U/+x/yWjD+n+TLmfU/BK7V2ZHUsLJGj9V1u808CCr7K4zWmUV2Sg9o+WwTOppwQbOjeQbfqmzh03j2rx1J1z32PYaU467k3j1+aojI4wtI9rnLTmPcl9ijDWoP7kjhfEEEFM2OR5DgXEjK473EjUBWY99cIak/7lWRROc9xRMMxVSkgCQ3Og7j9/kr1k1d/wDZlHlbe3+6K5+UL+nj/u/4is2b8yNWF8j+5O4EH80H43/FX4n0zNmfU/BYVpMpQMe7QL5hCD3YwCRze4XuegI8yvNzLG5cHY9TDr1Di7nswjh1j4xNMM1ycjT6NgbZnDibgrrGx1JcczjKyHF8ES2ikjtbIy3LK23lZbuCPZGDjl12eEYegbMyVjMj2m/c0abgjVu7jwVfgQUlJLRb5ibi4t7KJimvM9S/XusJY0cg3Qn2m58l52TZxWP2PSx61CtFww/hyOGNrpGNfKQC4uF8pPqtB3W5rdTjxityW2YL8iUpai9IkK/Y0M7bPjb4OaAHDoQrJ0wmtNFULpwe0z5xUxvpKgtB78T9Hc+LT7QfevKlF1z0uqPXi1bDfoz6hQ1IliZINz2h3mL2XsQlxRTPFnHhk4nddHIQBAEAQGEB8qxRTGKrlB9Z2ceIdrp529i8jIi1Yz2aJKVaL5hbajKiBgBGdjQ17eOgsDbkbL0cexTgu6POyKnCbfoyZVxnOElQzMIy4Z3A2bfvEW1NlHEt6OlGWuLXI+UFpp5rEd6KTd+F3/C8V7hP7M9vlOP3PrFHVNmY17DdrhcfQ+K9qMlJbR4k4OL0zeaUMaXOIDQLkncApb0tshJt6R8m2lP9oqHvaPTeco4m5s0ddy8WyXHNtHtwjwQSfoiWxlD2ToGH1Kdjf2bhX5UeHhj2RTjS4lJ+5ZMCf1Qfjf8AJasT6f5MmZ9T8E9PKI2lzyA1ouSeAC0tpLbMyTb0j5BVOM0zi0aySEgeLnaD3rw5Pik2vVntxXDFb9CdxyzLPG37sLB5FwWnLWpJexnxHuDfuenYGFo6mBsjpHtJLhZuW2hI4jwU04qshxNnN2U658KRJx4Jia4HtJNCDbu8DfkrlhRT6spebJ+iIv8AKCf08f8Ad/xFVZvzL7F2F8j+5O4F/qY/G/4rRifTM2Z9QsK0mU+aY0hLax5O54Y4eIyhvxaV5OWmrWz2MSW6kW7Bla2SlY0HvR3a4cd5IPQi3vW3FmpVpdjBlQcbG+5OrSZjBcBvPRBo+TbViMdRK128SO+Nx7iF4lqam17nu1vign7H1SiqWyxtew3DgCPovZjJSimjxJxcZNM7Lo5PluJakS1cr2G4uADzytDdPIrx8iSlY2j2qIuNaTPouwoTHTRNdoQxtxyJF7L1KU1Wk+x5V0t2Nrue5WFQQBAEAQGEBD4j2C2saNcsjb5XcLH1Xcx8FRfQrF7mii91P2KFU7GqaZ1+zeCNz47kdQ5u722XnOuyt9GejG2ua6o3G0Kx/dD6g+Az38xquvFtfLbHh1LnpE1hLYU7Khs0rcrQHeke+S4Ebt/nZXY9U1Pikv5M+TdBw4YslMUYa+0/pIrCW2oO54G654HxV2Rj8fxR6lOPk8Hwy6FQYKmjJt2sXPflP8JWBOyrujf/AE7OzNJ56qrIaTLLyABy+0AW9qlzss5PbCjXXz5ItGFsLmFwlqLZxqxm/KebjxPwWvHxuF8U/wCDHkZPEuGJH/lAYTUMsCf0fAH7zlXm/MvsW4T+B/citn7cqKZmSM2be9iwHU79SFTXfOC0i6yiE3uRtU1tXWWae0kH3Wss3qQ0fFJWW2cuf4EYVVc+SLHhfCxieJai2YasZvyn7ziNL+C04+M0+Kf8GXIylJcMCLx+P503+6b/AJnKrN+dfYtwvp/k8OzsRT08Yjjy5RewLbnU3OvtVdeTOEeFaLZ40JviZ6TjKp5s/Y/5XfnbPb9/Jx5Ov3OmN5M0sJO8wNJ6km6nMe3FvsRiLUWl3PHs3Ek1NGI48mW5OrbnXfxVdeTKEeFaLLMeE3t7PUca1H/i/ZP+5Wedn7fv5K/JV+5P1WzjtKjikJa2bLmabENN97SORsOi0Sr8etS9TNGzwLXH0KY+KeikuQ+Jw0DtbHo7c4Lz/jql2Z6CcLY90e/876q1s7euRt/hb3K7zlmupV5Srsd9gNqamqikf2j2tdcudfKBY7r6ewKanZZYm9si7w663FaRO4sw6aj9LCB2gFnN3ZwN2v3gtOTj8fxR6mXGyFD4ZdCo0m1KiiJa0uZzY9ul+eUj4LDC2dT0v4ZunXXatvmdq3EtRO3I59gdCGC1/C+9dTyrJLWzmGNXB7SJPDOGHPc2SduVjTdrD6TjwuODeu9WY+M5Pil0KsjJSXDHqXxemeYEAQBAEAQBAYQBACUB5P5Uhvbtor8s7fquPEh02izwp9dM9YK7KwgCA0fIG+kQOpAQlJvobNcCLg3HMIDKEGpeBpceaE6NkIBCAZU0idmMg5BNIbYLRxAQbZjIOQ8go0htmOzbyHkE0htm4FlJBhzQdCL9Ua2E9HJtHGDcRsB/C36Lnw49kdccu7Oy6OTKA5zQNfo9rXfiAPxUOKfVEqTXRmkNHGw3ZGxp/Va0fAKFCK6Ilzk+rO66OQgCAIAgCAIAgCAICm/lB2g5oZC0kBwLn24i9gOm/wByxZljSUUb8KtPcmcabBjZKZrs57VzA4DTJqAQ06X9t1xDEThvfM6lmNT1rkSuy8+zqZxqntc1pGQNuSL+oCbX+Wqvr3TD42U2avn8C5ng/PY2zfZ3dne2bNx5Xy2v4XVfnP8Ax5Fnkl04uZKVmKYWQNlbd2ckNZudcekHcrfMK6WRBQ4imONNzcX6FVxHiAVkTWmMsIfmGtwRlI0NhxWK/IVkUta5m2jH8KTe9k7Sbdjo6KDPdznM7rRvNibkngFphdGuqOzNOiVtstG0WMgHgTwyRB25xuRbnYgXHRFlrfxJoh4b18L2Q2IjfacZGoLoSD4XG5UX/XX4NFH0H+Sw7XxXHBIY2tdI8Gzg3QA8r8T0Wm3JjB66sy14sprifI22NimOpf2Za6N53B1rG28A81NWTGb4ejItxZQXF1RwrsZRRvLI2Olte5bYN032PHquZ5cIvS5ncMOUltvRI7E29HVg5LtcNSx1r25i28Kyq+NnQptolX1OOMTail/wf6jVGT9J/vqdYn1V+f7FQwntr7NLlef0b7B1/Vdwd8j4dFgx7uCWn0ZvyafEjtdUeguP8r7zbthx03Ltv/qPyc6/6f8ABYtqYshgeWAOkcNHZbWB5XO89FrsyoQeupkrxJzW+h32ViOGpDsuZrmguLHAAkAXJHAqa8iFnQ5sxp19SPOOIMpOSS9xYEN1vfx4W96r85Xr1LPJT31RB12KXSVLHhzxA17XdnoCbWzXsddQd5WeeU5TTXQ0wxlGDXqWqqxRDHEx5zXkbmawAZrczrYbua1yyYKKk/UxxxZyk12OdBiyGV4YQ+NxNhnAsSdwuDp7VEMqEnroTPEnFb6k+tJlCAIAgCAIAgCAwgMoAgKhj7ZjpGsmYC7IC14G8N3h3QG/msWZW2lJehuw7EtxZ4YsZ5aYRtYRI1gYHXGUWFg7nfwXEcvUNa5ljw92cW+Rzq46qqoc8t3Brw5oygPLAHBziBvGo4cCVzLxbKtvudQdVdvDHsaHb0X8ndhY9pbLu7vpZs1/+6qPGh4HB6k+BLx+P0I6t2XJHSxPcCGl79Lbg4Myk8r5SqpQkq1JlkbIuxxR7NvbYjqKeBkbCDGAHEiwb3cuUHxtf2Ky62Mq4xS6HFNUoTk2+p5tq07hHTSG+QxNANtxa5xI663VdiajB+miyuSblH12evaT4piwSVksv3bQ3yk6W3g3PLXcrbHGWuKe/wAFcFKO9QS/JrtKHs66Blycopm3IsdA3eOHRc2LhtivsIS4qpP7m+zp20m0HmpuNX6kXtmN2vHgRy5qYNV3tz9xYnZSlD2JmPbMNRUOZDAHPcDabK0Ed22c3FwB9FoV1crNRjz7md0zhDcpcu3/AKIfCVdHRyyioux1g25aSQWk5mm269x5LPjTjXJ8ZfkwlZFcB2wawyV0kkYtGO0PgA891vXjbwXWNzubXTmc5T1UovryLJjL+pS/4P8AUateV9J/vqZMT6q/P9iq7K2N9poXlo/SskJb+sMjbs+nisVdPiVNrqmbrLvDtSfRoj8Pkmshve+cDW99Bb5KqnbsjvuWXa8N/Y92Gp2UtY/7T3SA5t3Amzrg39ovr4+Ktoaha+P9ZXfF2VLgMUNpq974B+jHaPuBYBuRwuRwuT71Efiv3Dp/gmfw0pS68j0/k/pmvllLmh2VgAuLgZib7+inCgnJ77HGbJqK0cdslkW1LuADGviJ00tlaTol3DG/25HVW5Y/LrpnLbzh9sbI1wbG/s3RPLbsDQAL5TwBB0XN31U105aJp5VafXns7bUhE8re1rInvsA0sicd50F2CxN13bHja4prf2/4IrfBH4YNL7/8n0KMEAX1NhrzK9NHlPqbIQEAQBAEAQBAYQGUAQBAcDRxk37Nl+eVt/Oy54I9dHXHLWtnZdHJw+wx5s3Zszc8jb+dlzwR3vR34kta2zrJGHAhwBB3gi4PULprZym1zRxGz4g3KIo8t72yNtfna2/VceHHWtI68Se97Z0NMwtyFrcm7LlGW3TcuuFa1rkRxPe98zjBs2GM3ZFG082saD52XMaoRe0kTK2cuTbNpKGNzs7o2F2neLQXabtbKXCLe2gpyS0nyFVQxzW7WNj7bszQbdLpKEZfMtiNko/K9GaWijhFomNZfflaBfrZIwjH5VoiU5S+Z7NKrZkMxvJGx55loJ81EqoS+ZHUbZx5RZ2p6dsbcsbWtbyaAB5BTGKitJHEpOT22KiBsjS17Q5p3hwuDY3Fx7FLipLTEZOL2jWlpGQjLExrBe9mgAX56dFEYRjyitEynKXOT2cW7KhD+0ETA++bMGi9+d+a58KG+LS2deLPXDt6M1uy4ZzeWNriOJGvnvSdUJ/MhC2cPlZ0pqGOJpbGxrWneAAL9eamNcYrUURKyUnts0otnRQXMUbWX35Ra9tyQrhD5VoTsnP5ns1rdkwzkGWNriBa5325XCidUJ85ImF04LUWZl2XC+MRujaWN9EEej0O8I6oNcLXIK2afEnzNKPYsELs0cTQ7gdSR0J3KI01xe0iZXWSWmz3q0qCAIAgCAIAgMIDKAIAgCAIAgCAIAgCAIDCAIDKAIAgCAIAgCAIAgCAIAgCAIAgCAIAgCAIAgCAIAgCAIAgCAIAgMIAgCAygCAIAgCAIAgCAIAgCAIAg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155575" y="-1828800"/>
            <a:ext cx="5248275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268" name="AutoShape 4" descr="data:image/jpeg;base64,/9j/4AAQSkZJRgABAQAAAQABAAD/2wCEAAkGBxQPEBQUEBQUFBQVFBYVFBUVFRQWFBUUFhQWFhQVFBQYHCggGBolHRQUITEiJSkrLi4uFx8zODMsNygvLisBCgoKDg0OGxAQGywkICYsLy4vLywvLCwsNCwsLCwsLCwsLCwsLC8sLCwsLCwsLCwsLCwsLCwsLCwsLCwsLCwsLP/AABEIAL8BBwMBEQACEQEDEQH/xAAbAAEAAgMBAQAAAAAAAAAAAAAABQYBAgMEB//EAEcQAAEDAgMFBAcDBwwCAwAAAAEAAgMEEQYSIQUxQVFxEyJhkTJCgaGxwdEUUnIHFiNikqLCFSQzNFNzgrKz0uHwY/FDg6P/xAAZAQEAAwEBAAAAAAAAAAAAAAAAAQMEAgX/xAAzEQACAgIABAQGAQMDBQAAAAAAAQIDBBESITFRExRBYSIyM3GB8JEjseFCodEkUmLB8f/aAAwDAQACEQMRAD8A+4oDBQGFIMqAEAQBAZQBAEAQBAYQGCVJJqSpBi6AIDYFQDZQQZQBAEAQBAEAQBAEAQBAEAQBAEBhAEAQBAEAQBAZQBAEBq5wAudBxKAhq7FFPFfv5yODBf8Ae3e9UzyK4+v8GiGLZL019yIkxhJJpT05d4m7vMNHzVHnG/kjs0LDjH55EZX4lrGGzw2M8g1uYdQSSPaq55Ny68iyGPU+nM8DsTVR/wDlPsDR8lV5q3v/AGLPL19jAxLVcJXeTfoo81b/AN39ifL19jvDiyqB9MHq1vysu1l29zl4tXYmWYqqYwDLT3ba+ZuYA9Hagq7zVkfmiUPFrlyjIkaLGUEmj80Z8Rdvm36KyOZW+vIqlh2LpzJ6mqWStzRua4c2kFaVJNbRmlFxemjspOQgCAIAgCAIAgCAIAgCAIDCAIAgCAIAgMoAgCAr+28TspzkjHaSbrD0WnkSN58As9uTGHJc2aqcWU+cuSIpmx6uu71S8xs3hltbfgGg9uqo8K23nN6X76f8l7upp5QW3++pN0OGqeG3cDzzf3vduHktMMauPpv7maeTZL119iExRiTsyYaY2I0e8er+q3x8VRkZPD8EDRj4+/jmUtzrm51N9SdSed152zeaKAZJQGEBL7C25JSO7pLmH0mE6HxHIq+m+Vb9uxVbTGxe5fm0dNXRiTI1wcPStleDxBI1BC9LgqtXFo8zjtqlw7Iepwi+I56OVzXD1XGx6B4+BCzyxJRe62aI5cZLViFDiiSF/ZVzC0/fA16kDQjxakMqUXw2r9/ewnixmuKplshma9ocwhzSLgg3BW1NNbRhaaembqSAgCAIAgCAIAgCAIAgCAIDCAIDKAIAgCAq2KNtvzimprmR1g4jeLj0RyNtSeCyZFzT4IdTbj0rXiT6Hsw/h1lMA59nyne7g3wZ9d67ox1Dm+pXfkOzkuhOLQZiExXtT7NAS30391nMc3ewfJU5Fvhw2uppxquOfPoj5i5eOeuFBBqUJBQBCDYBAWTBW1TDP2bj3JNOj/VPy9o5LXiW8EuH0ZlyquOHEuqPoq9Q8o820dnx1DMkrQ4cOYPNp4FcTrjNakd12Sg9xKfml2TMASX07z/76PHvt5YVxY0tdYv9/n+56HwZMO0l+/wXaCYSNDmG7XC4I4gr0E01tHmyi4vTOikgIAgCAIAgCAIAgCAIAgCAIAgCAIDz7Qqeyie/7jS7yGi5lLhi2dQjxSSKzgaizdpUyave4hpPW7yOp+CyYsd7sfU25k9arXQtq2mAFAfPcfVJdUNZwYwH2uOvuAXnZstySPUw1qGys3WE2GqEAoDCAygNgUBs1+UgjeCCOoNwpXsD7BRT9pGx/wB5rXeYBXuRlxRTPCnHhk0d10cnk2pQtqInRv3OGh5O4OHQriyCnFxZ3XY4SUkV/A1U4CWnfvjcSPAXs4dL6+1ZcST5wfoa8yC5TXqWtbTCEAQBAEAQBAEAQBAEBhAZQBAEAQBARmJWF1JMB9wny1PwVV63Wy7HerInkwS8GjYB6rnA9cxPwIVeK/6ZZlr+qTq0mUwVJJ81xu3+eO/Cz4Lysz6h6uL9NEAVlNJlQAQpBiygGEBkIDYKUD6zsAWpYL/2TP8AKF7NP04/Y8W/6kvuSCtKggKfh05tpVLm+jZ/nnb9CsNP15aN9/KiKft/YuC3GAIAgCAIAgCAIAgCAIAgCAIAgCAIDWRgcCDqCLEcwd6NbJT09opWyag7Oqnwy/0TyC13AfddflbQ9F59cvAscJdD0bY+PWpx6ouwK9A80FAUX8oNGQ+OUDQjIeoN2/xeSw5seal+D0sKXJxKgV55uMXQgBQSLoDCkGwUA7UlOZZGsbvc4NHtK6im3pHMpKKbZ9hhjDWho3AADoBYL3EtLR4Te3s3UkETiTa4pYSb/pHXDB4/ePgN6putVcd+voX49Lsl7ep4cE7NMUJkf6cpB13hg9G/ibk+0KvFrcY8T6sszLFKXCuiLItRkCAIAgCAIAgCAIAgCAIAgCAIAgCAICM27sdlWzK7Rw1Y/i0/MeCqtpVi0y6m51vaK3s/bE2z3CGraSzcxw1sP1T6zfDePcs0LpUvgs6GudMLlx19S30lWyZuaNwc08R8xwK2xkpLaMMoSi9SRx2vs9tRC6N3EaH7rhuK5sgrI8LJqscJKSPlNZTOhe5kgs5psR8x4LxpRcXpntRkpLaOBXJ0CgFkIMIDYIC64F2KQftEg4ERA+Ohf8QPat2JTv43+DBmXf6F+S6L0DzyD25iaKmBa0iST7o3A/rnh03qi7IjXy9TTTjSs5vkiK2PsSSrl+0Vm7e1h0uOF2+qzw48fHPXTK2XHZ/H76F9t8a4+HX+/wCS5LeeeEAQBAEAQBAEAQBAEAQBAEAQBAEAQGEBlAcKykZMwtlaHNPA/EciuZRUlpnUZyi9xZVqnCksDs9FKQfuuNj0DtzujvNZJY04Pdb/AH97m2OVGa1Yjk3FFRTd2sgOnrAZSfb6J9lkWTOH1IkvGrnzrZrtWvo69gzOMUg9FzmnTwcRcEe1LJ03Lrpk1wuqfTaKjVUxjdYlrhwcxwc09CPmsEouJtjLZxXJICAyG3NkBP7G2bAwh9ZLGANRE05ifx5b6eC1VVQXOxr7Gayyb5Vr8lgqsaRNs2FjnncPUHhYb/ctMsuC5R5maOHN85PR5CK+u0I7CM9Waf5ne4Kvd9vTkv4/yWf0Kvd/z/gmdjYWhpiHH9JIPWcNAebW8OupV1WNGHN82Z7cqc+S5InVpMwQBAEAQBAEAQBAEAQBAEAQBAYsgMoAgCAIAgCAwgMOaCLHUcjuQlciLq8O00vpRNB5tuw/u2VMseuXVF0ciyPqRc2B4D6L5G+1p+IVTwoPo2XLMn6pFaxNsIUZZleXZ828AWtbl1WS+jwtc9mui7xd8iKo4e0kYy9szmtv1IF1RFbaRdJ6TZdY8Cx+tK89A0fVegsFesjA81+iPdT4Ppm7w5/4nH+GysWHWuvMqll2PpyJek2fFD/RRsZ+FoB9p3q6NcY9EUSslL5meldnBlAEAQBAEAQBAEAQBAEAQBAEAQBAEAQBAEAQBAEBhAV7Fe3ZKMxiNrDnDr5r8LbrHxWfIudetGvGojYnsgRjib7kX731Wbzs+yNPkod2Djeb+zj/AHvqnnpdkPJQ7situbbfWZM7WtyXtlvre2+/RUXXu3W10LqqVXvRH0spY9rxqWuDhfcSCDr5KqL09lkltaLP+fEv9lH+99Vs87LsjJ5KPdmRjmX+yj83J52XYjyUe7PRRYzkklYwxMAc9rbgu0BIF/euo5jbS0czw4qLey6reeeEAQBAEAQBAEAQBAEAQBAEAQBAEAQBAEAQBAEBhAEBHbX2JFV5e1Du7e1nEb7X+CqsqjZ8xbVdKv5SOODKblJ+2VX5Sst85Z7GDgym/wDJ+3/wo8nX7k+cs9iHxBhUsyfZWPfe+e5Btutvt4qi/F1rgTNFGUpb43ojKXDc5kYHxPDS5ocdNG3Fzv5KmOPPa2mWyyK9PTLV+ZVPzk/bH0W3ydfuYvOWew/Mqn5y/tD/AGp5Ov3HnbPY3p8HwRva9pku1wcO8LXBuPVUrEgmmtkPLm1rkWJaTKEAQBAEAQBAEAQBAEAQBAEAQBAYQBAEAQBAZQGEAQBAEAQBAEAQBAEAQGUAQBAEAQBAEAQBAEAQBAEAQBAEBHbb2wykZmfqT6LRvcfkPFV2WxrW2W1UysekUOuxTUynuv7McGx6fvbyvPllWPo9Howxq4+mzj9vrG94vqAOZ7S3v0XHi2rntnfh1PlpFhwliGaaYRSkPBa4h1gHC3TQ+S1Y985S4ZGXJx4RjxR5ExiHb7KQW9KQi7WeHNx4D4q+65Vr3KKKHY/Ypk+JaqV2khbybG0D5XWB5Nj9TfHGqiuhiPEVVEdZHfheAb+YuoWTan1JePVJdC34dxI2q7jgGSgXtwcOJb9FupyFZyfJmC/HdfNdCPxltianlY2F+UFlzo065iOIVeVdODXCy3FphOLckQbMRVrhdr3EcxEw9dQ1Z1k3P/4aHj0rqv8Ac6Q4tqmHvlrt3dcwD4WKlZdifMh4lTXItuwMQsqxa2SQC5YTe45tPELZTfGzl6mK7HlXz9CJxftuanma2J4aCwOPdadS5w4jwCqybp1ySiX41MJw3JepDMxPWEXDrjmI2keYCz+at/UX+Wq/WZ/Oestv/wDzb9FPmrf1EeWq/WTOKNuzU7ohG4DNGHOu0HvE+KvyL5Qa0UY9EJp77kvhWvfUU+eUguzOGgA0FuAV1FjnDbKMitQnpEwrig41dS2JhfIQ1o1JP/dSolJRW2dRi5PSKZtHGrySIGNaODn6uPsBsPesE81/6V/J6EMJa+JkZ+d1Vf8ApG9MjPoqvN2dy3ylXYnMPYsfNK2KVjSXEgObpawvq03vuWinKcpKMkZrsWMYuUWWPau046WPPIfAAek48gFqssjBbZlrqlY9IptZjSZxPZtYweIzO9p3e5YJZkn8qN8cKCXPmcqfGNQDqWOHItt/lsuVmWLro6eHW+5a9hYhZV922SQb2k3uObTxW2nIjZy6MxXY8q+fVEyrzOEAQBAEAQGEB8uxbWGWrkvuYezb4Bu/33K8nJnxWP2PYx4cNaLnhTYrIIWPsDI9ocXEagOFw0cha3VbselRiperMGRc5ScfQnloMx5P5OiEnahjQ8AjMNCQd97b1z4ceLi1zLPEk48O+R8uq53VM7nb3SPsL8LmzR0AsF5E5OybZ7EYquGux9O2TsqOljDYwL27zvWceJJ+S9WuqNa0jyLbZWPbOu0KGOoYWStDgfMHmDwK6nCM1qRzCyUHuJ8rnDqSocGnvRSaHnY6eY4Lx2nXP3R7Kash7NE1jicSSQvG50IcP8RJC0Zb4nF+xRiR4YyXuWHAn9U/+x/yWjD+n+TLmfU/BK7V2ZHUsLJGj9V1u808CCr7K4zWmUV2Sg9o+WwTOppwQbOjeQbfqmzh03j2rx1J1z32PYaU467k3j1+aojI4wtI9rnLTmPcl9ijDWoP7kjhfEEEFM2OR5DgXEjK473EjUBWY99cIak/7lWRROc9xRMMxVSkgCQ3Og7j9/kr1k1d/wDZlHlbe3+6K5+UL+nj/u/4is2b8yNWF8j+5O4EH80H43/FX4n0zNmfU/BYVpMpQMe7QL5hCD3YwCRze4XuegI8yvNzLG5cHY9TDr1Di7nswjh1j4xNMM1ycjT6NgbZnDibgrrGx1JcczjKyHF8ES2ikjtbIy3LK23lZbuCPZGDjl12eEYegbMyVjMj2m/c0abgjVu7jwVfgQUlJLRb5ibi4t7KJimvM9S/XusJY0cg3Qn2m58l52TZxWP2PSx61CtFww/hyOGNrpGNfKQC4uF8pPqtB3W5rdTjxityW2YL8iUpai9IkK/Y0M7bPjb4OaAHDoQrJ0wmtNFULpwe0z5xUxvpKgtB78T9Hc+LT7QfevKlF1z0uqPXi1bDfoz6hQ1IliZINz2h3mL2XsQlxRTPFnHhk4nddHIQBAEAQGEB8qxRTGKrlB9Z2ceIdrp529i8jIi1Yz2aJKVaL5hbajKiBgBGdjQ17eOgsDbkbL0cexTgu6POyKnCbfoyZVxnOElQzMIy4Z3A2bfvEW1NlHEt6OlGWuLXI+UFpp5rEd6KTd+F3/C8V7hP7M9vlOP3PrFHVNmY17DdrhcfQ+K9qMlJbR4k4OL0zeaUMaXOIDQLkncApb0tshJt6R8m2lP9oqHvaPTeco4m5s0ddy8WyXHNtHtwjwQSfoiWxlD2ToGH1Kdjf2bhX5UeHhj2RTjS4lJ+5ZMCf1Qfjf8AJasT6f5MmZ9T8E9PKI2lzyA1ouSeAC0tpLbMyTb0j5BVOM0zi0aySEgeLnaD3rw5Pik2vVntxXDFb9CdxyzLPG37sLB5FwWnLWpJexnxHuDfuenYGFo6mBsjpHtJLhZuW2hI4jwU04qshxNnN2U658KRJx4Jia4HtJNCDbu8DfkrlhRT6spebJ+iIv8AKCf08f8Ad/xFVZvzL7F2F8j+5O4F/qY/G/4rRifTM2Z9QsK0mU+aY0hLax5O54Y4eIyhvxaV5OWmrWz2MSW6kW7Bla2SlY0HvR3a4cd5IPQi3vW3FmpVpdjBlQcbG+5OrSZjBcBvPRBo+TbViMdRK128SO+Nx7iF4lqam17nu1vign7H1SiqWyxtew3DgCPovZjJSimjxJxcZNM7Lo5PluJakS1cr2G4uADzytDdPIrx8iSlY2j2qIuNaTPouwoTHTRNdoQxtxyJF7L1KU1Wk+x5V0t2Nrue5WFQQBAEAQGEBD4j2C2saNcsjb5XcLH1Xcx8FRfQrF7mii91P2KFU7GqaZ1+zeCNz47kdQ5u722XnOuyt9GejG2ua6o3G0Kx/dD6g+Az38xquvFtfLbHh1LnpE1hLYU7Khs0rcrQHeke+S4Ebt/nZXY9U1Pikv5M+TdBw4YslMUYa+0/pIrCW2oO54G654HxV2Rj8fxR6lOPk8Hwy6FQYKmjJt2sXPflP8JWBOyrujf/AE7OzNJ56qrIaTLLyABy+0AW9qlzss5PbCjXXz5ItGFsLmFwlqLZxqxm/KebjxPwWvHxuF8U/wCDHkZPEuGJH/lAYTUMsCf0fAH7zlXm/MvsW4T+B/citn7cqKZmSM2be9iwHU79SFTXfOC0i6yiE3uRtU1tXWWae0kH3Wss3qQ0fFJWW2cuf4EYVVc+SLHhfCxieJai2YasZvyn7ziNL+C04+M0+Kf8GXIylJcMCLx+P503+6b/AJnKrN+dfYtwvp/k8OzsRT08Yjjy5RewLbnU3OvtVdeTOEeFaLZ40JviZ6TjKp5s/Y/5XfnbPb9/Jx5Ov3OmN5M0sJO8wNJ6km6nMe3FvsRiLUWl3PHs3Ek1NGI48mW5OrbnXfxVdeTKEeFaLLMeE3t7PUca1H/i/ZP+5Wedn7fv5K/JV+5P1WzjtKjikJa2bLmabENN97SORsOi0Sr8etS9TNGzwLXH0KY+KeikuQ+Jw0DtbHo7c4Lz/jql2Z6CcLY90e/876q1s7euRt/hb3K7zlmupV5Srsd9gNqamqikf2j2tdcudfKBY7r6ewKanZZYm9si7w663FaRO4sw6aj9LCB2gFnN3ZwN2v3gtOTj8fxR6mXGyFD4ZdCo0m1KiiJa0uZzY9ul+eUj4LDC2dT0v4ZunXXatvmdq3EtRO3I59gdCGC1/C+9dTyrJLWzmGNXB7SJPDOGHPc2SduVjTdrD6TjwuODeu9WY+M5Pil0KsjJSXDHqXxemeYEAQBAEAQBAYQBACUB5P5Uhvbtor8s7fquPEh02izwp9dM9YK7KwgCA0fIG+kQOpAQlJvobNcCLg3HMIDKEGpeBpceaE6NkIBCAZU0idmMg5BNIbYLRxAQbZjIOQ8go0htmOzbyHkE0htm4FlJBhzQdCL9Ua2E9HJtHGDcRsB/C36Lnw49kdccu7Oy6OTKA5zQNfo9rXfiAPxUOKfVEqTXRmkNHGw3ZGxp/Va0fAKFCK6Ilzk+rO66OQgCAIAgCAIAgCAICm/lB2g5oZC0kBwLn24i9gOm/wByxZljSUUb8KtPcmcabBjZKZrs57VzA4DTJqAQ06X9t1xDEThvfM6lmNT1rkSuy8+zqZxqntc1pGQNuSL+oCbX+Wqvr3TD42U2avn8C5ng/PY2zfZ3dne2bNx5Xy2v4XVfnP8Ax5Fnkl04uZKVmKYWQNlbd2ckNZudcekHcrfMK6WRBQ4imONNzcX6FVxHiAVkTWmMsIfmGtwRlI0NhxWK/IVkUta5m2jH8KTe9k7Sbdjo6KDPdznM7rRvNibkngFphdGuqOzNOiVtstG0WMgHgTwyRB25xuRbnYgXHRFlrfxJoh4b18L2Q2IjfacZGoLoSD4XG5UX/XX4NFH0H+Sw7XxXHBIY2tdI8Gzg3QA8r8T0Wm3JjB66sy14sprifI22NimOpf2Za6N53B1rG28A81NWTGb4ejItxZQXF1RwrsZRRvLI2Olte5bYN032PHquZ5cIvS5ncMOUltvRI7E29HVg5LtcNSx1r25i28Kyq+NnQptolX1OOMTail/wf6jVGT9J/vqdYn1V+f7FQwntr7NLlef0b7B1/Vdwd8j4dFgx7uCWn0ZvyafEjtdUeguP8r7zbthx03Ltv/qPyc6/6f8ABYtqYshgeWAOkcNHZbWB5XO89FrsyoQeupkrxJzW+h32ViOGpDsuZrmguLHAAkAXJHAqa8iFnQ5sxp19SPOOIMpOSS9xYEN1vfx4W96r85Xr1LPJT31RB12KXSVLHhzxA17XdnoCbWzXsddQd5WeeU5TTXQ0wxlGDXqWqqxRDHEx5zXkbmawAZrczrYbua1yyYKKk/UxxxZyk12OdBiyGV4YQ+NxNhnAsSdwuDp7VEMqEnroTPEnFb6k+tJlCAIAgCAIAgCAwgMoAgKhj7ZjpGsmYC7IC14G8N3h3QG/msWZW2lJehuw7EtxZ4YsZ5aYRtYRI1gYHXGUWFg7nfwXEcvUNa5ljw92cW+Rzq46qqoc8t3Brw5oygPLAHBziBvGo4cCVzLxbKtvudQdVdvDHsaHb0X8ndhY9pbLu7vpZs1/+6qPGh4HB6k+BLx+P0I6t2XJHSxPcCGl79Lbg4Myk8r5SqpQkq1JlkbIuxxR7NvbYjqKeBkbCDGAHEiwb3cuUHxtf2Ky62Mq4xS6HFNUoTk2+p5tq07hHTSG+QxNANtxa5xI663VdiajB+miyuSblH12evaT4piwSVksv3bQ3yk6W3g3PLXcrbHGWuKe/wAFcFKO9QS/JrtKHs66Blycopm3IsdA3eOHRc2LhtivsIS4qpP7m+zp20m0HmpuNX6kXtmN2vHgRy5qYNV3tz9xYnZSlD2JmPbMNRUOZDAHPcDabK0Ed22c3FwB9FoV1crNRjz7md0zhDcpcu3/AKIfCVdHRyyioux1g25aSQWk5mm269x5LPjTjXJ8ZfkwlZFcB2wawyV0kkYtGO0PgA891vXjbwXWNzubXTmc5T1UovryLJjL+pS/4P8AUateV9J/vqZMT6q/P9iq7K2N9poXlo/SskJb+sMjbs+nisVdPiVNrqmbrLvDtSfRoj8Pkmshve+cDW99Bb5KqnbsjvuWXa8N/Y92Gp2UtY/7T3SA5t3Amzrg39ovr4+Ktoaha+P9ZXfF2VLgMUNpq974B+jHaPuBYBuRwuRwuT71Efiv3Dp/gmfw0pS68j0/k/pmvllLmh2VgAuLgZib7+inCgnJ77HGbJqK0cdslkW1LuADGviJ00tlaTol3DG/25HVW5Y/LrpnLbzh9sbI1wbG/s3RPLbsDQAL5TwBB0XN31U105aJp5VafXns7bUhE8re1rInvsA0sicd50F2CxN13bHja4prf2/4IrfBH4YNL7/8n0KMEAX1NhrzK9NHlPqbIQEAQBAEAQBAYQGUAQBAcDRxk37Nl+eVt/Oy54I9dHXHLWtnZdHJw+wx5s3Zszc8jb+dlzwR3vR34kta2zrJGHAhwBB3gi4PULprZym1zRxGz4g3KIo8t72yNtfna2/VceHHWtI68Se97Z0NMwtyFrcm7LlGW3TcuuFa1rkRxPe98zjBs2GM3ZFG082saD52XMaoRe0kTK2cuTbNpKGNzs7o2F2neLQXabtbKXCLe2gpyS0nyFVQxzW7WNj7bszQbdLpKEZfMtiNko/K9GaWijhFomNZfflaBfrZIwjH5VoiU5S+Z7NKrZkMxvJGx55loJ81EqoS+ZHUbZx5RZ2p6dsbcsbWtbyaAB5BTGKitJHEpOT22KiBsjS17Q5p3hwuDY3Fx7FLipLTEZOL2jWlpGQjLExrBe9mgAX56dFEYRjyitEynKXOT2cW7KhD+0ETA++bMGi9+d+a58KG+LS2deLPXDt6M1uy4ZzeWNriOJGvnvSdUJ/MhC2cPlZ0pqGOJpbGxrWneAAL9eamNcYrUURKyUnts0otnRQXMUbWX35Ra9tyQrhD5VoTsnP5ns1rdkwzkGWNriBa5325XCidUJ85ImF04LUWZl2XC+MRujaWN9EEej0O8I6oNcLXIK2afEnzNKPYsELs0cTQ7gdSR0J3KI01xe0iZXWSWmz3q0qCAIAgCAIAgMIDKAIAgCAIAgCAIAgCAIDCAIDKAIAgCAIAgCAIAgCAIAgCAIAgCAIAgCAIAgCAIAgCAIAgCAIAgMIAgCAygCAIAgCAIAgCAIAgCAIAg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155575" y="-1828800"/>
            <a:ext cx="5248275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270" name="AutoShape 6" descr="data:image/jpeg;base64,/9j/4AAQSkZJRgABAQAAAQABAAD/2wCEAAkGBxQPEBQUEBQUFBQVFBYVFBUVFRQWFBUUFhQWFhQVFBQYHCggGBolHRQUITEiJSkrLi4uFx8zODMsNygvLisBCgoKDg0OGxAQGywkICYsLy4vLywvLCwsNCwsLCwsLCwsLCwsLC8sLCwsLCwsLCwsLCwsLCwsLCwsLCwsLCwsLP/AABEIAL8BBwMBEQACEQEDEQH/xAAbAAEAAgMBAQAAAAAAAAAAAAAABQYBAgMEB//EAEcQAAEDAgMFBAcDBwwCAwAAAAEAAgMEEQYSIQUxQVFxEyJhkTJCgaGxwdEUUnIHFiNikqLCFSQzNFNzgrKz0uHwY/FDg6P/xAAZAQEAAwEBAAAAAAAAAAAAAAAAAQMEAgX/xAAzEQACAgIABAQGAQMDBQAAAAAAAQIDBBESITFRExRBYSIyM3GB8JEjseFCodEkUmLB8f/aAAwDAQACEQMRAD8A+4oDBQGFIMqAEAQBAZQBAEAQBAYQGCVJJqSpBi6AIDYFQDZQQZQBAEAQBAEAQBAEAQBAEAQBAEBhAEAQBAEAQBAZQBAEBq5wAudBxKAhq7FFPFfv5yODBf8Ae3e9UzyK4+v8GiGLZL019yIkxhJJpT05d4m7vMNHzVHnG/kjs0LDjH55EZX4lrGGzw2M8g1uYdQSSPaq55Ny68iyGPU+nM8DsTVR/wDlPsDR8lV5q3v/AGLPL19jAxLVcJXeTfoo81b/AN39ifL19jvDiyqB9MHq1vysu1l29zl4tXYmWYqqYwDLT3ba+ZuYA9Hagq7zVkfmiUPFrlyjIkaLGUEmj80Z8Rdvm36KyOZW+vIqlh2LpzJ6mqWStzRua4c2kFaVJNbRmlFxemjspOQgCAIAgCAIAgCAIAgCAIDCAIAgCAIAgMoAgCAr+28TspzkjHaSbrD0WnkSN58As9uTGHJc2aqcWU+cuSIpmx6uu71S8xs3hltbfgGg9uqo8K23nN6X76f8l7upp5QW3++pN0OGqeG3cDzzf3vduHktMMauPpv7maeTZL119iExRiTsyYaY2I0e8er+q3x8VRkZPD8EDRj4+/jmUtzrm51N9SdSed152zeaKAZJQGEBL7C25JSO7pLmH0mE6HxHIq+m+Vb9uxVbTGxe5fm0dNXRiTI1wcPStleDxBI1BC9LgqtXFo8zjtqlw7Iepwi+I56OVzXD1XGx6B4+BCzyxJRe62aI5cZLViFDiiSF/ZVzC0/fA16kDQjxakMqUXw2r9/ewnixmuKplshma9ocwhzSLgg3BW1NNbRhaaembqSAgCAIAgCAIAgCAIAgCAIDCAIDKAIAgCAq2KNtvzimprmR1g4jeLj0RyNtSeCyZFzT4IdTbj0rXiT6Hsw/h1lMA59nyne7g3wZ9d67ox1Dm+pXfkOzkuhOLQZiExXtT7NAS30391nMc3ewfJU5Fvhw2uppxquOfPoj5i5eOeuFBBqUJBQBCDYBAWTBW1TDP2bj3JNOj/VPy9o5LXiW8EuH0ZlyquOHEuqPoq9Q8o820dnx1DMkrQ4cOYPNp4FcTrjNakd12Sg9xKfml2TMASX07z/76PHvt5YVxY0tdYv9/n+56HwZMO0l+/wXaCYSNDmG7XC4I4gr0E01tHmyi4vTOikgIAgCAIAgCAIAgCAIAgCAIAgCAIDz7Qqeyie/7jS7yGi5lLhi2dQjxSSKzgaizdpUyave4hpPW7yOp+CyYsd7sfU25k9arXQtq2mAFAfPcfVJdUNZwYwH2uOvuAXnZstySPUw1qGys3WE2GqEAoDCAygNgUBs1+UgjeCCOoNwpXsD7BRT9pGx/wB5rXeYBXuRlxRTPCnHhk0d10cnk2pQtqInRv3OGh5O4OHQriyCnFxZ3XY4SUkV/A1U4CWnfvjcSPAXs4dL6+1ZcST5wfoa8yC5TXqWtbTCEAQBAEAQBAEAQBAEBhAZQBAEAQBARmJWF1JMB9wny1PwVV63Wy7HerInkwS8GjYB6rnA9cxPwIVeK/6ZZlr+qTq0mUwVJJ81xu3+eO/Cz4Lysz6h6uL9NEAVlNJlQAQpBiygGEBkIDYKUD6zsAWpYL/2TP8AKF7NP04/Y8W/6kvuSCtKggKfh05tpVLm+jZ/nnb9CsNP15aN9/KiKft/YuC3GAIAgCAIAgCAIAgCAIAgCAIAgCAIDWRgcCDqCLEcwd6NbJT09opWyag7Oqnwy/0TyC13AfddflbQ9F59cvAscJdD0bY+PWpx6ouwK9A80FAUX8oNGQ+OUDQjIeoN2/xeSw5seal+D0sKXJxKgV55uMXQgBQSLoDCkGwUA7UlOZZGsbvc4NHtK6im3pHMpKKbZ9hhjDWho3AADoBYL3EtLR4Te3s3UkETiTa4pYSb/pHXDB4/ePgN6putVcd+voX49Lsl7ep4cE7NMUJkf6cpB13hg9G/ibk+0KvFrcY8T6sszLFKXCuiLItRkCAIAgCAIAgCAIAgCAIAgCAIAgCAICM27sdlWzK7Rw1Y/i0/MeCqtpVi0y6m51vaK3s/bE2z3CGraSzcxw1sP1T6zfDePcs0LpUvgs6GudMLlx19S30lWyZuaNwc08R8xwK2xkpLaMMoSi9SRx2vs9tRC6N3EaH7rhuK5sgrI8LJqscJKSPlNZTOhe5kgs5psR8x4LxpRcXpntRkpLaOBXJ0CgFkIMIDYIC64F2KQftEg4ERA+Ohf8QPat2JTv43+DBmXf6F+S6L0DzyD25iaKmBa0iST7o3A/rnh03qi7IjXy9TTTjSs5vkiK2PsSSrl+0Vm7e1h0uOF2+qzw48fHPXTK2XHZ/H76F9t8a4+HX+/wCS5LeeeEAQBAEAQBAEAQBAEAQBAEAQBAEAQGEBlAcKykZMwtlaHNPA/EciuZRUlpnUZyi9xZVqnCksDs9FKQfuuNj0DtzujvNZJY04Pdb/AH97m2OVGa1Yjk3FFRTd2sgOnrAZSfb6J9lkWTOH1IkvGrnzrZrtWvo69gzOMUg9FzmnTwcRcEe1LJ03Lrpk1wuqfTaKjVUxjdYlrhwcxwc09CPmsEouJtjLZxXJICAyG3NkBP7G2bAwh9ZLGANRE05ifx5b6eC1VVQXOxr7Gayyb5Vr8lgqsaRNs2FjnncPUHhYb/ctMsuC5R5maOHN85PR5CK+u0I7CM9Waf5ne4Kvd9vTkv4/yWf0Kvd/z/gmdjYWhpiHH9JIPWcNAebW8OupV1WNGHN82Z7cqc+S5InVpMwQBAEAQBAEAQBAEAQBAEAQBAYsgMoAgCAIAgCAwgMOaCLHUcjuQlciLq8O00vpRNB5tuw/u2VMseuXVF0ciyPqRc2B4D6L5G+1p+IVTwoPo2XLMn6pFaxNsIUZZleXZ828AWtbl1WS+jwtc9mui7xd8iKo4e0kYy9szmtv1IF1RFbaRdJ6TZdY8Cx+tK89A0fVegsFesjA81+iPdT4Ppm7w5/4nH+GysWHWuvMqll2PpyJek2fFD/RRsZ+FoB9p3q6NcY9EUSslL5meldnBlAEAQBAEAQBAEAQBAEAQBAEAQBAEAQBAEAQBAEBhAV7Fe3ZKMxiNrDnDr5r8LbrHxWfIudetGvGojYnsgRjib7kX731Wbzs+yNPkod2Djeb+zj/AHvqnnpdkPJQ7situbbfWZM7WtyXtlvre2+/RUXXu3W10LqqVXvRH0spY9rxqWuDhfcSCDr5KqL09lkltaLP+fEv9lH+99Vs87LsjJ5KPdmRjmX+yj83J52XYjyUe7PRRYzkklYwxMAc9rbgu0BIF/euo5jbS0czw4qLey6reeeEAQBAEAQBAEAQBAEAQBAEAQBAEAQBAEAQBAEBhAEBHbX2JFV5e1Du7e1nEb7X+CqsqjZ8xbVdKv5SOODKblJ+2VX5Sst85Z7GDgym/wDJ+3/wo8nX7k+cs9iHxBhUsyfZWPfe+e5Btutvt4qi/F1rgTNFGUpb43ojKXDc5kYHxPDS5ocdNG3Fzv5KmOPPa2mWyyK9PTLV+ZVPzk/bH0W3ydfuYvOWew/Mqn5y/tD/AGp5Ov3HnbPY3p8HwRva9pku1wcO8LXBuPVUrEgmmtkPLm1rkWJaTKEAQBAEAQBAEAQBAEAQBAEAQBAYQBAEAQBAZQGEAQBAEAQBAEAQBAEAQGUAQBAEAQBAEAQBAEAQBAEAQBAEBHbb2wykZmfqT6LRvcfkPFV2WxrW2W1UysekUOuxTUynuv7McGx6fvbyvPllWPo9Howxq4+mzj9vrG94vqAOZ7S3v0XHi2rntnfh1PlpFhwliGaaYRSkPBa4h1gHC3TQ+S1Y985S4ZGXJx4RjxR5ExiHb7KQW9KQi7WeHNx4D4q+65Vr3KKKHY/Ypk+JaqV2khbybG0D5XWB5Nj9TfHGqiuhiPEVVEdZHfheAb+YuoWTan1JePVJdC34dxI2q7jgGSgXtwcOJb9FupyFZyfJmC/HdfNdCPxltianlY2F+UFlzo065iOIVeVdODXCy3FphOLckQbMRVrhdr3EcxEw9dQ1Z1k3P/4aHj0rqv8Ac6Q4tqmHvlrt3dcwD4WKlZdifMh4lTXItuwMQsqxa2SQC5YTe45tPELZTfGzl6mK7HlXz9CJxftuanma2J4aCwOPdadS5w4jwCqybp1ySiX41MJw3JepDMxPWEXDrjmI2keYCz+at/UX+Wq/WZ/Oestv/wDzb9FPmrf1EeWq/WTOKNuzU7ohG4DNGHOu0HvE+KvyL5Qa0UY9EJp77kvhWvfUU+eUguzOGgA0FuAV1FjnDbKMitQnpEwrig41dS2JhfIQ1o1JP/dSolJRW2dRi5PSKZtHGrySIGNaODn6uPsBsPesE81/6V/J6EMJa+JkZ+d1Vf8ApG9MjPoqvN2dy3ylXYnMPYsfNK2KVjSXEgObpawvq03vuWinKcpKMkZrsWMYuUWWPau046WPPIfAAek48gFqssjBbZlrqlY9IptZjSZxPZtYweIzO9p3e5YJZkn8qN8cKCXPmcqfGNQDqWOHItt/lsuVmWLro6eHW+5a9hYhZV922SQb2k3uObTxW2nIjZy6MxXY8q+fVEyrzOEAQBAEAQGEB8uxbWGWrkvuYezb4Bu/33K8nJnxWP2PYx4cNaLnhTYrIIWPsDI9ocXEagOFw0cha3VbselRiperMGRc5ScfQnloMx5P5OiEnahjQ8AjMNCQd97b1z4ceLi1zLPEk48O+R8uq53VM7nb3SPsL8LmzR0AsF5E5OybZ7EYquGux9O2TsqOljDYwL27zvWceJJ+S9WuqNa0jyLbZWPbOu0KGOoYWStDgfMHmDwK6nCM1qRzCyUHuJ8rnDqSocGnvRSaHnY6eY4Lx2nXP3R7Kash7NE1jicSSQvG50IcP8RJC0Zb4nF+xRiR4YyXuWHAn9U/+x/yWjD+n+TLmfU/BK7V2ZHUsLJGj9V1u808CCr7K4zWmUV2Sg9o+WwTOppwQbOjeQbfqmzh03j2rx1J1z32PYaU467k3j1+aojI4wtI9rnLTmPcl9ijDWoP7kjhfEEEFM2OR5DgXEjK473EjUBWY99cIak/7lWRROc9xRMMxVSkgCQ3Og7j9/kr1k1d/wDZlHlbe3+6K5+UL+nj/u/4is2b8yNWF8j+5O4EH80H43/FX4n0zNmfU/BYVpMpQMe7QL5hCD3YwCRze4XuegI8yvNzLG5cHY9TDr1Di7nswjh1j4xNMM1ycjT6NgbZnDibgrrGx1JcczjKyHF8ES2ikjtbIy3LK23lZbuCPZGDjl12eEYegbMyVjMj2m/c0abgjVu7jwVfgQUlJLRb5ibi4t7KJimvM9S/XusJY0cg3Qn2m58l52TZxWP2PSx61CtFww/hyOGNrpGNfKQC4uF8pPqtB3W5rdTjxityW2YL8iUpai9IkK/Y0M7bPjb4OaAHDoQrJ0wmtNFULpwe0z5xUxvpKgtB78T9Hc+LT7QfevKlF1z0uqPXi1bDfoz6hQ1IliZINz2h3mL2XsQlxRTPFnHhk4nddHIQBAEAQGEB8qxRTGKrlB9Z2ceIdrp529i8jIi1Yz2aJKVaL5hbajKiBgBGdjQ17eOgsDbkbL0cexTgu6POyKnCbfoyZVxnOElQzMIy4Z3A2bfvEW1NlHEt6OlGWuLXI+UFpp5rEd6KTd+F3/C8V7hP7M9vlOP3PrFHVNmY17DdrhcfQ+K9qMlJbR4k4OL0zeaUMaXOIDQLkncApb0tshJt6R8m2lP9oqHvaPTeco4m5s0ddy8WyXHNtHtwjwQSfoiWxlD2ToGH1Kdjf2bhX5UeHhj2RTjS4lJ+5ZMCf1Qfjf8AJasT6f5MmZ9T8E9PKI2lzyA1ouSeAC0tpLbMyTb0j5BVOM0zi0aySEgeLnaD3rw5Pik2vVntxXDFb9CdxyzLPG37sLB5FwWnLWpJexnxHuDfuenYGFo6mBsjpHtJLhZuW2hI4jwU04qshxNnN2U658KRJx4Jia4HtJNCDbu8DfkrlhRT6spebJ+iIv8AKCf08f8Ad/xFVZvzL7F2F8j+5O4F/qY/G/4rRifTM2Z9QsK0mU+aY0hLax5O54Y4eIyhvxaV5OWmrWz2MSW6kW7Bla2SlY0HvR3a4cd5IPQi3vW3FmpVpdjBlQcbG+5OrSZjBcBvPRBo+TbViMdRK128SO+Nx7iF4lqam17nu1vign7H1SiqWyxtew3DgCPovZjJSimjxJxcZNM7Lo5PluJakS1cr2G4uADzytDdPIrx8iSlY2j2qIuNaTPouwoTHTRNdoQxtxyJF7L1KU1Wk+x5V0t2Nrue5WFQQBAEAQGEBD4j2C2saNcsjb5XcLH1Xcx8FRfQrF7mii91P2KFU7GqaZ1+zeCNz47kdQ5u722XnOuyt9GejG2ua6o3G0Kx/dD6g+Az38xquvFtfLbHh1LnpE1hLYU7Khs0rcrQHeke+S4Ebt/nZXY9U1Pikv5M+TdBw4YslMUYa+0/pIrCW2oO54G654HxV2Rj8fxR6lOPk8Hwy6FQYKmjJt2sXPflP8JWBOyrujf/AE7OzNJ56qrIaTLLyABy+0AW9qlzss5PbCjXXz5ItGFsLmFwlqLZxqxm/KebjxPwWvHxuF8U/wCDHkZPEuGJH/lAYTUMsCf0fAH7zlXm/MvsW4T+B/citn7cqKZmSM2be9iwHU79SFTXfOC0i6yiE3uRtU1tXWWae0kH3Wss3qQ0fFJWW2cuf4EYVVc+SLHhfCxieJai2YasZvyn7ziNL+C04+M0+Kf8GXIylJcMCLx+P503+6b/AJnKrN+dfYtwvp/k8OzsRT08Yjjy5RewLbnU3OvtVdeTOEeFaLZ40JviZ6TjKp5s/Y/5XfnbPb9/Jx5Ov3OmN5M0sJO8wNJ6km6nMe3FvsRiLUWl3PHs3Ek1NGI48mW5OrbnXfxVdeTKEeFaLLMeE3t7PUca1H/i/ZP+5Wedn7fv5K/JV+5P1WzjtKjikJa2bLmabENN97SORsOi0Sr8etS9TNGzwLXH0KY+KeikuQ+Jw0DtbHo7c4Lz/jql2Z6CcLY90e/876q1s7euRt/hb3K7zlmupV5Srsd9gNqamqikf2j2tdcudfKBY7r6ewKanZZYm9si7w663FaRO4sw6aj9LCB2gFnN3ZwN2v3gtOTj8fxR6mXGyFD4ZdCo0m1KiiJa0uZzY9ul+eUj4LDC2dT0v4ZunXXatvmdq3EtRO3I59gdCGC1/C+9dTyrJLWzmGNXB7SJPDOGHPc2SduVjTdrD6TjwuODeu9WY+M5Pil0KsjJSXDHqXxemeYEAQBAEAQBAYQBACUB5P5Uhvbtor8s7fquPEh02izwp9dM9YK7KwgCA0fIG+kQOpAQlJvobNcCLg3HMIDKEGpeBpceaE6NkIBCAZU0idmMg5BNIbYLRxAQbZjIOQ8go0htmOzbyHkE0htm4FlJBhzQdCL9Ua2E9HJtHGDcRsB/C36Lnw49kdccu7Oy6OTKA5zQNfo9rXfiAPxUOKfVEqTXRmkNHGw3ZGxp/Va0fAKFCK6Ilzk+rO66OQgCAIAgCAIAgCAICm/lB2g5oZC0kBwLn24i9gOm/wByxZljSUUb8KtPcmcabBjZKZrs57VzA4DTJqAQ06X9t1xDEThvfM6lmNT1rkSuy8+zqZxqntc1pGQNuSL+oCbX+Wqvr3TD42U2avn8C5ng/PY2zfZ3dne2bNx5Xy2v4XVfnP8Ax5Fnkl04uZKVmKYWQNlbd2ckNZudcekHcrfMK6WRBQ4imONNzcX6FVxHiAVkTWmMsIfmGtwRlI0NhxWK/IVkUta5m2jH8KTe9k7Sbdjo6KDPdznM7rRvNibkngFphdGuqOzNOiVtstG0WMgHgTwyRB25xuRbnYgXHRFlrfxJoh4b18L2Q2IjfacZGoLoSD4XG5UX/XX4NFH0H+Sw7XxXHBIY2tdI8Gzg3QA8r8T0Wm3JjB66sy14sprifI22NimOpf2Za6N53B1rG28A81NWTGb4ejItxZQXF1RwrsZRRvLI2Olte5bYN032PHquZ5cIvS5ncMOUltvRI7E29HVg5LtcNSx1r25i28Kyq+NnQptolX1OOMTail/wf6jVGT9J/vqdYn1V+f7FQwntr7NLlef0b7B1/Vdwd8j4dFgx7uCWn0ZvyafEjtdUeguP8r7zbthx03Ltv/qPyc6/6f8ABYtqYshgeWAOkcNHZbWB5XO89FrsyoQeupkrxJzW+h32ViOGpDsuZrmguLHAAkAXJHAqa8iFnQ5sxp19SPOOIMpOSS9xYEN1vfx4W96r85Xr1LPJT31RB12KXSVLHhzxA17XdnoCbWzXsddQd5WeeU5TTXQ0wxlGDXqWqqxRDHEx5zXkbmawAZrczrYbua1yyYKKk/UxxxZyk12OdBiyGV4YQ+NxNhnAsSdwuDp7VEMqEnroTPEnFb6k+tJlCAIAgCAIAgCAwgMoAgKhj7ZjpGsmYC7IC14G8N3h3QG/msWZW2lJehuw7EtxZ4YsZ5aYRtYRI1gYHXGUWFg7nfwXEcvUNa5ljw92cW+Rzq46qqoc8t3Brw5oygPLAHBziBvGo4cCVzLxbKtvudQdVdvDHsaHb0X8ndhY9pbLu7vpZs1/+6qPGh4HB6k+BLx+P0I6t2XJHSxPcCGl79Lbg4Myk8r5SqpQkq1JlkbIuxxR7NvbYjqKeBkbCDGAHEiwb3cuUHxtf2Ky62Mq4xS6HFNUoTk2+p5tq07hHTSG+QxNANtxa5xI663VdiajB+miyuSblH12evaT4piwSVksv3bQ3yk6W3g3PLXcrbHGWuKe/wAFcFKO9QS/JrtKHs66Blycopm3IsdA3eOHRc2LhtivsIS4qpP7m+zp20m0HmpuNX6kXtmN2vHgRy5qYNV3tz9xYnZSlD2JmPbMNRUOZDAHPcDabK0Ed22c3FwB9FoV1crNRjz7md0zhDcpcu3/AKIfCVdHRyyioux1g25aSQWk5mm269x5LPjTjXJ8ZfkwlZFcB2wawyV0kkYtGO0PgA891vXjbwXWNzubXTmc5T1UovryLJjL+pS/4P8AUateV9J/vqZMT6q/P9iq7K2N9poXlo/SskJb+sMjbs+nisVdPiVNrqmbrLvDtSfRoj8Pkmshve+cDW99Bb5KqnbsjvuWXa8N/Y92Gp2UtY/7T3SA5t3Amzrg39ovr4+Ktoaha+P9ZXfF2VLgMUNpq974B+jHaPuBYBuRwuRwuT71Efiv3Dp/gmfw0pS68j0/k/pmvllLmh2VgAuLgZib7+inCgnJ77HGbJqK0cdslkW1LuADGviJ00tlaTol3DG/25HVW5Y/LrpnLbzh9sbI1wbG/s3RPLbsDQAL5TwBB0XN31U105aJp5VafXns7bUhE8re1rInvsA0sicd50F2CxN13bHja4prf2/4IrfBH4YNL7/8n0KMEAX1NhrzK9NHlPqbIQEAQBAEAQBAYQGUAQBAcDRxk37Nl+eVt/Oy54I9dHXHLWtnZdHJw+wx5s3Zszc8jb+dlzwR3vR34kta2zrJGHAhwBB3gi4PULprZym1zRxGz4g3KIo8t72yNtfna2/VceHHWtI68Se97Z0NMwtyFrcm7LlGW3TcuuFa1rkRxPe98zjBs2GM3ZFG082saD52XMaoRe0kTK2cuTbNpKGNzs7o2F2neLQXabtbKXCLe2gpyS0nyFVQxzW7WNj7bszQbdLpKEZfMtiNko/K9GaWijhFomNZfflaBfrZIwjH5VoiU5S+Z7NKrZkMxvJGx55loJ81EqoS+ZHUbZx5RZ2p6dsbcsbWtbyaAB5BTGKitJHEpOT22KiBsjS17Q5p3hwuDY3Fx7FLipLTEZOL2jWlpGQjLExrBe9mgAX56dFEYRjyitEynKXOT2cW7KhD+0ETA++bMGi9+d+a58KG+LS2deLPXDt6M1uy4ZzeWNriOJGvnvSdUJ/MhC2cPlZ0pqGOJpbGxrWneAAL9eamNcYrUURKyUnts0otnRQXMUbWX35Ra9tyQrhD5VoTsnP5ns1rdkwzkGWNriBa5325XCidUJ85ImF04LUWZl2XC+MRujaWN9EEej0O8I6oNcLXIK2afEnzNKPYsELs0cTQ7gdSR0J3KI01xe0iZXWSWmz3q0qCAIAgCAIAgMIDKAIAgCAIAgCAIAgCAIDCAIDKAIAgCAIAgCAIAgCAIAgCAIAgCAIAgCAIAgCAIAgCAIAgCAIAgMIAgCAygCAIAgCAIAgCAIAgCAIAg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155575" y="-1828800"/>
            <a:ext cx="5248275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272" name="AutoShape 8" descr="data:image/jpeg;base64,/9j/4AAQSkZJRgABAQAAAQABAAD/2wCEAAkGBxQPEBQUEBQUFBQVFBYVFBUVFRQWFBUUFhQWFhQVFBQYHCggGBolHRQUITEiJSkrLi4uFx8zODMsNygvLisBCgoKDg0OGxAQGywkICYsLy4vLywvLCwsNCwsLCwsLCwsLCwsLC8sLCwsLCwsLCwsLCwsLCwsLCwsLCwsLCwsLP/AABEIAL8BBwMBEQACEQEDEQH/xAAbAAEAAgMBAQAAAAAAAAAAAAAABQYBAgMEB//EAEcQAAEDAgMFBAcDBwwCAwAAAAEAAgMEEQYSIQUxQVFxEyJhkTJCgaGxwdEUUnIHFiNikqLCFSQzNFNzgrKz0uHwY/FDg6P/xAAZAQEAAwEBAAAAAAAAAAAAAAAAAQMEAgX/xAAzEQACAgIABAQGAQMDBQAAAAAAAQIDBBESITFRExRBYSIyM3GB8JEjseFCodEkUmLB8f/aAAwDAQACEQMRAD8A+4oDBQGFIMqAEAQBAZQBAEAQBAYQGCVJJqSpBi6AIDYFQDZQQZQBAEAQBAEAQBAEAQBAEAQBAEBhAEAQBAEAQBAZQBAEBq5wAudBxKAhq7FFPFfv5yODBf8Ae3e9UzyK4+v8GiGLZL019yIkxhJJpT05d4m7vMNHzVHnG/kjs0LDjH55EZX4lrGGzw2M8g1uYdQSSPaq55Ny68iyGPU+nM8DsTVR/wDlPsDR8lV5q3v/AGLPL19jAxLVcJXeTfoo81b/AN39ifL19jvDiyqB9MHq1vysu1l29zl4tXYmWYqqYwDLT3ba+ZuYA9Hagq7zVkfmiUPFrlyjIkaLGUEmj80Z8Rdvm36KyOZW+vIqlh2LpzJ6mqWStzRua4c2kFaVJNbRmlFxemjspOQgCAIAgCAIAgCAIAgCAIDCAIAgCAIAgMoAgCAr+28TspzkjHaSbrD0WnkSN58As9uTGHJc2aqcWU+cuSIpmx6uu71S8xs3hltbfgGg9uqo8K23nN6X76f8l7upp5QW3++pN0OGqeG3cDzzf3vduHktMMauPpv7maeTZL119iExRiTsyYaY2I0e8er+q3x8VRkZPD8EDRj4+/jmUtzrm51N9SdSed152zeaKAZJQGEBL7C25JSO7pLmH0mE6HxHIq+m+Vb9uxVbTGxe5fm0dNXRiTI1wcPStleDxBI1BC9LgqtXFo8zjtqlw7Iepwi+I56OVzXD1XGx6B4+BCzyxJRe62aI5cZLViFDiiSF/ZVzC0/fA16kDQjxakMqUXw2r9/ewnixmuKplshma9ocwhzSLgg3BW1NNbRhaaembqSAgCAIAgCAIAgCAIAgCAIDCAIDKAIAgCAq2KNtvzimprmR1g4jeLj0RyNtSeCyZFzT4IdTbj0rXiT6Hsw/h1lMA59nyne7g3wZ9d67ox1Dm+pXfkOzkuhOLQZiExXtT7NAS30391nMc3ewfJU5Fvhw2uppxquOfPoj5i5eOeuFBBqUJBQBCDYBAWTBW1TDP2bj3JNOj/VPy9o5LXiW8EuH0ZlyquOHEuqPoq9Q8o820dnx1DMkrQ4cOYPNp4FcTrjNakd12Sg9xKfml2TMASX07z/76PHvt5YVxY0tdYv9/n+56HwZMO0l+/wXaCYSNDmG7XC4I4gr0E01tHmyi4vTOikgIAgCAIAgCAIAgCAIAgCAIAgCAIDz7Qqeyie/7jS7yGi5lLhi2dQjxSSKzgaizdpUyave4hpPW7yOp+CyYsd7sfU25k9arXQtq2mAFAfPcfVJdUNZwYwH2uOvuAXnZstySPUw1qGys3WE2GqEAoDCAygNgUBs1+UgjeCCOoNwpXsD7BRT9pGx/wB5rXeYBXuRlxRTPCnHhk0d10cnk2pQtqInRv3OGh5O4OHQriyCnFxZ3XY4SUkV/A1U4CWnfvjcSPAXs4dL6+1ZcST5wfoa8yC5TXqWtbTCEAQBAEAQBAEAQBAEBhAZQBAEAQBARmJWF1JMB9wny1PwVV63Wy7HerInkwS8GjYB6rnA9cxPwIVeK/6ZZlr+qTq0mUwVJJ81xu3+eO/Cz4Lysz6h6uL9NEAVlNJlQAQpBiygGEBkIDYKUD6zsAWpYL/2TP8AKF7NP04/Y8W/6kvuSCtKggKfh05tpVLm+jZ/nnb9CsNP15aN9/KiKft/YuC3GAIAgCAIAgCAIAgCAIAgCAIAgCAIDWRgcCDqCLEcwd6NbJT09opWyag7Oqnwy/0TyC13AfddflbQ9F59cvAscJdD0bY+PWpx6ouwK9A80FAUX8oNGQ+OUDQjIeoN2/xeSw5seal+D0sKXJxKgV55uMXQgBQSLoDCkGwUA7UlOZZGsbvc4NHtK6im3pHMpKKbZ9hhjDWho3AADoBYL3EtLR4Te3s3UkETiTa4pYSb/pHXDB4/ePgN6putVcd+voX49Lsl7ep4cE7NMUJkf6cpB13hg9G/ibk+0KvFrcY8T6sszLFKXCuiLItRkCAIAgCAIAgCAIAgCAIAgCAIAgCAICM27sdlWzK7Rw1Y/i0/MeCqtpVi0y6m51vaK3s/bE2z3CGraSzcxw1sP1T6zfDePcs0LpUvgs6GudMLlx19S30lWyZuaNwc08R8xwK2xkpLaMMoSi9SRx2vs9tRC6N3EaH7rhuK5sgrI8LJqscJKSPlNZTOhe5kgs5psR8x4LxpRcXpntRkpLaOBXJ0CgFkIMIDYIC64F2KQftEg4ERA+Ohf8QPat2JTv43+DBmXf6F+S6L0DzyD25iaKmBa0iST7o3A/rnh03qi7IjXy9TTTjSs5vkiK2PsSSrl+0Vm7e1h0uOF2+qzw48fHPXTK2XHZ/H76F9t8a4+HX+/wCS5LeeeEAQBAEAQBAEAQBAEAQBAEAQBAEAQGEBlAcKykZMwtlaHNPA/EciuZRUlpnUZyi9xZVqnCksDs9FKQfuuNj0DtzujvNZJY04Pdb/AH97m2OVGa1Yjk3FFRTd2sgOnrAZSfb6J9lkWTOH1IkvGrnzrZrtWvo69gzOMUg9FzmnTwcRcEe1LJ03Lrpk1wuqfTaKjVUxjdYlrhwcxwc09CPmsEouJtjLZxXJICAyG3NkBP7G2bAwh9ZLGANRE05ifx5b6eC1VVQXOxr7Gayyb5Vr8lgqsaRNs2FjnncPUHhYb/ctMsuC5R5maOHN85PR5CK+u0I7CM9Waf5ne4Kvd9vTkv4/yWf0Kvd/z/gmdjYWhpiHH9JIPWcNAebW8OupV1WNGHN82Z7cqc+S5InVpMwQBAEAQBAEAQBAEAQBAEAQBAYsgMoAgCAIAgCAwgMOaCLHUcjuQlciLq8O00vpRNB5tuw/u2VMseuXVF0ciyPqRc2B4D6L5G+1p+IVTwoPo2XLMn6pFaxNsIUZZleXZ828AWtbl1WS+jwtc9mui7xd8iKo4e0kYy9szmtv1IF1RFbaRdJ6TZdY8Cx+tK89A0fVegsFesjA81+iPdT4Ppm7w5/4nH+GysWHWuvMqll2PpyJek2fFD/RRsZ+FoB9p3q6NcY9EUSslL5meldnBlAEAQBAEAQBAEAQBAEAQBAEAQBAEAQBAEAQBAEBhAV7Fe3ZKMxiNrDnDr5r8LbrHxWfIudetGvGojYnsgRjib7kX731Wbzs+yNPkod2Djeb+zj/AHvqnnpdkPJQ7situbbfWZM7WtyXtlvre2+/RUXXu3W10LqqVXvRH0spY9rxqWuDhfcSCDr5KqL09lkltaLP+fEv9lH+99Vs87LsjJ5KPdmRjmX+yj83J52XYjyUe7PRRYzkklYwxMAc9rbgu0BIF/euo5jbS0czw4qLey6reeeEAQBAEAQBAEAQBAEAQBAEAQBAEAQBAEAQBAEBhAEBHbX2JFV5e1Du7e1nEb7X+CqsqjZ8xbVdKv5SOODKblJ+2VX5Sst85Z7GDgym/wDJ+3/wo8nX7k+cs9iHxBhUsyfZWPfe+e5Btutvt4qi/F1rgTNFGUpb43ojKXDc5kYHxPDS5ocdNG3Fzv5KmOPPa2mWyyK9PTLV+ZVPzk/bH0W3ydfuYvOWew/Mqn5y/tD/AGp5Ov3HnbPY3p8HwRva9pku1wcO8LXBuPVUrEgmmtkPLm1rkWJaTKEAQBAEAQBAEAQBAEAQBAEAQBAYQBAEAQBAZQGEAQBAEAQBAEAQBAEAQGUAQBAEAQBAEAQBAEAQBAEAQBAEBHbb2wykZmfqT6LRvcfkPFV2WxrW2W1UysekUOuxTUynuv7McGx6fvbyvPllWPo9Howxq4+mzj9vrG94vqAOZ7S3v0XHi2rntnfh1PlpFhwliGaaYRSkPBa4h1gHC3TQ+S1Y985S4ZGXJx4RjxR5ExiHb7KQW9KQi7WeHNx4D4q+65Vr3KKKHY/Ypk+JaqV2khbybG0D5XWB5Nj9TfHGqiuhiPEVVEdZHfheAb+YuoWTan1JePVJdC34dxI2q7jgGSgXtwcOJb9FupyFZyfJmC/HdfNdCPxltianlY2F+UFlzo065iOIVeVdODXCy3FphOLckQbMRVrhdr3EcxEw9dQ1Z1k3P/4aHj0rqv8Ac6Q4tqmHvlrt3dcwD4WKlZdifMh4lTXItuwMQsqxa2SQC5YTe45tPELZTfGzl6mK7HlXz9CJxftuanma2J4aCwOPdadS5w4jwCqybp1ySiX41MJw3JepDMxPWEXDrjmI2keYCz+at/UX+Wq/WZ/Oestv/wDzb9FPmrf1EeWq/WTOKNuzU7ohG4DNGHOu0HvE+KvyL5Qa0UY9EJp77kvhWvfUU+eUguzOGgA0FuAV1FjnDbKMitQnpEwrig41dS2JhfIQ1o1JP/dSolJRW2dRi5PSKZtHGrySIGNaODn6uPsBsPesE81/6V/J6EMJa+JkZ+d1Vf8ApG9MjPoqvN2dy3ylXYnMPYsfNK2KVjSXEgObpawvq03vuWinKcpKMkZrsWMYuUWWPau046WPPIfAAek48gFqssjBbZlrqlY9IptZjSZxPZtYweIzO9p3e5YJZkn8qN8cKCXPmcqfGNQDqWOHItt/lsuVmWLro6eHW+5a9hYhZV922SQb2k3uObTxW2nIjZy6MxXY8q+fVEyrzOEAQBAEAQGEB8uxbWGWrkvuYezb4Bu/33K8nJnxWP2PYx4cNaLnhTYrIIWPsDI9ocXEagOFw0cha3VbselRiperMGRc5ScfQnloMx5P5OiEnahjQ8AjMNCQd97b1z4ceLi1zLPEk48O+R8uq53VM7nb3SPsL8LmzR0AsF5E5OybZ7EYquGux9O2TsqOljDYwL27zvWceJJ+S9WuqNa0jyLbZWPbOu0KGOoYWStDgfMHmDwK6nCM1qRzCyUHuJ8rnDqSocGnvRSaHnY6eY4Lx2nXP3R7Kash7NE1jicSSQvG50IcP8RJC0Zb4nF+xRiR4YyXuWHAn9U/+x/yWjD+n+TLmfU/BK7V2ZHUsLJGj9V1u808CCr7K4zWmUV2Sg9o+WwTOppwQbOjeQbfqmzh03j2rx1J1z32PYaU467k3j1+aojI4wtI9rnLTmPcl9ijDWoP7kjhfEEEFM2OR5DgXEjK473EjUBWY99cIak/7lWRROc9xRMMxVSkgCQ3Og7j9/kr1k1d/wDZlHlbe3+6K5+UL+nj/u/4is2b8yNWF8j+5O4EH80H43/FX4n0zNmfU/BYVpMpQMe7QL5hCD3YwCRze4XuegI8yvNzLG5cHY9TDr1Di7nswjh1j4xNMM1ycjT6NgbZnDibgrrGx1JcczjKyHF8ES2ikjtbIy3LK23lZbuCPZGDjl12eEYegbMyVjMj2m/c0abgjVu7jwVfgQUlJLRb5ibi4t7KJimvM9S/XusJY0cg3Qn2m58l52TZxWP2PSx61CtFww/hyOGNrpGNfKQC4uF8pPqtB3W5rdTjxityW2YL8iUpai9IkK/Y0M7bPjb4OaAHDoQrJ0wmtNFULpwe0z5xUxvpKgtB78T9Hc+LT7QfevKlF1z0uqPXi1bDfoz6hQ1IliZINz2h3mL2XsQlxRTPFnHhk4nddHIQBAEAQGEB8qxRTGKrlB9Z2ceIdrp529i8jIi1Yz2aJKVaL5hbajKiBgBGdjQ17eOgsDbkbL0cexTgu6POyKnCbfoyZVxnOElQzMIy4Z3A2bfvEW1NlHEt6OlGWuLXI+UFpp5rEd6KTd+F3/C8V7hP7M9vlOP3PrFHVNmY17DdrhcfQ+K9qMlJbR4k4OL0zeaUMaXOIDQLkncApb0tshJt6R8m2lP9oqHvaPTeco4m5s0ddy8WyXHNtHtwjwQSfoiWxlD2ToGH1Kdjf2bhX5UeHhj2RTjS4lJ+5ZMCf1Qfjf8AJasT6f5MmZ9T8E9PKI2lzyA1ouSeAC0tpLbMyTb0j5BVOM0zi0aySEgeLnaD3rw5Pik2vVntxXDFb9CdxyzLPG37sLB5FwWnLWpJexnxHuDfuenYGFo6mBsjpHtJLhZuW2hI4jwU04qshxNnN2U658KRJx4Jia4HtJNCDbu8DfkrlhRT6spebJ+iIv8AKCf08f8Ad/xFVZvzL7F2F8j+5O4F/qY/G/4rRifTM2Z9QsK0mU+aY0hLax5O54Y4eIyhvxaV5OWmrWz2MSW6kW7Bla2SlY0HvR3a4cd5IPQi3vW3FmpVpdjBlQcbG+5OrSZjBcBvPRBo+TbViMdRK128SO+Nx7iF4lqam17nu1vign7H1SiqWyxtew3DgCPovZjJSimjxJxcZNM7Lo5PluJakS1cr2G4uADzytDdPIrx8iSlY2j2qIuNaTPouwoTHTRNdoQxtxyJF7L1KU1Wk+x5V0t2Nrue5WFQQBAEAQGEBD4j2C2saNcsjb5XcLH1Xcx8FRfQrF7mii91P2KFU7GqaZ1+zeCNz47kdQ5u722XnOuyt9GejG2ua6o3G0Kx/dD6g+Az38xquvFtfLbHh1LnpE1hLYU7Khs0rcrQHeke+S4Ebt/nZXY9U1Pikv5M+TdBw4YslMUYa+0/pIrCW2oO54G654HxV2Rj8fxR6lOPk8Hwy6FQYKmjJt2sXPflP8JWBOyrujf/AE7OzNJ56qrIaTLLyABy+0AW9qlzss5PbCjXXz5ItGFsLmFwlqLZxqxm/KebjxPwWvHxuF8U/wCDHkZPEuGJH/lAYTUMsCf0fAH7zlXm/MvsW4T+B/citn7cqKZmSM2be9iwHU79SFTXfOC0i6yiE3uRtU1tXWWae0kH3Wss3qQ0fFJWW2cuf4EYVVc+SLHhfCxieJai2YasZvyn7ziNL+C04+M0+Kf8GXIylJcMCLx+P503+6b/AJnKrN+dfYtwvp/k8OzsRT08Yjjy5RewLbnU3OvtVdeTOEeFaLZ40JviZ6TjKp5s/Y/5XfnbPb9/Jx5Ov3OmN5M0sJO8wNJ6km6nMe3FvsRiLUWl3PHs3Ek1NGI48mW5OrbnXfxVdeTKEeFaLLMeE3t7PUca1H/i/ZP+5Wedn7fv5K/JV+5P1WzjtKjikJa2bLmabENN97SORsOi0Sr8etS9TNGzwLXH0KY+KeikuQ+Jw0DtbHo7c4Lz/jql2Z6CcLY90e/876q1s7euRt/hb3K7zlmupV5Srsd9gNqamqikf2j2tdcudfKBY7r6ewKanZZYm9si7w663FaRO4sw6aj9LCB2gFnN3ZwN2v3gtOTj8fxR6mXGyFD4ZdCo0m1KiiJa0uZzY9ul+eUj4LDC2dT0v4ZunXXatvmdq3EtRO3I59gdCGC1/C+9dTyrJLWzmGNXB7SJPDOGHPc2SduVjTdrD6TjwuODeu9WY+M5Pil0KsjJSXDHqXxemeYEAQBAEAQBAYQBACUB5P5Uhvbtor8s7fquPEh02izwp9dM9YK7KwgCA0fIG+kQOpAQlJvobNcCLg3HMIDKEGpeBpceaE6NkIBCAZU0idmMg5BNIbYLRxAQbZjIOQ8go0htmOzbyHkE0htm4FlJBhzQdCL9Ua2E9HJtHGDcRsB/C36Lnw49kdccu7Oy6OTKA5zQNfo9rXfiAPxUOKfVEqTXRmkNHGw3ZGxp/Va0fAKFCK6Ilzk+rO66OQgCAIAgCAIAgCAICm/lB2g5oZC0kBwLn24i9gOm/wByxZljSUUb8KtPcmcabBjZKZrs57VzA4DTJqAQ06X9t1xDEThvfM6lmNT1rkSuy8+zqZxqntc1pGQNuSL+oCbX+Wqvr3TD42U2avn8C5ng/PY2zfZ3dne2bNx5Xy2v4XVfnP8Ax5Fnkl04uZKVmKYWQNlbd2ckNZudcekHcrfMK6WRBQ4imONNzcX6FVxHiAVkTWmMsIfmGtwRlI0NhxWK/IVkUta5m2jH8KTe9k7Sbdjo6KDPdznM7rRvNibkngFphdGuqOzNOiVtstG0WMgHgTwyRB25xuRbnYgXHRFlrfxJoh4b18L2Q2IjfacZGoLoSD4XG5UX/XX4NFH0H+Sw7XxXHBIY2tdI8Gzg3QA8r8T0Wm3JjB66sy14sprifI22NimOpf2Za6N53B1rG28A81NWTGb4ejItxZQXF1RwrsZRRvLI2Olte5bYN032PHquZ5cIvS5ncMOUltvRI7E29HVg5LtcNSx1r25i28Kyq+NnQptolX1OOMTail/wf6jVGT9J/vqdYn1V+f7FQwntr7NLlef0b7B1/Vdwd8j4dFgx7uCWn0ZvyafEjtdUeguP8r7zbthx03Ltv/qPyc6/6f8ABYtqYshgeWAOkcNHZbWB5XO89FrsyoQeupkrxJzW+h32ViOGpDsuZrmguLHAAkAXJHAqa8iFnQ5sxp19SPOOIMpOSS9xYEN1vfx4W96r85Xr1LPJT31RB12KXSVLHhzxA17XdnoCbWzXsddQd5WeeU5TTXQ0wxlGDXqWqqxRDHEx5zXkbmawAZrczrYbua1yyYKKk/UxxxZyk12OdBiyGV4YQ+NxNhnAsSdwuDp7VEMqEnroTPEnFb6k+tJlCAIAgCAIAgCAwgMoAgKhj7ZjpGsmYC7IC14G8N3h3QG/msWZW2lJehuw7EtxZ4YsZ5aYRtYRI1gYHXGUWFg7nfwXEcvUNa5ljw92cW+Rzq46qqoc8t3Brw5oygPLAHBziBvGo4cCVzLxbKtvudQdVdvDHsaHb0X8ndhY9pbLu7vpZs1/+6qPGh4HB6k+BLx+P0I6t2XJHSxPcCGl79Lbg4Myk8r5SqpQkq1JlkbIuxxR7NvbYjqKeBkbCDGAHEiwb3cuUHxtf2Ky62Mq4xS6HFNUoTk2+p5tq07hHTSG+QxNANtxa5xI663VdiajB+miyuSblH12evaT4piwSVksv3bQ3yk6W3g3PLXcrbHGWuKe/wAFcFKO9QS/JrtKHs66Blycopm3IsdA3eOHRc2LhtivsIS4qpP7m+zp20m0HmpuNX6kXtmN2vHgRy5qYNV3tz9xYnZSlD2JmPbMNRUOZDAHPcDabK0Ed22c3FwB9FoV1crNRjz7md0zhDcpcu3/AKIfCVdHRyyioux1g25aSQWk5mm269x5LPjTjXJ8ZfkwlZFcB2wawyV0kkYtGO0PgA891vXjbwXWNzubXTmc5T1UovryLJjL+pS/4P8AUateV9J/vqZMT6q/P9iq7K2N9poXlo/SskJb+sMjbs+nisVdPiVNrqmbrLvDtSfRoj8Pkmshve+cDW99Bb5KqnbsjvuWXa8N/Y92Gp2UtY/7T3SA5t3Amzrg39ovr4+Ktoaha+P9ZXfF2VLgMUNpq974B+jHaPuBYBuRwuRwuT71Efiv3Dp/gmfw0pS68j0/k/pmvllLmh2VgAuLgZib7+inCgnJ77HGbJqK0cdslkW1LuADGviJ00tlaTol3DG/25HVW5Y/LrpnLbzh9sbI1wbG/s3RPLbsDQAL5TwBB0XN31U105aJp5VafXns7bUhE8re1rInvsA0sicd50F2CxN13bHja4prf2/4IrfBH4YNL7/8n0KMEAX1NhrzK9NHlPqbIQEAQBAEAQBAYQGUAQBAcDRxk37Nl+eVt/Oy54I9dHXHLWtnZdHJw+wx5s3Zszc8jb+dlzwR3vR34kta2zrJGHAhwBB3gi4PULprZym1zRxGz4g3KIo8t72yNtfna2/VceHHWtI68Se97Z0NMwtyFrcm7LlGW3TcuuFa1rkRxPe98zjBs2GM3ZFG082saD52XMaoRe0kTK2cuTbNpKGNzs7o2F2neLQXabtbKXCLe2gpyS0nyFVQxzW7WNj7bszQbdLpKEZfMtiNko/K9GaWijhFomNZfflaBfrZIwjH5VoiU5S+Z7NKrZkMxvJGx55loJ81EqoS+ZHUbZx5RZ2p6dsbcsbWtbyaAB5BTGKitJHEpOT22KiBsjS17Q5p3hwuDY3Fx7FLipLTEZOL2jWlpGQjLExrBe9mgAX56dFEYRjyitEynKXOT2cW7KhD+0ETA++bMGi9+d+a58KG+LS2deLPXDt6M1uy4ZzeWNriOJGvnvSdUJ/MhC2cPlZ0pqGOJpbGxrWneAAL9eamNcYrUURKyUnts0otnRQXMUbWX35Ra9tyQrhD5VoTsnP5ns1rdkwzkGWNriBa5325XCidUJ85ImF04LUWZl2XC+MRujaWN9EEej0O8I6oNcLXIK2afEnzNKPYsELs0cTQ7gdSR0J3KI01xe0iZXWSWmz3q0qCAIAgCAIAgMIDKAIAgCAIAgCAIAgCAIDCAIDKAIAgCAIAgCAIAgCAIAgCAIAgCAIAgCAIAgCAIAgCAIAgCAIAgMIAgCAygCAIAgCAIAgCAIAgCAIAg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274" name="AutoShape 10" descr="data:image/jpeg;base64,/9j/4AAQSkZJRgABAQAAAQABAAD/2wCEAAkGBxQSEhUUExMWFhUUFBUYGBgYGBgYGhsXGBcYFx4fGxgYHCgiHRolGxgbITEhJikrLi4uFyIzODMsNygtLisBCgoKDg0OGxAQGy8lHyQ0LDUsLCwvLCwsLC8sLCwsLCwsLC80LCw0LywsLDQsLCwsLCwsLCwsLCwsLCwsLCwsLP/AABEIAM4A9AMBEQACEQEDEQH/xAAbAAEAAgMBAQAAAAAAAAAAAAAABQYBBAcCA//EAE0QAAEDAgMEBQUMBwYFBQAAAAEAAgMEEQUSIQYxQVETImFxgQcUMpGhI0JSU1RigpOx0dLwFRZykqLB0yQzlKOy8TRDY9TjRHOEwuH/xAAaAQEAAwEBAQAAAAAAAAAAAAAAAQQFAwIG/8QAOBEAAgEDAQMKBgEDBQEBAAAAAAECAwQRIRIxUQUTIkFhcZGhsfAUMlKBwdHhFULxIzOCkqJyNP/aAAwDAQACEQMRAD8A7igCAIAgCAIAgCAIAgCAIAgCAIAgCAIAgCAIAgCAIAgCAIAgCAIAgCAIAgCAIAgCAIAgCAIAgCAIAgCAIAgCAIAgCAIAgCAIAgCAIAgCAIDAQGUAQBAEAQBAEAQGpiGJRQNzTSNYOGY2J7hvJ7lEpKKy3g6UqNSq8QTZWqrb2MnLTwyTO7sg9oLv4VWldwziOpoQ5LklmrJRXj/HmalRjeKOBeIIYIxqXSaWHaXvaPGy8OtXayo47/aOsLexT2dqUnwX8J+pWajaqtJP9q0+YyMDwOS9u3sVeVzV6pL7YNCFlbY/2/Fv9nxO0tXqfOZB+79y8/EVX/d6HtWdv9C8x+tFYN1VJw3iMj+JpUqvV+r0HwVvjWmvP9kvg+1OISnKySGR/wAB4Y1x7mhzSfBdYXFWTwsMq17K0gsyi0uKy16MmxtfVQ/8TQuA+Ewn7HC38S7q4mvmiVPgKFT/AGqv2fv8Evhu2FJMQBJkcfeydQ+BPVPgSuka8JdZVq8n16azs5XFa/yTwXYpBAEAQBAEAQBAEAQBAEAQBAEAQBAEAQBAeJ5msaXPcGtaLkk2AA5koTGLk8JalKrdqp6t5iw9hsDZ0zhp9EOFgO12vYqsrhyezTWe014WNKhHbuX/AMf3/HifXDdg2Zukq5HTyHU3JtftPpH2DsRWybzN5PFXlSWNiitlFiq5oKKFzyGxxsG5oAudwAA3knRd+jTjncijCNW4qKK1bOQ7QbRSVkmaQ2jB6kQ3N7Tzfbj6lm1q3OdTwfU21nG3hiO/rfH+CMc7UC/eq/R4MspPBkvHPffgUyuHoRsswXA+Nuf2qMrh6E4aMttffrfQ67+YPNTle8ENSOjbE7XF5FPUOu46RyH33zXX99yPHdv33re5z0JGDyhyfsp1aa061w7V2ehY8T2Zpp/TiAPwmdU+zf43VqdGE96M+je1qXyy+z1K4cFraDrUshmhGpidc6cg3h9AjuXDm6lL5NVw9/gv/FW11pWjiXFe/XxJ7Z3aiKr6voSgdaN2/TflPvh7RxAXalXjU03Mp3VjUoa748f2Tq7FIIAgCAIAgCAIAgCAIAgCAIAgCAwUBhzgASSAANSeQ5oSlnRFBMkmLzkAllHE7tBeeevE8Adw13qjNyrT2Yvorf79DaxCwp5etR+ReKGijhYGRtDWjgPtPM9quRgorCMepUlUltSeWbC9Hg5V5TMWdLP0LdWQ7+RkcNfUDbxcs67qPa2V1bz6PkqhGFPnHvfoVEX5fnwVLpY/g1dOJlw5+tS9rgQsGJH+O/eoSkSkei643J0hoYb+fz60xLgDJ3DmLHQm4I7fu5L0lLgQscTsuxuMGqpmud/eMJZJ+03j4ix8StW3qOcNd58pfW6oVnFbnqicXcpla2n2WbP7rF7nUN1a4dXMRuuRx5FcKtBS1WjL9pfSpdCesH1HrZHaA1AdFMMtRFo8WtmA0zW530I4HvSjUb6Mt6F7aqk1OGsHu/RY13KAQBAEAQBAEAQBAEAQBAEBhAZQBAVTylV3R0ZYDYzODPo6ud6w23iuFzPZh3mlyVS27jOPl1JrZ/DRT08cQ3taMx5uOpPrXqjTUIJIqXNZ1armyRXU4GHOsCeQQJZOBPq3SOdITrI5zt/wiTz3arFqbEpN/g+3jBQio43I1nd/H88Vzaj7R7XcZz67+P51TEPaJx2GZTbW/O2qhKPtELXcg0+q3P2piPtBnpp4X5cbJiPtB9x6abDf7dAi2SHq9xdvJTVETTR+9cwPA7Wut7Q4K7ZyW3hcDH5Zh0Iy608HS1pHzwQFH2zZ5rVQVrNLuyyDmLWN+9l/3QqVytiSqGxYPn6M6Eu9e+8vAV0xwgCAIAgCAIAgCAIAgCAIAgCAICmeU+M9BFIBfo5dR3g/zFvFVbtZp54GryS/9SUc70W+nmD2Ne03a5ocD2EXCsQltRTRmSi4ycX1H0Xo8nznZma4c2kesITF4aZwCNtha1uB58v5LDbab0PuG865PIbroL6rzl43DOmrPMjdwtr+d6j7HqL7T6Fun5/mizwPKeu88O3DT7OaZ7CV3nojkDw5clGpGe09Bt+C9fYZ7S3+SyL+0vPKJ3tcz7irdr/u/YyuWJf6KXadTWmfNhAUjypvDoYYh6UktwOwNLT7Xj1qpeP/AEzW5Iyqkp9SRdY22AHIBWo7kZTeWelJAQBAEAQBAEAQBAYCAygCAIAgCA08Xw9tRC+J254tfkd4PgbFeZx2ouJ1o1XSmprqKtsVizonGhqRlkjJEZvo5u/KDztqOY7lWoS2HzUt/UaN/QVRfE0tU9/Z76+0uqtmSEBxTa6hdBVysA6pdnbwGV9z7DcfRWRcU9mo9T66xqxq0It79z+xCNeeHDkVwaXEuNJbz0QeP+1lGnEjKPdjxHPl4qMriRoecpIAv6gP5qdOJOmdxjxPqCj7+o+x6zcr9+nZ6t6lPG5kd50vyXYcWRSTOGsjsrf2W318SfYtGzi8OR8/yvWUqihHq/Jd1eMc8TStY0ucQ1rQSSTYADeSUJjFyeFvKLhZdiNf05BFPT6R3FrkajxJ6x7A0Kknz9TKfRRs1lG0tub/AL5b+z3uL6rpihAEAQBAEAQBAEAQAIAgCAIAgCAICC2o2ajrGg+hK30XjfzseNr8d4XGrRVRdpctLydu+Ke9ELQ7Uy0jhDiDHcmzAXuPnAb+8a8wuCuJU3s1V9y5OxhcLbtn/wAf1/PiXCjq2StD43te07nNII9nFXIyUllGVUpypy2ZrD7Sv7c7OedxBzB7tHfL84He3+Y7e9cLijzkdN6LvJ947eeH8r3/ALORdCASC0gi4NxxBtx8Vkttbz6lTbWcnl3L+Wi86E5Ytpa3M7kyicvILLjd7ETQzgZbHde6DLJXZ7BX1czWNGm97raNbz7+QXulDnJbKKt1cqhTcnv6lxO10lM2JjY2CzWAADsC24QUIqKPkJzc5OUt7NPGMdgpReV4BI0YNXnuaNbdu5ROpGCzJnaha1az6C+/V4lULanFXagw0gO7i6xvr8I/wjtIVNyncPC0iaSdGxWnSn6e/EutBRMhjbHG0Na0aD7+Z7VdhBQWEZFSpKpJyk8tmwvR4CAIAgCAIAgCAIAgMBAZQBAEAQBAEAQHxq6VkrcsjA5p4EX/ANj2qJRUlhnqE5QeYvDKlWbEujcZKKd0LuRvY9hPEdjgVUdq4vNOWDTp8oxktmvHaXv3pg+P6dxKm0npRM0e/YcptzJbmHsChVa0Pnjk9/DWVb/bqbL4P2vVkDjeL0VYczmS00+l3GMPa63whGSey9ge9cq0qdTXcy7b29xb6JqceGcP7ZKi82JAIIB9IA2NrgWvqqjTT3mosNZBcT+fzZRh+8BRSPbXE/kpr7wQ0jYw6GNzvdpejZfWzHvcdPeta32my9RWXq8LxOdVzS6EcvvSXmXnD9raenYIqOlmkPM2bmPMkXcT9FXY16dNYgm3797jHqWFWo9uvUS88ei8zZD8VquDKWM+Drd5u6/cGr3tXE9y2ffvqOeLChxm/L9ebJHCti4YznlJmkOpLt1+djcnxJXqFslrN5ZXr8o1JrZh0V2e/QszRYWGgCtJYM8ygCAIAgCAIAgCAIAgCAwEBlAEAQBAEAQBAEAQBAa1VQRSf3kbH/tNB+0LzKEZb1k9wqzh8ra7iLn2Pon76do/ZLm/6SFxdrRf9v4LMeULmO6b9fU5LjlI2OomY0Wa2WRoFySAHWG88uay6sYxm4pbj6e2qynSjKW9pFm8nuAwVAmMzS/IWAdZzRqHX9Ejku1rRhUk8mfynd1aWyoPGc8C8wbL0jN1Oz6Qzf6rq+rakv7UY0r24lvm/QlIKdrBZjWtHJoAHsXWMVHcivKUpb3k+i9HkIAgCAIAgCAIAgCAIAgCAIAEAQBAEAQBAEAQBAEBy/aXairiqpo45i1jX2AyxkAWHNt1n17ipGo4p6dx9DZ2dvOjGUo5fe+PeRo2wr7/AN+f3IvwLj8XV4+RZ/p9p9Pm/wBng7ZV/wAefq4vwKfi6vtE/wBPtPp83+yGqZnSOe9xJe4uJN7ak3Og0GvJV3NybbLcIxglFbkbmD4zUU2foXFme19Guvl3ekDbf2LpCrKn8qOVe3o1sc5rjv8AwSn66Vvx38Ef4V0+Lq+0V/6dbfT5v9nsbZ1vxv8Alx/hT4ur2Ef061+nzZdNhMWmqY5HTOzFrwB1Q3SwPvQrltVlUT2jI5RoU6M0qa6izqyZwQBAEAQBAEAQBAEAQBAYKABAZQBAEAQBAEAQBAEBqS4ZC4lzoY3E7yWNJPiQvDpxby0dFVmlhSfieP0PT/ERfVt+5RzNP6V4E8/V+p+LH6Gp/iIvq2/cnM0/pXgPiKv1PxZTcQ8nz3yyPZIxrXPcQ3KdASdNOSpzsm5NpmrS5VjGCi0211krszse2nz9MIpc2XLdt7WBv6Q7vUulG12M7WpWur+VVrYyvuTf6Dpvk8X7jfuVjmaf0oqfE1vqfix+g6b4iL9xv3KOZp/Sh8TW+p+Js0lFHECI2NYCbkNAFz4L3GEY7keJ1Jz1k8n3Xo8BAEAQBAEAQBAEAQBAEBh25AAgMoAgMAoDKAIAgCAIAgCAIAgCAIAgCAIAgCAIAgCAIAgCAIAgCAIAUAQFZ2z2qFG0NYA6Z4u0Hc0bszrcL7hxseS4VqyprtNCxsXcPL0iveEc7Dq3EHHR82uovZg8NGhZz56s9+fQ3Gra0XD1/ZufqVWR9ZsIBHwJGB3sIT4SstUc/wCpW8tHLxTLR5Pq6pL5YagvPRtYWiQHMLkg3cdSNOPJWrSVTacJvd4mbylTo7MalLGud241tsNtnskdT0vpNNnyb7Hi1gOhI4nvHaJubnZ6MHr6HWx5NjKKqVtz3L8srcWz1ZVjpDG999zpHDXuznUd2ipxp1qmur+/vyNB3dvQ6KeOxL9D+24e4HrxcgTmjPZYEtP2qcVqT349Bm1u1jR+T/f4Oh7I7TNrWG7ckrLZm3uCDuc3sPLePUToUK/OLXeYV7ZO3lo8xe5/hnOtrK2RtZUASPAEnBzgLWHAH82WfcuXOyxLz7DdsqUHbwbWuOBJjZXELXDnG+tumN/a6y9fD3D1z5lf460zhr/yazMZr6GTK8v55JTnaR8117+INroqlek8N+J0dva3MMxx3rR/c6Ps9jbKuLOwFpBs5hsS0+G8HeDxWjRrKosowLm2lQnsv7Piclkq5jKWtkk60ha0dI8al1h77tWRKVTba2nv4n08adJQTaW7guBPDZrEr+lJ/iD+Ndvh7ni/EpfGWfBf9f4JzY3CKyGcuqC8sMbhrLnGbM22mY8AdbLvb0q0Z5m3jvyU76vb1KaVLGc8MFSwnEpvOogZpbGdgIL329MDi7d2Kqp1Oc+Z7+PaadWjT+HbUVu4Lh3HYVsnywQFJ2s21MTnQ0wBe3R0hFwCN4aOLhx4Dt4Uri6cHsw3+hr2XJynHnKu7qRU4WV9UczTPIOeZzW37LODeegVNO4qaptmm5WlDR7K+2X6Nn2cMRpBmvO0DiSXs8bktt3qV8RDV59TynZ13jR+T/B0bAMVMtIyeUtbdjnPI0aMpIJ1JtoFpUKjnTUpGBc0FCu6cOOhQ8e23mndkps0cd7Age6P8fe34Aa9vBUq13OWlPRcff8Ak2rbk2lSW1V1fkvfgaYo8RtntVc/Tkv6s1/Yuajcb9Tq6ln8uY+C/RvYLtrPA7JPeVgNjf8AvGdx99bkde1dKdzUi8S1RwuOTqVRbVPR+T/R0umqGyMa9hDmuAII4grSjJSWUYEouLcZb0fVSeQgCAIAgOHbUVBmrZ3OJv0rmDuY7IB6h7Vk3Eszeeo+vs483bxS4Z8dTsuE4eynibEwWDR4k8Se0ladOChFJHytarKrNzl1m4vZyNPFqjooZZQNWRPcPotJ+0LzLRNnSjHbnGPFo4/slRNmq4WPNwXEuvvdlBeb99vaVkUoqdRbXWfV31WVOhJx094O1gLZPkDUxigbPC+N4uHNNuw20I7QV4nBTi4s60KsqVRTj1HIdjaww1kRB9J4jcOYf1fYbH6KyKMtiomfU38Oct5Z719jxtiP7ZU6290PP4IS6a5yWnvBNi38NDTqO0wei39kfYtiHyo+Sl8zIDb6jbJRyOI1js5p5agH2H7FxuYKVN56i5ydUlGukuvQpnk2qi2ryg9WWNwI7WjMPZm9aoWkkqqS6zW5VhtUMvqfqQLpsk2ffllLrajc+9vYq8sKbfb+S8o7VLZ4r8F5HlIZ8nd++Pwq/wDHx+l+Rjf0eX1+RNbM7UtrHPa2MsyAG5IN7m3DuXehcqq2ksFS7sXbpNvOTm2D/wDFxa/+oj530esro859/wAm/W//ADvT+38HalvHyRoY9VmGnlkG9sbiO+2ntXipLZi3wO1vDnKsYvrZynZDDm1FUxjyS3rOdqdQNbeJssWhTVSoos+lvq0qVFuPcdjY0AAAAAbgNAtxJJYR8q3nVnoqSCm+UeboqVscYyCSTXKLCwu47ubiFSvHs08Lr/yavJcdus5S1wv4I/yX4e13STO6zmuDGk8NLkjt1Av3rjY04tuXA78r1pLZprTrZ0JaZhlE8pmGMyMqALOzZHcLggkE9oy2v2qhfU47O2bPJNeW06T3dR9PJfWudHLEdzHBzewPvcetvtKiwno4kcr00pxmuvf9i7rQMcIAgCAIDju3mHGCqeSLMlzSNd3m7h3gn2jmsq7pyU2+pn1HJ1VVaKXWtP0XnZXbCGoY1kj2smAAIcbB5HFhO+++28e1W7e4UopPRmRecn1KUnKKzH07yyTVLGDM57WgC9yQBbvKtFCMJSeEiHgx2mrXS00T+kvE7M5o6ljZujuJ63C47VyVWEpbCZana1rdRqzWNd3WcvglfQ1bS5vWhk1A0uLEG1+bTcd6yMTpT7mfRSjC6oaP5kdfwvF4ahgfFI1wO8X6w7HN3g962YVIzWYny9a3qUZbM1gidrtpoqaJ7WuDpnNIaxupF9MzrbgN+u+1l4r1lTj29SLNlZTrTTaxHrf6KN5PsNM1U12XqQ9cm3H3vjfXwKy7enKdRZ3LVmzynVVOjjOr0/ZobYkCsqLj/mH/AEhLra5yWPeh2sVm3h3HaKb0G/sj7FsQ+VHyc/mZT/KJj8bITTscHSyWDgNcrQbnNyJtax5lVrursw2FvZqcmWkpVFVekV5vsIXyZUJfO6bLZsbMoPznf/l/WFUs4SdTL6i3ytVUaap51b9CtxtBqQC0WNRYjs6Sx4cuCrSztvv/ACaDyqOU+r8HXv1cpPk0X7jfuW1zFL6V4Hy/xlf634s2KHC4YSTFExhcLHK0C4HcvUaUIvMVg51K9SppOTfecdwkjzyLn5wz/WONliZfObuv8n1NbPw7/wDn8HblvHyJqYvR9NBJH8NjgO8jT2rzOO1FridaNTm6inwZyDA680dU17mnqOLXt42PVI14jf3hYdOUqdRNrdvPqbikrii4p79UdhoK6OdgfE9r2niD9vI9hW5CamsxPlalKdOWzNYZ7q6tkTS+R7WNG8uIaPWVLaSyyIU5TezFZfYVDbQMraITwHO2N7jexF2gljtDwBF+4KnctVKW1DXBp2O1b3HN1NG/8oiPJvjbIXPglOQSEFpdYDONC0ngSLW7u0KvZVVGTjLTJb5VtZVEqkNcb+7idMWqfPHOvKVjsb8tNG4OLXZpCNQCBYNvz1JPKwWfe1ljYjq+s3uSrWcc1pacP2SPkyoCyF8pFulIDf2WX19ZPqSxi8OTK/K1VSqKC6vyXRaBkhAEAQBAaOL4VHUx9HK243gjQtPMHmvFSnGosSO1CvOjLagzn+IeTaUH3KVj2/Ou0/YQfYqE7F9TNylyzTx04tPs1/RpweTqpJ1EbeFy7v5Alc/gZvQ7S5ZpY0yXTZLZJtES8yF73NynSzQLg6cTqFct7ZUnnOWY97fu5SjjCRs7S7MRVguSWSgWa8chwcOI1XqvbQq79/E8Wl9O3eFquBQ6zyc1Nzbo5BrY3sfU4BUXZTW42qfLNHHWjawvycSkjpXsjbyb1j4C1vapjYSe/Q51uWYf2Jt9uh0LCcLjpoxHE2w3k8SeZPErRpUo044iYNavOtLamyhbRbFVM1TLKwMyvdcXdY2sFRrWspzcl1m3a8pUadGMJZyjVGw9doM2n/uleFa1uPmdf6pbcPI3sM8nD7jppWtF9RHqT4kAD1Feo8nt/M/A4VeWFjoR8S+0FCyBgjjaGtHtPMnie1aFOnGnHZijEqVJVJbUnlnNKvYerL3ENbYucR1mjebjxWXKyqOTfafRU+VLdRSfBD9UcR+E768/evXw1xxfj/I/qNpw/wDJM7JYBWw1IfO55jyuFjLmFyBbq3XWhSrRmnLd35Kl9d21Wjs00s92CCk2JrMxIYB1iR12DjcHTiq7s6u03jzLceUrfZSb6uDPr+q2Jb80n+IP4l75i44vx/kj4+z4L/r/AAS2ymB10VS187nmOzgbzZh6JtduY8V7o0a8aicm8d/8la9urapRcaaWe7HmSu0+x7KomRhyS8TbqusLdbke0e1dri0jVe0tGVbTlCVBbL1j6FNk2NrY3HIz6UbwP5gql8JVg9PJmsuUraa1f2a/yfSHYarlN5LN+c94cbdlsx5IrOtP5vN/5PMuVLeC6Ovcsfo6JgGEimp2wl2e2a5ta+YknTlqtOhR5qGznJhXNfnqrqYwVHaDYAkl9MRY3PRu0sT8F1t3YfWqdaxy8w8DUteVsJRq+P7IJuzGIAZMsoba2XpBltu3B1rLh8PXSws+Jcd9aPpaZ7tfTJL4F5P33BqC1rR7xtiT2EgWA7rn7V0pWEs5m8Iq3PK0cYpLL4s6HDEGtDWgBrRYAbgAtSMVFYRhNuTyz2pICAIAgCAIAgCAIAgCAIAgCA5zju1U1NiDwXkwscwGOzfRMbSbaZr63Gu/sWdXuJ06uFuN23sada1Tx0nnXXj4ElLjkjsUhjZLeCSNrg0BmVwLHuvcjNrYceC9zry56Ki9Hj8nCNrFWcpyj0k+3ivsTmNbTU1IQ2aSziLhoBcbcyANBodTyKs1K8KfzMp29lWrrMFp4Gzh2MQzxmWKQOY2+bfcWFyC06g24WXqFSM1mLOdW3qUp7E1hmjQ7X0kz2Rxylz5CQ0ZHjcL63bp4rnG6pSaSZ3qcn3FOLlKOEu1ELhu3TZa0xuc1sB6kfVdmfIXNAJ4gHXSwtxK4fGf6uz/AG/ktVeTJQobSWZb3qsJFixjaGnpSBNJZxFw0BznW52aDYd6s1K0KfzMo0LStX1gtPD1NnC8UiqWZ4Xh7b2Nrgg8iDqD3r1CpGazFnOtQqUZbM1hm4vZyCAIAgCAIAgCAIAgCAIAgCAIAgCAIAgCAIAgCA53VYeJsXmjkF43x28ehbYjtBWfOKncbL96G3CrzdjGUd6f5ZFbPYdJBiUUUg1Y5wvrbLkdYjsI1VeFNwrxi3uLVzWhVtJTj1kpizvNcVdPUMc6GRnUcG5gDla3d4EfS7V3qtU7hVJ7itRXP2SpU30k9VuPvsNTOyVkuUtjlByAi2gznd2BwHs4KbRZlOa3PceOUZxzThnLW/yPv5L6RvQPeWDP0pAJGoGRu48N59aWEU4tvX/B55Wm+cUU9MfkjaB0dPi0olYA17ssfUFg9xjLSBw468FzbjC5e1uO9RSq2MXB6rfr1LOTGPB8OKOkfJ0LXtBZK6LpGgZA21udwR49qV8xuNpvC6srJNtsVLPYUdpres46yY8n9MwGaWOR7w8i5MRibmBcbtu4g793DRdrSK2pSUs57MIq8pTliMJRSx258S5K8ZQQBAEAQBAEAQBAEAQBAEAQEVU5nyEMrAw3t0YETiCBqNRftXr7Ej9H1Hyt31UX3KMrgAKCo+Vn6qP7lOVwBnzGo+Vf5TFGVwIMGhqflf8Aks+9MrgTofCBs0mcR1rSWOLHWiYcrxYkEZtDYjTtU/YH28yqvlbfqG/iUZXAaGRR1Xypv1A/GmUNB5pVfKWfUf8AkTK4DQ+UEdQ8dSsicGktJbCD1m6EG0tgQd4U6cBoexR1fyqI/wDxz/KZRpwGhh1HVnfUwHvpnf106PAnKM+a1nymD/DO/rqejwI0PMkNUxpc6qpmtaCSTTuAAA1JPnGgCLZ6kMo8tpqp4DhUUzri7XebOOh1BBFRuUNR6178Cc9R7fSVbhZ09Me+meR6vOEey+oJ43HptNWD/n09uXm7/wDuE6PD34ENoCGsG+en+oeOX/X/ADdT0RoZENZ8fT/USf8AcJ0RoOirPjqf6iT+umg0AirPjaf6mT+so0Gg6Os+Np/qZP6yaDQdHWfGU/1UnZ/1e9NBoAys+HT/AFcn9RNBoZy1fwqf9yQf/dNBobtGJLHpSwuvpkBAtp8I773UEH3QBAEAQBAcirMAkq58Sjhp2Oe6sYRUuc1phIZGdPfk6X0+ErG1hLPA9rQve3GIzU1GZID7q2SBouAb5pWMIIPMEi/C65QSb1PKWT7VFTNR0MsszxUSwxyyEtbkDrAuDQ0E2A0F+y6hJSlhAgMLxmsifQuqJ2TsrrNLWxhnRudGZAWFty5otY5ud78/TimnjqGDf2txWoFVSUlM9sRqBM98rmB5DYmg5WtOhJv4WURisNsJHw8m7n3xDpHNc8YhIHFosCRFELgXP2qanUSzXrdp6hlFiUwczpKWqljiu3QNDow0EDebO79UUVtJDGqJ7bLG3UdFJOxoc8BgaHXy5nuawF1vejNc7t28LzCKbwzzg3cFp52MtUTNmeTe7Y+jAFhpa5vrfXkQoeOokj9i6kyRTEtjaW1lU33NoYCGykAkDe8jUniVM1hhorWD7X1c0jJQwuhfUmMwtppepDndHn849BzgQHOG61xoV7lBInBYttcUqIG0wpsmeerjhPSNLmhr2vN9CNxaF5gk85ISM7MYjO6aqp6l0b307oiHsYWAtlYXAFpcdQQePFJJYTQZWdqsXq6huJsidCynponxPDmuMj80GZ7g4OAbYO00N8vbp0hFJriMFphxMU2GMnLS4RUbH5RvOWIG3ZfcuSjmWBjUisNx6sZLSeddA6Ot0aImva6N5YZG3LnkPbYWvprr2L04rDwMZRdFzIKVt5HmqsPaYTM0vqLxAhua0QI1c4DQjNqeC6Q+VkosNH7jSkth6HIyRwjJDsti46lriDffoeK8b2QQlPtNKY8LcQy9a4CQWIteF8nUBNx1mjffQr047+wnBjygVNUx1H5vKyNr6uJhuH3c52YgOLXD3LQ3bvOmoSGNchEltXi0tHQvnAY6WMRXuHZCXPY11he9tTbXkoisvAPZxd/6RFLZvRmjM19c2cSiO2+2Wx5b0x0cg1MTxmp8/bSU7IiOgjmc+QvFm9M5j7Zd5ygZRzNzoNZSWzljCwffafG5IX08EDGOmqXPDDISGNEbM7nOy6nTgLXURWdQlxM7MY3JO6eGdjWz0zmNfkJLHB7czXNvqLgHQ7rb0lHAZPLyQEAQBAEBq0eHxxOkcxtnTPzvNybusG31OmgG5S3knIxLD46hnRytzMzNda5GrHB7TpycAfBE2twTwbEjA4EEAgggg6gg8CFBBEYbstSwSCSOMhzQQzM97wwO3iNr3EMB+bZenJtYJcmz74zgcNVk6ZhJjdmY5rnMe0/Newgj18FCk1uCeDOC4JDSNe2BmQPeXu1c67iAL3cSdwCNt7w3k0cQ2NpJnSOkjcemN3tEkgY51gA4sDsuYW32UqbRKkyXrqKOaN0UrA+N4s5p3EKE8ank+GEYSymaWsdIQSP7yR8lrCwDS8nK0DgNEbyS2fTDcOjga5sYID5HyOuSeu85nHXt4I3kN5NCn2Zhjk6SMysvIZDG2aRsReTcnog7LqdSLWJ1spcm94yb2I4ZHOYjICehlbKyxI67QQL23jU6KE2hkU2GxxzSzNBzz9HnNyQejBa2w4aEpl4wQRWKbHU075Xv6QdO0NlayR7GSWFgXNBsSPzxXpTaJyTDKBghEBbeMRiPKdbsDctj4LznXJBFYbsnBDIyQGR5iBEQkkc9sQIsejB3aad2ilzbJyTy8kGnVYaySWGV180BeWWOl3tyG446Kc6YJybUjA4EEXBBBHMFQQV2i2MgidA4Pmd5s4mIOkLmsBBBaBb0de/Qa20XpzbPW0SmN4QyqY1jy9pZI2RjmGzmvZuIJBHE7xxUJ4ITwMRwlk9O6nlLnMewNcb2cbW61wPSuL35onh5GdTTwvZlkM/nBlmlm6HoS6R4ddmYOGgaACCOFt5vcm6lyzoGzcGEs8686u7pDAIbaZcgeZL7r3ueduxRnTAyfPHMDZVBhc58b4nZo5IyGvadxtcEEEaEEEFSpYCeDGBYEyl6Qtc+SSZ+eSWQgve4CwvYAAAaAAABRKWQ3klVBAQBAEAQBAEAQBAEAQBAEAQBAEAQBAEAQBAEAQBAEAQBAEAQBAEAQBAEAQBAEAQBAEAQBAEAQBAEAQBAEAQBAEAQBAEAQBAEAQBAEAQBAEAQBAEAQBAEAQBAEAQBAEAQBAEAQBAEAQBAEAQBAEAQBAEAQBAEAQBAf//Z"/>
          <p:cNvSpPr>
            <a:spLocks noChangeAspect="1" noChangeArrowheads="1"/>
          </p:cNvSpPr>
          <p:nvPr/>
        </p:nvSpPr>
        <p:spPr bwMode="auto">
          <a:xfrm>
            <a:off x="155575" y="-1828800"/>
            <a:ext cx="45148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276" name="AutoShape 12" descr="data:image/jpeg;base64,/9j/4AAQSkZJRgABAQAAAQABAAD/2wCEAAkGBxQSEhUUExMWFhUUFBUYGBgYGBgYGhsXGBcYFx4fGxgYHCgiHRolGxgbITEhJikrLi4uFyIzODMsNygtLisBCgoKDg0OGxAQGy8lHyQ0LDUsLCwvLCwsLC8sLCwsLCwsLC80LCw0LywsLDQsLCwsLCwsLCwsLCwsLCwsLCwsLP/AABEIAM4A9AMBEQACEQEDEQH/xAAbAAEAAgMBAQAAAAAAAAAAAAAABQYBBAcCA//EAE0QAAEDAgMEBQUMBwYFBQAAAAEAAgMEEQUSIQYxQVETImFxgQcUMpGhI0JSU1RigpOx0dLwFRZykqLB0yQzlKOy8TRDY9TjRHOEwuH/xAAaAQEAAwEBAQAAAAAAAAAAAAAAAQQFAwIG/8QAOBEAAgEDAQMKBgEDBQEBAAAAAAECAwQRIRIxUQUTIkFhcZGhsfAUMlKBwdHhFULxIzOCkqJyNP/aAAwDAQACEQMRAD8A7igCAIAgCAIAgCAIAgCAIAgCAIAgCAIAgCAIAgCAIAgCAIAgCAIAgCAIAgCAIAgCAIAgCAIAgCAIAgCAIAgCAIAgCAIAgCAIAgCAIAgCAIDAQGUAQBAEAQBAEAQGpiGJRQNzTSNYOGY2J7hvJ7lEpKKy3g6UqNSq8QTZWqrb2MnLTwyTO7sg9oLv4VWldwziOpoQ5LklmrJRXj/HmalRjeKOBeIIYIxqXSaWHaXvaPGy8OtXayo47/aOsLexT2dqUnwX8J+pWajaqtJP9q0+YyMDwOS9u3sVeVzV6pL7YNCFlbY/2/Fv9nxO0tXqfOZB+79y8/EVX/d6HtWdv9C8x+tFYN1VJw3iMj+JpUqvV+r0HwVvjWmvP9kvg+1OISnKySGR/wAB4Y1x7mhzSfBdYXFWTwsMq17K0gsyi0uKy16MmxtfVQ/8TQuA+Ewn7HC38S7q4mvmiVPgKFT/AGqv2fv8Evhu2FJMQBJkcfeydQ+BPVPgSuka8JdZVq8n16azs5XFa/yTwXYpBAEAQBAEAQBAEAQBAEAQBAEAQBAEAQBAeJ5msaXPcGtaLkk2AA5koTGLk8JalKrdqp6t5iw9hsDZ0zhp9EOFgO12vYqsrhyezTWe014WNKhHbuX/AMf3/HifXDdg2Zukq5HTyHU3JtftPpH2DsRWybzN5PFXlSWNiitlFiq5oKKFzyGxxsG5oAudwAA3knRd+jTjncijCNW4qKK1bOQ7QbRSVkmaQ2jB6kQ3N7Tzfbj6lm1q3OdTwfU21nG3hiO/rfH+CMc7UC/eq/R4MspPBkvHPffgUyuHoRsswXA+Nuf2qMrh6E4aMttffrfQ67+YPNTle8ENSOjbE7XF5FPUOu46RyH33zXX99yPHdv33re5z0JGDyhyfsp1aa061w7V2ehY8T2Zpp/TiAPwmdU+zf43VqdGE96M+je1qXyy+z1K4cFraDrUshmhGpidc6cg3h9AjuXDm6lL5NVw9/gv/FW11pWjiXFe/XxJ7Z3aiKr6voSgdaN2/TflPvh7RxAXalXjU03Mp3VjUoa748f2Tq7FIIAgCAIAgCAIAgCAIAgCAIAgCAwUBhzgASSAANSeQ5oSlnRFBMkmLzkAllHE7tBeeevE8Adw13qjNyrT2Yvorf79DaxCwp5etR+ReKGijhYGRtDWjgPtPM9quRgorCMepUlUltSeWbC9Hg5V5TMWdLP0LdWQ7+RkcNfUDbxcs67qPa2V1bz6PkqhGFPnHvfoVEX5fnwVLpY/g1dOJlw5+tS9rgQsGJH+O/eoSkSkei643J0hoYb+fz60xLgDJ3DmLHQm4I7fu5L0lLgQscTsuxuMGqpmud/eMJZJ+03j4ix8StW3qOcNd58pfW6oVnFbnqicXcpla2n2WbP7rF7nUN1a4dXMRuuRx5FcKtBS1WjL9pfSpdCesH1HrZHaA1AdFMMtRFo8WtmA0zW530I4HvSjUb6Mt6F7aqk1OGsHu/RY13KAQBAEAQBAEAQBAEAQBAEBhAZQBAVTylV3R0ZYDYzODPo6ud6w23iuFzPZh3mlyVS27jOPl1JrZ/DRT08cQ3taMx5uOpPrXqjTUIJIqXNZ1armyRXU4GHOsCeQQJZOBPq3SOdITrI5zt/wiTz3arFqbEpN/g+3jBQio43I1nd/H88Vzaj7R7XcZz67+P51TEPaJx2GZTbW/O2qhKPtELXcg0+q3P2piPtBnpp4X5cbJiPtB9x6abDf7dAi2SHq9xdvJTVETTR+9cwPA7Wut7Q4K7ZyW3hcDH5Zh0Iy608HS1pHzwQFH2zZ5rVQVrNLuyyDmLWN+9l/3QqVytiSqGxYPn6M6Eu9e+8vAV0xwgCAIAgCAIAgCAIAgCAIAgCAICmeU+M9BFIBfo5dR3g/zFvFVbtZp54GryS/9SUc70W+nmD2Ne03a5ocD2EXCsQltRTRmSi4ycX1H0Xo8nznZma4c2kesITF4aZwCNtha1uB58v5LDbab0PuG865PIbroL6rzl43DOmrPMjdwtr+d6j7HqL7T6Fun5/mizwPKeu88O3DT7OaZ7CV3nojkDw5clGpGe09Bt+C9fYZ7S3+SyL+0vPKJ3tcz7irdr/u/YyuWJf6KXadTWmfNhAUjypvDoYYh6UktwOwNLT7Xj1qpeP/AEzW5Iyqkp9SRdY22AHIBWo7kZTeWelJAQBAEAQBAEAQBAYCAygCAIAgCA08Xw9tRC+J254tfkd4PgbFeZx2ouJ1o1XSmprqKtsVizonGhqRlkjJEZvo5u/KDztqOY7lWoS2HzUt/UaN/QVRfE0tU9/Z76+0uqtmSEBxTa6hdBVysA6pdnbwGV9z7DcfRWRcU9mo9T66xqxq0It79z+xCNeeHDkVwaXEuNJbz0QeP+1lGnEjKPdjxHPl4qMriRoecpIAv6gP5qdOJOmdxjxPqCj7+o+x6zcr9+nZ6t6lPG5kd50vyXYcWRSTOGsjsrf2W318SfYtGzi8OR8/yvWUqihHq/Jd1eMc8TStY0ucQ1rQSSTYADeSUJjFyeFvKLhZdiNf05BFPT6R3FrkajxJ6x7A0Kknz9TKfRRs1lG0tub/AL5b+z3uL6rpihAEAQBAEAQBAEAQAIAgCAIAgCAICC2o2ajrGg+hK30XjfzseNr8d4XGrRVRdpctLydu+Ke9ELQ7Uy0jhDiDHcmzAXuPnAb+8a8wuCuJU3s1V9y5OxhcLbtn/wAf1/PiXCjq2StD43te07nNII9nFXIyUllGVUpypy2ZrD7Sv7c7OedxBzB7tHfL84He3+Y7e9cLijzkdN6LvJ947eeH8r3/ALORdCASC0gi4NxxBtx8Vkttbz6lTbWcnl3L+Wi86E5Ytpa3M7kyicvILLjd7ETQzgZbHde6DLJXZ7BX1czWNGm97raNbz7+QXulDnJbKKt1cqhTcnv6lxO10lM2JjY2CzWAADsC24QUIqKPkJzc5OUt7NPGMdgpReV4BI0YNXnuaNbdu5ROpGCzJnaha1az6C+/V4lULanFXagw0gO7i6xvr8I/wjtIVNyncPC0iaSdGxWnSn6e/EutBRMhjbHG0Na0aD7+Z7VdhBQWEZFSpKpJyk8tmwvR4CAIAgCAIAgCAIAgMBAZQBAEAQBAEAQHxq6VkrcsjA5p4EX/ANj2qJRUlhnqE5QeYvDKlWbEujcZKKd0LuRvY9hPEdjgVUdq4vNOWDTp8oxktmvHaXv3pg+P6dxKm0npRM0e/YcptzJbmHsChVa0Pnjk9/DWVb/bqbL4P2vVkDjeL0VYczmS00+l3GMPa63whGSey9ge9cq0qdTXcy7b29xb6JqceGcP7ZKi82JAIIB9IA2NrgWvqqjTT3mosNZBcT+fzZRh+8BRSPbXE/kpr7wQ0jYw6GNzvdpejZfWzHvcdPeta32my9RWXq8LxOdVzS6EcvvSXmXnD9raenYIqOlmkPM2bmPMkXcT9FXY16dNYgm3797jHqWFWo9uvUS88ei8zZD8VquDKWM+Drd5u6/cGr3tXE9y2ffvqOeLChxm/L9ebJHCti4YznlJmkOpLt1+djcnxJXqFslrN5ZXr8o1JrZh0V2e/QszRYWGgCtJYM8ygCAIAgCAIAgCAIAgCAwEBlAEAQBAEAQBAEAQBAa1VQRSf3kbH/tNB+0LzKEZb1k9wqzh8ra7iLn2Pon76do/ZLm/6SFxdrRf9v4LMeULmO6b9fU5LjlI2OomY0Wa2WRoFySAHWG88uay6sYxm4pbj6e2qynSjKW9pFm8nuAwVAmMzS/IWAdZzRqHX9Ejku1rRhUk8mfynd1aWyoPGc8C8wbL0jN1Oz6Qzf6rq+rakv7UY0r24lvm/QlIKdrBZjWtHJoAHsXWMVHcivKUpb3k+i9HkIAgCAIAgCAIAgCAIAgCAIAEAQBAEAQBAEAQBAEBy/aXairiqpo45i1jX2AyxkAWHNt1n17ipGo4p6dx9DZ2dvOjGUo5fe+PeRo2wr7/AN+f3IvwLj8XV4+RZ/p9p9Pm/wBng7ZV/wAefq4vwKfi6vtE/wBPtPp83+yGqZnSOe9xJe4uJN7ak3Og0GvJV3NybbLcIxglFbkbmD4zUU2foXFme19Guvl3ekDbf2LpCrKn8qOVe3o1sc5rjv8AwSn66Vvx38Ef4V0+Lq+0V/6dbfT5v9nsbZ1vxv8Alx/hT4ur2Ef061+nzZdNhMWmqY5HTOzFrwB1Q3SwPvQrltVlUT2jI5RoU6M0qa6izqyZwQBAEAQBAEAQBAEAQBAYKABAZQBAEAQBAEAQBAEBqS4ZC4lzoY3E7yWNJPiQvDpxby0dFVmlhSfieP0PT/ERfVt+5RzNP6V4E8/V+p+LH6Gp/iIvq2/cnM0/pXgPiKv1PxZTcQ8nz3yyPZIxrXPcQ3KdASdNOSpzsm5NpmrS5VjGCi0211krszse2nz9MIpc2XLdt7WBv6Q7vUulG12M7WpWur+VVrYyvuTf6Dpvk8X7jfuVjmaf0oqfE1vqfix+g6b4iL9xv3KOZp/Sh8TW+p+Js0lFHECI2NYCbkNAFz4L3GEY7keJ1Jz1k8n3Xo8BAEAQBAEAQBAEAQBAEBh25AAgMoAgMAoDKAIAgCAIAgCAIAgCAIAgCAIAgCAIAgCAIAgCAIAgCAIAUAQFZ2z2qFG0NYA6Z4u0Hc0bszrcL7hxseS4VqyprtNCxsXcPL0iveEc7Dq3EHHR82uovZg8NGhZz56s9+fQ3Gra0XD1/ZufqVWR9ZsIBHwJGB3sIT4SstUc/wCpW8tHLxTLR5Pq6pL5YagvPRtYWiQHMLkg3cdSNOPJWrSVTacJvd4mbylTo7MalLGud241tsNtnskdT0vpNNnyb7Hi1gOhI4nvHaJubnZ6MHr6HWx5NjKKqVtz3L8srcWz1ZVjpDG999zpHDXuznUd2ipxp1qmur+/vyNB3dvQ6KeOxL9D+24e4HrxcgTmjPZYEtP2qcVqT349Bm1u1jR+T/f4Oh7I7TNrWG7ckrLZm3uCDuc3sPLePUToUK/OLXeYV7ZO3lo8xe5/hnOtrK2RtZUASPAEnBzgLWHAH82WfcuXOyxLz7DdsqUHbwbWuOBJjZXELXDnG+tumN/a6y9fD3D1z5lf460zhr/yazMZr6GTK8v55JTnaR8117+INroqlek8N+J0dva3MMxx3rR/c6Ps9jbKuLOwFpBs5hsS0+G8HeDxWjRrKosowLm2lQnsv7Piclkq5jKWtkk60ha0dI8al1h77tWRKVTba2nv4n08adJQTaW7guBPDZrEr+lJ/iD+Ndvh7ni/EpfGWfBf9f4JzY3CKyGcuqC8sMbhrLnGbM22mY8AdbLvb0q0Z5m3jvyU76vb1KaVLGc8MFSwnEpvOogZpbGdgIL329MDi7d2Kqp1Oc+Z7+PaadWjT+HbUVu4Lh3HYVsnywQFJ2s21MTnQ0wBe3R0hFwCN4aOLhx4Dt4Uri6cHsw3+hr2XJynHnKu7qRU4WV9UczTPIOeZzW37LODeegVNO4qaptmm5WlDR7K+2X6Nn2cMRpBmvO0DiSXs8bktt3qV8RDV59TynZ13jR+T/B0bAMVMtIyeUtbdjnPI0aMpIJ1JtoFpUKjnTUpGBc0FCu6cOOhQ8e23mndkps0cd7Age6P8fe34Aa9vBUq13OWlPRcff8Ak2rbk2lSW1V1fkvfgaYo8RtntVc/Tkv6s1/Yuajcb9Tq6ln8uY+C/RvYLtrPA7JPeVgNjf8AvGdx99bkde1dKdzUi8S1RwuOTqVRbVPR+T/R0umqGyMa9hDmuAII4grSjJSWUYEouLcZb0fVSeQgCAIAgOHbUVBmrZ3OJv0rmDuY7IB6h7Vk3Eszeeo+vs483bxS4Z8dTsuE4eynibEwWDR4k8Se0ladOChFJHytarKrNzl1m4vZyNPFqjooZZQNWRPcPotJ+0LzLRNnSjHbnGPFo4/slRNmq4WPNwXEuvvdlBeb99vaVkUoqdRbXWfV31WVOhJx094O1gLZPkDUxigbPC+N4uHNNuw20I7QV4nBTi4s60KsqVRTj1HIdjaww1kRB9J4jcOYf1fYbH6KyKMtiomfU38Oct5Z719jxtiP7ZU6290PP4IS6a5yWnvBNi38NDTqO0wei39kfYtiHyo+Sl8zIDb6jbJRyOI1js5p5agH2H7FxuYKVN56i5ydUlGukuvQpnk2qi2ryg9WWNwI7WjMPZm9aoWkkqqS6zW5VhtUMvqfqQLpsk2ffllLrajc+9vYq8sKbfb+S8o7VLZ4r8F5HlIZ8nd++Pwq/wDHx+l+Rjf0eX1+RNbM7UtrHPa2MsyAG5IN7m3DuXehcqq2ksFS7sXbpNvOTm2D/wDFxa/+oj530esro859/wAm/W//ADvT+38HalvHyRoY9VmGnlkG9sbiO+2ntXipLZi3wO1vDnKsYvrZynZDDm1FUxjyS3rOdqdQNbeJssWhTVSoos+lvq0qVFuPcdjY0AAAAAbgNAtxJJYR8q3nVnoqSCm+UeboqVscYyCSTXKLCwu47ubiFSvHs08Lr/yavJcdus5S1wv4I/yX4e13STO6zmuDGk8NLkjt1Av3rjY04tuXA78r1pLZprTrZ0JaZhlE8pmGMyMqALOzZHcLggkE9oy2v2qhfU47O2bPJNeW06T3dR9PJfWudHLEdzHBzewPvcetvtKiwno4kcr00pxmuvf9i7rQMcIAgCAIDju3mHGCqeSLMlzSNd3m7h3gn2jmsq7pyU2+pn1HJ1VVaKXWtP0XnZXbCGoY1kj2smAAIcbB5HFhO+++28e1W7e4UopPRmRecn1KUnKKzH07yyTVLGDM57WgC9yQBbvKtFCMJSeEiHgx2mrXS00T+kvE7M5o6ljZujuJ63C47VyVWEpbCZana1rdRqzWNd3WcvglfQ1bS5vWhk1A0uLEG1+bTcd6yMTpT7mfRSjC6oaP5kdfwvF4ahgfFI1wO8X6w7HN3g962YVIzWYny9a3qUZbM1gidrtpoqaJ7WuDpnNIaxupF9MzrbgN+u+1l4r1lTj29SLNlZTrTTaxHrf6KN5PsNM1U12XqQ9cm3H3vjfXwKy7enKdRZ3LVmzynVVOjjOr0/ZobYkCsqLj/mH/AEhLra5yWPeh2sVm3h3HaKb0G/sj7FsQ+VHyc/mZT/KJj8bITTscHSyWDgNcrQbnNyJtax5lVrursw2FvZqcmWkpVFVekV5vsIXyZUJfO6bLZsbMoPznf/l/WFUs4SdTL6i3ytVUaap51b9CtxtBqQC0WNRYjs6Sx4cuCrSztvv/ACaDyqOU+r8HXv1cpPk0X7jfuW1zFL6V4Hy/xlf634s2KHC4YSTFExhcLHK0C4HcvUaUIvMVg51K9SppOTfecdwkjzyLn5wz/WONliZfObuv8n1NbPw7/wDn8HblvHyJqYvR9NBJH8NjgO8jT2rzOO1FridaNTm6inwZyDA680dU17mnqOLXt42PVI14jf3hYdOUqdRNrdvPqbikrii4p79UdhoK6OdgfE9r2niD9vI9hW5CamsxPlalKdOWzNYZ7q6tkTS+R7WNG8uIaPWVLaSyyIU5TezFZfYVDbQMraITwHO2N7jexF2gljtDwBF+4KnctVKW1DXBp2O1b3HN1NG/8oiPJvjbIXPglOQSEFpdYDONC0ngSLW7u0KvZVVGTjLTJb5VtZVEqkNcb+7idMWqfPHOvKVjsb8tNG4OLXZpCNQCBYNvz1JPKwWfe1ljYjq+s3uSrWcc1pacP2SPkyoCyF8pFulIDf2WX19ZPqSxi8OTK/K1VSqKC6vyXRaBkhAEAQBAaOL4VHUx9HK243gjQtPMHmvFSnGosSO1CvOjLagzn+IeTaUH3KVj2/Ou0/YQfYqE7F9TNylyzTx04tPs1/RpweTqpJ1EbeFy7v5Alc/gZvQ7S5ZpY0yXTZLZJtES8yF73NynSzQLg6cTqFct7ZUnnOWY97fu5SjjCRs7S7MRVguSWSgWa8chwcOI1XqvbQq79/E8Wl9O3eFquBQ6zyc1Nzbo5BrY3sfU4BUXZTW42qfLNHHWjawvycSkjpXsjbyb1j4C1vapjYSe/Q51uWYf2Jt9uh0LCcLjpoxHE2w3k8SeZPErRpUo044iYNavOtLamyhbRbFVM1TLKwMyvdcXdY2sFRrWspzcl1m3a8pUadGMJZyjVGw9doM2n/uleFa1uPmdf6pbcPI3sM8nD7jppWtF9RHqT4kAD1Feo8nt/M/A4VeWFjoR8S+0FCyBgjjaGtHtPMnie1aFOnGnHZijEqVJVJbUnlnNKvYerL3ENbYucR1mjebjxWXKyqOTfafRU+VLdRSfBD9UcR+E768/evXw1xxfj/I/qNpw/wDJM7JYBWw1IfO55jyuFjLmFyBbq3XWhSrRmnLd35Kl9d21Wjs00s92CCk2JrMxIYB1iR12DjcHTiq7s6u03jzLceUrfZSb6uDPr+q2Jb80n+IP4l75i44vx/kj4+z4L/r/AAS2ymB10VS187nmOzgbzZh6JtduY8V7o0a8aicm8d/8la9urapRcaaWe7HmSu0+x7KomRhyS8TbqusLdbke0e1dri0jVe0tGVbTlCVBbL1j6FNk2NrY3HIz6UbwP5gql8JVg9PJmsuUraa1f2a/yfSHYarlN5LN+c94cbdlsx5IrOtP5vN/5PMuVLeC6Ovcsfo6JgGEimp2wl2e2a5ta+YknTlqtOhR5qGznJhXNfnqrqYwVHaDYAkl9MRY3PRu0sT8F1t3YfWqdaxy8w8DUteVsJRq+P7IJuzGIAZMsoba2XpBltu3B1rLh8PXSws+Jcd9aPpaZ7tfTJL4F5P33BqC1rR7xtiT2EgWA7rn7V0pWEs5m8Iq3PK0cYpLL4s6HDEGtDWgBrRYAbgAtSMVFYRhNuTyz2pICAIAgCAIAgCAIAgCAIAgCA5zju1U1NiDwXkwscwGOzfRMbSbaZr63Gu/sWdXuJ06uFuN23sada1Tx0nnXXj4ElLjkjsUhjZLeCSNrg0BmVwLHuvcjNrYceC9zry56Ki9Hj8nCNrFWcpyj0k+3ivsTmNbTU1IQ2aSziLhoBcbcyANBodTyKs1K8KfzMp29lWrrMFp4Gzh2MQzxmWKQOY2+bfcWFyC06g24WXqFSM1mLOdW3qUp7E1hmjQ7X0kz2Rxylz5CQ0ZHjcL63bp4rnG6pSaSZ3qcn3FOLlKOEu1ELhu3TZa0xuc1sB6kfVdmfIXNAJ4gHXSwtxK4fGf6uz/AG/ktVeTJQobSWZb3qsJFixjaGnpSBNJZxFw0BznW52aDYd6s1K0KfzMo0LStX1gtPD1NnC8UiqWZ4Xh7b2Nrgg8iDqD3r1CpGazFnOtQqUZbM1hm4vZyCAIAgCAIAgCAIAgCAIAgCAIAgCAIAgCAIAgCA53VYeJsXmjkF43x28ehbYjtBWfOKncbL96G3CrzdjGUd6f5ZFbPYdJBiUUUg1Y5wvrbLkdYjsI1VeFNwrxi3uLVzWhVtJTj1kpizvNcVdPUMc6GRnUcG5gDla3d4EfS7V3qtU7hVJ7itRXP2SpU30k9VuPvsNTOyVkuUtjlByAi2gznd2BwHs4KbRZlOa3PceOUZxzThnLW/yPv5L6RvQPeWDP0pAJGoGRu48N59aWEU4tvX/B55Wm+cUU9MfkjaB0dPi0olYA17ssfUFg9xjLSBw468FzbjC5e1uO9RSq2MXB6rfr1LOTGPB8OKOkfJ0LXtBZK6LpGgZA21udwR49qV8xuNpvC6srJNtsVLPYUdpres46yY8n9MwGaWOR7w8i5MRibmBcbtu4g793DRdrSK2pSUs57MIq8pTliMJRSx258S5K8ZQQBAEAQBAEAQBAEAQBAEAQEVU5nyEMrAw3t0YETiCBqNRftXr7Ej9H1Hyt31UX3KMrgAKCo+Vn6qP7lOVwBnzGo+Vf5TFGVwIMGhqflf8Aks+9MrgTofCBs0mcR1rSWOLHWiYcrxYkEZtDYjTtU/YH28yqvlbfqG/iUZXAaGRR1Xypv1A/GmUNB5pVfKWfUf8AkTK4DQ+UEdQ8dSsicGktJbCD1m6EG0tgQd4U6cBoexR1fyqI/wDxz/KZRpwGhh1HVnfUwHvpnf106PAnKM+a1nymD/DO/rqejwI0PMkNUxpc6qpmtaCSTTuAAA1JPnGgCLZ6kMo8tpqp4DhUUzri7XebOOh1BBFRuUNR6178Cc9R7fSVbhZ09Me+meR6vOEey+oJ43HptNWD/n09uXm7/wDuE6PD34ENoCGsG+en+oeOX/X/ADdT0RoZENZ8fT/USf8AcJ0RoOirPjqf6iT+umg0AirPjaf6mT+so0Gg6Os+Np/qZP6yaDQdHWfGU/1UnZ/1e9NBoAys+HT/AFcn9RNBoZy1fwqf9yQf/dNBobtGJLHpSwuvpkBAtp8I773UEH3QBAEAQBAcirMAkq58Sjhp2Oe6sYRUuc1phIZGdPfk6X0+ErG1hLPA9rQve3GIzU1GZID7q2SBouAb5pWMIIPMEi/C65QSb1PKWT7VFTNR0MsszxUSwxyyEtbkDrAuDQ0E2A0F+y6hJSlhAgMLxmsifQuqJ2TsrrNLWxhnRudGZAWFty5otY5ud78/TimnjqGDf2txWoFVSUlM9sRqBM98rmB5DYmg5WtOhJv4WURisNsJHw8m7n3xDpHNc8YhIHFosCRFELgXP2qanUSzXrdp6hlFiUwczpKWqljiu3QNDow0EDebO79UUVtJDGqJ7bLG3UdFJOxoc8BgaHXy5nuawF1vejNc7t28LzCKbwzzg3cFp52MtUTNmeTe7Y+jAFhpa5vrfXkQoeOokj9i6kyRTEtjaW1lU33NoYCGykAkDe8jUniVM1hhorWD7X1c0jJQwuhfUmMwtppepDndHn849BzgQHOG61xoV7lBInBYttcUqIG0wpsmeerjhPSNLmhr2vN9CNxaF5gk85ISM7MYjO6aqp6l0b307oiHsYWAtlYXAFpcdQQePFJJYTQZWdqsXq6huJsidCynponxPDmuMj80GZ7g4OAbYO00N8vbp0hFJriMFphxMU2GMnLS4RUbH5RvOWIG3ZfcuSjmWBjUisNx6sZLSeddA6Ot0aImva6N5YZG3LnkPbYWvprr2L04rDwMZRdFzIKVt5HmqsPaYTM0vqLxAhua0QI1c4DQjNqeC6Q+VkosNH7jSkth6HIyRwjJDsti46lriDffoeK8b2QQlPtNKY8LcQy9a4CQWIteF8nUBNx1mjffQr047+wnBjygVNUx1H5vKyNr6uJhuH3c52YgOLXD3LQ3bvOmoSGNchEltXi0tHQvnAY6WMRXuHZCXPY11he9tTbXkoisvAPZxd/6RFLZvRmjM19c2cSiO2+2Wx5b0x0cg1MTxmp8/bSU7IiOgjmc+QvFm9M5j7Zd5ygZRzNzoNZSWzljCwffafG5IX08EDGOmqXPDDISGNEbM7nOy6nTgLXURWdQlxM7MY3JO6eGdjWz0zmNfkJLHB7czXNvqLgHQ7rb0lHAZPLyQEAQBAEBq0eHxxOkcxtnTPzvNybusG31OmgG5S3knIxLD46hnRytzMzNda5GrHB7TpycAfBE2twTwbEjA4EEAgggg6gg8CFBBEYbstSwSCSOMhzQQzM97wwO3iNr3EMB+bZenJtYJcmz74zgcNVk6ZhJjdmY5rnMe0/Newgj18FCk1uCeDOC4JDSNe2BmQPeXu1c67iAL3cSdwCNt7w3k0cQ2NpJnSOkjcemN3tEkgY51gA4sDsuYW32UqbRKkyXrqKOaN0UrA+N4s5p3EKE8ank+GEYSymaWsdIQSP7yR8lrCwDS8nK0DgNEbyS2fTDcOjga5sYID5HyOuSeu85nHXt4I3kN5NCn2Zhjk6SMysvIZDG2aRsReTcnog7LqdSLWJ1spcm94yb2I4ZHOYjICehlbKyxI67QQL23jU6KE2hkU2GxxzSzNBzz9HnNyQejBa2w4aEpl4wQRWKbHU075Xv6QdO0NlayR7GSWFgXNBsSPzxXpTaJyTDKBghEBbeMRiPKdbsDctj4LznXJBFYbsnBDIyQGR5iBEQkkc9sQIsejB3aad2ilzbJyTy8kGnVYaySWGV180BeWWOl3tyG446Kc6YJybUjA4EEXBBBHMFQQV2i2MgidA4Pmd5s4mIOkLmsBBBaBb0de/Qa20XpzbPW0SmN4QyqY1jy9pZI2RjmGzmvZuIJBHE7xxUJ4ITwMRwlk9O6nlLnMewNcb2cbW61wPSuL35onh5GdTTwvZlkM/nBlmlm6HoS6R4ddmYOGgaACCOFt5vcm6lyzoGzcGEs8686u7pDAIbaZcgeZL7r3ueduxRnTAyfPHMDZVBhc58b4nZo5IyGvadxtcEEEaEEEFSpYCeDGBYEyl6Qtc+SSZ+eSWQgve4CwvYAAAaAAABRKWQ3klVBAQBAEAQBAEAQBAEAQBAEAQBAEAQBAEAQBAEAQBAEAQBAEAQBAEAQBAEAQBAEAQBAEAQBAEAQBAEAQBAEAQBAEAQBAEAQBAEAQBAEAQBAEAQBAEAQBAEAQBAEAQBAEAQBAEAQBAEAQBAEAQBAEAQBAEAQBAEAQBAf//Z"/>
          <p:cNvSpPr>
            <a:spLocks noChangeAspect="1" noChangeArrowheads="1"/>
          </p:cNvSpPr>
          <p:nvPr/>
        </p:nvSpPr>
        <p:spPr bwMode="auto">
          <a:xfrm>
            <a:off x="155575" y="-1828800"/>
            <a:ext cx="45148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278" name="AutoShape 14" descr="data:image/jpeg;base64,/9j/4AAQSkZJRgABAQAAAQABAAD/2wCEAAkGBxQPEBQUEBQUFBQVFBYVFBUVFRQWFBUUFhQWFhQVFBQYHCggGBolHRQUITEiJSkrLi4uFx8zODMsNygvLisBCgoKDg0OGxAQGywkICYsLy4vLywvLCwsNCwsLCwsLCwsLCwsLC8sLCwsLCwsLCwsLCwsLCwsLCwsLCwsLCwsLP/AABEIAL8BBwMBEQACEQEDEQH/xAAbAAEAAgMBAQAAAAAAAAAAAAAABQYBAgMEB//EAEcQAAEDAgMFBAcDBwwCAwAAAAEAAgMEEQYSIQUxQVFxEyJhkTJCgaGxwdEUUnIHFiNikqLCFSQzNFNzgrKz0uHwY/FDg6P/xAAZAQEAAwEBAAAAAAAAAAAAAAAAAQMEAgX/xAAzEQACAgIABAQGAQMDBQAAAAAAAQIDBBESITFRExRBYSIyM3GB8JEjseFCodEkUmLB8f/aAAwDAQACEQMRAD8A+4oDBQGFIMqAEAQBAZQBAEAQBAYQGCVJJqSpBi6AIDYFQDZQQZQBAEAQBAEAQBAEAQBAEAQBAEBhAEAQBAEAQBAZQBAEBq5wAudBxKAhq7FFPFfv5yODBf8Ae3e9UzyK4+v8GiGLZL019yIkxhJJpT05d4m7vMNHzVHnG/kjs0LDjH55EZX4lrGGzw2M8g1uYdQSSPaq55Ny68iyGPU+nM8DsTVR/wDlPsDR8lV5q3v/AGLPL19jAxLVcJXeTfoo81b/AN39ifL19jvDiyqB9MHq1vysu1l29zl4tXYmWYqqYwDLT3ba+ZuYA9Hagq7zVkfmiUPFrlyjIkaLGUEmj80Z8Rdvm36KyOZW+vIqlh2LpzJ6mqWStzRua4c2kFaVJNbRmlFxemjspOQgCAIAgCAIAgCAIAgCAIDCAIAgCAIAgMoAgCAr+28TspzkjHaSbrD0WnkSN58As9uTGHJc2aqcWU+cuSIpmx6uu71S8xs3hltbfgGg9uqo8K23nN6X76f8l7upp5QW3++pN0OGqeG3cDzzf3vduHktMMauPpv7maeTZL119iExRiTsyYaY2I0e8er+q3x8VRkZPD8EDRj4+/jmUtzrm51N9SdSed152zeaKAZJQGEBL7C25JSO7pLmH0mE6HxHIq+m+Vb9uxVbTGxe5fm0dNXRiTI1wcPStleDxBI1BC9LgqtXFo8zjtqlw7Iepwi+I56OVzXD1XGx6B4+BCzyxJRe62aI5cZLViFDiiSF/ZVzC0/fA16kDQjxakMqUXw2r9/ewnixmuKplshma9ocwhzSLgg3BW1NNbRhaaembqSAgCAIAgCAIAgCAIAgCAIDCAIDKAIAgCAq2KNtvzimprmR1g4jeLj0RyNtSeCyZFzT4IdTbj0rXiT6Hsw/h1lMA59nyne7g3wZ9d67ox1Dm+pXfkOzkuhOLQZiExXtT7NAS30391nMc3ewfJU5Fvhw2uppxquOfPoj5i5eOeuFBBqUJBQBCDYBAWTBW1TDP2bj3JNOj/VPy9o5LXiW8EuH0ZlyquOHEuqPoq9Q8o820dnx1DMkrQ4cOYPNp4FcTrjNakd12Sg9xKfml2TMASX07z/76PHvt5YVxY0tdYv9/n+56HwZMO0l+/wXaCYSNDmG7XC4I4gr0E01tHmyi4vTOikgIAgCAIAgCAIAgCAIAgCAIAgCAIDz7Qqeyie/7jS7yGi5lLhi2dQjxSSKzgaizdpUyave4hpPW7yOp+CyYsd7sfU25k9arXQtq2mAFAfPcfVJdUNZwYwH2uOvuAXnZstySPUw1qGys3WE2GqEAoDCAygNgUBs1+UgjeCCOoNwpXsD7BRT9pGx/wB5rXeYBXuRlxRTPCnHhk0d10cnk2pQtqInRv3OGh5O4OHQriyCnFxZ3XY4SUkV/A1U4CWnfvjcSPAXs4dL6+1ZcST5wfoa8yC5TXqWtbTCEAQBAEAQBAEAQBAEBhAZQBAEAQBARmJWF1JMB9wny1PwVV63Wy7HerInkwS8GjYB6rnA9cxPwIVeK/6ZZlr+qTq0mUwVJJ81xu3+eO/Cz4Lysz6h6uL9NEAVlNJlQAQpBiygGEBkIDYKUD6zsAWpYL/2TP8AKF7NP04/Y8W/6kvuSCtKggKfh05tpVLm+jZ/nnb9CsNP15aN9/KiKft/YuC3GAIAgCAIAgCAIAgCAIAgCAIAgCAIDWRgcCDqCLEcwd6NbJT09opWyag7Oqnwy/0TyC13AfddflbQ9F59cvAscJdD0bY+PWpx6ouwK9A80FAUX8oNGQ+OUDQjIeoN2/xeSw5seal+D0sKXJxKgV55uMXQgBQSLoDCkGwUA7UlOZZGsbvc4NHtK6im3pHMpKKbZ9hhjDWho3AADoBYL3EtLR4Te3s3UkETiTa4pYSb/pHXDB4/ePgN6putVcd+voX49Lsl7ep4cE7NMUJkf6cpB13hg9G/ibk+0KvFrcY8T6sszLFKXCuiLItRkCAIAgCAIAgCAIAgCAIAgCAIAgCAICM27sdlWzK7Rw1Y/i0/MeCqtpVi0y6m51vaK3s/bE2z3CGraSzcxw1sP1T6zfDePcs0LpUvgs6GudMLlx19S30lWyZuaNwc08R8xwK2xkpLaMMoSi9SRx2vs9tRC6N3EaH7rhuK5sgrI8LJqscJKSPlNZTOhe5kgs5psR8x4LxpRcXpntRkpLaOBXJ0CgFkIMIDYIC64F2KQftEg4ERA+Ohf8QPat2JTv43+DBmXf6F+S6L0DzyD25iaKmBa0iST7o3A/rnh03qi7IjXy9TTTjSs5vkiK2PsSSrl+0Vm7e1h0uOF2+qzw48fHPXTK2XHZ/H76F9t8a4+HX+/wCS5LeeeEAQBAEAQBAEAQBAEAQBAEAQBAEAQGEBlAcKykZMwtlaHNPA/EciuZRUlpnUZyi9xZVqnCksDs9FKQfuuNj0DtzujvNZJY04Pdb/AH97m2OVGa1Yjk3FFRTd2sgOnrAZSfb6J9lkWTOH1IkvGrnzrZrtWvo69gzOMUg9FzmnTwcRcEe1LJ03Lrpk1wuqfTaKjVUxjdYlrhwcxwc09CPmsEouJtjLZxXJICAyG3NkBP7G2bAwh9ZLGANRE05ifx5b6eC1VVQXOxr7Gayyb5Vr8lgqsaRNs2FjnncPUHhYb/ctMsuC5R5maOHN85PR5CK+u0I7CM9Waf5ne4Kvd9vTkv4/yWf0Kvd/z/gmdjYWhpiHH9JIPWcNAebW8OupV1WNGHN82Z7cqc+S5InVpMwQBAEAQBAEAQBAEAQBAEAQBAYsgMoAgCAIAgCAwgMOaCLHUcjuQlciLq8O00vpRNB5tuw/u2VMseuXVF0ciyPqRc2B4D6L5G+1p+IVTwoPo2XLMn6pFaxNsIUZZleXZ828AWtbl1WS+jwtc9mui7xd8iKo4e0kYy9szmtv1IF1RFbaRdJ6TZdY8Cx+tK89A0fVegsFesjA81+iPdT4Ppm7w5/4nH+GysWHWuvMqll2PpyJek2fFD/RRsZ+FoB9p3q6NcY9EUSslL5meldnBlAEAQBAEAQBAEAQBAEAQBAEAQBAEAQBAEAQBAEBhAV7Fe3ZKMxiNrDnDr5r8LbrHxWfIudetGvGojYnsgRjib7kX731Wbzs+yNPkod2Djeb+zj/AHvqnnpdkPJQ7situbbfWZM7WtyXtlvre2+/RUXXu3W10LqqVXvRH0spY9rxqWuDhfcSCDr5KqL09lkltaLP+fEv9lH+99Vs87LsjJ5KPdmRjmX+yj83J52XYjyUe7PRRYzkklYwxMAc9rbgu0BIF/euo5jbS0czw4qLey6reeeEAQBAEAQBAEAQBAEAQBAEAQBAEAQBAEAQBAEBhAEBHbX2JFV5e1Du7e1nEb7X+CqsqjZ8xbVdKv5SOODKblJ+2VX5Sst85Z7GDgym/wDJ+3/wo8nX7k+cs9iHxBhUsyfZWPfe+e5Btutvt4qi/F1rgTNFGUpb43ojKXDc5kYHxPDS5ocdNG3Fzv5KmOPPa2mWyyK9PTLV+ZVPzk/bH0W3ydfuYvOWew/Mqn5y/tD/AGp5Ov3HnbPY3p8HwRva9pku1wcO8LXBuPVUrEgmmtkPLm1rkWJaTKEAQBAEAQBAEAQBAEAQBAEAQBAYQBAEAQBAZQGEAQBAEAQBAEAQBAEAQGUAQBAEAQBAEAQBAEAQBAEAQBAEBHbb2wykZmfqT6LRvcfkPFV2WxrW2W1UysekUOuxTUynuv7McGx6fvbyvPllWPo9Howxq4+mzj9vrG94vqAOZ7S3v0XHi2rntnfh1PlpFhwliGaaYRSkPBa4h1gHC3TQ+S1Y985S4ZGXJx4RjxR5ExiHb7KQW9KQi7WeHNx4D4q+65Vr3KKKHY/Ypk+JaqV2khbybG0D5XWB5Nj9TfHGqiuhiPEVVEdZHfheAb+YuoWTan1JePVJdC34dxI2q7jgGSgXtwcOJb9FupyFZyfJmC/HdfNdCPxltianlY2F+UFlzo065iOIVeVdODXCy3FphOLckQbMRVrhdr3EcxEw9dQ1Z1k3P/4aHj0rqv8Ac6Q4tqmHvlrt3dcwD4WKlZdifMh4lTXItuwMQsqxa2SQC5YTe45tPELZTfGzl6mK7HlXz9CJxftuanma2J4aCwOPdadS5w4jwCqybp1ySiX41MJw3JepDMxPWEXDrjmI2keYCz+at/UX+Wq/WZ/Oestv/wDzb9FPmrf1EeWq/WTOKNuzU7ohG4DNGHOu0HvE+KvyL5Qa0UY9EJp77kvhWvfUU+eUguzOGgA0FuAV1FjnDbKMitQnpEwrig41dS2JhfIQ1o1JP/dSolJRW2dRi5PSKZtHGrySIGNaODn6uPsBsPesE81/6V/J6EMJa+JkZ+d1Vf8ApG9MjPoqvN2dy3ylXYnMPYsfNK2KVjSXEgObpawvq03vuWinKcpKMkZrsWMYuUWWPau046WPPIfAAek48gFqssjBbZlrqlY9IptZjSZxPZtYweIzO9p3e5YJZkn8qN8cKCXPmcqfGNQDqWOHItt/lsuVmWLro6eHW+5a9hYhZV922SQb2k3uObTxW2nIjZy6MxXY8q+fVEyrzOEAQBAEAQGEB8uxbWGWrkvuYezb4Bu/33K8nJnxWP2PYx4cNaLnhTYrIIWPsDI9ocXEagOFw0cha3VbselRiperMGRc5ScfQnloMx5P5OiEnahjQ8AjMNCQd97b1z4ceLi1zLPEk48O+R8uq53VM7nb3SPsL8LmzR0AsF5E5OybZ7EYquGux9O2TsqOljDYwL27zvWceJJ+S9WuqNa0jyLbZWPbOu0KGOoYWStDgfMHmDwK6nCM1qRzCyUHuJ8rnDqSocGnvRSaHnY6eY4Lx2nXP3R7Kash7NE1jicSSQvG50IcP8RJC0Zb4nF+xRiR4YyXuWHAn9U/+x/yWjD+n+TLmfU/BK7V2ZHUsLJGj9V1u808CCr7K4zWmUV2Sg9o+WwTOppwQbOjeQbfqmzh03j2rx1J1z32PYaU467k3j1+aojI4wtI9rnLTmPcl9ijDWoP7kjhfEEEFM2OR5DgXEjK473EjUBWY99cIak/7lWRROc9xRMMxVSkgCQ3Og7j9/kr1k1d/wDZlHlbe3+6K5+UL+nj/u/4is2b8yNWF8j+5O4EH80H43/FX4n0zNmfU/BYVpMpQMe7QL5hCD3YwCRze4XuegI8yvNzLG5cHY9TDr1Di7nswjh1j4xNMM1ycjT6NgbZnDibgrrGx1JcczjKyHF8ES2ikjtbIy3LK23lZbuCPZGDjl12eEYegbMyVjMj2m/c0abgjVu7jwVfgQUlJLRb5ibi4t7KJimvM9S/XusJY0cg3Qn2m58l52TZxWP2PSx61CtFww/hyOGNrpGNfKQC4uF8pPqtB3W5rdTjxityW2YL8iUpai9IkK/Y0M7bPjb4OaAHDoQrJ0wmtNFULpwe0z5xUxvpKgtB78T9Hc+LT7QfevKlF1z0uqPXi1bDfoz6hQ1IliZINz2h3mL2XsQlxRTPFnHhk4nddHIQBAEAQGEB8qxRTGKrlB9Z2ceIdrp529i8jIi1Yz2aJKVaL5hbajKiBgBGdjQ17eOgsDbkbL0cexTgu6POyKnCbfoyZVxnOElQzMIy4Z3A2bfvEW1NlHEt6OlGWuLXI+UFpp5rEd6KTd+F3/C8V7hP7M9vlOP3PrFHVNmY17DdrhcfQ+K9qMlJbR4k4OL0zeaUMaXOIDQLkncApb0tshJt6R8m2lP9oqHvaPTeco4m5s0ddy8WyXHNtHtwjwQSfoiWxlD2ToGH1Kdjf2bhX5UeHhj2RTjS4lJ+5ZMCf1Qfjf8AJasT6f5MmZ9T8E9PKI2lzyA1ouSeAC0tpLbMyTb0j5BVOM0zi0aySEgeLnaD3rw5Pik2vVntxXDFb9CdxyzLPG37sLB5FwWnLWpJexnxHuDfuenYGFo6mBsjpHtJLhZuW2hI4jwU04qshxNnN2U658KRJx4Jia4HtJNCDbu8DfkrlhRT6spebJ+iIv8AKCf08f8Ad/xFVZvzL7F2F8j+5O4F/qY/G/4rRifTM2Z9QsK0mU+aY0hLax5O54Y4eIyhvxaV5OWmrWz2MSW6kW7Bla2SlY0HvR3a4cd5IPQi3vW3FmpVpdjBlQcbG+5OrSZjBcBvPRBo+TbViMdRK128SO+Nx7iF4lqam17nu1vign7H1SiqWyxtew3DgCPovZjJSimjxJxcZNM7Lo5PluJakS1cr2G4uADzytDdPIrx8iSlY2j2qIuNaTPouwoTHTRNdoQxtxyJF7L1KU1Wk+x5V0t2Nrue5WFQQBAEAQGEBD4j2C2saNcsjb5XcLH1Xcx8FRfQrF7mii91P2KFU7GqaZ1+zeCNz47kdQ5u722XnOuyt9GejG2ua6o3G0Kx/dD6g+Az38xquvFtfLbHh1LnpE1hLYU7Khs0rcrQHeke+S4Ebt/nZXY9U1Pikv5M+TdBw4YslMUYa+0/pIrCW2oO54G654HxV2Rj8fxR6lOPk8Hwy6FQYKmjJt2sXPflP8JWBOyrujf/AE7OzNJ56qrIaTLLyABy+0AW9qlzss5PbCjXXz5ItGFsLmFwlqLZxqxm/KebjxPwWvHxuF8U/wCDHkZPEuGJH/lAYTUMsCf0fAH7zlXm/MvsW4T+B/citn7cqKZmSM2be9iwHU79SFTXfOC0i6yiE3uRtU1tXWWae0kH3Wss3qQ0fFJWW2cuf4EYVVc+SLHhfCxieJai2YasZvyn7ziNL+C04+M0+Kf8GXIylJcMCLx+P503+6b/AJnKrN+dfYtwvp/k8OzsRT08Yjjy5RewLbnU3OvtVdeTOEeFaLZ40JviZ6TjKp5s/Y/5XfnbPb9/Jx5Ov3OmN5M0sJO8wNJ6km6nMe3FvsRiLUWl3PHs3Ek1NGI48mW5OrbnXfxVdeTKEeFaLLMeE3t7PUca1H/i/ZP+5Wedn7fv5K/JV+5P1WzjtKjikJa2bLmabENN97SORsOi0Sr8etS9TNGzwLXH0KY+KeikuQ+Jw0DtbHo7c4Lz/jql2Z6CcLY90e/876q1s7euRt/hb3K7zlmupV5Srsd9gNqamqikf2j2tdcudfKBY7r6ewKanZZYm9si7w663FaRO4sw6aj9LCB2gFnN3ZwN2v3gtOTj8fxR6mXGyFD4ZdCo0m1KiiJa0uZzY9ul+eUj4LDC2dT0v4ZunXXatvmdq3EtRO3I59gdCGC1/C+9dTyrJLWzmGNXB7SJPDOGHPc2SduVjTdrD6TjwuODeu9WY+M5Pil0KsjJSXDHqXxemeYEAQBAEAQBAYQBACUB5P5Uhvbtor8s7fquPEh02izwp9dM9YK7KwgCA0fIG+kQOpAQlJvobNcCLg3HMIDKEGpeBpceaE6NkIBCAZU0idmMg5BNIbYLRxAQbZjIOQ8go0htmOzbyHkE0htm4FlJBhzQdCL9Ua2E9HJtHGDcRsB/C36Lnw49kdccu7Oy6OTKA5zQNfo9rXfiAPxUOKfVEqTXRmkNHGw3ZGxp/Va0fAKFCK6Ilzk+rO66OQgCAIAgCAIAgCAICm/lB2g5oZC0kBwLn24i9gOm/wByxZljSUUb8KtPcmcabBjZKZrs57VzA4DTJqAQ06X9t1xDEThvfM6lmNT1rkSuy8+zqZxqntc1pGQNuSL+oCbX+Wqvr3TD42U2avn8C5ng/PY2zfZ3dne2bNx5Xy2v4XVfnP8Ax5Fnkl04uZKVmKYWQNlbd2ckNZudcekHcrfMK6WRBQ4imONNzcX6FVxHiAVkTWmMsIfmGtwRlI0NhxWK/IVkUta5m2jH8KTe9k7Sbdjo6KDPdznM7rRvNibkngFphdGuqOzNOiVtstG0WMgHgTwyRB25xuRbnYgXHRFlrfxJoh4b18L2Q2IjfacZGoLoSD4XG5UX/XX4NFH0H+Sw7XxXHBIY2tdI8Gzg3QA8r8T0Wm3JjB66sy14sprifI22NimOpf2Za6N53B1rG28A81NWTGb4ejItxZQXF1RwrsZRRvLI2Olte5bYN032PHquZ5cIvS5ncMOUltvRI7E29HVg5LtcNSx1r25i28Kyq+NnQptolX1OOMTail/wf6jVGT9J/vqdYn1V+f7FQwntr7NLlef0b7B1/Vdwd8j4dFgx7uCWn0ZvyafEjtdUeguP8r7zbthx03Ltv/qPyc6/6f8ABYtqYshgeWAOkcNHZbWB5XO89FrsyoQeupkrxJzW+h32ViOGpDsuZrmguLHAAkAXJHAqa8iFnQ5sxp19SPOOIMpOSS9xYEN1vfx4W96r85Xr1LPJT31RB12KXSVLHhzxA17XdnoCbWzXsddQd5WeeU5TTXQ0wxlGDXqWqqxRDHEx5zXkbmawAZrczrYbua1yyYKKk/UxxxZyk12OdBiyGV4YQ+NxNhnAsSdwuDp7VEMqEnroTPEnFb6k+tJlCAIAgCAIAgCAwgMoAgKhj7ZjpGsmYC7IC14G8N3h3QG/msWZW2lJehuw7EtxZ4YsZ5aYRtYRI1gYHXGUWFg7nfwXEcvUNa5ljw92cW+Rzq46qqoc8t3Brw5oygPLAHBziBvGo4cCVzLxbKtvudQdVdvDHsaHb0X8ndhY9pbLu7vpZs1/+6qPGh4HB6k+BLx+P0I6t2XJHSxPcCGl79Lbg4Myk8r5SqpQkq1JlkbIuxxR7NvbYjqKeBkbCDGAHEiwb3cuUHxtf2Ky62Mq4xS6HFNUoTk2+p5tq07hHTSG+QxNANtxa5xI663VdiajB+miyuSblH12evaT4piwSVksv3bQ3yk6W3g3PLXcrbHGWuKe/wAFcFKO9QS/JrtKHs66Blycopm3IsdA3eOHRc2LhtivsIS4qpP7m+zp20m0HmpuNX6kXtmN2vHgRy5qYNV3tz9xYnZSlD2JmPbMNRUOZDAHPcDabK0Ed22c3FwB9FoV1crNRjz7md0zhDcpcu3/AKIfCVdHRyyioux1g25aSQWk5mm269x5LPjTjXJ8ZfkwlZFcB2wawyV0kkYtGO0PgA891vXjbwXWNzubXTmc5T1UovryLJjL+pS/4P8AUateV9J/vqZMT6q/P9iq7K2N9poXlo/SskJb+sMjbs+nisVdPiVNrqmbrLvDtSfRoj8Pkmshve+cDW99Bb5KqnbsjvuWXa8N/Y92Gp2UtY/7T3SA5t3Amzrg39ovr4+Ktoaha+P9ZXfF2VLgMUNpq974B+jHaPuBYBuRwuRwuT71Efiv3Dp/gmfw0pS68j0/k/pmvllLmh2VgAuLgZib7+inCgnJ77HGbJqK0cdslkW1LuADGviJ00tlaTol3DG/25HVW5Y/LrpnLbzh9sbI1wbG/s3RPLbsDQAL5TwBB0XN31U105aJp5VafXns7bUhE8re1rInvsA0sicd50F2CxN13bHja4prf2/4IrfBH4YNL7/8n0KMEAX1NhrzK9NHlPqbIQEAQBAEAQBAYQGUAQBAcDRxk37Nl+eVt/Oy54I9dHXHLWtnZdHJw+wx5s3Zszc8jb+dlzwR3vR34kta2zrJGHAhwBB3gi4PULprZym1zRxGz4g3KIo8t72yNtfna2/VceHHWtI68Se97Z0NMwtyFrcm7LlGW3TcuuFa1rkRxPe98zjBs2GM3ZFG082saD52XMaoRe0kTK2cuTbNpKGNzs7o2F2neLQXabtbKXCLe2gpyS0nyFVQxzW7WNj7bszQbdLpKEZfMtiNko/K9GaWijhFomNZfflaBfrZIwjH5VoiU5S+Z7NKrZkMxvJGx55loJ81EqoS+ZHUbZx5RZ2p6dsbcsbWtbyaAB5BTGKitJHEpOT22KiBsjS17Q5p3hwuDY3Fx7FLipLTEZOL2jWlpGQjLExrBe9mgAX56dFEYRjyitEynKXOT2cW7KhD+0ETA++bMGi9+d+a58KG+LS2deLPXDt6M1uy4ZzeWNriOJGvnvSdUJ/MhC2cPlZ0pqGOJpbGxrWneAAL9eamNcYrUURKyUnts0otnRQXMUbWX35Ra9tyQrhD5VoTsnP5ns1rdkwzkGWNriBa5325XCidUJ85ImF04LUWZl2XC+MRujaWN9EEej0O8I6oNcLXIK2afEnzNKPYsELs0cTQ7gdSR0J3KI01xe0iZXWSWmz3q0qCAIAgCAIAgMIDKAIAgCAIAgCAIAgCAIDCAIDKAIAgCAIAgCAIAgCAIAgCAIAgCAIAgCAIAgCAIAgCAIAgCAIAgMIAgCAygCAIAgCAIAgCAIAgCAIAg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155575" y="-868363"/>
            <a:ext cx="2505075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280" name="AutoShape 16" descr="data:image/jpeg;base64,/9j/4AAQSkZJRgABAQAAAQABAAD/2wCEAAkGBxQPEBQUEBQUFBQVFBYVFBUVFRQWFBUUFhQWFhQVFBQYHCggGBolHRQUITEiJSkrLi4uFx8zODMsNygvLisBCgoKDg0OGxAQGywkICYsLy4vLywvLCwsNCwsLCwsLCwsLCwsLC8sLCwsLCwsLCwsLCwsLCwsLCwsLCwsLCwsLP/AABEIAL8BBwMBEQACEQEDEQH/xAAbAAEAAgMBAQAAAAAAAAAAAAAABQYBAgMEB//EAEcQAAEDAgMFBAcDBwwCAwAAAAEAAgMEEQYSIQUxQVFxEyJhkTJCgaGxwdEUUnIHFiNikqLCFSQzNFNzgrKz0uHwY/FDg6P/xAAZAQEAAwEBAAAAAAAAAAAAAAAAAQMEAgX/xAAzEQACAgIABAQGAQMDBQAAAAAAAQIDBBESITFRExRBYSIyM3GB8JEjseFCodEkUmLB8f/aAAwDAQACEQMRAD8A+4oDBQGFIMqAEAQBAZQBAEAQBAYQGCVJJqSpBi6AIDYFQDZQQZQBAEAQBAEAQBAEAQBAEAQBAEBhAEAQBAEAQBAZQBAEBq5wAudBxKAhq7FFPFfv5yODBf8Ae3e9UzyK4+v8GiGLZL019yIkxhJJpT05d4m7vMNHzVHnG/kjs0LDjH55EZX4lrGGzw2M8g1uYdQSSPaq55Ny68iyGPU+nM8DsTVR/wDlPsDR8lV5q3v/AGLPL19jAxLVcJXeTfoo81b/AN39ifL19jvDiyqB9MHq1vysu1l29zl4tXYmWYqqYwDLT3ba+ZuYA9Hagq7zVkfmiUPFrlyjIkaLGUEmj80Z8Rdvm36KyOZW+vIqlh2LpzJ6mqWStzRua4c2kFaVJNbRmlFxemjspOQgCAIAgCAIAgCAIAgCAIDCAIAgCAIAgMoAgCAr+28TspzkjHaSbrD0WnkSN58As9uTGHJc2aqcWU+cuSIpmx6uu71S8xs3hltbfgGg9uqo8K23nN6X76f8l7upp5QW3++pN0OGqeG3cDzzf3vduHktMMauPpv7maeTZL119iExRiTsyYaY2I0e8er+q3x8VRkZPD8EDRj4+/jmUtzrm51N9SdSed152zeaKAZJQGEBL7C25JSO7pLmH0mE6HxHIq+m+Vb9uxVbTGxe5fm0dNXRiTI1wcPStleDxBI1BC9LgqtXFo8zjtqlw7Iepwi+I56OVzXD1XGx6B4+BCzyxJRe62aI5cZLViFDiiSF/ZVzC0/fA16kDQjxakMqUXw2r9/ewnixmuKplshma9ocwhzSLgg3BW1NNbRhaaembqSAgCAIAgCAIAgCAIAgCAIDCAIDKAIAgCAq2KNtvzimprmR1g4jeLj0RyNtSeCyZFzT4IdTbj0rXiT6Hsw/h1lMA59nyne7g3wZ9d67ox1Dm+pXfkOzkuhOLQZiExXtT7NAS30391nMc3ewfJU5Fvhw2uppxquOfPoj5i5eOeuFBBqUJBQBCDYBAWTBW1TDP2bj3JNOj/VPy9o5LXiW8EuH0ZlyquOHEuqPoq9Q8o820dnx1DMkrQ4cOYPNp4FcTrjNakd12Sg9xKfml2TMASX07z/76PHvt5YVxY0tdYv9/n+56HwZMO0l+/wXaCYSNDmG7XC4I4gr0E01tHmyi4vTOikgIAgCAIAgCAIAgCAIAgCAIAgCAIDz7Qqeyie/7jS7yGi5lLhi2dQjxSSKzgaizdpUyave4hpPW7yOp+CyYsd7sfU25k9arXQtq2mAFAfPcfVJdUNZwYwH2uOvuAXnZstySPUw1qGys3WE2GqEAoDCAygNgUBs1+UgjeCCOoNwpXsD7BRT9pGx/wB5rXeYBXuRlxRTPCnHhk0d10cnk2pQtqInRv3OGh5O4OHQriyCnFxZ3XY4SUkV/A1U4CWnfvjcSPAXs4dL6+1ZcST5wfoa8yC5TXqWtbTCEAQBAEAQBAEAQBAEBhAZQBAEAQBARmJWF1JMB9wny1PwVV63Wy7HerInkwS8GjYB6rnA9cxPwIVeK/6ZZlr+qTq0mUwVJJ81xu3+eO/Cz4Lysz6h6uL9NEAVlNJlQAQpBiygGEBkIDYKUD6zsAWpYL/2TP8AKF7NP04/Y8W/6kvuSCtKggKfh05tpVLm+jZ/nnb9CsNP15aN9/KiKft/YuC3GAIAgCAIAgCAIAgCAIAgCAIAgCAIDWRgcCDqCLEcwd6NbJT09opWyag7Oqnwy/0TyC13AfddflbQ9F59cvAscJdD0bY+PWpx6ouwK9A80FAUX8oNGQ+OUDQjIeoN2/xeSw5seal+D0sKXJxKgV55uMXQgBQSLoDCkGwUA7UlOZZGsbvc4NHtK6im3pHMpKKbZ9hhjDWho3AADoBYL3EtLR4Te3s3UkETiTa4pYSb/pHXDB4/ePgN6putVcd+voX49Lsl7ep4cE7NMUJkf6cpB13hg9G/ibk+0KvFrcY8T6sszLFKXCuiLItRkCAIAgCAIAgCAIAgCAIAgCAIAgCAICM27sdlWzK7Rw1Y/i0/MeCqtpVi0y6m51vaK3s/bE2z3CGraSzcxw1sP1T6zfDePcs0LpUvgs6GudMLlx19S30lWyZuaNwc08R8xwK2xkpLaMMoSi9SRx2vs9tRC6N3EaH7rhuK5sgrI8LJqscJKSPlNZTOhe5kgs5psR8x4LxpRcXpntRkpLaOBXJ0CgFkIMIDYIC64F2KQftEg4ERA+Ohf8QPat2JTv43+DBmXf6F+S6L0DzyD25iaKmBa0iST7o3A/rnh03qi7IjXy9TTTjSs5vkiK2PsSSrl+0Vm7e1h0uOF2+qzw48fHPXTK2XHZ/H76F9t8a4+HX+/wCS5LeeeEAQBAEAQBAEAQBAEAQBAEAQBAEAQGEBlAcKykZMwtlaHNPA/EciuZRUlpnUZyi9xZVqnCksDs9FKQfuuNj0DtzujvNZJY04Pdb/AH97m2OVGa1Yjk3FFRTd2sgOnrAZSfb6J9lkWTOH1IkvGrnzrZrtWvo69gzOMUg9FzmnTwcRcEe1LJ03Lrpk1wuqfTaKjVUxjdYlrhwcxwc09CPmsEouJtjLZxXJICAyG3NkBP7G2bAwh9ZLGANRE05ifx5b6eC1VVQXOxr7Gayyb5Vr8lgqsaRNs2FjnncPUHhYb/ctMsuC5R5maOHN85PR5CK+u0I7CM9Waf5ne4Kvd9vTkv4/yWf0Kvd/z/gmdjYWhpiHH9JIPWcNAebW8OupV1WNGHN82Z7cqc+S5InVpMwQBAEAQBAEAQBAEAQBAEAQBAYsgMoAgCAIAgCAwgMOaCLHUcjuQlciLq8O00vpRNB5tuw/u2VMseuXVF0ciyPqRc2B4D6L5G+1p+IVTwoPo2XLMn6pFaxNsIUZZleXZ828AWtbl1WS+jwtc9mui7xd8iKo4e0kYy9szmtv1IF1RFbaRdJ6TZdY8Cx+tK89A0fVegsFesjA81+iPdT4Ppm7w5/4nH+GysWHWuvMqll2PpyJek2fFD/RRsZ+FoB9p3q6NcY9EUSslL5meldnBlAEAQBAEAQBAEAQBAEAQBAEAQBAEAQBAEAQBAEBhAV7Fe3ZKMxiNrDnDr5r8LbrHxWfIudetGvGojYnsgRjib7kX731Wbzs+yNPkod2Djeb+zj/AHvqnnpdkPJQ7situbbfWZM7WtyXtlvre2+/RUXXu3W10LqqVXvRH0spY9rxqWuDhfcSCDr5KqL09lkltaLP+fEv9lH+99Vs87LsjJ5KPdmRjmX+yj83J52XYjyUe7PRRYzkklYwxMAc9rbgu0BIF/euo5jbS0czw4qLey6reeeEAQBAEAQBAEAQBAEAQBAEAQBAEAQBAEAQBAEBhAEBHbX2JFV5e1Du7e1nEb7X+CqsqjZ8xbVdKv5SOODKblJ+2VX5Sst85Z7GDgym/wDJ+3/wo8nX7k+cs9iHxBhUsyfZWPfe+e5Btutvt4qi/F1rgTNFGUpb43ojKXDc5kYHxPDS5ocdNG3Fzv5KmOPPa2mWyyK9PTLV+ZVPzk/bH0W3ydfuYvOWew/Mqn5y/tD/AGp5Ov3HnbPY3p8HwRva9pku1wcO8LXBuPVUrEgmmtkPLm1rkWJaTKEAQBAEAQBAEAQBAEAQBAEAQBAYQBAEAQBAZQGEAQBAEAQBAEAQBAEAQGUAQBAEAQBAEAQBAEAQBAEAQBAEBHbb2wykZmfqT6LRvcfkPFV2WxrW2W1UysekUOuxTUynuv7McGx6fvbyvPllWPo9Howxq4+mzj9vrG94vqAOZ7S3v0XHi2rntnfh1PlpFhwliGaaYRSkPBa4h1gHC3TQ+S1Y985S4ZGXJx4RjxR5ExiHb7KQW9KQi7WeHNx4D4q+65Vr3KKKHY/Ypk+JaqV2khbybG0D5XWB5Nj9TfHGqiuhiPEVVEdZHfheAb+YuoWTan1JePVJdC34dxI2q7jgGSgXtwcOJb9FupyFZyfJmC/HdfNdCPxltianlY2F+UFlzo065iOIVeVdODXCy3FphOLckQbMRVrhdr3EcxEw9dQ1Z1k3P/4aHj0rqv8Ac6Q4tqmHvlrt3dcwD4WKlZdifMh4lTXItuwMQsqxa2SQC5YTe45tPELZTfGzl6mK7HlXz9CJxftuanma2J4aCwOPdadS5w4jwCqybp1ySiX41MJw3JepDMxPWEXDrjmI2keYCz+at/UX+Wq/WZ/Oestv/wDzb9FPmrf1EeWq/WTOKNuzU7ohG4DNGHOu0HvE+KvyL5Qa0UY9EJp77kvhWvfUU+eUguzOGgA0FuAV1FjnDbKMitQnpEwrig41dS2JhfIQ1o1JP/dSolJRW2dRi5PSKZtHGrySIGNaODn6uPsBsPesE81/6V/J6EMJa+JkZ+d1Vf8ApG9MjPoqvN2dy3ylXYnMPYsfNK2KVjSXEgObpawvq03vuWinKcpKMkZrsWMYuUWWPau046WPPIfAAek48gFqssjBbZlrqlY9IptZjSZxPZtYweIzO9p3e5YJZkn8qN8cKCXPmcqfGNQDqWOHItt/lsuVmWLro6eHW+5a9hYhZV922SQb2k3uObTxW2nIjZy6MxXY8q+fVEyrzOEAQBAEAQGEB8uxbWGWrkvuYezb4Bu/33K8nJnxWP2PYx4cNaLnhTYrIIWPsDI9ocXEagOFw0cha3VbselRiperMGRc5ScfQnloMx5P5OiEnahjQ8AjMNCQd97b1z4ceLi1zLPEk48O+R8uq53VM7nb3SPsL8LmzR0AsF5E5OybZ7EYquGux9O2TsqOljDYwL27zvWceJJ+S9WuqNa0jyLbZWPbOu0KGOoYWStDgfMHmDwK6nCM1qRzCyUHuJ8rnDqSocGnvRSaHnY6eY4Lx2nXP3R7Kash7NE1jicSSQvG50IcP8RJC0Zb4nF+xRiR4YyXuWHAn9U/+x/yWjD+n+TLmfU/BK7V2ZHUsLJGj9V1u808CCr7K4zWmUV2Sg9o+WwTOppwQbOjeQbfqmzh03j2rx1J1z32PYaU467k3j1+aojI4wtI9rnLTmPcl9ijDWoP7kjhfEEEFM2OR5DgXEjK473EjUBWY99cIak/7lWRROc9xRMMxVSkgCQ3Og7j9/kr1k1d/wDZlHlbe3+6K5+UL+nj/u/4is2b8yNWF8j+5O4EH80H43/FX4n0zNmfU/BYVpMpQMe7QL5hCD3YwCRze4XuegI8yvNzLG5cHY9TDr1Di7nswjh1j4xNMM1ycjT6NgbZnDibgrrGx1JcczjKyHF8ES2ikjtbIy3LK23lZbuCPZGDjl12eEYegbMyVjMj2m/c0abgjVu7jwVfgQUlJLRb5ibi4t7KJimvM9S/XusJY0cg3Qn2m58l52TZxWP2PSx61CtFww/hyOGNrpGNfKQC4uF8pPqtB3W5rdTjxityW2YL8iUpai9IkK/Y0M7bPjb4OaAHDoQrJ0wmtNFULpwe0z5xUxvpKgtB78T9Hc+LT7QfevKlF1z0uqPXi1bDfoz6hQ1IliZINz2h3mL2XsQlxRTPFnHhk4nddHIQBAEAQGEB8qxRTGKrlB9Z2ceIdrp529i8jIi1Yz2aJKVaL5hbajKiBgBGdjQ17eOgsDbkbL0cexTgu6POyKnCbfoyZVxnOElQzMIy4Z3A2bfvEW1NlHEt6OlGWuLXI+UFpp5rEd6KTd+F3/C8V7hP7M9vlOP3PrFHVNmY17DdrhcfQ+K9qMlJbR4k4OL0zeaUMaXOIDQLkncApb0tshJt6R8m2lP9oqHvaPTeco4m5s0ddy8WyXHNtHtwjwQSfoiWxlD2ToGH1Kdjf2bhX5UeHhj2RTjS4lJ+5ZMCf1Qfjf8AJasT6f5MmZ9T8E9PKI2lzyA1ouSeAC0tpLbMyTb0j5BVOM0zi0aySEgeLnaD3rw5Pik2vVntxXDFb9CdxyzLPG37sLB5FwWnLWpJexnxHuDfuenYGFo6mBsjpHtJLhZuW2hI4jwU04qshxNnN2U658KRJx4Jia4HtJNCDbu8DfkrlhRT6spebJ+iIv8AKCf08f8Ad/xFVZvzL7F2F8j+5O4F/qY/G/4rRifTM2Z9QsK0mU+aY0hLax5O54Y4eIyhvxaV5OWmrWz2MSW6kW7Bla2SlY0HvR3a4cd5IPQi3vW3FmpVpdjBlQcbG+5OrSZjBcBvPRBo+TbViMdRK128SO+Nx7iF4lqam17nu1vign7H1SiqWyxtew3DgCPovZjJSimjxJxcZNM7Lo5PluJakS1cr2G4uADzytDdPIrx8iSlY2j2qIuNaTPouwoTHTRNdoQxtxyJF7L1KU1Wk+x5V0t2Nrue5WFQQBAEAQGEBD4j2C2saNcsjb5XcLH1Xcx8FRfQrF7mii91P2KFU7GqaZ1+zeCNz47kdQ5u722XnOuyt9GejG2ua6o3G0Kx/dD6g+Az38xquvFtfLbHh1LnpE1hLYU7Khs0rcrQHeke+S4Ebt/nZXY9U1Pikv5M+TdBw4YslMUYa+0/pIrCW2oO54G654HxV2Rj8fxR6lOPk8Hwy6FQYKmjJt2sXPflP8JWBOyrujf/AE7OzNJ56qrIaTLLyABy+0AW9qlzss5PbCjXXz5ItGFsLmFwlqLZxqxm/KebjxPwWvHxuF8U/wCDHkZPEuGJH/lAYTUMsCf0fAH7zlXm/MvsW4T+B/citn7cqKZmSM2be9iwHU79SFTXfOC0i6yiE3uRtU1tXWWae0kH3Wss3qQ0fFJWW2cuf4EYVVc+SLHhfCxieJai2YasZvyn7ziNL+C04+M0+Kf8GXIylJcMCLx+P503+6b/AJnKrN+dfYtwvp/k8OzsRT08Yjjy5RewLbnU3OvtVdeTOEeFaLZ40JviZ6TjKp5s/Y/5XfnbPb9/Jx5Ov3OmN5M0sJO8wNJ6km6nMe3FvsRiLUWl3PHs3Ek1NGI48mW5OrbnXfxVdeTKEeFaLLMeE3t7PUca1H/i/ZP+5Wedn7fv5K/JV+5P1WzjtKjikJa2bLmabENN97SORsOi0Sr8etS9TNGzwLXH0KY+KeikuQ+Jw0DtbHo7c4Lz/jql2Z6CcLY90e/876q1s7euRt/hb3K7zlmupV5Srsd9gNqamqikf2j2tdcudfKBY7r6ewKanZZYm9si7w663FaRO4sw6aj9LCB2gFnN3ZwN2v3gtOTj8fxR6mXGyFD4ZdCo0m1KiiJa0uZzY9ul+eUj4LDC2dT0v4ZunXXatvmdq3EtRO3I59gdCGC1/C+9dTyrJLWzmGNXB7SJPDOGHPc2SduVjTdrD6TjwuODeu9WY+M5Pil0KsjJSXDHqXxemeYEAQBAEAQBAYQBACUB5P5Uhvbtor8s7fquPEh02izwp9dM9YK7KwgCA0fIG+kQOpAQlJvobNcCLg3HMIDKEGpeBpceaE6NkIBCAZU0idmMg5BNIbYLRxAQbZjIOQ8go0htmOzbyHkE0htm4FlJBhzQdCL9Ua2E9HJtHGDcRsB/C36Lnw49kdccu7Oy6OTKA5zQNfo9rXfiAPxUOKfVEqTXRmkNHGw3ZGxp/Va0fAKFCK6Ilzk+rO66OQgCAIAgCAIAgCAICm/lB2g5oZC0kBwLn24i9gOm/wByxZljSUUb8KtPcmcabBjZKZrs57VzA4DTJqAQ06X9t1xDEThvfM6lmNT1rkSuy8+zqZxqntc1pGQNuSL+oCbX+Wqvr3TD42U2avn8C5ng/PY2zfZ3dne2bNx5Xy2v4XVfnP8Ax5Fnkl04uZKVmKYWQNlbd2ckNZudcekHcrfMK6WRBQ4imONNzcX6FVxHiAVkTWmMsIfmGtwRlI0NhxWK/IVkUta5m2jH8KTe9k7Sbdjo6KDPdznM7rRvNibkngFphdGuqOzNOiVtstG0WMgHgTwyRB25xuRbnYgXHRFlrfxJoh4b18L2Q2IjfacZGoLoSD4XG5UX/XX4NFH0H+Sw7XxXHBIY2tdI8Gzg3QA8r8T0Wm3JjB66sy14sprifI22NimOpf2Za6N53B1rG28A81NWTGb4ejItxZQXF1RwrsZRRvLI2Olte5bYN032PHquZ5cIvS5ncMOUltvRI7E29HVg5LtcNSx1r25i28Kyq+NnQptolX1OOMTail/wf6jVGT9J/vqdYn1V+f7FQwntr7NLlef0b7B1/Vdwd8j4dFgx7uCWn0ZvyafEjtdUeguP8r7zbthx03Ltv/qPyc6/6f8ABYtqYshgeWAOkcNHZbWB5XO89FrsyoQeupkrxJzW+h32ViOGpDsuZrmguLHAAkAXJHAqa8iFnQ5sxp19SPOOIMpOSS9xYEN1vfx4W96r85Xr1LPJT31RB12KXSVLHhzxA17XdnoCbWzXsddQd5WeeU5TTXQ0wxlGDXqWqqxRDHEx5zXkbmawAZrczrYbua1yyYKKk/UxxxZyk12OdBiyGV4YQ+NxNhnAsSdwuDp7VEMqEnroTPEnFb6k+tJlCAIAgCAIAgCAwgMoAgKhj7ZjpGsmYC7IC14G8N3h3QG/msWZW2lJehuw7EtxZ4YsZ5aYRtYRI1gYHXGUWFg7nfwXEcvUNa5ljw92cW+Rzq46qqoc8t3Brw5oygPLAHBziBvGo4cCVzLxbKtvudQdVdvDHsaHb0X8ndhY9pbLu7vpZs1/+6qPGh4HB6k+BLx+P0I6t2XJHSxPcCGl79Lbg4Myk8r5SqpQkq1JlkbIuxxR7NvbYjqKeBkbCDGAHEiwb3cuUHxtf2Ky62Mq4xS6HFNUoTk2+p5tq07hHTSG+QxNANtxa5xI663VdiajB+miyuSblH12evaT4piwSVksv3bQ3yk6W3g3PLXcrbHGWuKe/wAFcFKO9QS/JrtKHs66Blycopm3IsdA3eOHRc2LhtivsIS4qpP7m+zp20m0HmpuNX6kXtmN2vHgRy5qYNV3tz9xYnZSlD2JmPbMNRUOZDAHPcDabK0Ed22c3FwB9FoV1crNRjz7md0zhDcpcu3/AKIfCVdHRyyioux1g25aSQWk5mm269x5LPjTjXJ8ZfkwlZFcB2wawyV0kkYtGO0PgA891vXjbwXWNzubXTmc5T1UovryLJjL+pS/4P8AUateV9J/vqZMT6q/P9iq7K2N9poXlo/SskJb+sMjbs+nisVdPiVNrqmbrLvDtSfRoj8Pkmshve+cDW99Bb5KqnbsjvuWXa8N/Y92Gp2UtY/7T3SA5t3Amzrg39ovr4+Ktoaha+P9ZXfF2VLgMUNpq974B+jHaPuBYBuRwuRwuT71Efiv3Dp/gmfw0pS68j0/k/pmvllLmh2VgAuLgZib7+inCgnJ77HGbJqK0cdslkW1LuADGviJ00tlaTol3DG/25HVW5Y/LrpnLbzh9sbI1wbG/s3RPLbsDQAL5TwBB0XN31U105aJp5VafXns7bUhE8re1rInvsA0sicd50F2CxN13bHja4prf2/4IrfBH4YNL7/8n0KMEAX1NhrzK9NHlPqbIQEAQBAEAQBAYQGUAQBAcDRxk37Nl+eVt/Oy54I9dHXHLWtnZdHJw+wx5s3Zszc8jb+dlzwR3vR34kta2zrJGHAhwBB3gi4PULprZym1zRxGz4g3KIo8t72yNtfna2/VceHHWtI68Se97Z0NMwtyFrcm7LlGW3TcuuFa1rkRxPe98zjBs2GM3ZFG082saD52XMaoRe0kTK2cuTbNpKGNzs7o2F2neLQXabtbKXCLe2gpyS0nyFVQxzW7WNj7bszQbdLpKEZfMtiNko/K9GaWijhFomNZfflaBfrZIwjH5VoiU5S+Z7NKrZkMxvJGx55loJ81EqoS+ZHUbZx5RZ2p6dsbcsbWtbyaAB5BTGKitJHEpOT22KiBsjS17Q5p3hwuDY3Fx7FLipLTEZOL2jWlpGQjLExrBe9mgAX56dFEYRjyitEynKXOT2cW7KhD+0ETA++bMGi9+d+a58KG+LS2deLPXDt6M1uy4ZzeWNriOJGvnvSdUJ/MhC2cPlZ0pqGOJpbGxrWneAAL9eamNcYrUURKyUnts0otnRQXMUbWX35Ra9tyQrhD5VoTsnP5ns1rdkwzkGWNriBa5325XCidUJ85ImF04LUWZl2XC+MRujaWN9EEej0O8I6oNcLXIK2afEnzNKPYsELs0cTQ7gdSR0J3KI01xe0iZXWSWmz3q0qCAIAgCAIAgMIDKAIAgCAIAgCAIAgCAIDCAIDKAIAgCAIAgCAIAgCAIAgCAIAgCAIAgCAIAgCAIAgCAIAgCAIAgMIAgCAygCAIAgCAIAgCAIAgCAIAg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155575" y="-868363"/>
            <a:ext cx="2505075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pSp>
        <p:nvGrpSpPr>
          <p:cNvPr id="25" name="24 Grupo"/>
          <p:cNvGrpSpPr/>
          <p:nvPr/>
        </p:nvGrpSpPr>
        <p:grpSpPr>
          <a:xfrm>
            <a:off x="683568" y="1556792"/>
            <a:ext cx="7907188" cy="5134754"/>
            <a:chOff x="251520" y="1268760"/>
            <a:chExt cx="7907188" cy="5134754"/>
          </a:xfrm>
        </p:grpSpPr>
        <p:pic>
          <p:nvPicPr>
            <p:cNvPr id="11282" name="Picture 18" descr="http://1.bp.blogspot.com/-0wwbKQ1hQ8k/T-yBoexgtrI/AAAAAAAAAEY/0uwZYE8MiUk/s1600/codelc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1628800"/>
              <a:ext cx="1880849" cy="1152128"/>
            </a:xfrm>
            <a:prstGeom prst="rect">
              <a:avLst/>
            </a:prstGeom>
            <a:noFill/>
          </p:spPr>
        </p:pic>
        <p:pic>
          <p:nvPicPr>
            <p:cNvPr id="11284" name="Picture 20" descr="http://www.infolatam.com/wp-content/uploads/2011/04/Lithium-America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27784" y="1556792"/>
              <a:ext cx="2209800" cy="1457326"/>
            </a:xfrm>
            <a:prstGeom prst="rect">
              <a:avLst/>
            </a:prstGeom>
            <a:noFill/>
          </p:spPr>
        </p:pic>
        <p:pic>
          <p:nvPicPr>
            <p:cNvPr id="11286" name="Picture 22" descr="http://www.vialconsultores.cl/imagenes/medianas/st_prodx3srqfs2fo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20072" y="1628800"/>
              <a:ext cx="1368152" cy="1368152"/>
            </a:xfrm>
            <a:prstGeom prst="rect">
              <a:avLst/>
            </a:prstGeom>
            <a:noFill/>
          </p:spPr>
        </p:pic>
        <p:pic>
          <p:nvPicPr>
            <p:cNvPr id="11288" name="Picture 24" descr="http://www.vialconsultores.cl/imagenes/medianas/st_prodz6n1iwc3k5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44208" y="1268760"/>
              <a:ext cx="1714500" cy="1714500"/>
            </a:xfrm>
            <a:prstGeom prst="rect">
              <a:avLst/>
            </a:prstGeom>
            <a:noFill/>
          </p:spPr>
        </p:pic>
        <p:pic>
          <p:nvPicPr>
            <p:cNvPr id="11290" name="Picture 26" descr="http://www.bolsadesantiago.com/Imaganes%20Empresa/Nuevos%20Logos%20Emisores%202012/SQM_High%20resolution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1560" y="3356992"/>
              <a:ext cx="1288943" cy="1440160"/>
            </a:xfrm>
            <a:prstGeom prst="rect">
              <a:avLst/>
            </a:prstGeom>
            <a:noFill/>
          </p:spPr>
        </p:pic>
        <p:pic>
          <p:nvPicPr>
            <p:cNvPr id="11292" name="Picture 28" descr="http://www.theclinic.cl/wp-content/uploads/2011/11/AngloAmerican_1_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39752" y="3140968"/>
              <a:ext cx="2481506" cy="1656184"/>
            </a:xfrm>
            <a:prstGeom prst="rect">
              <a:avLst/>
            </a:prstGeom>
            <a:noFill/>
          </p:spPr>
        </p:pic>
        <p:pic>
          <p:nvPicPr>
            <p:cNvPr id="11294" name="Picture 30" descr="http://www.cdec-sing.cl/html_docs/inicio/images/logo_atacamaminerals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364088" y="3429000"/>
              <a:ext cx="2160240" cy="1224137"/>
            </a:xfrm>
            <a:prstGeom prst="rect">
              <a:avLst/>
            </a:prstGeom>
            <a:noFill/>
          </p:spPr>
        </p:pic>
        <p:pic>
          <p:nvPicPr>
            <p:cNvPr id="11296" name="Picture 32" descr="http://cms.unige.ch/sciences/terre/research/Groups/mineral_resources/latinometal/antofagasta06/minera_meridian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51520" y="5517232"/>
              <a:ext cx="1905000" cy="819151"/>
            </a:xfrm>
            <a:prstGeom prst="rect">
              <a:avLst/>
            </a:prstGeom>
            <a:noFill/>
          </p:spPr>
        </p:pic>
        <p:pic>
          <p:nvPicPr>
            <p:cNvPr id="11298" name="Picture 34" descr="http://www.bnamericas.com/multimedia/1524321.bmp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771800" y="5445224"/>
              <a:ext cx="1800200" cy="900100"/>
            </a:xfrm>
            <a:prstGeom prst="rect">
              <a:avLst/>
            </a:prstGeom>
            <a:noFill/>
          </p:spPr>
        </p:pic>
        <p:pic>
          <p:nvPicPr>
            <p:cNvPr id="11300" name="Picture 36" descr="http://www.montajesquintana.cl/bienvenido/cliente/escondida2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652120" y="5013176"/>
              <a:ext cx="1900511" cy="1390338"/>
            </a:xfrm>
            <a:prstGeom prst="rect">
              <a:avLst/>
            </a:prstGeom>
            <a:noFill/>
          </p:spPr>
        </p:pic>
      </p:grpSp>
      <p:sp>
        <p:nvSpPr>
          <p:cNvPr id="26" name="25 CuadroTexto"/>
          <p:cNvSpPr txBox="1"/>
          <p:nvPr/>
        </p:nvSpPr>
        <p:spPr>
          <a:xfrm>
            <a:off x="1763688" y="1052736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SERVICIOS</a:t>
            </a:r>
            <a:endParaRPr lang="es-CL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1105</Words>
  <Application>Microsoft Office PowerPoint</Application>
  <PresentationFormat>Presentación en pantalla (4:3)</PresentationFormat>
  <Paragraphs>311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Luis Antonio Rojas Araya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Luis Antonio Rojas Araya</dc:creator>
  <cp:lastModifiedBy>Invitado</cp:lastModifiedBy>
  <cp:revision>7</cp:revision>
  <dcterms:created xsi:type="dcterms:W3CDTF">2014-06-30T01:52:31Z</dcterms:created>
  <dcterms:modified xsi:type="dcterms:W3CDTF">2014-06-30T12:50:38Z</dcterms:modified>
</cp:coreProperties>
</file>