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2" r:id="rId2"/>
    <p:sldId id="375" r:id="rId3"/>
    <p:sldId id="391" r:id="rId4"/>
    <p:sldId id="453" r:id="rId5"/>
    <p:sldId id="443" r:id="rId6"/>
    <p:sldId id="444" r:id="rId7"/>
    <p:sldId id="445" r:id="rId8"/>
    <p:sldId id="436" r:id="rId9"/>
    <p:sldId id="437" r:id="rId10"/>
    <p:sldId id="448" r:id="rId11"/>
    <p:sldId id="446" r:id="rId12"/>
    <p:sldId id="452" r:id="rId13"/>
    <p:sldId id="447" r:id="rId14"/>
    <p:sldId id="362" r:id="rId15"/>
    <p:sldId id="451" r:id="rId16"/>
    <p:sldId id="450" r:id="rId17"/>
    <p:sldId id="367" r:id="rId18"/>
    <p:sldId id="434" r:id="rId19"/>
    <p:sldId id="373" r:id="rId20"/>
    <p:sldId id="393" r:id="rId21"/>
    <p:sldId id="432" r:id="rId22"/>
    <p:sldId id="366" r:id="rId23"/>
    <p:sldId id="449" r:id="rId24"/>
    <p:sldId id="425" r:id="rId25"/>
  </p:sldIdLst>
  <p:sldSz cx="9144000" cy="6858000" type="screen4x3"/>
  <p:notesSz cx="6858000" cy="9144000"/>
  <p:defaultTextStyle>
    <a:defPPr>
      <a:defRPr lang="es-ES"/>
    </a:defPPr>
    <a:lvl1pPr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4200"/>
    <a:srgbClr val="00CC66"/>
    <a:srgbClr val="00CC00"/>
    <a:srgbClr val="83E5C0"/>
    <a:srgbClr val="45A1A1"/>
    <a:srgbClr val="33B376"/>
    <a:srgbClr val="003B00"/>
    <a:srgbClr val="CFFFE6"/>
    <a:srgbClr val="005000"/>
    <a:srgbClr val="FEB24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191" autoAdjust="0"/>
    <p:restoredTop sz="94660"/>
  </p:normalViewPr>
  <p:slideViewPr>
    <p:cSldViewPr>
      <p:cViewPr>
        <p:scale>
          <a:sx n="70" d="100"/>
          <a:sy n="70" d="100"/>
        </p:scale>
        <p:origin x="-558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193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22A076-8997-47E2-BBEA-AE8D85A5583E}" type="doc">
      <dgm:prSet loTypeId="urn:microsoft.com/office/officeart/2005/8/layout/radial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42D4CF12-F223-4453-87B4-34AB005FD9A9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CERES</a:t>
          </a:r>
          <a:endParaRPr lang="es-CL" dirty="0">
            <a:solidFill>
              <a:schemeClr val="tx1"/>
            </a:solidFill>
          </a:endParaRPr>
        </a:p>
      </dgm:t>
    </dgm:pt>
    <dgm:pt modelId="{FCD9DF98-EF3E-46A4-8A68-3FD300A0EE73}" type="parTrans" cxnId="{323E65A4-61CC-457C-976C-DB5CCE668C81}">
      <dgm:prSet/>
      <dgm:spPr/>
      <dgm:t>
        <a:bodyPr/>
        <a:lstStyle/>
        <a:p>
          <a:endParaRPr lang="es-CL"/>
        </a:p>
      </dgm:t>
    </dgm:pt>
    <dgm:pt modelId="{7E748C81-92B3-4472-8D2C-306F5F840A8D}" type="sibTrans" cxnId="{323E65A4-61CC-457C-976C-DB5CCE668C81}">
      <dgm:prSet/>
      <dgm:spPr/>
      <dgm:t>
        <a:bodyPr/>
        <a:lstStyle/>
        <a:p>
          <a:endParaRPr lang="es-CL"/>
        </a:p>
      </dgm:t>
    </dgm:pt>
    <dgm:pt modelId="{644F13BC-0FA5-466B-AED9-0F5C605B3B45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L" sz="1200" b="1" dirty="0" smtClean="0">
              <a:solidFill>
                <a:schemeClr val="tx1"/>
              </a:solidFill>
            </a:rPr>
            <a:t>Sustentabilidad</a:t>
          </a:r>
          <a:endParaRPr lang="es-CL" sz="1300" b="1" dirty="0">
            <a:solidFill>
              <a:schemeClr val="tx1"/>
            </a:solidFill>
          </a:endParaRPr>
        </a:p>
      </dgm:t>
    </dgm:pt>
    <dgm:pt modelId="{492E8C88-8E77-42F5-A24F-FFD1225611F4}" type="parTrans" cxnId="{4C6E17A2-970C-4303-B5E3-5156D89D17ED}">
      <dgm:prSet/>
      <dgm:spPr/>
      <dgm:t>
        <a:bodyPr/>
        <a:lstStyle/>
        <a:p>
          <a:endParaRPr lang="es-CL"/>
        </a:p>
      </dgm:t>
    </dgm:pt>
    <dgm:pt modelId="{39D74684-F7AA-42E8-9CD8-CEEA9B058D71}" type="sibTrans" cxnId="{4C6E17A2-970C-4303-B5E3-5156D89D17ED}">
      <dgm:prSet/>
      <dgm:spPr/>
      <dgm:t>
        <a:bodyPr/>
        <a:lstStyle/>
        <a:p>
          <a:endParaRPr lang="es-CL"/>
        </a:p>
      </dgm:t>
    </dgm:pt>
    <dgm:pt modelId="{05402BB2-E3F2-4C0E-B89F-7783CB322BDA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L" b="1" dirty="0" smtClean="0">
              <a:solidFill>
                <a:schemeClr val="tx1"/>
              </a:solidFill>
            </a:rPr>
            <a:t>Competitividad</a:t>
          </a:r>
          <a:endParaRPr lang="es-CL" b="1" dirty="0">
            <a:solidFill>
              <a:schemeClr val="tx1"/>
            </a:solidFill>
          </a:endParaRPr>
        </a:p>
      </dgm:t>
    </dgm:pt>
    <dgm:pt modelId="{EF0F85F1-EA06-4905-972F-A471B7A16A6A}" type="parTrans" cxnId="{CFE23BB1-83F5-4FD2-BD47-B4C1D8AB7134}">
      <dgm:prSet/>
      <dgm:spPr/>
      <dgm:t>
        <a:bodyPr/>
        <a:lstStyle/>
        <a:p>
          <a:endParaRPr lang="es-CL"/>
        </a:p>
      </dgm:t>
    </dgm:pt>
    <dgm:pt modelId="{1126D0C3-0288-4D4B-94F6-6B3F950E35A3}" type="sibTrans" cxnId="{CFE23BB1-83F5-4FD2-BD47-B4C1D8AB7134}">
      <dgm:prSet/>
      <dgm:spPr/>
      <dgm:t>
        <a:bodyPr/>
        <a:lstStyle/>
        <a:p>
          <a:endParaRPr lang="es-CL"/>
        </a:p>
      </dgm:t>
    </dgm:pt>
    <dgm:pt modelId="{4C68707A-6635-4DAB-8CA3-449E92B73720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L" b="1" dirty="0" smtClean="0">
              <a:solidFill>
                <a:schemeClr val="tx1"/>
              </a:solidFill>
            </a:rPr>
            <a:t>Metodología Participativa</a:t>
          </a:r>
          <a:endParaRPr lang="es-CL" b="1" dirty="0">
            <a:solidFill>
              <a:schemeClr val="tx1"/>
            </a:solidFill>
          </a:endParaRPr>
        </a:p>
      </dgm:t>
    </dgm:pt>
    <dgm:pt modelId="{05D260D8-8C4C-4F93-BBD2-C73E5A2F4915}" type="parTrans" cxnId="{D2D10B61-7262-41C9-8C66-75F767A81153}">
      <dgm:prSet/>
      <dgm:spPr/>
      <dgm:t>
        <a:bodyPr/>
        <a:lstStyle/>
        <a:p>
          <a:endParaRPr lang="es-CL"/>
        </a:p>
      </dgm:t>
    </dgm:pt>
    <dgm:pt modelId="{7B05B67D-14CA-463F-842F-3791E4C8E148}" type="sibTrans" cxnId="{D2D10B61-7262-41C9-8C66-75F767A81153}">
      <dgm:prSet/>
      <dgm:spPr/>
      <dgm:t>
        <a:bodyPr/>
        <a:lstStyle/>
        <a:p>
          <a:endParaRPr lang="es-CL"/>
        </a:p>
      </dgm:t>
    </dgm:pt>
    <dgm:pt modelId="{93674985-00BB-4E16-B959-6E8B5469F406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L" b="1" dirty="0" smtClean="0">
              <a:solidFill>
                <a:schemeClr val="tx1"/>
              </a:solidFill>
            </a:rPr>
            <a:t>Innovación</a:t>
          </a:r>
          <a:endParaRPr lang="es-CL" b="1" dirty="0">
            <a:solidFill>
              <a:schemeClr val="tx1"/>
            </a:solidFill>
          </a:endParaRPr>
        </a:p>
      </dgm:t>
    </dgm:pt>
    <dgm:pt modelId="{B99ED851-24B5-4D0A-89A2-EB4A0E4B4AFB}" type="parTrans" cxnId="{1DE6D8AE-2DEE-4782-AC24-D624D29674F1}">
      <dgm:prSet/>
      <dgm:spPr/>
      <dgm:t>
        <a:bodyPr/>
        <a:lstStyle/>
        <a:p>
          <a:endParaRPr lang="es-CL"/>
        </a:p>
      </dgm:t>
    </dgm:pt>
    <dgm:pt modelId="{1779D2BA-A96A-47F7-9A37-2387378295DD}" type="sibTrans" cxnId="{1DE6D8AE-2DEE-4782-AC24-D624D29674F1}">
      <dgm:prSet/>
      <dgm:spPr/>
      <dgm:t>
        <a:bodyPr/>
        <a:lstStyle/>
        <a:p>
          <a:endParaRPr lang="es-CL"/>
        </a:p>
      </dgm:t>
    </dgm:pt>
    <dgm:pt modelId="{48C7E303-161D-4DCA-8841-F8D2AE5C89F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L" b="1" dirty="0" smtClean="0">
              <a:solidFill>
                <a:schemeClr val="tx1"/>
              </a:solidFill>
            </a:rPr>
            <a:t>Enfoque territorial</a:t>
          </a:r>
          <a:endParaRPr lang="es-CL" b="1" dirty="0">
            <a:solidFill>
              <a:schemeClr val="tx1"/>
            </a:solidFill>
          </a:endParaRPr>
        </a:p>
      </dgm:t>
    </dgm:pt>
    <dgm:pt modelId="{A3AB285C-DEAD-44BB-9E21-442434C3F7E6}" type="parTrans" cxnId="{C3AE4F8E-9BFA-470B-BD48-0F21A4FF8FCC}">
      <dgm:prSet/>
      <dgm:spPr/>
      <dgm:t>
        <a:bodyPr/>
        <a:lstStyle/>
        <a:p>
          <a:endParaRPr lang="es-CL"/>
        </a:p>
      </dgm:t>
    </dgm:pt>
    <dgm:pt modelId="{173CDC83-C5C9-450F-AE56-AE8183AC20F2}" type="sibTrans" cxnId="{C3AE4F8E-9BFA-470B-BD48-0F21A4FF8FCC}">
      <dgm:prSet/>
      <dgm:spPr/>
      <dgm:t>
        <a:bodyPr/>
        <a:lstStyle/>
        <a:p>
          <a:endParaRPr lang="es-CL"/>
        </a:p>
      </dgm:t>
    </dgm:pt>
    <dgm:pt modelId="{B11424BE-43BC-4F91-B748-C899A1958C9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L" b="1" dirty="0" smtClean="0">
              <a:solidFill>
                <a:schemeClr val="tx1"/>
              </a:solidFill>
            </a:rPr>
            <a:t>Ciencia</a:t>
          </a:r>
        </a:p>
        <a:p>
          <a:r>
            <a:rPr lang="es-MX" b="1" dirty="0" smtClean="0">
              <a:solidFill>
                <a:schemeClr val="tx1"/>
              </a:solidFill>
            </a:rPr>
            <a:t>I+D</a:t>
          </a:r>
          <a:endParaRPr lang="es-CL" b="1" dirty="0">
            <a:solidFill>
              <a:schemeClr val="tx1"/>
            </a:solidFill>
          </a:endParaRPr>
        </a:p>
      </dgm:t>
    </dgm:pt>
    <dgm:pt modelId="{B953C5C8-E91E-4751-A5B7-967699E0A5C2}" type="parTrans" cxnId="{4E19C57C-B060-4A51-A946-02D1C0E20D4D}">
      <dgm:prSet/>
      <dgm:spPr/>
      <dgm:t>
        <a:bodyPr/>
        <a:lstStyle/>
        <a:p>
          <a:endParaRPr lang="es-CL"/>
        </a:p>
      </dgm:t>
    </dgm:pt>
    <dgm:pt modelId="{D115E1CA-E338-4C14-9385-84A64403F1FD}" type="sibTrans" cxnId="{4E19C57C-B060-4A51-A946-02D1C0E20D4D}">
      <dgm:prSet/>
      <dgm:spPr/>
      <dgm:t>
        <a:bodyPr/>
        <a:lstStyle/>
        <a:p>
          <a:endParaRPr lang="es-CL"/>
        </a:p>
      </dgm:t>
    </dgm:pt>
    <dgm:pt modelId="{97E17874-D922-4AC3-9F64-24D4A9887BEC}" type="pres">
      <dgm:prSet presAssocID="{DB22A076-8997-47E2-BBEA-AE8D85A5583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F481759-56E4-4718-8BB2-FD1C9202AF73}" type="pres">
      <dgm:prSet presAssocID="{42D4CF12-F223-4453-87B4-34AB005FD9A9}" presName="centerShape" presStyleLbl="node0" presStyleIdx="0" presStyleCnt="1"/>
      <dgm:spPr/>
      <dgm:t>
        <a:bodyPr/>
        <a:lstStyle/>
        <a:p>
          <a:endParaRPr lang="es-CL"/>
        </a:p>
      </dgm:t>
    </dgm:pt>
    <dgm:pt modelId="{3290AE34-353D-4C33-80CC-C01E4E09F599}" type="pres">
      <dgm:prSet presAssocID="{492E8C88-8E77-42F5-A24F-FFD1225611F4}" presName="Name9" presStyleLbl="parChTrans1D2" presStyleIdx="0" presStyleCnt="6"/>
      <dgm:spPr/>
      <dgm:t>
        <a:bodyPr/>
        <a:lstStyle/>
        <a:p>
          <a:endParaRPr lang="es-CL"/>
        </a:p>
      </dgm:t>
    </dgm:pt>
    <dgm:pt modelId="{46605912-DB02-4542-A7F0-9AD917016934}" type="pres">
      <dgm:prSet presAssocID="{492E8C88-8E77-42F5-A24F-FFD1225611F4}" presName="connTx" presStyleLbl="parChTrans1D2" presStyleIdx="0" presStyleCnt="6"/>
      <dgm:spPr/>
      <dgm:t>
        <a:bodyPr/>
        <a:lstStyle/>
        <a:p>
          <a:endParaRPr lang="es-CL"/>
        </a:p>
      </dgm:t>
    </dgm:pt>
    <dgm:pt modelId="{842FABD6-A3F9-48C5-B507-DE50356A6684}" type="pres">
      <dgm:prSet presAssocID="{644F13BC-0FA5-466B-AED9-0F5C605B3B4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ECCB7E2-FFBD-4EC8-81CE-088A67E3A324}" type="pres">
      <dgm:prSet presAssocID="{B953C5C8-E91E-4751-A5B7-967699E0A5C2}" presName="Name9" presStyleLbl="parChTrans1D2" presStyleIdx="1" presStyleCnt="6"/>
      <dgm:spPr/>
      <dgm:t>
        <a:bodyPr/>
        <a:lstStyle/>
        <a:p>
          <a:endParaRPr lang="es-CL"/>
        </a:p>
      </dgm:t>
    </dgm:pt>
    <dgm:pt modelId="{F92013A8-9037-4CC9-BC14-6D77B6EB0735}" type="pres">
      <dgm:prSet presAssocID="{B953C5C8-E91E-4751-A5B7-967699E0A5C2}" presName="connTx" presStyleLbl="parChTrans1D2" presStyleIdx="1" presStyleCnt="6"/>
      <dgm:spPr/>
      <dgm:t>
        <a:bodyPr/>
        <a:lstStyle/>
        <a:p>
          <a:endParaRPr lang="es-CL"/>
        </a:p>
      </dgm:t>
    </dgm:pt>
    <dgm:pt modelId="{56A1C9AD-2E2C-4FF1-B8C3-479985C9120F}" type="pres">
      <dgm:prSet presAssocID="{B11424BE-43BC-4F91-B748-C899A1958C9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7BEB942-D670-468F-BAE9-29AB8D25176E}" type="pres">
      <dgm:prSet presAssocID="{A3AB285C-DEAD-44BB-9E21-442434C3F7E6}" presName="Name9" presStyleLbl="parChTrans1D2" presStyleIdx="2" presStyleCnt="6"/>
      <dgm:spPr/>
      <dgm:t>
        <a:bodyPr/>
        <a:lstStyle/>
        <a:p>
          <a:endParaRPr lang="es-CL"/>
        </a:p>
      </dgm:t>
    </dgm:pt>
    <dgm:pt modelId="{961C58CB-9453-422D-9847-34488F54D39E}" type="pres">
      <dgm:prSet presAssocID="{A3AB285C-DEAD-44BB-9E21-442434C3F7E6}" presName="connTx" presStyleLbl="parChTrans1D2" presStyleIdx="2" presStyleCnt="6"/>
      <dgm:spPr/>
      <dgm:t>
        <a:bodyPr/>
        <a:lstStyle/>
        <a:p>
          <a:endParaRPr lang="es-CL"/>
        </a:p>
      </dgm:t>
    </dgm:pt>
    <dgm:pt modelId="{D26E931E-E72C-40E6-846F-2D68DC07D339}" type="pres">
      <dgm:prSet presAssocID="{48C7E303-161D-4DCA-8841-F8D2AE5C89F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019A92E-6283-4F79-858E-AEEF75F0191D}" type="pres">
      <dgm:prSet presAssocID="{EF0F85F1-EA06-4905-972F-A471B7A16A6A}" presName="Name9" presStyleLbl="parChTrans1D2" presStyleIdx="3" presStyleCnt="6"/>
      <dgm:spPr/>
      <dgm:t>
        <a:bodyPr/>
        <a:lstStyle/>
        <a:p>
          <a:endParaRPr lang="es-CL"/>
        </a:p>
      </dgm:t>
    </dgm:pt>
    <dgm:pt modelId="{40785569-D51A-410E-8B6A-D69F1115DEF3}" type="pres">
      <dgm:prSet presAssocID="{EF0F85F1-EA06-4905-972F-A471B7A16A6A}" presName="connTx" presStyleLbl="parChTrans1D2" presStyleIdx="3" presStyleCnt="6"/>
      <dgm:spPr/>
      <dgm:t>
        <a:bodyPr/>
        <a:lstStyle/>
        <a:p>
          <a:endParaRPr lang="es-CL"/>
        </a:p>
      </dgm:t>
    </dgm:pt>
    <dgm:pt modelId="{206688B7-299D-4851-AD18-B6AA3822BDEE}" type="pres">
      <dgm:prSet presAssocID="{05402BB2-E3F2-4C0E-B89F-7783CB322BD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852D9FE-D59D-47C3-A808-686900177979}" type="pres">
      <dgm:prSet presAssocID="{05D260D8-8C4C-4F93-BBD2-C73E5A2F4915}" presName="Name9" presStyleLbl="parChTrans1D2" presStyleIdx="4" presStyleCnt="6"/>
      <dgm:spPr/>
      <dgm:t>
        <a:bodyPr/>
        <a:lstStyle/>
        <a:p>
          <a:endParaRPr lang="es-CL"/>
        </a:p>
      </dgm:t>
    </dgm:pt>
    <dgm:pt modelId="{173E2A0A-EA42-43F3-A170-73F6B3553359}" type="pres">
      <dgm:prSet presAssocID="{05D260D8-8C4C-4F93-BBD2-C73E5A2F4915}" presName="connTx" presStyleLbl="parChTrans1D2" presStyleIdx="4" presStyleCnt="6"/>
      <dgm:spPr/>
      <dgm:t>
        <a:bodyPr/>
        <a:lstStyle/>
        <a:p>
          <a:endParaRPr lang="es-CL"/>
        </a:p>
      </dgm:t>
    </dgm:pt>
    <dgm:pt modelId="{5AB04277-A4EA-44DC-ADC7-5C7B031EFC20}" type="pres">
      <dgm:prSet presAssocID="{4C68707A-6635-4DAB-8CA3-449E92B7372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9F8C1E8-7F67-4825-B954-87E20178AFEC}" type="pres">
      <dgm:prSet presAssocID="{B99ED851-24B5-4D0A-89A2-EB4A0E4B4AFB}" presName="Name9" presStyleLbl="parChTrans1D2" presStyleIdx="5" presStyleCnt="6"/>
      <dgm:spPr/>
      <dgm:t>
        <a:bodyPr/>
        <a:lstStyle/>
        <a:p>
          <a:endParaRPr lang="es-CL"/>
        </a:p>
      </dgm:t>
    </dgm:pt>
    <dgm:pt modelId="{F6486F11-8C28-4426-8CE9-848EEBE13187}" type="pres">
      <dgm:prSet presAssocID="{B99ED851-24B5-4D0A-89A2-EB4A0E4B4AFB}" presName="connTx" presStyleLbl="parChTrans1D2" presStyleIdx="5" presStyleCnt="6"/>
      <dgm:spPr/>
      <dgm:t>
        <a:bodyPr/>
        <a:lstStyle/>
        <a:p>
          <a:endParaRPr lang="es-CL"/>
        </a:p>
      </dgm:t>
    </dgm:pt>
    <dgm:pt modelId="{7A1CCD41-1E90-46FF-AE1C-81276EEF081A}" type="pres">
      <dgm:prSet presAssocID="{93674985-00BB-4E16-B959-6E8B5469F40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6649DC90-A255-468E-A096-10F06C107988}" type="presOf" srcId="{A3AB285C-DEAD-44BB-9E21-442434C3F7E6}" destId="{C7BEB942-D670-468F-BAE9-29AB8D25176E}" srcOrd="0" destOrd="0" presId="urn:microsoft.com/office/officeart/2005/8/layout/radial1"/>
    <dgm:cxn modelId="{7067709C-4299-4ACA-AFAB-F33B44E2FC22}" type="presOf" srcId="{492E8C88-8E77-42F5-A24F-FFD1225611F4}" destId="{46605912-DB02-4542-A7F0-9AD917016934}" srcOrd="1" destOrd="0" presId="urn:microsoft.com/office/officeart/2005/8/layout/radial1"/>
    <dgm:cxn modelId="{88B763E1-BF88-4BC7-AD58-BBA76A6B3C53}" type="presOf" srcId="{EF0F85F1-EA06-4905-972F-A471B7A16A6A}" destId="{40785569-D51A-410E-8B6A-D69F1115DEF3}" srcOrd="1" destOrd="0" presId="urn:microsoft.com/office/officeart/2005/8/layout/radial1"/>
    <dgm:cxn modelId="{BB01BCCA-3C62-4AC3-BDAD-F9DF7C26B437}" type="presOf" srcId="{48C7E303-161D-4DCA-8841-F8D2AE5C89FF}" destId="{D26E931E-E72C-40E6-846F-2D68DC07D339}" srcOrd="0" destOrd="0" presId="urn:microsoft.com/office/officeart/2005/8/layout/radial1"/>
    <dgm:cxn modelId="{A59E3FF9-7058-4237-843A-2A72A1CBD51A}" type="presOf" srcId="{B953C5C8-E91E-4751-A5B7-967699E0A5C2}" destId="{F92013A8-9037-4CC9-BC14-6D77B6EB0735}" srcOrd="1" destOrd="0" presId="urn:microsoft.com/office/officeart/2005/8/layout/radial1"/>
    <dgm:cxn modelId="{C3AE4F8E-9BFA-470B-BD48-0F21A4FF8FCC}" srcId="{42D4CF12-F223-4453-87B4-34AB005FD9A9}" destId="{48C7E303-161D-4DCA-8841-F8D2AE5C89FF}" srcOrd="2" destOrd="0" parTransId="{A3AB285C-DEAD-44BB-9E21-442434C3F7E6}" sibTransId="{173CDC83-C5C9-450F-AE56-AE8183AC20F2}"/>
    <dgm:cxn modelId="{1DE6D8AE-2DEE-4782-AC24-D624D29674F1}" srcId="{42D4CF12-F223-4453-87B4-34AB005FD9A9}" destId="{93674985-00BB-4E16-B959-6E8B5469F406}" srcOrd="5" destOrd="0" parTransId="{B99ED851-24B5-4D0A-89A2-EB4A0E4B4AFB}" sibTransId="{1779D2BA-A96A-47F7-9A37-2387378295DD}"/>
    <dgm:cxn modelId="{49AC6450-B45E-4B1A-A839-3F93A44E45E5}" type="presOf" srcId="{B953C5C8-E91E-4751-A5B7-967699E0A5C2}" destId="{1ECCB7E2-FFBD-4EC8-81CE-088A67E3A324}" srcOrd="0" destOrd="0" presId="urn:microsoft.com/office/officeart/2005/8/layout/radial1"/>
    <dgm:cxn modelId="{1088A677-E111-4A98-B4B3-119848834648}" type="presOf" srcId="{4C68707A-6635-4DAB-8CA3-449E92B73720}" destId="{5AB04277-A4EA-44DC-ADC7-5C7B031EFC20}" srcOrd="0" destOrd="0" presId="urn:microsoft.com/office/officeart/2005/8/layout/radial1"/>
    <dgm:cxn modelId="{323E65A4-61CC-457C-976C-DB5CCE668C81}" srcId="{DB22A076-8997-47E2-BBEA-AE8D85A5583E}" destId="{42D4CF12-F223-4453-87B4-34AB005FD9A9}" srcOrd="0" destOrd="0" parTransId="{FCD9DF98-EF3E-46A4-8A68-3FD300A0EE73}" sibTransId="{7E748C81-92B3-4472-8D2C-306F5F840A8D}"/>
    <dgm:cxn modelId="{3EDCC421-EE80-427F-8DB8-30EC9DF39F9D}" type="presOf" srcId="{492E8C88-8E77-42F5-A24F-FFD1225611F4}" destId="{3290AE34-353D-4C33-80CC-C01E4E09F599}" srcOrd="0" destOrd="0" presId="urn:microsoft.com/office/officeart/2005/8/layout/radial1"/>
    <dgm:cxn modelId="{301A5302-22B6-463B-A250-45FF5D250313}" type="presOf" srcId="{B11424BE-43BC-4F91-B748-C899A1958C99}" destId="{56A1C9AD-2E2C-4FF1-B8C3-479985C9120F}" srcOrd="0" destOrd="0" presId="urn:microsoft.com/office/officeart/2005/8/layout/radial1"/>
    <dgm:cxn modelId="{45032FC2-02F7-4DD9-8CD9-5F3D299D60B4}" type="presOf" srcId="{B99ED851-24B5-4D0A-89A2-EB4A0E4B4AFB}" destId="{F9F8C1E8-7F67-4825-B954-87E20178AFEC}" srcOrd="0" destOrd="0" presId="urn:microsoft.com/office/officeart/2005/8/layout/radial1"/>
    <dgm:cxn modelId="{4E19C57C-B060-4A51-A946-02D1C0E20D4D}" srcId="{42D4CF12-F223-4453-87B4-34AB005FD9A9}" destId="{B11424BE-43BC-4F91-B748-C899A1958C99}" srcOrd="1" destOrd="0" parTransId="{B953C5C8-E91E-4751-A5B7-967699E0A5C2}" sibTransId="{D115E1CA-E338-4C14-9385-84A64403F1FD}"/>
    <dgm:cxn modelId="{4C6E17A2-970C-4303-B5E3-5156D89D17ED}" srcId="{42D4CF12-F223-4453-87B4-34AB005FD9A9}" destId="{644F13BC-0FA5-466B-AED9-0F5C605B3B45}" srcOrd="0" destOrd="0" parTransId="{492E8C88-8E77-42F5-A24F-FFD1225611F4}" sibTransId="{39D74684-F7AA-42E8-9CD8-CEEA9B058D71}"/>
    <dgm:cxn modelId="{0FC92FA3-EFBC-4D8E-8990-B3DAB87D2B33}" type="presOf" srcId="{DB22A076-8997-47E2-BBEA-AE8D85A5583E}" destId="{97E17874-D922-4AC3-9F64-24D4A9887BEC}" srcOrd="0" destOrd="0" presId="urn:microsoft.com/office/officeart/2005/8/layout/radial1"/>
    <dgm:cxn modelId="{BAE57A44-F6A3-4F22-9B43-DF22DE8C1D4B}" type="presOf" srcId="{05402BB2-E3F2-4C0E-B89F-7783CB322BDA}" destId="{206688B7-299D-4851-AD18-B6AA3822BDEE}" srcOrd="0" destOrd="0" presId="urn:microsoft.com/office/officeart/2005/8/layout/radial1"/>
    <dgm:cxn modelId="{11886075-764A-4761-B9B9-D9FA830AA2F0}" type="presOf" srcId="{EF0F85F1-EA06-4905-972F-A471B7A16A6A}" destId="{0019A92E-6283-4F79-858E-AEEF75F0191D}" srcOrd="0" destOrd="0" presId="urn:microsoft.com/office/officeart/2005/8/layout/radial1"/>
    <dgm:cxn modelId="{73607624-D0A6-4F43-8835-37802045BCCF}" type="presOf" srcId="{B99ED851-24B5-4D0A-89A2-EB4A0E4B4AFB}" destId="{F6486F11-8C28-4426-8CE9-848EEBE13187}" srcOrd="1" destOrd="0" presId="urn:microsoft.com/office/officeart/2005/8/layout/radial1"/>
    <dgm:cxn modelId="{AD96560F-A31C-45F5-A13A-DBA01AFF5A7C}" type="presOf" srcId="{A3AB285C-DEAD-44BB-9E21-442434C3F7E6}" destId="{961C58CB-9453-422D-9847-34488F54D39E}" srcOrd="1" destOrd="0" presId="urn:microsoft.com/office/officeart/2005/8/layout/radial1"/>
    <dgm:cxn modelId="{CFE23BB1-83F5-4FD2-BD47-B4C1D8AB7134}" srcId="{42D4CF12-F223-4453-87B4-34AB005FD9A9}" destId="{05402BB2-E3F2-4C0E-B89F-7783CB322BDA}" srcOrd="3" destOrd="0" parTransId="{EF0F85F1-EA06-4905-972F-A471B7A16A6A}" sibTransId="{1126D0C3-0288-4D4B-94F6-6B3F950E35A3}"/>
    <dgm:cxn modelId="{78732896-D1A9-4C88-97AB-A9212E864435}" type="presOf" srcId="{93674985-00BB-4E16-B959-6E8B5469F406}" destId="{7A1CCD41-1E90-46FF-AE1C-81276EEF081A}" srcOrd="0" destOrd="0" presId="urn:microsoft.com/office/officeart/2005/8/layout/radial1"/>
    <dgm:cxn modelId="{D2D10B61-7262-41C9-8C66-75F767A81153}" srcId="{42D4CF12-F223-4453-87B4-34AB005FD9A9}" destId="{4C68707A-6635-4DAB-8CA3-449E92B73720}" srcOrd="4" destOrd="0" parTransId="{05D260D8-8C4C-4F93-BBD2-C73E5A2F4915}" sibTransId="{7B05B67D-14CA-463F-842F-3791E4C8E148}"/>
    <dgm:cxn modelId="{2BCF86B6-DC3C-49FD-9E12-B82D04139927}" type="presOf" srcId="{05D260D8-8C4C-4F93-BBD2-C73E5A2F4915}" destId="{173E2A0A-EA42-43F3-A170-73F6B3553359}" srcOrd="1" destOrd="0" presId="urn:microsoft.com/office/officeart/2005/8/layout/radial1"/>
    <dgm:cxn modelId="{86DF077A-1A42-4ACD-B9F8-A6AE793551FC}" type="presOf" srcId="{644F13BC-0FA5-466B-AED9-0F5C605B3B45}" destId="{842FABD6-A3F9-48C5-B507-DE50356A6684}" srcOrd="0" destOrd="0" presId="urn:microsoft.com/office/officeart/2005/8/layout/radial1"/>
    <dgm:cxn modelId="{B77F913B-891C-4434-8DD4-E6F39E382351}" type="presOf" srcId="{42D4CF12-F223-4453-87B4-34AB005FD9A9}" destId="{AF481759-56E4-4718-8BB2-FD1C9202AF73}" srcOrd="0" destOrd="0" presId="urn:microsoft.com/office/officeart/2005/8/layout/radial1"/>
    <dgm:cxn modelId="{6F9BFDF2-29A8-4ED1-9664-9C288FD86D41}" type="presOf" srcId="{05D260D8-8C4C-4F93-BBD2-C73E5A2F4915}" destId="{B852D9FE-D59D-47C3-A808-686900177979}" srcOrd="0" destOrd="0" presId="urn:microsoft.com/office/officeart/2005/8/layout/radial1"/>
    <dgm:cxn modelId="{E84FB963-3E18-456C-B315-A38F7D4A50D7}" type="presParOf" srcId="{97E17874-D922-4AC3-9F64-24D4A9887BEC}" destId="{AF481759-56E4-4718-8BB2-FD1C9202AF73}" srcOrd="0" destOrd="0" presId="urn:microsoft.com/office/officeart/2005/8/layout/radial1"/>
    <dgm:cxn modelId="{92AAF3AB-662C-40DD-BE37-E7F0337846AE}" type="presParOf" srcId="{97E17874-D922-4AC3-9F64-24D4A9887BEC}" destId="{3290AE34-353D-4C33-80CC-C01E4E09F599}" srcOrd="1" destOrd="0" presId="urn:microsoft.com/office/officeart/2005/8/layout/radial1"/>
    <dgm:cxn modelId="{E9C7502D-3B87-43F8-9211-236A27A753A5}" type="presParOf" srcId="{3290AE34-353D-4C33-80CC-C01E4E09F599}" destId="{46605912-DB02-4542-A7F0-9AD917016934}" srcOrd="0" destOrd="0" presId="urn:microsoft.com/office/officeart/2005/8/layout/radial1"/>
    <dgm:cxn modelId="{B4B51347-76DB-439E-B920-DBE8D563B963}" type="presParOf" srcId="{97E17874-D922-4AC3-9F64-24D4A9887BEC}" destId="{842FABD6-A3F9-48C5-B507-DE50356A6684}" srcOrd="2" destOrd="0" presId="urn:microsoft.com/office/officeart/2005/8/layout/radial1"/>
    <dgm:cxn modelId="{2C8C978A-A848-4CA6-81AF-943E54B0B8FA}" type="presParOf" srcId="{97E17874-D922-4AC3-9F64-24D4A9887BEC}" destId="{1ECCB7E2-FFBD-4EC8-81CE-088A67E3A324}" srcOrd="3" destOrd="0" presId="urn:microsoft.com/office/officeart/2005/8/layout/radial1"/>
    <dgm:cxn modelId="{D02C55B2-122F-4E47-A8C1-B31AEAD4DB44}" type="presParOf" srcId="{1ECCB7E2-FFBD-4EC8-81CE-088A67E3A324}" destId="{F92013A8-9037-4CC9-BC14-6D77B6EB0735}" srcOrd="0" destOrd="0" presId="urn:microsoft.com/office/officeart/2005/8/layout/radial1"/>
    <dgm:cxn modelId="{E2B60A71-1DCC-4445-A951-82A95E37A4F8}" type="presParOf" srcId="{97E17874-D922-4AC3-9F64-24D4A9887BEC}" destId="{56A1C9AD-2E2C-4FF1-B8C3-479985C9120F}" srcOrd="4" destOrd="0" presId="urn:microsoft.com/office/officeart/2005/8/layout/radial1"/>
    <dgm:cxn modelId="{39437B35-BA08-4CD4-AE7E-1B9746CED4E3}" type="presParOf" srcId="{97E17874-D922-4AC3-9F64-24D4A9887BEC}" destId="{C7BEB942-D670-468F-BAE9-29AB8D25176E}" srcOrd="5" destOrd="0" presId="urn:microsoft.com/office/officeart/2005/8/layout/radial1"/>
    <dgm:cxn modelId="{BE1FC3D3-F720-44D9-9201-007E29CF49E7}" type="presParOf" srcId="{C7BEB942-D670-468F-BAE9-29AB8D25176E}" destId="{961C58CB-9453-422D-9847-34488F54D39E}" srcOrd="0" destOrd="0" presId="urn:microsoft.com/office/officeart/2005/8/layout/radial1"/>
    <dgm:cxn modelId="{C265BAD4-6B8B-4E60-A687-24A6F2ED1A9F}" type="presParOf" srcId="{97E17874-D922-4AC3-9F64-24D4A9887BEC}" destId="{D26E931E-E72C-40E6-846F-2D68DC07D339}" srcOrd="6" destOrd="0" presId="urn:microsoft.com/office/officeart/2005/8/layout/radial1"/>
    <dgm:cxn modelId="{FFCA2B18-BBDC-42F1-A335-AFFB65733B9B}" type="presParOf" srcId="{97E17874-D922-4AC3-9F64-24D4A9887BEC}" destId="{0019A92E-6283-4F79-858E-AEEF75F0191D}" srcOrd="7" destOrd="0" presId="urn:microsoft.com/office/officeart/2005/8/layout/radial1"/>
    <dgm:cxn modelId="{9DECE94F-1DF1-4379-9E49-33DD06E4ABF5}" type="presParOf" srcId="{0019A92E-6283-4F79-858E-AEEF75F0191D}" destId="{40785569-D51A-410E-8B6A-D69F1115DEF3}" srcOrd="0" destOrd="0" presId="urn:microsoft.com/office/officeart/2005/8/layout/radial1"/>
    <dgm:cxn modelId="{D5067597-7365-421B-BAE9-E7C37A548496}" type="presParOf" srcId="{97E17874-D922-4AC3-9F64-24D4A9887BEC}" destId="{206688B7-299D-4851-AD18-B6AA3822BDEE}" srcOrd="8" destOrd="0" presId="urn:microsoft.com/office/officeart/2005/8/layout/radial1"/>
    <dgm:cxn modelId="{749763AD-3879-41BC-9347-A5871CACE583}" type="presParOf" srcId="{97E17874-D922-4AC3-9F64-24D4A9887BEC}" destId="{B852D9FE-D59D-47C3-A808-686900177979}" srcOrd="9" destOrd="0" presId="urn:microsoft.com/office/officeart/2005/8/layout/radial1"/>
    <dgm:cxn modelId="{DA4D543F-BA72-47AB-B8F7-9E4CFE735A80}" type="presParOf" srcId="{B852D9FE-D59D-47C3-A808-686900177979}" destId="{173E2A0A-EA42-43F3-A170-73F6B3553359}" srcOrd="0" destOrd="0" presId="urn:microsoft.com/office/officeart/2005/8/layout/radial1"/>
    <dgm:cxn modelId="{2430E023-5473-412E-8039-E5E9AFDF384F}" type="presParOf" srcId="{97E17874-D922-4AC3-9F64-24D4A9887BEC}" destId="{5AB04277-A4EA-44DC-ADC7-5C7B031EFC20}" srcOrd="10" destOrd="0" presId="urn:microsoft.com/office/officeart/2005/8/layout/radial1"/>
    <dgm:cxn modelId="{4B018913-B0BF-4A63-8D7D-34C0B358ECF6}" type="presParOf" srcId="{97E17874-D922-4AC3-9F64-24D4A9887BEC}" destId="{F9F8C1E8-7F67-4825-B954-87E20178AFEC}" srcOrd="11" destOrd="0" presId="urn:microsoft.com/office/officeart/2005/8/layout/radial1"/>
    <dgm:cxn modelId="{B6B06703-54CA-433C-8C1C-8C6E11132F1B}" type="presParOf" srcId="{F9F8C1E8-7F67-4825-B954-87E20178AFEC}" destId="{F6486F11-8C28-4426-8CE9-848EEBE13187}" srcOrd="0" destOrd="0" presId="urn:microsoft.com/office/officeart/2005/8/layout/radial1"/>
    <dgm:cxn modelId="{446DDCB4-9546-40B3-8E3B-D2ED976AF979}" type="presParOf" srcId="{97E17874-D922-4AC3-9F64-24D4A9887BEC}" destId="{7A1CCD41-1E90-46FF-AE1C-81276EEF081A}" srcOrd="12" destOrd="0" presId="urn:microsoft.com/office/officeart/2005/8/layout/radial1"/>
  </dgm:cxnLst>
  <dgm:bg>
    <a:solidFill>
      <a:schemeClr val="accent1">
        <a:lumMod val="20000"/>
        <a:lumOff val="80000"/>
      </a:schemeClr>
    </a:solid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fld id="{33CAA26C-3A92-AF48-9A38-6DE723F0B5AA}" type="datetimeFigureOut">
              <a:rPr lang="es-ES"/>
              <a:pPr/>
              <a:t>30/06/2014</a:t>
            </a:fld>
            <a:endParaRPr lang="es-E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fld id="{7D1BC37A-F9FB-B445-8E8B-DBEF51AA1592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66891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FF152-0602-B849-97A6-58EBD33F6D7A}" type="datetimeFigureOut">
              <a:rPr lang="es-ES_tradnl" smtClean="0"/>
              <a:pPr/>
              <a:t>30/06/2014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8E7EF-8601-CF49-BFD2-89F9C75EA33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407792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CL" b="0"/>
          </a:p>
        </p:txBody>
      </p:sp>
      <p:pic>
        <p:nvPicPr>
          <p:cNvPr id="1027" name="Picture 5" descr="fond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???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???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eduardo.gratacos@ucv.c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7"/>
          <p:cNvSpPr txBox="1">
            <a:spLocks noChangeArrowheads="1"/>
          </p:cNvSpPr>
          <p:nvPr/>
        </p:nvSpPr>
        <p:spPr bwMode="auto">
          <a:xfrm>
            <a:off x="251520" y="3356992"/>
            <a:ext cx="8610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Centro Regional de Innovación Hortofrutícola de Valparaíso CERES</a:t>
            </a:r>
          </a:p>
          <a:p>
            <a:pPr algn="ctr">
              <a:spcBef>
                <a:spcPts val="0"/>
              </a:spcBef>
            </a:pPr>
            <a:r>
              <a:rPr lang="es-ES_tradnl" sz="1600" dirty="0" smtClean="0">
                <a:solidFill>
                  <a:srgbClr val="53774B"/>
                </a:solidFill>
              </a:rPr>
              <a:t>Investigación y acción para un territorio competitivo y sustentable</a:t>
            </a:r>
          </a:p>
          <a:p>
            <a:pPr algn="ctr">
              <a:spcBef>
                <a:spcPts val="0"/>
              </a:spcBef>
            </a:pPr>
            <a:endParaRPr lang="es-ES" sz="2400" u="sng" dirty="0" smtClean="0">
              <a:solidFill>
                <a:srgbClr val="005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</a:pPr>
            <a:endParaRPr lang="es-ES" sz="2400" u="sng" dirty="0" smtClean="0">
              <a:solidFill>
                <a:srgbClr val="005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es-ES" sz="2000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Eduardo   Gratacós  Naranjo</a:t>
            </a:r>
          </a:p>
          <a:p>
            <a:pPr algn="ctr">
              <a:spcBef>
                <a:spcPts val="0"/>
              </a:spcBef>
            </a:pPr>
            <a:r>
              <a:rPr lang="es-ES" sz="2000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Director Ejecutivo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6286520"/>
            <a:ext cx="9001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Presentación al Taller Cinéticas de Financiamiento para Centros Regionales, Programa Regional de Conicyt.      </a:t>
            </a:r>
          </a:p>
          <a:p>
            <a:pPr algn="ctr"/>
            <a:r>
              <a:rPr lang="es-ES" sz="1400" i="1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Santiag</a:t>
            </a:r>
            <a:r>
              <a:rPr lang="es-ES" sz="1400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o,  30  de junio 2014</a:t>
            </a:r>
            <a:endParaRPr lang="es-ES" sz="1200" dirty="0" smtClean="0">
              <a:solidFill>
                <a:srgbClr val="005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1400" i="1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endParaRPr lang="es-CL" sz="1400" dirty="0"/>
          </a:p>
        </p:txBody>
      </p:sp>
      <p:pic>
        <p:nvPicPr>
          <p:cNvPr id="4" name="Imagen 3" descr="logoCerestra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71414"/>
            <a:ext cx="2428892" cy="321872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17"/>
          <p:cNvSpPr txBox="1">
            <a:spLocks noChangeArrowheads="1"/>
          </p:cNvSpPr>
          <p:nvPr/>
        </p:nvSpPr>
        <p:spPr bwMode="auto">
          <a:xfrm>
            <a:off x="228600" y="3667234"/>
            <a:ext cx="8610600" cy="257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</a:pPr>
            <a:endParaRPr lang="es-ES" sz="2400" b="0" dirty="0" smtClean="0">
              <a:solidFill>
                <a:srgbClr val="53774B"/>
              </a:solidFill>
              <a:latin typeface="Myriad Tilt" pitchFamily="34" charset="0"/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es-ES" sz="2400" b="0" dirty="0" smtClean="0">
                <a:solidFill>
                  <a:srgbClr val="53774B"/>
                </a:solidFill>
                <a:latin typeface="Myriad Tilt" pitchFamily="34" charset="0"/>
              </a:rPr>
              <a:t>Sistema Regional de Innovación Hortofrutícola de Valparaíso:</a:t>
            </a:r>
          </a:p>
          <a:p>
            <a:pPr algn="ctr">
              <a:lnSpc>
                <a:spcPct val="45000"/>
              </a:lnSpc>
              <a:spcBef>
                <a:spcPts val="3600"/>
              </a:spcBef>
            </a:pPr>
            <a:r>
              <a:rPr lang="es-ES" sz="2800" u="sng" dirty="0" smtClean="0">
                <a:solidFill>
                  <a:srgbClr val="53774B"/>
                </a:solidFill>
                <a:latin typeface="Myriad Tilt" pitchFamily="34" charset="0"/>
              </a:rPr>
              <a:t>Taller de Identificación de Innovaciones </a:t>
            </a:r>
          </a:p>
          <a:p>
            <a:pPr algn="ctr">
              <a:lnSpc>
                <a:spcPct val="45000"/>
              </a:lnSpc>
              <a:spcBef>
                <a:spcPts val="3600"/>
              </a:spcBef>
            </a:pPr>
            <a:endParaRPr lang="es-ES" sz="2800" u="sng" dirty="0" smtClean="0">
              <a:solidFill>
                <a:srgbClr val="53774B"/>
              </a:solidFill>
              <a:latin typeface="Myriad Tilt" pitchFamily="34" charset="0"/>
            </a:endParaRPr>
          </a:p>
          <a:p>
            <a:pPr algn="ctr">
              <a:lnSpc>
                <a:spcPct val="45000"/>
              </a:lnSpc>
              <a:spcBef>
                <a:spcPts val="3600"/>
              </a:spcBef>
            </a:pPr>
            <a:endParaRPr lang="es-ES" sz="2800" u="sng" dirty="0" smtClean="0">
              <a:solidFill>
                <a:srgbClr val="53774B"/>
              </a:solidFill>
              <a:latin typeface="Myriad Tilt" pitchFamily="34" charset="0"/>
            </a:endParaRPr>
          </a:p>
        </p:txBody>
      </p:sp>
      <p:pic>
        <p:nvPicPr>
          <p:cNvPr id="4" name="Imagen 3" descr="logoCerestra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513756"/>
            <a:ext cx="1993854" cy="2642221"/>
          </a:xfrm>
          <a:prstGeom prst="rect">
            <a:avLst/>
          </a:prstGeom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743200" y="457200"/>
          <a:ext cx="6042837" cy="838200"/>
        </p:xfrm>
        <a:graphic>
          <a:graphicData uri="http://schemas.openxmlformats.org/presentationml/2006/ole">
            <p:oleObj spid="_x0000_s93186" name="Documento" r:id="rId4" imgW="0" imgH="0" progId="Word.Document.12">
              <p:link updateAutomatic="1"/>
            </p:oleObj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8"/>
          <p:cNvSpPr>
            <a:spLocks noChangeShapeType="1"/>
          </p:cNvSpPr>
          <p:nvPr/>
        </p:nvSpPr>
        <p:spPr bwMode="auto">
          <a:xfrm>
            <a:off x="0" y="1628775"/>
            <a:ext cx="9144000" cy="0"/>
          </a:xfrm>
          <a:prstGeom prst="line">
            <a:avLst/>
          </a:prstGeom>
          <a:noFill/>
          <a:ln w="9525">
            <a:solidFill>
              <a:srgbClr val="53774B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4100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0" y="188913"/>
            <a:ext cx="10683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/>
          <p:cNvSpPr txBox="1"/>
          <p:nvPr/>
        </p:nvSpPr>
        <p:spPr>
          <a:xfrm>
            <a:off x="762000" y="2032848"/>
            <a:ext cx="7651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solidFill>
                  <a:srgbClr val="334F33"/>
                </a:solidFill>
              </a:rPr>
              <a:t>Método: El Modelo de Innovación Participativa</a:t>
            </a:r>
            <a:endParaRPr lang="es-ES_tradnl" sz="3200" dirty="0">
              <a:solidFill>
                <a:srgbClr val="334F33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36513" y="4217988"/>
            <a:ext cx="9177338" cy="26368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7" name="Picture 2" descr="Participantes del taller regional proponiendo acciones para el Sistema regional de innovación hrtofrutícola"/>
          <p:cNvPicPr>
            <a:picLocks noChangeArrowheads="1"/>
          </p:cNvPicPr>
          <p:nvPr/>
        </p:nvPicPr>
        <p:blipFill rotWithShape="1">
          <a:blip r:embed="rId3"/>
          <a:srcRect l="19693" r="969" b="12067"/>
          <a:stretch/>
        </p:blipFill>
        <p:spPr bwMode="auto">
          <a:xfrm>
            <a:off x="-36513" y="4581525"/>
            <a:ext cx="2700338" cy="190817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bcdn-photos-a.akamaihd.net/hphotos-ak-snc7/384111_133364306778082_100003135416315_153143_1035378302_a.jpg"/>
          <p:cNvPicPr>
            <a:picLocks noChangeAspect="1" noChangeArrowheads="1"/>
          </p:cNvPicPr>
          <p:nvPr/>
        </p:nvPicPr>
        <p:blipFill>
          <a:blip r:embed="rId4"/>
          <a:srcRect l="5539" t="6950" b="2824"/>
          <a:stretch>
            <a:fillRect/>
          </a:stretch>
        </p:blipFill>
        <p:spPr bwMode="auto">
          <a:xfrm>
            <a:off x="2663825" y="4581525"/>
            <a:ext cx="1331913" cy="190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6" descr="https://fbcdn-sphotos-a.akamaihd.net/hphotos-ak-snc7/407953_133339973447182_100003135416315_153056_25597768_n.jpg"/>
          <p:cNvPicPr>
            <a:picLocks noChangeAspect="1" noChangeArrowheads="1"/>
          </p:cNvPicPr>
          <p:nvPr/>
        </p:nvPicPr>
        <p:blipFill>
          <a:blip r:embed="rId5"/>
          <a:srcRect l="11504" r="2621"/>
          <a:stretch>
            <a:fillRect/>
          </a:stretch>
        </p:blipFill>
        <p:spPr bwMode="auto">
          <a:xfrm>
            <a:off x="6732588" y="4581525"/>
            <a:ext cx="2476500" cy="1916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8" descr="https://fbcdn-sphotos-a.akamaihd.net/hphotos-ak-ash4/409139_133332693447910_100003135416315_153025_148126763_n.jpg"/>
          <p:cNvPicPr>
            <a:picLocks noChangeAspect="1" noChangeArrowheads="1"/>
          </p:cNvPicPr>
          <p:nvPr/>
        </p:nvPicPr>
        <p:blipFill>
          <a:blip r:embed="rId6"/>
          <a:srcRect r="3226"/>
          <a:stretch>
            <a:fillRect/>
          </a:stretch>
        </p:blipFill>
        <p:spPr bwMode="auto">
          <a:xfrm>
            <a:off x="3995738" y="4581525"/>
            <a:ext cx="2778125" cy="190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733425"/>
            <a:ext cx="8839200" cy="4495800"/>
            <a:chOff x="240" y="480"/>
            <a:chExt cx="5328" cy="2928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240" y="480"/>
              <a:ext cx="5328" cy="2928"/>
            </a:xfrm>
            <a:prstGeom prst="ellipse">
              <a:avLst/>
            </a:prstGeom>
            <a:solidFill>
              <a:srgbClr val="F9DE93"/>
            </a:solidFill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s-MX" sz="2000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396" y="3127"/>
              <a:ext cx="1010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400">
                  <a:latin typeface="Calibri" charset="0"/>
                  <a:ea typeface="Calibri" charset="0"/>
                  <a:cs typeface="Calibri" charset="0"/>
                </a:rPr>
                <a:t>(300 - 500 personas)</a:t>
              </a:r>
              <a:endParaRPr lang="es-ES" sz="140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676400" y="914400"/>
            <a:ext cx="5791200" cy="2057400"/>
            <a:chOff x="1248" y="576"/>
            <a:chExt cx="3264" cy="1344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248" y="576"/>
              <a:ext cx="3264" cy="1344"/>
            </a:xfrm>
            <a:prstGeom prst="ellipse">
              <a:avLst/>
            </a:prstGeom>
            <a:solidFill>
              <a:srgbClr val="CCFFCC"/>
            </a:solidFill>
            <a:ln w="5715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481" y="1273"/>
              <a:ext cx="902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400">
                  <a:solidFill>
                    <a:srgbClr val="003300"/>
                  </a:solidFill>
                  <a:latin typeface="Calibri" charset="0"/>
                  <a:ea typeface="Calibri" charset="0"/>
                  <a:cs typeface="Calibri" charset="0"/>
                </a:rPr>
                <a:t>(30 - 40 personas)</a:t>
              </a:r>
              <a:endParaRPr lang="es-ES" sz="1400">
                <a:solidFill>
                  <a:srgbClr val="0033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s-CL" sz="2600" u="sng" dirty="0" smtClean="0">
                <a:solidFill>
                  <a:srgbClr val="334F33"/>
                </a:solidFill>
                <a:latin typeface="+mj-lt"/>
                <a:ea typeface="Calibri" charset="0"/>
                <a:cs typeface="Calibri" charset="0"/>
              </a:rPr>
              <a:t>Otra visión del proceso</a:t>
            </a:r>
            <a:endParaRPr lang="es-ES_tradnl" sz="2600" u="sng" dirty="0">
              <a:solidFill>
                <a:srgbClr val="334F33"/>
              </a:solidFill>
              <a:latin typeface="+mj-lt"/>
              <a:ea typeface="Calibri" charset="0"/>
              <a:cs typeface="Calibri" charset="0"/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3505200" y="990600"/>
            <a:ext cx="2133600" cy="838200"/>
            <a:chOff x="2208" y="624"/>
            <a:chExt cx="1344" cy="528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208" y="624"/>
              <a:ext cx="1344" cy="528"/>
            </a:xfrm>
            <a:prstGeom prst="ellipse">
              <a:avLst/>
            </a:prstGeom>
            <a:solidFill>
              <a:srgbClr val="CCFFFF"/>
            </a:solidFill>
            <a:ln w="5715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208" y="707"/>
              <a:ext cx="130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600" dirty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Grupo Convocante</a:t>
              </a:r>
            </a:p>
            <a:p>
              <a:pPr algn="ctr"/>
              <a:r>
                <a:rPr lang="es-ES_tradnl" sz="1400" dirty="0" smtClean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(</a:t>
              </a:r>
              <a:r>
                <a:rPr lang="es-ES_tradnl" sz="1400" dirty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9actores)</a:t>
              </a:r>
              <a:endParaRPr lang="es-ES" sz="1400" dirty="0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0" name="Agrupar 46"/>
          <p:cNvGrpSpPr>
            <a:grpSpLocks/>
          </p:cNvGrpSpPr>
          <p:nvPr/>
        </p:nvGrpSpPr>
        <p:grpSpPr bwMode="auto">
          <a:xfrm>
            <a:off x="3581400" y="1828800"/>
            <a:ext cx="1981200" cy="838200"/>
            <a:chOff x="3581400" y="1828800"/>
            <a:chExt cx="1981200" cy="838200"/>
          </a:xfrm>
        </p:grpSpPr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581400" y="2143125"/>
              <a:ext cx="1981200" cy="523875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33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400">
                  <a:solidFill>
                    <a:srgbClr val="003300"/>
                  </a:solidFill>
                  <a:latin typeface="Calibri" charset="0"/>
                  <a:ea typeface="Calibri" charset="0"/>
                  <a:cs typeface="Calibri" charset="0"/>
                </a:rPr>
                <a:t>Taller de Visión de Desarrollo </a:t>
              </a:r>
              <a:r>
                <a:rPr lang="es-ES_tradnl" sz="1100">
                  <a:solidFill>
                    <a:srgbClr val="003300"/>
                  </a:solidFill>
                  <a:latin typeface="Calibri" charset="0"/>
                  <a:ea typeface="Calibri" charset="0"/>
                  <a:cs typeface="Calibri" charset="0"/>
                </a:rPr>
                <a:t>(25 personas)</a:t>
              </a:r>
              <a:endParaRPr lang="es-ES" sz="1100">
                <a:solidFill>
                  <a:srgbClr val="0033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4572000" y="1828800"/>
              <a:ext cx="0" cy="381000"/>
            </a:xfrm>
            <a:prstGeom prst="line">
              <a:avLst/>
            </a:prstGeom>
            <a:noFill/>
            <a:ln w="76200">
              <a:solidFill>
                <a:srgbClr val="00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457200" y="2133600"/>
            <a:ext cx="1524000" cy="1371600"/>
            <a:chOff x="816" y="1824"/>
            <a:chExt cx="1120" cy="864"/>
          </a:xfrm>
        </p:grpSpPr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816" y="2095"/>
              <a:ext cx="1120" cy="593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400" dirty="0" smtClean="0">
                  <a:latin typeface="Calibri" charset="0"/>
                  <a:ea typeface="Calibri" charset="0"/>
                  <a:cs typeface="Calibri" charset="0"/>
                </a:rPr>
                <a:t>Seminarios </a:t>
              </a:r>
              <a:r>
                <a:rPr lang="es-ES_tradnl" sz="1400" dirty="0">
                  <a:latin typeface="Calibri" charset="0"/>
                  <a:ea typeface="Calibri" charset="0"/>
                  <a:cs typeface="Calibri" charset="0"/>
                </a:rPr>
                <a:t>de Validación y  </a:t>
              </a:r>
              <a:r>
                <a:rPr lang="es-ES_tradnl" sz="1400" dirty="0" smtClean="0">
                  <a:latin typeface="Calibri" charset="0"/>
                  <a:ea typeface="Calibri" charset="0"/>
                  <a:cs typeface="Calibri" charset="0"/>
                </a:rPr>
                <a:t>Enriquecimiento</a:t>
              </a:r>
            </a:p>
            <a:p>
              <a:pPr algn="ctr"/>
              <a:r>
                <a:rPr lang="es-ES_tradnl" sz="1200" dirty="0">
                  <a:latin typeface="Calibri" charset="0"/>
                  <a:ea typeface="Calibri" charset="0"/>
                  <a:cs typeface="Calibri" charset="0"/>
                </a:rPr>
                <a:t>(100 </a:t>
              </a:r>
              <a:r>
                <a:rPr lang="es-ES_tradnl" sz="1200" dirty="0" err="1"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es-ES_tradnl" sz="1200" dirty="0">
                  <a:latin typeface="Calibri" charset="0"/>
                  <a:ea typeface="Calibri" charset="0"/>
                  <a:cs typeface="Calibri" charset="0"/>
                </a:rPr>
                <a:t> 150 personas)</a:t>
              </a:r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 flipH="1">
              <a:off x="1296" y="1824"/>
              <a:ext cx="472" cy="288"/>
            </a:xfrm>
            <a:prstGeom prst="line">
              <a:avLst/>
            </a:prstGeom>
            <a:noFill/>
            <a:ln w="762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152400" y="4724400"/>
            <a:ext cx="2667000" cy="2057400"/>
            <a:chOff x="96" y="2880"/>
            <a:chExt cx="1680" cy="1296"/>
          </a:xfrm>
        </p:grpSpPr>
        <p:sp>
          <p:nvSpPr>
            <p:cNvPr id="20" name="AutoShape 26"/>
            <p:cNvSpPr>
              <a:spLocks noChangeArrowheads="1"/>
            </p:cNvSpPr>
            <p:nvPr/>
          </p:nvSpPr>
          <p:spPr bwMode="auto">
            <a:xfrm>
              <a:off x="96" y="3456"/>
              <a:ext cx="1584" cy="72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" name="Text Box 27"/>
            <p:cNvSpPr txBox="1">
              <a:spLocks noChangeArrowheads="1"/>
            </p:cNvSpPr>
            <p:nvPr/>
          </p:nvSpPr>
          <p:spPr bwMode="auto">
            <a:xfrm>
              <a:off x="144" y="3456"/>
              <a:ext cx="1632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600" u="sng" dirty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Productos iniciales</a:t>
              </a:r>
              <a:r>
                <a:rPr lang="es-ES_tradnl" sz="1600" dirty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:</a:t>
              </a:r>
              <a:endParaRPr lang="es-ES_tradnl" sz="1600" dirty="0" smtClean="0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l">
                <a:spcBef>
                  <a:spcPct val="30000"/>
                </a:spcBef>
                <a:buFont typeface="Arial"/>
                <a:buChar char="•"/>
              </a:pPr>
              <a:r>
                <a:rPr lang="es-ES_tradnl" sz="1500" dirty="0" smtClean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 Visión </a:t>
              </a:r>
              <a:r>
                <a:rPr lang="es-ES_tradnl" sz="1500" dirty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de </a:t>
              </a:r>
              <a:r>
                <a:rPr lang="es-ES_tradnl" sz="1500" dirty="0" smtClean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Desarrollo</a:t>
              </a:r>
            </a:p>
            <a:p>
              <a:pPr algn="l">
                <a:spcBef>
                  <a:spcPts val="600"/>
                </a:spcBef>
                <a:buFont typeface="Arial"/>
                <a:buChar char="•"/>
              </a:pPr>
              <a:r>
                <a:rPr lang="es-ES_tradnl" sz="1500" dirty="0" smtClean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 Carteras de Innovación</a:t>
              </a:r>
              <a:endParaRPr lang="es-ES" sz="1500" dirty="0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 flipH="1">
              <a:off x="864" y="2880"/>
              <a:ext cx="288" cy="576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6400800" y="4876800"/>
            <a:ext cx="2590800" cy="1905000"/>
            <a:chOff x="4032" y="2976"/>
            <a:chExt cx="1632" cy="1200"/>
          </a:xfrm>
        </p:grpSpPr>
        <p:sp>
          <p:nvSpPr>
            <p:cNvPr id="24" name="AutoShape 30"/>
            <p:cNvSpPr>
              <a:spLocks noChangeArrowheads="1"/>
            </p:cNvSpPr>
            <p:nvPr/>
          </p:nvSpPr>
          <p:spPr bwMode="auto">
            <a:xfrm>
              <a:off x="4032" y="3456"/>
              <a:ext cx="1632" cy="72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4032" y="3456"/>
              <a:ext cx="1632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600" u="sng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Productos finales</a:t>
              </a:r>
              <a:r>
                <a:rPr lang="es-ES_tradnl" sz="160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:</a:t>
              </a:r>
            </a:p>
            <a:p>
              <a:pPr algn="ctr">
                <a:spcBef>
                  <a:spcPct val="30000"/>
                </a:spcBef>
              </a:pPr>
              <a:r>
                <a:rPr lang="es-ES_tradnl" sz="150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Innovaciones viables con impacto; Sistema Regional de Innovación Hortofrutícola</a:t>
              </a:r>
              <a:endParaRPr lang="es-ES" sz="1500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>
              <a:off x="4464" y="2976"/>
              <a:ext cx="144" cy="48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grpSp>
        <p:nvGrpSpPr>
          <p:cNvPr id="23" name="Group 33"/>
          <p:cNvGrpSpPr>
            <a:grpSpLocks/>
          </p:cNvGrpSpPr>
          <p:nvPr/>
        </p:nvGrpSpPr>
        <p:grpSpPr bwMode="auto">
          <a:xfrm>
            <a:off x="2667000" y="5181600"/>
            <a:ext cx="3733800" cy="1600200"/>
            <a:chOff x="1680" y="3168"/>
            <a:chExt cx="2352" cy="1008"/>
          </a:xfrm>
        </p:grpSpPr>
        <p:sp>
          <p:nvSpPr>
            <p:cNvPr id="28" name="AutoShape 34"/>
            <p:cNvSpPr>
              <a:spLocks noChangeArrowheads="1"/>
            </p:cNvSpPr>
            <p:nvPr/>
          </p:nvSpPr>
          <p:spPr bwMode="auto">
            <a:xfrm>
              <a:off x="1968" y="3456"/>
              <a:ext cx="1776" cy="72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" name="Text Box 35"/>
            <p:cNvSpPr txBox="1">
              <a:spLocks noChangeArrowheads="1"/>
            </p:cNvSpPr>
            <p:nvPr/>
          </p:nvSpPr>
          <p:spPr bwMode="auto">
            <a:xfrm>
              <a:off x="1973" y="3481"/>
              <a:ext cx="1723" cy="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600" u="sng" dirty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“Intangibles”</a:t>
              </a:r>
              <a:r>
                <a:rPr lang="es-ES_tradnl" sz="1600" dirty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:</a:t>
              </a:r>
            </a:p>
            <a:p>
              <a:pPr algn="ctr">
                <a:spcBef>
                  <a:spcPct val="30000"/>
                </a:spcBef>
              </a:pPr>
              <a:r>
                <a:rPr lang="es-ES_tradnl" sz="1500" dirty="0">
                  <a:solidFill>
                    <a:srgbClr val="333399"/>
                  </a:solidFill>
                  <a:latin typeface="Calibri" charset="0"/>
                  <a:ea typeface="Calibri" charset="0"/>
                  <a:cs typeface="Calibri" charset="0"/>
                </a:rPr>
                <a:t>Conciencia, Motivación, Confianzas, Liderazgos, Alianzas, Redes, Cultura</a:t>
              </a:r>
              <a:endParaRPr lang="es-ES" sz="1500" dirty="0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>
              <a:off x="1680" y="3840"/>
              <a:ext cx="288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>
              <a:off x="3744" y="3888"/>
              <a:ext cx="288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32" name="Line 38"/>
            <p:cNvSpPr>
              <a:spLocks noChangeShapeType="1"/>
            </p:cNvSpPr>
            <p:nvPr/>
          </p:nvSpPr>
          <p:spPr bwMode="auto">
            <a:xfrm flipH="1">
              <a:off x="2160" y="3168"/>
              <a:ext cx="48" cy="288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>
              <a:off x="3552" y="3168"/>
              <a:ext cx="48" cy="288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1524000" y="2819400"/>
            <a:ext cx="2438400" cy="1752600"/>
            <a:chOff x="816" y="1592"/>
            <a:chExt cx="1052" cy="1104"/>
          </a:xfrm>
        </p:grpSpPr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816" y="2095"/>
              <a:ext cx="1052" cy="601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400" dirty="0">
                  <a:latin typeface="Calibri" charset="0"/>
                  <a:ea typeface="Calibri" charset="0"/>
                  <a:cs typeface="Calibri" charset="0"/>
                </a:rPr>
                <a:t>Espacio de Trabajo Participativo </a:t>
              </a:r>
              <a:r>
                <a:rPr lang="es-ES_tradnl" sz="1400" dirty="0" smtClean="0">
                  <a:latin typeface="Calibri" charset="0"/>
                  <a:ea typeface="Calibri" charset="0"/>
                  <a:cs typeface="Calibri" charset="0"/>
                </a:rPr>
                <a:t> en </a:t>
              </a:r>
              <a:r>
                <a:rPr lang="es-ES_tradnl" sz="1400" dirty="0">
                  <a:latin typeface="Calibri" charset="0"/>
                  <a:ea typeface="Calibri" charset="0"/>
                  <a:cs typeface="Calibri" charset="0"/>
                </a:rPr>
                <a:t>Internet: comunicación, línea de base y evaluaciones</a:t>
              </a:r>
              <a:endParaRPr lang="es-ES_tradnl" sz="12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 flipH="1">
              <a:off x="1345" y="1592"/>
              <a:ext cx="162" cy="520"/>
            </a:xfrm>
            <a:prstGeom prst="line">
              <a:avLst/>
            </a:prstGeom>
            <a:noFill/>
            <a:ln w="762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grpSp>
        <p:nvGrpSpPr>
          <p:cNvPr id="34" name="Group 22"/>
          <p:cNvGrpSpPr>
            <a:grpSpLocks/>
          </p:cNvGrpSpPr>
          <p:nvPr/>
        </p:nvGrpSpPr>
        <p:grpSpPr bwMode="auto">
          <a:xfrm>
            <a:off x="4114800" y="2971800"/>
            <a:ext cx="1447800" cy="1484313"/>
            <a:chOff x="816" y="1633"/>
            <a:chExt cx="1008" cy="920"/>
          </a:xfrm>
        </p:grpSpPr>
        <p:sp>
          <p:nvSpPr>
            <p:cNvPr id="38" name="Text Box 23"/>
            <p:cNvSpPr txBox="1">
              <a:spLocks noChangeArrowheads="1"/>
            </p:cNvSpPr>
            <p:nvPr/>
          </p:nvSpPr>
          <p:spPr bwMode="auto">
            <a:xfrm>
              <a:off x="816" y="2095"/>
              <a:ext cx="1008" cy="458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400" dirty="0" smtClean="0">
                  <a:latin typeface="Calibri" charset="0"/>
                  <a:ea typeface="Calibri" charset="0"/>
                  <a:cs typeface="Calibri" charset="0"/>
                </a:rPr>
                <a:t>Talleres </a:t>
              </a:r>
              <a:r>
                <a:rPr lang="es-ES_tradnl" sz="1400" dirty="0">
                  <a:latin typeface="Calibri" charset="0"/>
                  <a:ea typeface="Calibri" charset="0"/>
                  <a:cs typeface="Calibri" charset="0"/>
                </a:rPr>
                <a:t>de Identificación de Innovaciones</a:t>
              </a:r>
              <a:endParaRPr lang="es-ES_tradnl" sz="12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>
              <a:off x="1347" y="1633"/>
              <a:ext cx="0" cy="479"/>
            </a:xfrm>
            <a:prstGeom prst="line">
              <a:avLst/>
            </a:prstGeom>
            <a:noFill/>
            <a:ln w="762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grpSp>
        <p:nvGrpSpPr>
          <p:cNvPr id="37" name="Group 22"/>
          <p:cNvGrpSpPr>
            <a:grpSpLocks/>
          </p:cNvGrpSpPr>
          <p:nvPr/>
        </p:nvGrpSpPr>
        <p:grpSpPr bwMode="auto">
          <a:xfrm>
            <a:off x="5715000" y="2590800"/>
            <a:ext cx="2133600" cy="1814513"/>
            <a:chOff x="816" y="1869"/>
            <a:chExt cx="1592" cy="1125"/>
          </a:xfrm>
        </p:grpSpPr>
        <p:sp>
          <p:nvSpPr>
            <p:cNvPr id="41" name="Text Box 23"/>
            <p:cNvSpPr txBox="1">
              <a:spLocks noChangeArrowheads="1"/>
            </p:cNvSpPr>
            <p:nvPr/>
          </p:nvSpPr>
          <p:spPr bwMode="auto">
            <a:xfrm>
              <a:off x="816" y="2095"/>
              <a:ext cx="1592" cy="899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184150" indent="-184150" algn="l">
                <a:spcBef>
                  <a:spcPct val="30000"/>
                </a:spcBef>
                <a:buFontTx/>
                <a:buChar char="•"/>
              </a:pPr>
              <a:r>
                <a:rPr lang="es-ES_tradnl" sz="1400" dirty="0">
                  <a:latin typeface="Calibri" charset="0"/>
                  <a:ea typeface="Calibri" charset="0"/>
                  <a:cs typeface="Calibri" charset="0"/>
                </a:rPr>
                <a:t>Talleres de diseño de innovaciones (alianzas de actores)</a:t>
              </a:r>
            </a:p>
            <a:p>
              <a:pPr marL="184150" indent="-184150" algn="l">
                <a:spcBef>
                  <a:spcPct val="30000"/>
                </a:spcBef>
                <a:buFontTx/>
                <a:buChar char="•"/>
              </a:pPr>
              <a:r>
                <a:rPr lang="es-ES_tradnl" sz="1400" dirty="0">
                  <a:latin typeface="Calibri" charset="0"/>
                  <a:ea typeface="Calibri" charset="0"/>
                  <a:cs typeface="Calibri" charset="0"/>
                </a:rPr>
                <a:t>Diseño técnico e implementación de innovaciones</a:t>
              </a:r>
              <a:endParaRPr lang="es-ES" sz="12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>
              <a:off x="1669" y="1869"/>
              <a:ext cx="171" cy="243"/>
            </a:xfrm>
            <a:prstGeom prst="line">
              <a:avLst/>
            </a:prstGeom>
            <a:noFill/>
            <a:ln w="762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70739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88640"/>
            <a:ext cx="828092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25000"/>
              </a:lnSpc>
              <a:spcBef>
                <a:spcPts val="600"/>
              </a:spcBef>
              <a:tabLst>
                <a:tab pos="1162050" algn="l"/>
              </a:tabLst>
            </a:pPr>
            <a:r>
              <a:rPr lang="es-ES_tradnl" sz="2000" u="sng" dirty="0" smtClean="0">
                <a:solidFill>
                  <a:srgbClr val="005000"/>
                </a:solidFill>
              </a:rPr>
              <a:t>Innovaciones </a:t>
            </a:r>
            <a:r>
              <a:rPr lang="es-ES_tradnl" sz="2000" u="sng" dirty="0">
                <a:solidFill>
                  <a:srgbClr val="005000"/>
                </a:solidFill>
              </a:rPr>
              <a:t>en Recurso Hídrico</a:t>
            </a:r>
            <a:endParaRPr lang="es-MX" sz="2000" u="sng" dirty="0">
              <a:solidFill>
                <a:srgbClr val="005000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980728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1" indent="-165100" algn="l">
              <a:spcBef>
                <a:spcPts val="1200"/>
              </a:spcBef>
              <a:buFont typeface="Arial"/>
              <a:buChar char="•"/>
            </a:pPr>
            <a:r>
              <a:rPr lang="es-ES_tradnl" sz="1600" dirty="0" smtClean="0">
                <a:solidFill>
                  <a:srgbClr val="005000"/>
                </a:solidFill>
              </a:rPr>
              <a:t>Sistema de gobernanza público-privada del recurso hídrico, regional y por cuencas.</a:t>
            </a:r>
          </a:p>
          <a:p>
            <a:pPr marL="355600" lvl="1" indent="-165100" algn="l">
              <a:spcBef>
                <a:spcPts val="1200"/>
              </a:spcBef>
              <a:buFont typeface="Arial"/>
              <a:buChar char="•"/>
            </a:pPr>
            <a:r>
              <a:rPr lang="es-ES_tradnl" sz="1600" dirty="0" smtClean="0">
                <a:solidFill>
                  <a:srgbClr val="005000"/>
                </a:solidFill>
              </a:rPr>
              <a:t>Cosecha de agua en zonas </a:t>
            </a:r>
            <a:r>
              <a:rPr lang="es-ES_tradnl" sz="1600" dirty="0" err="1" smtClean="0">
                <a:solidFill>
                  <a:srgbClr val="005000"/>
                </a:solidFill>
              </a:rPr>
              <a:t>semiaridas</a:t>
            </a:r>
            <a:r>
              <a:rPr lang="es-ES_tradnl" sz="1600" dirty="0" smtClean="0">
                <a:solidFill>
                  <a:srgbClr val="005000"/>
                </a:solidFill>
              </a:rPr>
              <a:t> y creciente manejo e suelos como reservorios de agua</a:t>
            </a:r>
          </a:p>
          <a:p>
            <a:pPr marL="355600" lvl="1" indent="-165100" algn="l">
              <a:spcBef>
                <a:spcPts val="1200"/>
              </a:spcBef>
              <a:buFont typeface="Arial"/>
              <a:buChar char="•"/>
            </a:pPr>
            <a:r>
              <a:rPr lang="es-ES_tradnl" sz="1600" dirty="0" smtClean="0">
                <a:solidFill>
                  <a:srgbClr val="005000"/>
                </a:solidFill>
              </a:rPr>
              <a:t>Estudios en glaciares ( trabajo en desarrollo con CEAZA)</a:t>
            </a:r>
          </a:p>
          <a:p>
            <a:pPr marL="355600" lvl="1" indent="-165100" algn="l">
              <a:spcBef>
                <a:spcPts val="1200"/>
              </a:spcBef>
              <a:buFont typeface="Arial"/>
              <a:buChar char="•"/>
            </a:pPr>
            <a:r>
              <a:rPr lang="es-ES_tradnl" sz="1600" dirty="0" smtClean="0">
                <a:solidFill>
                  <a:srgbClr val="005000"/>
                </a:solidFill>
              </a:rPr>
              <a:t>Uso de cultivos, variedades, manejos y estilos de agricultura en consideración a los ecosistemas </a:t>
            </a:r>
            <a:r>
              <a:rPr lang="es-ES_tradnl" sz="1600" dirty="0" err="1" smtClean="0">
                <a:solidFill>
                  <a:srgbClr val="005000"/>
                </a:solidFill>
              </a:rPr>
              <a:t>mediterraneos</a:t>
            </a:r>
            <a:r>
              <a:rPr lang="es-ES_tradnl" sz="1600" dirty="0" smtClean="0">
                <a:solidFill>
                  <a:srgbClr val="005000"/>
                </a:solidFill>
              </a:rPr>
              <a:t> semiáridos. </a:t>
            </a:r>
          </a:p>
          <a:p>
            <a:pPr marL="355600" lvl="1" indent="-165100" algn="l">
              <a:spcBef>
                <a:spcPts val="1200"/>
              </a:spcBef>
              <a:buFont typeface="Arial"/>
              <a:buChar char="•"/>
            </a:pPr>
            <a:endParaRPr lang="es-ES_tradnl" sz="1600" dirty="0" smtClean="0">
              <a:solidFill>
                <a:srgbClr val="005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1" y="1046191"/>
            <a:ext cx="4194786" cy="343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062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3 Imagen" descr="IMG_01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43013"/>
            <a:ext cx="4214864" cy="561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42844" y="404813"/>
            <a:ext cx="9001156" cy="8382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0" hangingPunct="0">
              <a:defRPr/>
            </a:pPr>
            <a:r>
              <a:rPr lang="es-CL" sz="3200" b="0" dirty="0" smtClean="0">
                <a:latin typeface="+mn-lt"/>
              </a:rPr>
              <a:t>Programa de Restauración biológica de los suelos (RBS)</a:t>
            </a:r>
            <a:endParaRPr lang="es-CL" sz="3200" b="0" cap="all" dirty="0">
              <a:latin typeface="+mn-lt"/>
              <a:ea typeface="+mj-ea"/>
              <a:cs typeface="+mj-cs"/>
            </a:endParaRPr>
          </a:p>
        </p:txBody>
      </p:sp>
      <p:pic>
        <p:nvPicPr>
          <p:cNvPr id="73730" name="Picture 2" descr="C:\Users\egratacos\Pictures\Nov 2011 Varias\DSC_6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435" y="4893898"/>
            <a:ext cx="2962566" cy="1964102"/>
          </a:xfrm>
          <a:prstGeom prst="rect">
            <a:avLst/>
          </a:prstGeom>
          <a:noFill/>
        </p:spPr>
      </p:pic>
      <p:pic>
        <p:nvPicPr>
          <p:cNvPr id="73731" name="Picture 3" descr="C:\Users\egratacos\Pictures\Nov 2011 Varias\DSC_6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3810" y="1243013"/>
            <a:ext cx="4220190" cy="2797873"/>
          </a:xfrm>
          <a:prstGeom prst="rect">
            <a:avLst/>
          </a:prstGeom>
          <a:noFill/>
        </p:spPr>
      </p:pic>
      <p:pic>
        <p:nvPicPr>
          <p:cNvPr id="9" name="Picture 2" descr="C:\Documents and Settings\Fabiola\Mis documentos\GONZALO\INGENIERO\CERES\apoyo linea 2\visitas de prospeccion\salida SF\IMG_0544.JPG"/>
          <p:cNvPicPr>
            <a:picLocks noChangeAspect="1" noChangeArrowheads="1"/>
          </p:cNvPicPr>
          <p:nvPr/>
        </p:nvPicPr>
        <p:blipFill>
          <a:blip r:embed="rId5" cstate="print"/>
          <a:srcRect l="33253" t="16190" r="25204" b="31877"/>
          <a:stretch>
            <a:fillRect/>
          </a:stretch>
        </p:blipFill>
        <p:spPr bwMode="auto">
          <a:xfrm>
            <a:off x="4849040" y="4480943"/>
            <a:ext cx="1183097" cy="196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4536503"/>
          </a:xfrm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tx1"/>
                </a:solidFill>
              </a:rPr>
              <a:t> “Enfoque sistémico en el desarrollo de estrategias de manejo territorial de insectos de importancia agrícola” </a:t>
            </a:r>
            <a:br>
              <a:rPr lang="es-ES" sz="4000" dirty="0" smtClean="0">
                <a:solidFill>
                  <a:schemeClr val="tx1"/>
                </a:solidFill>
              </a:rPr>
            </a:br>
            <a:r>
              <a:rPr lang="es-ES" sz="4000" dirty="0" smtClean="0">
                <a:solidFill>
                  <a:schemeClr val="tx1"/>
                </a:solidFill>
              </a:rPr>
              <a:t/>
            </a:r>
            <a:br>
              <a:rPr lang="es-ES" sz="4000" dirty="0" smtClean="0">
                <a:solidFill>
                  <a:schemeClr val="tx1"/>
                </a:solidFill>
              </a:rPr>
            </a:br>
            <a:r>
              <a:rPr lang="es-ES" sz="2800" dirty="0" smtClean="0">
                <a:solidFill>
                  <a:schemeClr val="tx1"/>
                </a:solidFill>
              </a:rPr>
              <a:t>MANEJO TERRITORIAL</a:t>
            </a:r>
            <a:endParaRPr lang="es-ES" sz="4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www.hortelanostricantinos.es/images-insectos/mosca-blan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69160"/>
            <a:ext cx="2331284" cy="165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831393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476672"/>
            <a:ext cx="69847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_tradnl" sz="3200" dirty="0" smtClean="0">
              <a:solidFill>
                <a:srgbClr val="005000"/>
              </a:solidFill>
            </a:endParaRPr>
          </a:p>
          <a:p>
            <a:pPr algn="ctr"/>
            <a:endParaRPr lang="es-ES_tradnl" sz="3200" dirty="0" smtClean="0">
              <a:solidFill>
                <a:srgbClr val="005000"/>
              </a:solidFill>
            </a:endParaRPr>
          </a:p>
          <a:p>
            <a:pPr algn="ctr"/>
            <a:endParaRPr lang="es-ES_tradnl" sz="3200" dirty="0">
              <a:solidFill>
                <a:srgbClr val="005000"/>
              </a:solidFill>
            </a:endParaRPr>
          </a:p>
          <a:p>
            <a:pPr algn="ctr"/>
            <a:endParaRPr lang="es-ES_tradnl" sz="3200" dirty="0" smtClean="0">
              <a:solidFill>
                <a:srgbClr val="005000"/>
              </a:solidFill>
            </a:endParaRPr>
          </a:p>
          <a:p>
            <a:pPr algn="ctr"/>
            <a:endParaRPr lang="es-ES_tradnl" sz="3200" dirty="0" smtClean="0">
              <a:solidFill>
                <a:srgbClr val="005000"/>
              </a:solidFill>
            </a:endParaRPr>
          </a:p>
          <a:p>
            <a:pPr algn="ctr"/>
            <a:endParaRPr lang="es-ES_tradnl" sz="3200" dirty="0">
              <a:solidFill>
                <a:srgbClr val="005000"/>
              </a:solidFill>
            </a:endParaRPr>
          </a:p>
          <a:p>
            <a:pPr algn="ctr"/>
            <a:endParaRPr lang="es-ES_tradnl" sz="3200" dirty="0">
              <a:solidFill>
                <a:srgbClr val="005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3528" y="404664"/>
            <a:ext cx="8640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endParaRPr lang="es-ES_tradnl" dirty="0"/>
          </a:p>
          <a:p>
            <a:pPr algn="l"/>
            <a:r>
              <a:rPr lang="es-ES_tradnl" u="sng" dirty="0"/>
              <a:t>Plataforma de Gestión de </a:t>
            </a:r>
            <a:r>
              <a:rPr lang="es-ES_tradnl" u="sng" dirty="0" smtClean="0"/>
              <a:t>Plagas </a:t>
            </a:r>
            <a:r>
              <a:rPr lang="es-ES_tradnl" u="sng" dirty="0" err="1" smtClean="0"/>
              <a:t>Supraprediales</a:t>
            </a:r>
            <a:r>
              <a:rPr lang="es-ES_tradnl" u="sng" dirty="0" smtClean="0"/>
              <a:t>     (para la reducción del uso de pesticidas)</a:t>
            </a:r>
          </a:p>
          <a:p>
            <a:pPr algn="l"/>
            <a:endParaRPr lang="es-ES_tradnl" dirty="0"/>
          </a:p>
          <a:p>
            <a:pPr lvl="0" algn="l"/>
            <a:r>
              <a:rPr lang="es-ES_tradnl" dirty="0"/>
              <a:t>PGPS en plaga  piloto (mosca blanca) en funcionamiento</a:t>
            </a:r>
          </a:p>
          <a:p>
            <a:pPr lvl="0" algn="l"/>
            <a:r>
              <a:rPr lang="es-ES_tradnl" dirty="0"/>
              <a:t>PGPS implementada en otras plagas</a:t>
            </a:r>
          </a:p>
          <a:p>
            <a:pPr lvl="0" algn="l"/>
            <a:r>
              <a:rPr lang="es-ES_tradnl" dirty="0"/>
              <a:t>Plan  de mitigación operando </a:t>
            </a:r>
          </a:p>
          <a:p>
            <a:pPr lvl="0" algn="l"/>
            <a:r>
              <a:rPr lang="es-ES_tradnl" dirty="0"/>
              <a:t>Sistema de alerta temprano en funcionamiento</a:t>
            </a:r>
          </a:p>
          <a:p>
            <a:pPr lvl="0" algn="l"/>
            <a:r>
              <a:rPr lang="es-ES_tradnl" dirty="0"/>
              <a:t>Escuelas rurales integradas a PGPS (</a:t>
            </a:r>
            <a:r>
              <a:rPr lang="es-ES_tradnl" i="1" dirty="0">
                <a:solidFill>
                  <a:schemeClr val="accent6"/>
                </a:solidFill>
              </a:rPr>
              <a:t>ciencia ciudadana</a:t>
            </a:r>
            <a:r>
              <a:rPr lang="es-ES_tradnl" dirty="0"/>
              <a:t>)</a:t>
            </a:r>
          </a:p>
          <a:p>
            <a:pPr lvl="0" algn="l"/>
            <a:r>
              <a:rPr lang="es-ES_tradnl" dirty="0"/>
              <a:t>Sector Productivo integrado a </a:t>
            </a:r>
            <a:r>
              <a:rPr lang="es-ES_tradnl" dirty="0" smtClean="0"/>
              <a:t>PGPS (</a:t>
            </a:r>
            <a:r>
              <a:rPr lang="es-ES_tradnl" i="1" dirty="0">
                <a:solidFill>
                  <a:schemeClr val="accent6"/>
                </a:solidFill>
              </a:rPr>
              <a:t>ciencia ciudadana</a:t>
            </a:r>
            <a:r>
              <a:rPr lang="es-ES_tradnl" i="1" dirty="0" smtClean="0">
                <a:solidFill>
                  <a:schemeClr val="accent6"/>
                </a:solidFill>
              </a:rPr>
              <a:t>)</a:t>
            </a:r>
          </a:p>
          <a:p>
            <a:pPr lvl="0" algn="l"/>
            <a:endParaRPr lang="es-ES_tradnl" dirty="0" smtClean="0"/>
          </a:p>
          <a:p>
            <a:pPr lvl="0" algn="l"/>
            <a:r>
              <a:rPr lang="es-ES_tradnl" u="sng" dirty="0" smtClean="0"/>
              <a:t>Otras iniciativas que han partido:</a:t>
            </a:r>
          </a:p>
          <a:p>
            <a:pPr lvl="0" algn="l"/>
            <a:endParaRPr lang="es-ES_tradnl" dirty="0" smtClean="0"/>
          </a:p>
          <a:p>
            <a:pPr lvl="0" algn="l"/>
            <a:r>
              <a:rPr lang="es-ES_tradnl" dirty="0" smtClean="0"/>
              <a:t>Estudio del colapso de colmenas</a:t>
            </a:r>
          </a:p>
          <a:p>
            <a:pPr lvl="0" algn="l"/>
            <a:endParaRPr lang="es-ES_tradnl" dirty="0" smtClean="0"/>
          </a:p>
          <a:p>
            <a:pPr lvl="0" algn="l"/>
            <a:r>
              <a:rPr lang="es-ES_tradnl" dirty="0" err="1" smtClean="0"/>
              <a:t>Modulos</a:t>
            </a:r>
            <a:r>
              <a:rPr lang="es-ES_tradnl" dirty="0" smtClean="0"/>
              <a:t> agroecológicos demostrativos</a:t>
            </a:r>
          </a:p>
          <a:p>
            <a:pPr lvl="0" algn="l"/>
            <a:endParaRPr lang="es-ES_tradnl" dirty="0" smtClean="0"/>
          </a:p>
          <a:p>
            <a:pPr lvl="0" algn="l"/>
            <a:endParaRPr lang="es-ES_tradnl" dirty="0"/>
          </a:p>
          <a:p>
            <a:pPr algn="l"/>
            <a:r>
              <a:rPr lang="es-ES_tradn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3427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2097" t="17213" r="7419" b="47521"/>
          <a:stretch>
            <a:fillRect/>
          </a:stretch>
        </p:blipFill>
        <p:spPr bwMode="auto">
          <a:xfrm>
            <a:off x="1" y="819135"/>
            <a:ext cx="9144000" cy="22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0" y="71414"/>
            <a:ext cx="9144000" cy="598819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Desarrollo territorial</a:t>
            </a:r>
            <a:r>
              <a:rPr kumimoji="0" lang="es-MX" sz="4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local r</a:t>
            </a:r>
            <a:r>
              <a:rPr kumimoji="0" lang="es-MX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ural</a:t>
            </a:r>
            <a:endParaRPr kumimoji="0" lang="es-CL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282" y="3425611"/>
            <a:ext cx="8286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es-ES_tradnl" dirty="0" smtClean="0"/>
              <a:t>Visión integrada en el desarrollo de localidades rurales. Complejidad de disciplinas. </a:t>
            </a:r>
          </a:p>
          <a:p>
            <a:pPr lvl="0" algn="l">
              <a:buFont typeface="Arial" pitchFamily="34" charset="0"/>
              <a:buChar char="•"/>
            </a:pPr>
            <a:r>
              <a:rPr lang="es-ES_tradnl" dirty="0" smtClean="0"/>
              <a:t>Ordenación y valoración del territorio, turismo rural.</a:t>
            </a:r>
          </a:p>
          <a:p>
            <a:pPr lvl="0" algn="l">
              <a:buFont typeface="Arial" pitchFamily="34" charset="0"/>
              <a:buChar char="•"/>
            </a:pPr>
            <a:r>
              <a:rPr lang="es-ES_tradnl" dirty="0" smtClean="0"/>
              <a:t>Oficios rurales/ Turismo/ Gastronomía local</a:t>
            </a:r>
          </a:p>
          <a:p>
            <a:pPr lvl="0" algn="l">
              <a:buFont typeface="Arial" pitchFamily="34" charset="0"/>
              <a:buChar char="•"/>
            </a:pPr>
            <a:r>
              <a:rPr lang="es-ES_tradnl" dirty="0" smtClean="0"/>
              <a:t>Calidad de vida de los habitantes de zonas rurales.</a:t>
            </a:r>
          </a:p>
          <a:p>
            <a:pPr lvl="0" algn="l">
              <a:buFont typeface="Arial" pitchFamily="34" charset="0"/>
              <a:buChar char="•"/>
            </a:pPr>
            <a:r>
              <a:rPr lang="es-ES_tradnl" dirty="0" smtClean="0"/>
              <a:t>Ejemplos en N Zelanda, Europa mediterránea.</a:t>
            </a:r>
            <a:endParaRPr lang="es-CL" dirty="0"/>
          </a:p>
        </p:txBody>
      </p:sp>
      <p:pic>
        <p:nvPicPr>
          <p:cNvPr id="6" name="Imagen 5" descr="rescate y valoración cultura ru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760" y="4429132"/>
            <a:ext cx="2952739" cy="2214554"/>
          </a:xfrm>
          <a:prstGeom prst="rect">
            <a:avLst/>
          </a:prstGeom>
        </p:spPr>
      </p:pic>
      <p:sp>
        <p:nvSpPr>
          <p:cNvPr id="7" name="CuadroTexto 9"/>
          <p:cNvSpPr txBox="1"/>
          <p:nvPr/>
        </p:nvSpPr>
        <p:spPr>
          <a:xfrm>
            <a:off x="1428728" y="6000768"/>
            <a:ext cx="3071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200" dirty="0" smtClean="0"/>
              <a:t>Rescate y valoración cultura rural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71414"/>
            <a:ext cx="599875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125000"/>
              </a:lnSpc>
              <a:spcBef>
                <a:spcPts val="0"/>
              </a:spcBef>
            </a:pPr>
            <a:r>
              <a:rPr lang="es-MX" sz="2000" u="sng" dirty="0">
                <a:solidFill>
                  <a:srgbClr val="005000"/>
                </a:solidFill>
                <a:ea typeface="Arial" charset="0"/>
                <a:cs typeface="Arial" charset="0"/>
              </a:rPr>
              <a:t>Proyectos </a:t>
            </a:r>
            <a:r>
              <a:rPr lang="es-MX" sz="2000" u="sng" dirty="0" smtClean="0">
                <a:solidFill>
                  <a:srgbClr val="005000"/>
                </a:solidFill>
                <a:ea typeface="Arial" charset="0"/>
                <a:cs typeface="Arial" charset="0"/>
              </a:rPr>
              <a:t>adjudicados  en  </a:t>
            </a:r>
            <a:r>
              <a:rPr lang="es-MX" sz="2000" u="sng" dirty="0">
                <a:solidFill>
                  <a:srgbClr val="005000"/>
                </a:solidFill>
                <a:ea typeface="Arial" charset="0"/>
                <a:cs typeface="Arial" charset="0"/>
              </a:rPr>
              <a:t>concursos públicos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4282" y="533925"/>
            <a:ext cx="8643998" cy="107721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tabLst>
                <a:tab pos="812800" algn="l"/>
              </a:tabLst>
            </a:pPr>
            <a:r>
              <a:rPr lang="es-ES_tradnl" sz="1600" dirty="0" smtClean="0"/>
              <a:t>Fondo:	Innova Corfo L1 </a:t>
            </a:r>
            <a:r>
              <a:rPr lang="en-US" sz="1600" dirty="0" smtClean="0"/>
              <a:t>–</a:t>
            </a:r>
            <a:r>
              <a:rPr lang="es-ES_tradnl" sz="1600" dirty="0" smtClean="0"/>
              <a:t> 2011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Tema:	Desarrollo de un paquete tecnológico para la Restauración biológica de suelos para una fruticultura competitiva y sustentable 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Monto:	$ 13.780.802.    Plazo:	6 meses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4282" y="1714488"/>
            <a:ext cx="8643998" cy="107721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tabLst>
                <a:tab pos="812800" algn="l"/>
              </a:tabLst>
            </a:pPr>
            <a:r>
              <a:rPr lang="es-ES_tradnl" sz="1600" dirty="0" smtClean="0"/>
              <a:t>Fondo:	Innova </a:t>
            </a:r>
            <a:r>
              <a:rPr lang="es-ES_tradnl" sz="1600" dirty="0" err="1" smtClean="0"/>
              <a:t>Corfo</a:t>
            </a:r>
            <a:r>
              <a:rPr lang="es-ES_tradnl" sz="1600" dirty="0" smtClean="0"/>
              <a:t>   L2 </a:t>
            </a:r>
            <a:r>
              <a:rPr lang="en-US" sz="1600" dirty="0" smtClean="0"/>
              <a:t>–</a:t>
            </a:r>
            <a:r>
              <a:rPr lang="es-ES_tradnl" sz="1600" dirty="0" smtClean="0"/>
              <a:t> 2012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Tema:	</a:t>
            </a:r>
            <a:r>
              <a:rPr lang="es-ES_tradnl" sz="1600" dirty="0"/>
              <a:t>Desarrollo de un paquete tecnológico para la Restauración biológica de suelos para una fruticultura competitiva y sustentable </a:t>
            </a:r>
            <a:endParaRPr lang="es-ES_tradnl" sz="1600" dirty="0" smtClean="0"/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Monto:	$ 175.998.478   Plazo:	3 años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1520" y="5000636"/>
            <a:ext cx="8535322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Fondo:	Capital Humano Avanzado   CONICYT 2012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Tema:	Incorporación de doctor Jaime Verdugo (entomólogo)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Monto:	$ 29.900.000  Plazo:	2 años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282" y="3929066"/>
            <a:ext cx="8643998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Fondo:	Programa Regional   CONICYT 2012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Tema:	Fortalecimiento del Centro CERES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Monto:	$ 103.722.000   Plazo:	1 año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4282" y="2928934"/>
            <a:ext cx="8643998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tabLst>
                <a:tab pos="812800" algn="l"/>
              </a:tabLst>
            </a:pPr>
            <a:r>
              <a:rPr lang="es-ES_tradnl" sz="1600" dirty="0" smtClean="0"/>
              <a:t>Fondo:	FIC-R    2012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Tema:	Cuatro plataformas de desarrollo hortofrutícola</a:t>
            </a:r>
          </a:p>
          <a:p>
            <a:pPr marL="812800" indent="-812800" algn="l">
              <a:tabLst>
                <a:tab pos="812800" algn="l"/>
              </a:tabLst>
            </a:pPr>
            <a:r>
              <a:rPr lang="es-ES_tradnl" sz="1600" dirty="0" smtClean="0"/>
              <a:t>Monto:	$ </a:t>
            </a:r>
            <a:r>
              <a:rPr lang="es-ES_tradnl" sz="1600" dirty="0"/>
              <a:t>160.947.181 </a:t>
            </a:r>
            <a:r>
              <a:rPr lang="es-ES_tradnl" sz="1600" dirty="0" smtClean="0"/>
              <a:t>   Plazo:	1 año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85720" y="5929330"/>
            <a:ext cx="8501122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812800" indent="-812800" algn="l">
              <a:buFont typeface="Arial" pitchFamily="34" charset="0"/>
              <a:buChar char="•"/>
              <a:tabLst>
                <a:tab pos="812800" algn="l"/>
              </a:tabLst>
            </a:pPr>
            <a:r>
              <a:rPr lang="es-MX" sz="1600" dirty="0" smtClean="0"/>
              <a:t>Presupuesto anual Gobierno Regional ( FIC-R): $181 MM. (5 años)</a:t>
            </a:r>
          </a:p>
          <a:p>
            <a:pPr marL="812800" indent="-812800" algn="l">
              <a:buFont typeface="Arial" pitchFamily="34" charset="0"/>
              <a:buChar char="•"/>
              <a:tabLst>
                <a:tab pos="812800" algn="l"/>
              </a:tabLst>
            </a:pPr>
            <a:r>
              <a:rPr lang="es-MX" sz="1600" dirty="0" smtClean="0">
                <a:solidFill>
                  <a:schemeClr val="accent6"/>
                </a:solidFill>
              </a:rPr>
              <a:t>Apalancamiento de recursos de otras fuentes  hasta la fecha es de  2:1</a:t>
            </a:r>
            <a:endParaRPr lang="es-CL" sz="1600" dirty="0" smtClean="0">
              <a:solidFill>
                <a:schemeClr val="accent6"/>
              </a:solidFill>
            </a:endParaRPr>
          </a:p>
          <a:p>
            <a:pPr marL="812800" indent="-812800" algn="l">
              <a:tabLst>
                <a:tab pos="812800" algn="l"/>
              </a:tabLst>
            </a:pPr>
            <a:endParaRPr lang="es-CL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300834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4058387"/>
            <a:ext cx="91440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CL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Ceres</a:t>
            </a:r>
            <a:r>
              <a:rPr lang="es-CL" b="0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 nace como iniciativa conjunta entre la </a:t>
            </a:r>
            <a:r>
              <a:rPr lang="es-CL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Pontificia Universidad Católica de Valparaíso</a:t>
            </a:r>
            <a:r>
              <a:rPr lang="es-CL" b="0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 y el </a:t>
            </a:r>
            <a:r>
              <a:rPr lang="es-CL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Gobierno Regional </a:t>
            </a:r>
            <a:r>
              <a:rPr lang="es-CL" b="0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. La Comisión Nacional de Investigación Científica y Tecnológica, </a:t>
            </a:r>
            <a:r>
              <a:rPr lang="es-CL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CONICYT</a:t>
            </a:r>
            <a:r>
              <a:rPr lang="es-CL" b="0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, no aporta fondos al proyecto de creación pero colabora con toda su institucionalidad  y custodia su ejecución . Colaboran además   empresas agrícolas; Brown y </a:t>
            </a:r>
            <a:r>
              <a:rPr lang="es-CL" b="0" dirty="0" err="1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Pihué</a:t>
            </a:r>
            <a:r>
              <a:rPr lang="es-CL" b="0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 en un primer momento y hoy </a:t>
            </a:r>
            <a:r>
              <a:rPr lang="es-CL" b="0" dirty="0" err="1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Agricola</a:t>
            </a:r>
            <a:r>
              <a:rPr lang="es-CL" b="0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 Quintil.     </a:t>
            </a:r>
          </a:p>
          <a:p>
            <a:pPr algn="l"/>
            <a:r>
              <a:rPr lang="es-CL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La misión es fortalecer el desarrollo hortofrutícola de Valparaíso,   a través de actividades de investigación científica e innovación,       integrando la sustentabilidad a largo plazo a la competitividad,       robusteciendo las capacidades regionales e insertando capital humano avanzado que signifique un aporte efectivo al desarrollo económico y social de sus habitantes</a:t>
            </a:r>
            <a:r>
              <a:rPr lang="es-CL" b="0" dirty="0" smtClean="0">
                <a:solidFill>
                  <a:srgbClr val="0042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s-CL" b="0" dirty="0">
              <a:solidFill>
                <a:srgbClr val="0042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n 3" descr="logoCerestra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349789"/>
            <a:ext cx="2000264" cy="2650715"/>
          </a:xfrm>
          <a:prstGeom prst="rect">
            <a:avLst/>
          </a:prstGeom>
        </p:spPr>
      </p:pic>
      <p:graphicFrame>
        <p:nvGraphicFramePr>
          <p:cNvPr id="77825" name="Object 1"/>
          <p:cNvGraphicFramePr>
            <a:graphicFrameLocks noChangeAspect="1"/>
          </p:cNvGraphicFramePr>
          <p:nvPr/>
        </p:nvGraphicFramePr>
        <p:xfrm>
          <a:off x="142844" y="-1"/>
          <a:ext cx="8858280" cy="1142985"/>
        </p:xfrm>
        <a:graphic>
          <a:graphicData uri="http://schemas.openxmlformats.org/presentationml/2006/ole">
            <p:oleObj spid="_x0000_s77825" name="Documento" r:id="rId4" imgW="15746032" imgH="2184127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 txBox="1">
            <a:spLocks noGrp="1"/>
          </p:cNvSpPr>
          <p:nvPr>
            <p:ph sz="half" idx="2"/>
          </p:nvPr>
        </p:nvSpPr>
        <p:spPr>
          <a:xfrm>
            <a:off x="0" y="2714620"/>
            <a:ext cx="9144000" cy="36379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CL" sz="1600" b="1" dirty="0" smtClean="0"/>
              <a:t>La Estrategia Regional de Desarrollo del Gobierno Regional de Valparaíso</a:t>
            </a:r>
            <a:r>
              <a:rPr lang="es-CL" sz="1600" dirty="0" smtClean="0"/>
              <a:t>, se sustenta en 12 ejes estratégicos que apuntan a lograr   “una región diversa con un desarrollo sostenible para el bienestar de sus habitantes”.</a:t>
            </a:r>
          </a:p>
          <a:p>
            <a:pPr algn="l"/>
            <a:endParaRPr lang="es-CL" sz="1600" dirty="0" smtClean="0"/>
          </a:p>
          <a:p>
            <a:pPr algn="l"/>
            <a:r>
              <a:rPr lang="es-CL" sz="1600" dirty="0" smtClean="0"/>
              <a:t>1) </a:t>
            </a:r>
            <a:r>
              <a:rPr lang="es-CL" sz="1600" b="1" dirty="0" smtClean="0"/>
              <a:t>Dinamización del sistema productivo regional </a:t>
            </a:r>
            <a:r>
              <a:rPr lang="es-CL" sz="1600" dirty="0" smtClean="0"/>
              <a:t>para el crecimiento económico y la generación de empleo.</a:t>
            </a:r>
          </a:p>
          <a:p>
            <a:pPr algn="l"/>
            <a:r>
              <a:rPr lang="es-CL" sz="1600" dirty="0" smtClean="0"/>
              <a:t>2) Impulso al emprendimiento y a la innovación</a:t>
            </a:r>
            <a:r>
              <a:rPr lang="es-CL" sz="1600" b="1" dirty="0" smtClean="0"/>
              <a:t>, favoreciendo la generación de oportunidades </a:t>
            </a:r>
            <a:r>
              <a:rPr lang="es-CL" sz="1600" dirty="0" smtClean="0"/>
              <a:t>y la competitividad regional.</a:t>
            </a:r>
          </a:p>
          <a:p>
            <a:pPr algn="l"/>
            <a:r>
              <a:rPr lang="es-CL" sz="1600" dirty="0" smtClean="0"/>
              <a:t>3) Valorización de capital humano regional potenciando las competencias  técnico-profesionales.</a:t>
            </a:r>
          </a:p>
          <a:p>
            <a:pPr algn="l"/>
            <a:r>
              <a:rPr lang="es-CL" sz="1600" dirty="0" smtClean="0"/>
              <a:t>8) </a:t>
            </a:r>
            <a:r>
              <a:rPr lang="es-CL" sz="1600" b="1" dirty="0" smtClean="0"/>
              <a:t>Preservación, conservación y promoción del medio ambiente y la biodiversidad</a:t>
            </a:r>
            <a:r>
              <a:rPr lang="es-CL" sz="1600" dirty="0" smtClean="0"/>
              <a:t>, haciendo un uso sustentable de los recursos naturales.</a:t>
            </a:r>
          </a:p>
          <a:p>
            <a:pPr algn="l"/>
            <a:endParaRPr lang="es-CL" sz="1600" dirty="0"/>
          </a:p>
        </p:txBody>
      </p:sp>
      <p:pic>
        <p:nvPicPr>
          <p:cNvPr id="11" name="Imagen 1" descr="C:\Users\Jorge\Desktop\Logo Estrategia_Regional.jpg"/>
          <p:cNvPicPr>
            <a:picLocks noChangeAspect="1" noChangeArrowheads="1"/>
          </p:cNvPicPr>
          <p:nvPr/>
        </p:nvPicPr>
        <p:blipFill>
          <a:blip r:embed="rId2"/>
          <a:srcRect r="2538"/>
          <a:stretch>
            <a:fillRect/>
          </a:stretch>
        </p:blipFill>
        <p:spPr bwMode="auto">
          <a:xfrm>
            <a:off x="214314" y="1071546"/>
            <a:ext cx="5357818" cy="11068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4" descr="May2005Barritt7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9" y="0"/>
            <a:ext cx="3428991" cy="257174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0" y="188913"/>
            <a:ext cx="10683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Line 18"/>
          <p:cNvSpPr>
            <a:spLocks noChangeShapeType="1"/>
          </p:cNvSpPr>
          <p:nvPr/>
        </p:nvSpPr>
        <p:spPr bwMode="auto">
          <a:xfrm>
            <a:off x="0" y="1628775"/>
            <a:ext cx="9144000" cy="0"/>
          </a:xfrm>
          <a:prstGeom prst="line">
            <a:avLst/>
          </a:prstGeom>
          <a:noFill/>
          <a:ln w="9525">
            <a:solidFill>
              <a:srgbClr val="53774B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20484" name="Text Box 19"/>
          <p:cNvSpPr txBox="1">
            <a:spLocks noChangeArrowheads="1"/>
          </p:cNvSpPr>
          <p:nvPr/>
        </p:nvSpPr>
        <p:spPr bwMode="auto">
          <a:xfrm>
            <a:off x="1512888" y="981075"/>
            <a:ext cx="7631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dirty="0">
                <a:solidFill>
                  <a:srgbClr val="476D47"/>
                </a:solidFill>
                <a:latin typeface="Myriad Tilt" pitchFamily="34" charset="0"/>
              </a:rPr>
              <a:t>Presupuesto de Aportes </a:t>
            </a:r>
            <a:r>
              <a:rPr lang="es-ES" sz="3600" dirty="0" smtClean="0">
                <a:solidFill>
                  <a:srgbClr val="476D47"/>
                </a:solidFill>
                <a:latin typeface="Myriad Tilt" pitchFamily="34" charset="0"/>
              </a:rPr>
              <a:t>por año</a:t>
            </a:r>
            <a:endParaRPr lang="es-CL" sz="3600" dirty="0">
              <a:solidFill>
                <a:srgbClr val="476D47"/>
              </a:solidFill>
              <a:latin typeface="Myriad Tilt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500063" y="2214563"/>
          <a:ext cx="8286752" cy="3921126"/>
        </p:xfrm>
        <a:graphic>
          <a:graphicData uri="http://schemas.openxmlformats.org/drawingml/2006/table">
            <a:tbl>
              <a:tblPr/>
              <a:tblGrid>
                <a:gridCol w="1952677"/>
                <a:gridCol w="1003628"/>
                <a:gridCol w="1039004"/>
                <a:gridCol w="1040013"/>
                <a:gridCol w="1040013"/>
                <a:gridCol w="1040013"/>
                <a:gridCol w="1171404"/>
              </a:tblGrid>
              <a:tr h="8945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FUENTES DE FINANCIAMIENTO</a:t>
                      </a:r>
                      <a:endParaRPr lang="es-AR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(MM$)</a:t>
                      </a:r>
                      <a:endParaRPr lang="es-AR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AÑO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AR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TOTAL</a:t>
                      </a:r>
                      <a:endParaRPr lang="es-AR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4451" marR="444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1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2</a:t>
                      </a:r>
                      <a:endParaRPr lang="es-AR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3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4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5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Gobierno Regional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181.818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181.818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181.818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181.818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181.818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909.090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5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P. Universidad Católica de Valparaíso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66.410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34.910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33.506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33.506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33.506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201.837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Agrícola Brown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10.000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_tradnl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  10.000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Agrícola Pihue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16.600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16.600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16.600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16.600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16.600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     83.000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Total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274.828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233.328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231.924</a:t>
                      </a:r>
                      <a:endParaRPr lang="es-AR" sz="14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231.924</a:t>
                      </a:r>
                      <a:endParaRPr lang="es-AR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231.924</a:t>
                      </a:r>
                      <a:endParaRPr lang="es-AR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Cambria"/>
                          <a:cs typeface="Times New Roman"/>
                        </a:rPr>
                        <a:t>1.203.927</a:t>
                      </a:r>
                      <a:endParaRPr lang="es-AR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813690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es-ES_tradnl" dirty="0" smtClean="0"/>
              <a:t>Se ha constituido en un actor reconocido del desarrollo regional, a niveles público, privado y científico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es-ES_tradnl" dirty="0" smtClean="0"/>
              <a:t>Ha generado una concepción compleja del desarrollo hortofrutícola, que integra competitividad, sustentabilidad y territorio 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es-ES_tradnl" dirty="0" smtClean="0"/>
              <a:t>Ha puesto en marcha un programa para potenciar el desarrollo integrado local : potencial </a:t>
            </a:r>
            <a:r>
              <a:rPr lang="es-ES_tradnl" u="sng" dirty="0" smtClean="0"/>
              <a:t>convenio de programación </a:t>
            </a:r>
            <a:r>
              <a:rPr lang="es-ES_tradnl" dirty="0" smtClean="0"/>
              <a:t>con Ministerio de Agricultura.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es-ES_tradnl" dirty="0" smtClean="0"/>
              <a:t>Ha instalado un programa de Restauración Biológica de Suelos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es-ES_tradnl" dirty="0" smtClean="0"/>
              <a:t>Ha instalado un programa participativo para construir el Sistema Regional de Innovación Hortofrutícola de Valparaíso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es-ES_tradnl" dirty="0" smtClean="0"/>
              <a:t>Ha puesto en marcha una Plataforma de Gestión de Plagas Supra-prediales.</a:t>
            </a:r>
          </a:p>
        </p:txBody>
      </p:sp>
      <p:sp>
        <p:nvSpPr>
          <p:cNvPr id="3" name="Rectangle 1"/>
          <p:cNvSpPr/>
          <p:nvPr/>
        </p:nvSpPr>
        <p:spPr>
          <a:xfrm>
            <a:off x="357126" y="109815"/>
            <a:ext cx="8786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sz="2400" dirty="0">
                <a:solidFill>
                  <a:srgbClr val="005000"/>
                </a:solidFill>
                <a:ea typeface="Arial" charset="0"/>
                <a:cs typeface="Arial" charset="0"/>
              </a:rPr>
              <a:t>Logros del </a:t>
            </a:r>
            <a:r>
              <a:rPr lang="es-MX" sz="2400" dirty="0" smtClean="0">
                <a:solidFill>
                  <a:srgbClr val="005000"/>
                </a:solidFill>
                <a:ea typeface="Arial" charset="0"/>
                <a:cs typeface="Arial" charset="0"/>
              </a:rPr>
              <a:t>Centro CERES en 30 meses de trabajo:</a:t>
            </a:r>
            <a:endParaRPr lang="es-ES_tradnl" sz="2400" dirty="0">
              <a:solidFill>
                <a:srgbClr val="005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1" y="4500570"/>
            <a:ext cx="2857489" cy="207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21" t="16948" r="25941" b="4343"/>
          <a:stretch>
            <a:fillRect/>
          </a:stretch>
        </p:blipFill>
        <p:spPr bwMode="auto">
          <a:xfrm>
            <a:off x="214282" y="4784486"/>
            <a:ext cx="2860036" cy="207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9" t="3598"/>
          <a:stretch>
            <a:fillRect/>
          </a:stretch>
        </p:blipFill>
        <p:spPr>
          <a:xfrm>
            <a:off x="3857620" y="4281679"/>
            <a:ext cx="1785918" cy="257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8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413" y="938213"/>
            <a:ext cx="434657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InsertedImage.jpg"/>
          <p:cNvPicPr>
            <a:picLocks noChangeAspect="1"/>
          </p:cNvPicPr>
          <p:nvPr/>
        </p:nvPicPr>
        <p:blipFill>
          <a:blip r:embed="rId3"/>
          <a:srcRect l="450" r="450"/>
          <a:stretch>
            <a:fillRect/>
          </a:stretch>
        </p:blipFill>
        <p:spPr bwMode="auto">
          <a:xfrm>
            <a:off x="1643042" y="1071546"/>
            <a:ext cx="5867400" cy="4433887"/>
          </a:xfrm>
          <a:prstGeom prst="rect">
            <a:avLst/>
          </a:prstGeom>
          <a:noFill/>
          <a:ln w="127000">
            <a:solidFill>
              <a:srgbClr val="FFFFFF">
                <a:alpha val="79999"/>
              </a:srgbClr>
            </a:solidFill>
            <a:miter lim="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pPr eaLnBrk="1" hangingPunct="1"/>
            <a:r>
              <a:rPr lang="es-ES" sz="4800" kern="1200" dirty="0" smtClean="0">
                <a:solidFill>
                  <a:srgbClr val="005000"/>
                </a:solidFill>
                <a:latin typeface="Calibri" pitchFamily="34" charset="0"/>
                <a:ea typeface="+mn-ea"/>
                <a:cs typeface="Calibri" pitchFamily="34" charset="0"/>
              </a:rPr>
              <a:t>Muchas Gracias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285852" y="5572140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Eduardo   Gratacós.  Director Ejecutivo  CERES</a:t>
            </a:r>
          </a:p>
          <a:p>
            <a:pPr algn="ctr">
              <a:spcBef>
                <a:spcPts val="0"/>
              </a:spcBef>
            </a:pPr>
            <a:r>
              <a:rPr lang="es-ES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  <a:hlinkClick r:id="rId4"/>
              </a:rPr>
              <a:t>eduardo.gratacos@ucv.cl</a:t>
            </a:r>
            <a:endParaRPr lang="es-ES" dirty="0" smtClean="0">
              <a:solidFill>
                <a:srgbClr val="005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es-ES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Estación Experimental La Palma, Quillota. PUCV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8119" t="19046" r="10207" b="5974"/>
          <a:stretch>
            <a:fillRect/>
          </a:stretch>
        </p:blipFill>
        <p:spPr bwMode="auto">
          <a:xfrm>
            <a:off x="0" y="34667"/>
            <a:ext cx="9144000" cy="659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OCDE     2014</a:t>
            </a:r>
            <a:endParaRPr lang="es-C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633" t="8855" r="7155" b="21929"/>
          <a:stretch>
            <a:fillRect/>
          </a:stretch>
        </p:blipFill>
        <p:spPr bwMode="auto">
          <a:xfrm>
            <a:off x="217529" y="1857364"/>
            <a:ext cx="861152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Cerestra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1500198" cy="198803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0" y="6286520"/>
            <a:ext cx="9001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Presentación al Taller Cinéticas de Financiamiento para Centros Regionales, Programa Regional de Conicyt.      </a:t>
            </a:r>
          </a:p>
          <a:p>
            <a:pPr algn="ctr"/>
            <a:r>
              <a:rPr lang="es-ES" sz="1400" i="1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Santiag</a:t>
            </a:r>
            <a:r>
              <a:rPr lang="es-ES" sz="1400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o,  30  de junio 2014</a:t>
            </a:r>
            <a:endParaRPr lang="es-ES" sz="1200" dirty="0" smtClean="0">
              <a:solidFill>
                <a:srgbClr val="005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1400" i="1" dirty="0" smtClean="0">
                <a:solidFill>
                  <a:srgbClr val="005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endParaRPr lang="es-CL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0" y="228599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 smtClean="0"/>
              <a:t>       </a:t>
            </a:r>
            <a:r>
              <a:rPr lang="es-MX" dirty="0" err="1" smtClean="0"/>
              <a:t>AgriCultura</a:t>
            </a:r>
            <a:r>
              <a:rPr lang="es-MX" dirty="0" smtClean="0"/>
              <a:t>:	                             Producción y consumo de alimentos sanos</a:t>
            </a:r>
          </a:p>
          <a:p>
            <a:pPr algn="l"/>
            <a:r>
              <a:rPr lang="es-MX" dirty="0" smtClean="0"/>
              <a:t>(En ecosistemas mediterráneos)	Habitar y bienestar			</a:t>
            </a:r>
          </a:p>
          <a:p>
            <a:pPr algn="l"/>
            <a:r>
              <a:rPr lang="es-MX" dirty="0" smtClean="0"/>
              <a:t>Uso múltiple del territorio              Conservación dinámica de zonas naturales</a:t>
            </a:r>
          </a:p>
        </p:txBody>
      </p:sp>
      <p:sp>
        <p:nvSpPr>
          <p:cNvPr id="6" name="5 Flecha abajo"/>
          <p:cNvSpPr/>
          <p:nvPr/>
        </p:nvSpPr>
        <p:spPr bwMode="auto">
          <a:xfrm>
            <a:off x="4214810" y="3571876"/>
            <a:ext cx="500066" cy="642942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4282" y="4214818"/>
            <a:ext cx="8572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 smtClean="0"/>
              <a:t>Apoyo para la formulación de políticas publicas</a:t>
            </a:r>
          </a:p>
          <a:p>
            <a:pPr algn="l"/>
            <a:r>
              <a:rPr lang="es-MX" dirty="0" smtClean="0"/>
              <a:t>Proyectos I+D  instalados para el desarrollo agrícola (pequeña agricultura)</a:t>
            </a:r>
          </a:p>
          <a:p>
            <a:pPr algn="l"/>
            <a:r>
              <a:rPr lang="es-MX" dirty="0" smtClean="0"/>
              <a:t>Articulación de capacidades regionales y redes nacionales.</a:t>
            </a:r>
          </a:p>
          <a:p>
            <a:pPr algn="l"/>
            <a:r>
              <a:rPr lang="es-MX" dirty="0" smtClean="0"/>
              <a:t>Desarrollo de potencialidades no expresadas</a:t>
            </a:r>
          </a:p>
          <a:p>
            <a:pPr algn="l"/>
            <a:r>
              <a:rPr lang="es-MX" dirty="0" smtClean="0"/>
              <a:t>Ocupación en lo público</a:t>
            </a:r>
          </a:p>
          <a:p>
            <a:pPr algn="l"/>
            <a:r>
              <a:rPr lang="es-MX" dirty="0" smtClean="0"/>
              <a:t>No somos bomberos</a:t>
            </a:r>
          </a:p>
          <a:p>
            <a:pPr algn="l"/>
            <a:endParaRPr lang="es-MX" dirty="0" smtClean="0"/>
          </a:p>
          <a:p>
            <a:pPr algn="l"/>
            <a:endParaRPr lang="es-MX" dirty="0" smtClean="0"/>
          </a:p>
          <a:p>
            <a:pPr algn="l"/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2214546" y="428605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i="1" dirty="0" smtClean="0"/>
              <a:t>Desarrollo integrado local de la agricultura de la  Región</a:t>
            </a:r>
            <a:endParaRPr lang="es-CL" i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500462" y="-142900"/>
          <a:ext cx="542925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57158" y="214290"/>
            <a:ext cx="278608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s-MX" sz="2000" i="1" dirty="0" smtClean="0"/>
              <a:t>Conceptos claves:</a:t>
            </a:r>
            <a:endParaRPr lang="es-CL" sz="2000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42844" y="4500570"/>
            <a:ext cx="9001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 Formación de equipos  multidisciplinarios, integrados en áreas estratégicas, frente a una realidad compleja</a:t>
            </a:r>
          </a:p>
          <a:p>
            <a:pPr algn="l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00"/>
                </a:solidFill>
              </a:rPr>
              <a:t>Formación de alianzas público y privadas  y redes de trabajo con otros Centros</a:t>
            </a:r>
          </a:p>
          <a:p>
            <a:pPr algn="l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00"/>
                </a:solidFill>
              </a:rPr>
              <a:t>Base científica- tecnológica</a:t>
            </a:r>
          </a:p>
          <a:p>
            <a:pPr algn="l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00"/>
                </a:solidFill>
              </a:rPr>
              <a:t>Formación  e inserción de capital humano avanzado.</a:t>
            </a:r>
          </a:p>
          <a:p>
            <a:pPr algn="l">
              <a:buFont typeface="Arial" pitchFamily="34" charset="0"/>
              <a:buChar char="•"/>
            </a:pPr>
            <a:r>
              <a:rPr lang="es-ES_tradnl" sz="1400" u="sng" dirty="0" smtClean="0">
                <a:solidFill>
                  <a:srgbClr val="000000"/>
                </a:solidFill>
              </a:rPr>
              <a:t>Mejoramiento de la productividad sobre una base de sustentabilidad del territorio.</a:t>
            </a:r>
          </a:p>
          <a:p>
            <a:pPr algn="l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00"/>
                </a:solidFill>
              </a:rPr>
              <a:t>Usar capacidades regionales en conjunto con los actores.</a:t>
            </a:r>
          </a:p>
          <a:p>
            <a:pPr algn="l">
              <a:buFont typeface="Arial" pitchFamily="34" charset="0"/>
              <a:buChar char="•"/>
            </a:pPr>
            <a:r>
              <a:rPr lang="es-ES_tradnl" sz="1400" dirty="0" err="1" smtClean="0">
                <a:solidFill>
                  <a:srgbClr val="000000"/>
                </a:solidFill>
              </a:rPr>
              <a:t>Busqueda</a:t>
            </a:r>
            <a:r>
              <a:rPr lang="es-ES_tradnl" sz="1400" dirty="0" smtClean="0">
                <a:solidFill>
                  <a:srgbClr val="000000"/>
                </a:solidFill>
              </a:rPr>
              <a:t> de modelos de negocios en cada uno de sus emprendimientos, en conjunto con actores locales.</a:t>
            </a:r>
          </a:p>
          <a:p>
            <a:pPr algn="l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00"/>
                </a:solidFill>
              </a:rPr>
              <a:t>Alinear prioridades nacionales con necesidades y potenciales regionales.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 txBox="1">
            <a:spLocks/>
          </p:cNvSpPr>
          <p:nvPr/>
        </p:nvSpPr>
        <p:spPr>
          <a:xfrm>
            <a:off x="642910" y="2571744"/>
            <a:ext cx="8229600" cy="271464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s-ES" sz="2000" b="0" i="1" kern="0" dirty="0" smtClean="0">
                <a:latin typeface="+mn-lt"/>
              </a:rPr>
              <a:t>Centro con </a:t>
            </a:r>
            <a:r>
              <a:rPr kumimoji="0" lang="es-ES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carácter sistémico e interactivo, </a:t>
            </a:r>
            <a:endParaRPr kumimoji="0" lang="es-ES" sz="20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que </a:t>
            </a:r>
            <a:r>
              <a:rPr kumimoji="0" lang="es-ES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 expresa en la interacción permanente entre sus líneas de investigación </a:t>
            </a:r>
            <a:endParaRPr kumimoji="0" lang="es-ES" sz="20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y </a:t>
            </a:r>
            <a:r>
              <a:rPr kumimoji="0" lang="es-ES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 interacción permanente con la comunidad C&amp;T nacional e internacional, los actores del desarrollo regional de Valparaíso y  los agricultores de la Región.</a:t>
            </a:r>
            <a:endParaRPr kumimoji="0" lang="es-CL" sz="20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madrimasd.org/blogs/universo/wp-content/blogs.dir/42/files/370/o_Clima%20Mediterr%C3%A1neo%20Distribuci%C3%B3n%20Mundi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62" y="1928802"/>
            <a:ext cx="7215238" cy="360762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0" y="285728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 smtClean="0"/>
              <a:t>Países con clima mediterráneo</a:t>
            </a:r>
            <a:r>
              <a:rPr lang="es-MX" dirty="0" smtClean="0"/>
              <a:t>…“ </a:t>
            </a:r>
            <a:r>
              <a:rPr lang="es-MX" dirty="0" smtClean="0"/>
              <a:t>dieta mediterránea” </a:t>
            </a:r>
            <a:endParaRPr lang="es-MX" dirty="0" smtClean="0"/>
          </a:p>
          <a:p>
            <a:pPr algn="l"/>
            <a:r>
              <a:rPr lang="es-MX" dirty="0" smtClean="0"/>
              <a:t>productores </a:t>
            </a:r>
            <a:r>
              <a:rPr lang="es-MX" dirty="0" smtClean="0"/>
              <a:t>para </a:t>
            </a:r>
            <a:r>
              <a:rPr lang="es-MX" dirty="0" smtClean="0"/>
              <a:t> Chile y el </a:t>
            </a:r>
            <a:r>
              <a:rPr lang="es-MX" dirty="0" smtClean="0"/>
              <a:t>mundo…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285720" y="6000768"/>
            <a:ext cx="864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L" sz="1200" dirty="0" smtClean="0"/>
              <a:t>“El clima mediterráneo es una variedad del clima subtropical, que se caracteriza por sus inviernos húmedos y templados;    y los veranos secos y calurosos”</a:t>
            </a:r>
            <a:endParaRPr lang="es-CL" sz="1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85860"/>
            <a:ext cx="225029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71438"/>
            <a:ext cx="246457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2578" name="AutoShape 2" descr="https://encrypted-tbn3.gstatic.com/images?q=tbn:ANd9GcR9QbZkkJq_hHn5fwihfjSQ8Oo1ubtaIZuME9F0Jv-jmTaOoRrS9Q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1898"/>
            <a:ext cx="8229600" cy="1143000"/>
          </a:xfrm>
        </p:spPr>
        <p:txBody>
          <a:bodyPr/>
          <a:lstStyle/>
          <a:p>
            <a:r>
              <a:rPr lang="es-MX" dirty="0" smtClean="0"/>
              <a:t>Alimentación sana</a:t>
            </a:r>
            <a:endParaRPr lang="es-CL" dirty="0"/>
          </a:p>
        </p:txBody>
      </p:sp>
      <p:pic>
        <p:nvPicPr>
          <p:cNvPr id="5" name="Picture 13" descr="C:\Users\egratacos\Pictures\Mayo 2012 California\EGN\DSC_0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77" y="1324898"/>
            <a:ext cx="3170903" cy="2113936"/>
          </a:xfrm>
          <a:prstGeom prst="rect">
            <a:avLst/>
          </a:prstGeom>
          <a:noFill/>
        </p:spPr>
      </p:pic>
      <p:pic>
        <p:nvPicPr>
          <p:cNvPr id="6" name="Picture 14" descr="C:\Users\egratacos\Pictures\Mayo 2012 California\EGN\DSC_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477" y="3687096"/>
            <a:ext cx="3170903" cy="2113935"/>
          </a:xfrm>
          <a:prstGeom prst="rect">
            <a:avLst/>
          </a:prstGeom>
          <a:noFill/>
        </p:spPr>
      </p:pic>
      <p:pic>
        <p:nvPicPr>
          <p:cNvPr id="80898" name="Picture 2" descr="C:\Users\egratacos\Pictures\Mayo 2012 California\EGN\DSC_00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0895" t="6781" r="14242" b="32142"/>
          <a:stretch>
            <a:fillRect/>
          </a:stretch>
        </p:blipFill>
        <p:spPr bwMode="auto">
          <a:xfrm>
            <a:off x="3642844" y="2864873"/>
            <a:ext cx="3023420" cy="1644445"/>
          </a:xfrm>
          <a:prstGeom prst="rect">
            <a:avLst/>
          </a:prstGeom>
          <a:noFill/>
        </p:spPr>
      </p:pic>
      <p:pic>
        <p:nvPicPr>
          <p:cNvPr id="8" name="Picture 15" descr="C:\Users\egratacos\Pictures\Mayo 2012 California\EGN\DSC_0067.JPG"/>
          <p:cNvPicPr>
            <a:picLocks noChangeAspect="1" noChangeArrowheads="1"/>
          </p:cNvPicPr>
          <p:nvPr/>
        </p:nvPicPr>
        <p:blipFill>
          <a:blip r:embed="rId5" cstate="print"/>
          <a:srcRect l="14573"/>
          <a:stretch>
            <a:fillRect/>
          </a:stretch>
        </p:blipFill>
        <p:spPr bwMode="auto">
          <a:xfrm>
            <a:off x="6812526" y="4110038"/>
            <a:ext cx="2268794" cy="1770548"/>
          </a:xfrm>
          <a:prstGeom prst="rect">
            <a:avLst/>
          </a:prstGeom>
          <a:noFill/>
        </p:spPr>
      </p:pic>
      <p:pic>
        <p:nvPicPr>
          <p:cNvPr id="9" name="Picture 16" descr="C:\Users\egratacos\Pictures\Mayo 2012 California\EGN\DSC_00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2844" y="4811289"/>
            <a:ext cx="2969226" cy="1979484"/>
          </a:xfrm>
          <a:prstGeom prst="rect">
            <a:avLst/>
          </a:prstGeom>
          <a:noFill/>
        </p:spPr>
      </p:pic>
      <p:pic>
        <p:nvPicPr>
          <p:cNvPr id="11" name="Picture 2" descr="C:\Users\egratacos\Pictures\Arboles y paisajes\IMG_11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8064" y="863783"/>
            <a:ext cx="2418735" cy="1806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10037</TotalTime>
  <Words>1094</Words>
  <Application>Microsoft Macintosh PowerPoint</Application>
  <PresentationFormat>Presentación en pantalla (4:3)</PresentationFormat>
  <Paragraphs>194</Paragraphs>
  <Slides>24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Vínculos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7" baseType="lpstr">
      <vt:lpstr>Default Design</vt:lpstr>
      <vt:lpstr>???</vt:lpstr>
      <vt:lpstr>???</vt:lpstr>
      <vt:lpstr>Diapositiva 1</vt:lpstr>
      <vt:lpstr>Diapositiva 2</vt:lpstr>
      <vt:lpstr>Diapositiva 3</vt:lpstr>
      <vt:lpstr>OCDE     2014</vt:lpstr>
      <vt:lpstr>Diapositiva 5</vt:lpstr>
      <vt:lpstr>Diapositiva 6</vt:lpstr>
      <vt:lpstr>Diapositiva 7</vt:lpstr>
      <vt:lpstr>Diapositiva 8</vt:lpstr>
      <vt:lpstr>Alimentación sana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 “Enfoque sistémico en el desarrollo de estrategias de manejo territorial de insectos de importancia agrícola”   MANEJO TERRITORIAL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Muchas Gracias</vt:lpstr>
    </vt:vector>
  </TitlesOfParts>
  <Company>Hasta el infinito y mas alla...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Gardel Telefunken</dc:creator>
  <cp:lastModifiedBy>Eduardo Gratacos</cp:lastModifiedBy>
  <cp:revision>490</cp:revision>
  <dcterms:created xsi:type="dcterms:W3CDTF">2012-06-26T15:59:30Z</dcterms:created>
  <dcterms:modified xsi:type="dcterms:W3CDTF">2014-06-30T14:11:11Z</dcterms:modified>
</cp:coreProperties>
</file>