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  <p:sldMasterId id="2147483696" r:id="rId3"/>
  </p:sldMasterIdLst>
  <p:notesMasterIdLst>
    <p:notesMasterId r:id="rId15"/>
  </p:notesMasterIdLst>
  <p:handoutMasterIdLst>
    <p:handoutMasterId r:id="rId16"/>
  </p:handoutMasterIdLst>
  <p:sldIdLst>
    <p:sldId id="334" r:id="rId4"/>
    <p:sldId id="336" r:id="rId5"/>
    <p:sldId id="337" r:id="rId6"/>
    <p:sldId id="338" r:id="rId7"/>
    <p:sldId id="387" r:id="rId8"/>
    <p:sldId id="388" r:id="rId9"/>
    <p:sldId id="389" r:id="rId10"/>
    <p:sldId id="390" r:id="rId11"/>
    <p:sldId id="391" r:id="rId12"/>
    <p:sldId id="395" r:id="rId13"/>
    <p:sldId id="301" r:id="rId14"/>
  </p:sldIdLst>
  <p:sldSz cx="9144000" cy="6858000" type="screen4x3"/>
  <p:notesSz cx="6797675" cy="9926638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CA0000"/>
    <a:srgbClr val="D22800"/>
    <a:srgbClr val="CA7F7F"/>
    <a:srgbClr val="CC3300"/>
    <a:srgbClr val="B9D08C"/>
    <a:srgbClr val="C2D69A"/>
    <a:srgbClr val="ABC674"/>
    <a:srgbClr val="8AAC46"/>
    <a:srgbClr val="72A2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Estilo oscuro 1 - Énfasis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B9631B5-78F2-41C9-869B-9F39066F8104}" styleName="Estilo medio 3 - 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2833802-FEF1-4C79-8D5D-14CF1EAF98D9}" styleName="Estilo claro 2 - Énfasis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Estilo claro 3 - Énfasis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36" autoAdjust="0"/>
    <p:restoredTop sz="76923" autoAdjust="0"/>
  </p:normalViewPr>
  <p:slideViewPr>
    <p:cSldViewPr>
      <p:cViewPr>
        <p:scale>
          <a:sx n="100" d="100"/>
          <a:sy n="100" d="100"/>
        </p:scale>
        <p:origin x="-366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0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3" d="100"/>
          <a:sy n="73" d="100"/>
        </p:scale>
        <p:origin x="-2148" y="-10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Hoja2!$A$17</c:f>
              <c:strCache>
                <c:ptCount val="1"/>
                <c:pt idx="0">
                  <c:v>POSTULADOS</c:v>
                </c:pt>
              </c:strCache>
            </c:strRef>
          </c:tx>
          <c:spPr>
            <a:solidFill>
              <a:srgbClr val="1F497D"/>
            </a:solidFill>
          </c:spPr>
          <c:invertIfNegative val="0"/>
          <c:cat>
            <c:numRef>
              <c:f>Hoja2!$B$16:$G$16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Hoja2!$B$17:$G$17</c:f>
              <c:numCache>
                <c:formatCode>General</c:formatCode>
                <c:ptCount val="6"/>
                <c:pt idx="0">
                  <c:v>176</c:v>
                </c:pt>
                <c:pt idx="1">
                  <c:v>171</c:v>
                </c:pt>
                <c:pt idx="2">
                  <c:v>137</c:v>
                </c:pt>
                <c:pt idx="3">
                  <c:v>148</c:v>
                </c:pt>
                <c:pt idx="4">
                  <c:v>120</c:v>
                </c:pt>
                <c:pt idx="5">
                  <c:v>128</c:v>
                </c:pt>
              </c:numCache>
            </c:numRef>
          </c:val>
        </c:ser>
        <c:ser>
          <c:idx val="1"/>
          <c:order val="1"/>
          <c:tx>
            <c:strRef>
              <c:f>Hoja2!$A$18</c:f>
              <c:strCache>
                <c:ptCount val="1"/>
                <c:pt idx="0">
                  <c:v>APROBADOS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cat>
            <c:numRef>
              <c:f>Hoja2!$B$16:$G$16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Hoja2!$B$18:$G$18</c:f>
              <c:numCache>
                <c:formatCode>General</c:formatCode>
                <c:ptCount val="6"/>
                <c:pt idx="0">
                  <c:v>74</c:v>
                </c:pt>
                <c:pt idx="1">
                  <c:v>71</c:v>
                </c:pt>
                <c:pt idx="2">
                  <c:v>57</c:v>
                </c:pt>
                <c:pt idx="3">
                  <c:v>61</c:v>
                </c:pt>
                <c:pt idx="4">
                  <c:v>57</c:v>
                </c:pt>
                <c:pt idx="5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500352"/>
        <c:axId val="32788864"/>
      </c:barChart>
      <c:catAx>
        <c:axId val="32500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baseline="0">
                <a:latin typeface="Helvetica" panose="020B0604020202020204" pitchFamily="34" charset="0"/>
              </a:defRPr>
            </a:pPr>
            <a:endParaRPr lang="es-CL"/>
          </a:p>
        </c:txPr>
        <c:crossAx val="32788864"/>
        <c:crosses val="autoZero"/>
        <c:auto val="1"/>
        <c:lblAlgn val="ctr"/>
        <c:lblOffset val="100"/>
        <c:noMultiLvlLbl val="0"/>
      </c:catAx>
      <c:valAx>
        <c:axId val="327888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baseline="0">
                <a:latin typeface="Helvetica" panose="020B0604020202020204" pitchFamily="34" charset="0"/>
              </a:defRPr>
            </a:pPr>
            <a:endParaRPr lang="es-CL"/>
          </a:p>
        </c:txPr>
        <c:crossAx val="3250035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baseline="0">
                <a:latin typeface="Helvetica" panose="020B0604020202020204" pitchFamily="34" charset="0"/>
              </a:defRPr>
            </a:pPr>
            <a:endParaRPr lang="es-CL"/>
          </a:p>
        </c:txPr>
      </c:legendEntry>
      <c:legendEntry>
        <c:idx val="1"/>
        <c:txPr>
          <a:bodyPr/>
          <a:lstStyle/>
          <a:p>
            <a:pPr>
              <a:defRPr baseline="0">
                <a:latin typeface="Helvetica" panose="020B0604020202020204" pitchFamily="34" charset="0"/>
              </a:defRPr>
            </a:pPr>
            <a:endParaRPr lang="es-CL"/>
          </a:p>
        </c:txPr>
      </c:legendEntry>
      <c:layout/>
      <c:overlay val="0"/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Hoja2!$A$40</c:f>
              <c:strCache>
                <c:ptCount val="1"/>
                <c:pt idx="0">
                  <c:v>POSTULADOS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Ref>
              <c:f>Hoja2!$B$39:$G$39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Hoja2!$B$40:$G$40</c:f>
              <c:numCache>
                <c:formatCode>General</c:formatCode>
                <c:ptCount val="6"/>
                <c:pt idx="0">
                  <c:v>65</c:v>
                </c:pt>
                <c:pt idx="1">
                  <c:v>95</c:v>
                </c:pt>
                <c:pt idx="2">
                  <c:v>100</c:v>
                </c:pt>
                <c:pt idx="3">
                  <c:v>104</c:v>
                </c:pt>
                <c:pt idx="4">
                  <c:v>138</c:v>
                </c:pt>
                <c:pt idx="5">
                  <c:v>145</c:v>
                </c:pt>
              </c:numCache>
            </c:numRef>
          </c:val>
        </c:ser>
        <c:ser>
          <c:idx val="1"/>
          <c:order val="1"/>
          <c:tx>
            <c:strRef>
              <c:f>Hoja2!$A$41</c:f>
              <c:strCache>
                <c:ptCount val="1"/>
                <c:pt idx="0">
                  <c:v>APROBADOS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numRef>
              <c:f>Hoja2!$B$39:$G$39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Hoja2!$B$41:$G$41</c:f>
              <c:numCache>
                <c:formatCode>General</c:formatCode>
                <c:ptCount val="6"/>
                <c:pt idx="0">
                  <c:v>35</c:v>
                </c:pt>
                <c:pt idx="1">
                  <c:v>30</c:v>
                </c:pt>
                <c:pt idx="2">
                  <c:v>36</c:v>
                </c:pt>
                <c:pt idx="3">
                  <c:v>40</c:v>
                </c:pt>
                <c:pt idx="4">
                  <c:v>67</c:v>
                </c:pt>
                <c:pt idx="5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473088"/>
        <c:axId val="32625792"/>
      </c:barChart>
      <c:catAx>
        <c:axId val="32473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baseline="0">
                <a:latin typeface="Helvetica" panose="020B0604020202020204" pitchFamily="34" charset="0"/>
              </a:defRPr>
            </a:pPr>
            <a:endParaRPr lang="es-CL"/>
          </a:p>
        </c:txPr>
        <c:crossAx val="32625792"/>
        <c:crosses val="autoZero"/>
        <c:auto val="1"/>
        <c:lblAlgn val="ctr"/>
        <c:lblOffset val="100"/>
        <c:noMultiLvlLbl val="0"/>
      </c:catAx>
      <c:valAx>
        <c:axId val="326257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baseline="0">
                <a:latin typeface="Helvetica" panose="020B0604020202020204" pitchFamily="34" charset="0"/>
              </a:defRPr>
            </a:pPr>
            <a:endParaRPr lang="es-CL"/>
          </a:p>
        </c:txPr>
        <c:crossAx val="3247308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baseline="0">
                <a:latin typeface="Helvetica" panose="020B0604020202020204" pitchFamily="34" charset="0"/>
              </a:defRPr>
            </a:pPr>
            <a:endParaRPr lang="es-CL"/>
          </a:p>
        </c:txPr>
      </c:legendEntry>
      <c:legendEntry>
        <c:idx val="1"/>
        <c:txPr>
          <a:bodyPr/>
          <a:lstStyle/>
          <a:p>
            <a:pPr>
              <a:defRPr baseline="0">
                <a:latin typeface="Helvetica" panose="020B0604020202020204" pitchFamily="34" charset="0"/>
              </a:defRPr>
            </a:pPr>
            <a:endParaRPr lang="es-CL"/>
          </a:p>
        </c:txPr>
      </c:legendEntry>
      <c:layout/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'[Datos Presentación Oportunidades.xlsx]Hoja2'!$A$64</c:f>
              <c:strCache>
                <c:ptCount val="1"/>
                <c:pt idx="0">
                  <c:v>POSTULADOS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cat>
            <c:numRef>
              <c:f>'[Datos Presentación Oportunidades.xlsx]Hoja2'!$B$63:$F$63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'[Datos Presentación Oportunidades.xlsx]Hoja2'!$B$64:$F$64</c:f>
              <c:numCache>
                <c:formatCode>General</c:formatCode>
                <c:ptCount val="5"/>
                <c:pt idx="0">
                  <c:v>42</c:v>
                </c:pt>
                <c:pt idx="1">
                  <c:v>18</c:v>
                </c:pt>
                <c:pt idx="2">
                  <c:v>21</c:v>
                </c:pt>
                <c:pt idx="3">
                  <c:v>34</c:v>
                </c:pt>
                <c:pt idx="4">
                  <c:v>46</c:v>
                </c:pt>
              </c:numCache>
            </c:numRef>
          </c:val>
        </c:ser>
        <c:ser>
          <c:idx val="1"/>
          <c:order val="1"/>
          <c:tx>
            <c:strRef>
              <c:f>'[Datos Presentación Oportunidades.xlsx]Hoja2'!$A$65</c:f>
              <c:strCache>
                <c:ptCount val="1"/>
                <c:pt idx="0">
                  <c:v>APROBADOS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numRef>
              <c:f>'[Datos Presentación Oportunidades.xlsx]Hoja2'!$B$63:$F$63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'[Datos Presentación Oportunidades.xlsx]Hoja2'!$B$65:$F$65</c:f>
              <c:numCache>
                <c:formatCode>General</c:formatCode>
                <c:ptCount val="5"/>
                <c:pt idx="0">
                  <c:v>11</c:v>
                </c:pt>
                <c:pt idx="1">
                  <c:v>3</c:v>
                </c:pt>
                <c:pt idx="2">
                  <c:v>7</c:v>
                </c:pt>
                <c:pt idx="3">
                  <c:v>10</c:v>
                </c:pt>
                <c:pt idx="4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634368"/>
        <c:axId val="34640256"/>
      </c:barChart>
      <c:catAx>
        <c:axId val="34634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baseline="0">
                <a:latin typeface="Helvetica" panose="020B0604020202020204" pitchFamily="34" charset="0"/>
              </a:defRPr>
            </a:pPr>
            <a:endParaRPr lang="es-CL"/>
          </a:p>
        </c:txPr>
        <c:crossAx val="34640256"/>
        <c:crosses val="autoZero"/>
        <c:auto val="1"/>
        <c:lblAlgn val="ctr"/>
        <c:lblOffset val="100"/>
        <c:noMultiLvlLbl val="0"/>
      </c:catAx>
      <c:valAx>
        <c:axId val="346402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baseline="0">
                <a:latin typeface="Helvetica" panose="020B0604020202020204" pitchFamily="34" charset="0"/>
              </a:defRPr>
            </a:pPr>
            <a:endParaRPr lang="es-CL"/>
          </a:p>
        </c:txPr>
        <c:crossAx val="34634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baseline="0">
                <a:latin typeface="Helvetica" panose="020B0604020202020204" pitchFamily="34" charset="0"/>
              </a:defRPr>
            </a:pPr>
            <a:endParaRPr lang="es-CL"/>
          </a:p>
        </c:txPr>
      </c:legendEntry>
      <c:legendEntry>
        <c:idx val="1"/>
        <c:txPr>
          <a:bodyPr/>
          <a:lstStyle/>
          <a:p>
            <a:pPr>
              <a:defRPr baseline="0">
                <a:latin typeface="Helvetica" panose="020B0604020202020204" pitchFamily="34" charset="0"/>
              </a:defRPr>
            </a:pPr>
            <a:endParaRPr lang="es-CL"/>
          </a:p>
        </c:txPr>
      </c:legendEntry>
      <c:layout/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AEDB1-3DAF-4147-A9FF-F55FA5281A92}" type="datetimeFigureOut">
              <a:rPr lang="en-US" smtClean="0"/>
              <a:t>6/30/2014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EC5447-8B20-4E34-8342-87AE415CEFA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700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B912D-FC47-4198-AF2C-3C5F1F6F0EC2}" type="datetimeFigureOut">
              <a:rPr lang="es-CL" smtClean="0"/>
              <a:pPr/>
              <a:t>30-06-2014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CAC34-7EFB-4EDA-8B80-1B916BC47582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1320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CAC34-7EFB-4EDA-8B80-1B916BC47582}" type="slidenum">
              <a:rPr lang="es-CL" smtClean="0"/>
              <a:pPr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8205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CAC34-7EFB-4EDA-8B80-1B916BC47582}" type="slidenum">
              <a:rPr lang="es-CL" smtClean="0"/>
              <a:pPr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1981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CAC34-7EFB-4EDA-8B80-1B916BC47582}" type="slidenum">
              <a:rPr lang="es-CL" smtClean="0"/>
              <a:pPr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0286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7118920" y="6592267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A5348-3467-4105-8037-EF366867FEA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7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51520" y="188640"/>
            <a:ext cx="1687706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7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-18287"/>
            <a:ext cx="2148930" cy="232243"/>
          </a:xfrm>
          <a:prstGeom prst="rect">
            <a:avLst/>
          </a:prstGeom>
        </p:spPr>
      </p:pic>
      <p:sp>
        <p:nvSpPr>
          <p:cNvPr id="10" name="9 CuadroTexto"/>
          <p:cNvSpPr txBox="1"/>
          <p:nvPr userDrawn="1"/>
        </p:nvSpPr>
        <p:spPr>
          <a:xfrm>
            <a:off x="6192688" y="202572"/>
            <a:ext cx="2843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smtClean="0">
                <a:solidFill>
                  <a:srgbClr val="1F497D"/>
                </a:solidFill>
              </a:rPr>
              <a:t>COMISIÓN NACIONAL DE INVESTIGACIÓN CIENTÍFICA Y TECNOLÓGICA</a:t>
            </a:r>
            <a:endParaRPr lang="en-US" sz="1200">
              <a:solidFill>
                <a:srgbClr val="1F497D"/>
              </a:solidFill>
            </a:endParaRPr>
          </a:p>
        </p:txBody>
      </p:sp>
      <p:pic>
        <p:nvPicPr>
          <p:cNvPr id="11" name="10 Imagen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6669360"/>
            <a:ext cx="2160240" cy="18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91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D01A0-D0F7-49EB-8B12-A20AEF18704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96964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96202-2F6D-4517-8A9F-A96D1C4EB81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35206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7014255" y="6453336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A5348-3467-4105-8037-EF366867FEAC}" type="slidenum">
              <a:rPr lang="es-ES_trad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39552" y="260648"/>
            <a:ext cx="1687706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Imagen 11" descr="FONDO PORTADA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72" b="91908"/>
          <a:stretch/>
        </p:blipFill>
        <p:spPr>
          <a:xfrm>
            <a:off x="6032500" y="4226"/>
            <a:ext cx="3111500" cy="554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39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7DA1A-DFC9-4D5D-8006-1D5A5CC9C7EA}" type="slidenum">
              <a:rPr lang="es-ES_trad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6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C7FE1-65C8-40FE-AF1C-3173137534F8}" type="slidenum">
              <a:rPr lang="es-ES_trad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452320" y="567"/>
            <a:ext cx="1266825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90511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59B7E-6ACF-4237-AE7F-071474051BFD}" type="slidenum">
              <a:rPr lang="es-ES_trad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452320" y="567"/>
            <a:ext cx="1266825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812208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FA61E-2523-4E5A-9D5D-861C709A03AF}" type="slidenum">
              <a:rPr lang="es-ES_trad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452320" y="567"/>
            <a:ext cx="1266825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82764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35C85-B72C-49F6-B4C6-C7C2F4641ED0}" type="slidenum">
              <a:rPr lang="es-ES_trad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452320" y="567"/>
            <a:ext cx="1266825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85609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266D5-F33C-400F-B3B6-44E794A2961F}" type="slidenum">
              <a:rPr lang="es-ES_trad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801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4270C-BDB6-4CD7-B238-8F6DE1C415B3}" type="slidenum">
              <a:rPr lang="es-ES_trad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452320" y="567"/>
            <a:ext cx="1266825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01673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7092280" y="6592267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77DA1A-DFC9-4D5D-8006-1D5A5CC9C7E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26638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67F96-E042-40CF-9109-056C90F93857}" type="slidenum">
              <a:rPr lang="es-ES_trad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452320" y="567"/>
            <a:ext cx="1266825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805549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D01A0-D0F7-49EB-8B12-A20AEF187048}" type="slidenum">
              <a:rPr lang="es-ES_trad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452320" y="567"/>
            <a:ext cx="1266825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229313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96202-2F6D-4517-8A9F-A96D1C4EB81A}" type="slidenum">
              <a:rPr lang="es-ES_trad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452320" y="567"/>
            <a:ext cx="1266825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608018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7014255" y="6453336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A5348-3467-4105-8037-EF366867FEAC}" type="slidenum">
              <a:rPr lang="es-ES_trad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39552" y="260648"/>
            <a:ext cx="1687706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Imagen 11" descr="FONDO PORTADA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72" b="91908"/>
          <a:stretch/>
        </p:blipFill>
        <p:spPr>
          <a:xfrm>
            <a:off x="6032500" y="4226"/>
            <a:ext cx="3111500" cy="554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607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7DA1A-DFC9-4D5D-8006-1D5A5CC9C7EA}" type="slidenum">
              <a:rPr lang="es-ES_trad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367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C7FE1-65C8-40FE-AF1C-3173137534F8}" type="slidenum">
              <a:rPr lang="es-ES_trad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452320" y="567"/>
            <a:ext cx="1266825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07122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59B7E-6ACF-4237-AE7F-071474051BFD}" type="slidenum">
              <a:rPr lang="es-ES_trad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452320" y="567"/>
            <a:ext cx="1266825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6599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FA61E-2523-4E5A-9D5D-861C709A03AF}" type="slidenum">
              <a:rPr lang="es-ES_trad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452320" y="567"/>
            <a:ext cx="1266825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772330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35C85-B72C-49F6-B4C6-C7C2F4641ED0}" type="slidenum">
              <a:rPr lang="es-ES_trad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452320" y="567"/>
            <a:ext cx="1266825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26183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266D5-F33C-400F-B3B6-44E794A2961F}" type="slidenum">
              <a:rPr lang="es-ES_trad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7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C7FE1-65C8-40FE-AF1C-3173137534F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88795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4270C-BDB6-4CD7-B238-8F6DE1C415B3}" type="slidenum">
              <a:rPr lang="es-ES_trad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452320" y="567"/>
            <a:ext cx="1266825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673917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67F96-E042-40CF-9109-056C90F93857}" type="slidenum">
              <a:rPr lang="es-ES_trad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452320" y="567"/>
            <a:ext cx="1266825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601223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D01A0-D0F7-49EB-8B12-A20AEF187048}" type="slidenum">
              <a:rPr lang="es-ES_trad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452320" y="567"/>
            <a:ext cx="1266825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810713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96202-2F6D-4517-8A9F-A96D1C4EB81A}" type="slidenum">
              <a:rPr lang="es-ES_trad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452320" y="567"/>
            <a:ext cx="1266825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47933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59B7E-6ACF-4237-AE7F-071474051BF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34010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FA61E-2523-4E5A-9D5D-861C709A03A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91338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35C85-B72C-49F6-B4C6-C7C2F4641ED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05410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266D5-F33C-400F-B3B6-44E794A2961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4885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4270C-BDB6-4CD7-B238-8F6DE1C415B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12294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67F96-E042-40CF-9109-056C90F9385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89194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 para editar título</a:t>
            </a:r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118920" y="65922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40CFD8A2-1E3C-4EDC-8E9D-84E662971C91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8" name="2 Marcador de contenido"/>
          <p:cNvSpPr txBox="1">
            <a:spLocks/>
          </p:cNvSpPr>
          <p:nvPr userDrawn="1"/>
        </p:nvSpPr>
        <p:spPr bwMode="auto">
          <a:xfrm>
            <a:off x="-108520" y="6453336"/>
            <a:ext cx="1800200" cy="29926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457200" lvl="1" indent="0" algn="ctr" eaLnBrk="1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</a:pPr>
            <a:r>
              <a:rPr lang="en-GB" sz="1000" spc="300" dirty="0" smtClean="0">
                <a:solidFill>
                  <a:schemeClr val="tx1"/>
                </a:solidFill>
                <a:latin typeface="+mj-lt"/>
              </a:rPr>
              <a:t>- CONICYT -</a:t>
            </a:r>
            <a:endParaRPr lang="en-GB" sz="800" spc="3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" name="9 Imagen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6669360"/>
            <a:ext cx="2160240" cy="18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602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 para editar título</a:t>
            </a:r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046912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40CFD8A2-1E3C-4EDC-8E9D-84E662971C91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2 Marcador de contenido"/>
          <p:cNvSpPr txBox="1">
            <a:spLocks/>
          </p:cNvSpPr>
          <p:nvPr userDrawn="1"/>
        </p:nvSpPr>
        <p:spPr bwMode="auto">
          <a:xfrm>
            <a:off x="-108520" y="6453336"/>
            <a:ext cx="1800200" cy="29926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457200" lvl="1" indent="0" algn="ctr" eaLnBrk="1" hangingPunct="1">
              <a:spcBef>
                <a:spcPct val="20000"/>
              </a:spcBef>
              <a:buClr>
                <a:prstClr val="black"/>
              </a:buClr>
              <a:buFont typeface="Calibri" pitchFamily="34" charset="0"/>
              <a:buNone/>
            </a:pPr>
            <a:r>
              <a:rPr lang="en-GB" sz="1000" spc="300" dirty="0" smtClean="0">
                <a:solidFill>
                  <a:prstClr val="black"/>
                </a:solidFill>
                <a:latin typeface="Calibri"/>
              </a:rPr>
              <a:t>- CONICYT -</a:t>
            </a:r>
            <a:endParaRPr lang="en-GB" sz="800" spc="3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9" name="Imagen 11" descr="FONDO PORTADA.png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084" t="97255" r="4166" b="-8"/>
          <a:stretch/>
        </p:blipFill>
        <p:spPr>
          <a:xfrm>
            <a:off x="7048500" y="6669360"/>
            <a:ext cx="1714500" cy="18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455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 para editar título</a:t>
            </a:r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046912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40CFD8A2-1E3C-4EDC-8E9D-84E662971C91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2 Marcador de contenido"/>
          <p:cNvSpPr txBox="1">
            <a:spLocks/>
          </p:cNvSpPr>
          <p:nvPr userDrawn="1"/>
        </p:nvSpPr>
        <p:spPr bwMode="auto">
          <a:xfrm>
            <a:off x="-108520" y="6453336"/>
            <a:ext cx="1800200" cy="29926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457200" lvl="1" indent="0" algn="ctr" eaLnBrk="1" hangingPunct="1">
              <a:spcBef>
                <a:spcPct val="20000"/>
              </a:spcBef>
              <a:buClr>
                <a:prstClr val="black"/>
              </a:buClr>
              <a:buFont typeface="Calibri" pitchFamily="34" charset="0"/>
              <a:buNone/>
            </a:pPr>
            <a:r>
              <a:rPr lang="en-GB" sz="1000" spc="300" dirty="0" smtClean="0">
                <a:solidFill>
                  <a:prstClr val="black"/>
                </a:solidFill>
                <a:latin typeface="Calibri"/>
              </a:rPr>
              <a:t>- CONICYT -</a:t>
            </a:r>
            <a:endParaRPr lang="en-GB" sz="800" spc="3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9" name="Imagen 11" descr="FONDO PORTADA.png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084" t="97255" r="4166" b="-8"/>
          <a:stretch/>
        </p:blipFill>
        <p:spPr>
          <a:xfrm>
            <a:off x="7048500" y="6669360"/>
            <a:ext cx="1714500" cy="18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006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sti-cooperation.cl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i-cooperation.cl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i-cooperation.cl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882627" y="2348880"/>
            <a:ext cx="5904656" cy="2018655"/>
          </a:xfrm>
        </p:spPr>
        <p:txBody>
          <a:bodyPr>
            <a:normAutofit/>
          </a:bodyPr>
          <a:lstStyle/>
          <a:p>
            <a:pPr lvl="0" eaLnBrk="1" hangingPunct="1"/>
            <a:r>
              <a:rPr lang="en-US" altLang="en-US" sz="3600" dirty="0" smtClean="0">
                <a:solidFill>
                  <a:prstClr val="white"/>
                </a:solidFill>
                <a:latin typeface="Impact" pitchFamily="34" charset="0"/>
                <a:ea typeface="MS PGothic" pitchFamily="34" charset="-128"/>
              </a:rPr>
              <a:t/>
            </a:r>
            <a:br>
              <a:rPr lang="en-US" altLang="en-US" sz="3600" dirty="0" smtClean="0">
                <a:solidFill>
                  <a:prstClr val="white"/>
                </a:solidFill>
                <a:latin typeface="Impact" pitchFamily="34" charset="0"/>
                <a:ea typeface="MS PGothic" pitchFamily="34" charset="-128"/>
              </a:rPr>
            </a:br>
            <a:r>
              <a:rPr lang="en-US" altLang="en-US" sz="3600" dirty="0" err="1" smtClean="0">
                <a:latin typeface="Impact" pitchFamily="34" charset="0"/>
                <a:ea typeface="MS PGothic" pitchFamily="34" charset="-128"/>
              </a:rPr>
              <a:t>Oportunidades</a:t>
            </a:r>
            <a:r>
              <a:rPr lang="en-US" altLang="en-US" sz="3600" dirty="0" smtClean="0">
                <a:latin typeface="Impact" pitchFamily="34" charset="0"/>
                <a:ea typeface="MS PGothic" pitchFamily="34" charset="-128"/>
              </a:rPr>
              <a:t> en un </a:t>
            </a:r>
            <a:r>
              <a:rPr lang="en-US" altLang="en-US" sz="3600" dirty="0" err="1" smtClean="0">
                <a:latin typeface="Impact" pitchFamily="34" charset="0"/>
                <a:ea typeface="MS PGothic" pitchFamily="34" charset="-128"/>
              </a:rPr>
              <a:t>mundo</a:t>
            </a:r>
            <a:r>
              <a:rPr lang="en-US" altLang="en-US" sz="3600" dirty="0" smtClean="0">
                <a:latin typeface="Impact" pitchFamily="34" charset="0"/>
                <a:ea typeface="MS PGothic" pitchFamily="34" charset="-128"/>
              </a:rPr>
              <a:t> global</a:t>
            </a:r>
            <a:endParaRPr lang="en-US" sz="3300" dirty="0">
              <a:latin typeface="Impact" panose="020B0806030902050204" pitchFamily="34" charset="0"/>
            </a:endParaRPr>
          </a:p>
        </p:txBody>
      </p:sp>
      <p:sp>
        <p:nvSpPr>
          <p:cNvPr id="7" name="CuadroTexto 6"/>
          <p:cNvSpPr txBox="1">
            <a:spLocks noChangeArrowheads="1"/>
          </p:cNvSpPr>
          <p:nvPr/>
        </p:nvSpPr>
        <p:spPr bwMode="auto">
          <a:xfrm>
            <a:off x="611560" y="6047710"/>
            <a:ext cx="396044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s-CL" sz="1100" smtClean="0">
                <a:latin typeface="Helvetica" panose="020B0604020202020204" pitchFamily="34" charset="0"/>
                <a:ea typeface="Verdana" pitchFamily="34" charset="0"/>
                <a:cs typeface="Verdana" pitchFamily="34" charset="0"/>
              </a:rPr>
              <a:t>Mes 2014</a:t>
            </a:r>
            <a:endParaRPr lang="es-CL" sz="1100" dirty="0">
              <a:latin typeface="Helvetica" panose="020B0604020202020204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-18287"/>
            <a:ext cx="2148930" cy="232243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6192688" y="202572"/>
            <a:ext cx="2843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smtClean="0"/>
              <a:t>COMISIÓN NACIONAL DE INVESTIGACIÓN CIENTÍFICA Y TECNOLÓGICA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6139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2132856"/>
            <a:ext cx="4897138" cy="4104456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s-CL" sz="1400" b="1" dirty="0" smtClean="0">
                <a:solidFill>
                  <a:schemeClr val="tx1"/>
                </a:solidFill>
              </a:rPr>
              <a:t>	</a:t>
            </a:r>
            <a:r>
              <a:rPr lang="es-CL" sz="1200" b="1" dirty="0" smtClean="0">
                <a:solidFill>
                  <a:srgbClr val="4F81BD"/>
                </a:solidFill>
                <a:latin typeface="Helvetica" panose="020B0604020202020204" pitchFamily="34" charset="0"/>
              </a:rPr>
              <a:t>CONICYT </a:t>
            </a:r>
            <a:r>
              <a:rPr lang="es-CL" sz="1200" b="1" dirty="0">
                <a:solidFill>
                  <a:srgbClr val="4F81BD"/>
                </a:solidFill>
                <a:latin typeface="Helvetica" panose="020B0604020202020204" pitchFamily="34" charset="0"/>
              </a:rPr>
              <a:t>es punto focal en Chile para </a:t>
            </a:r>
            <a:r>
              <a:rPr lang="es-CL" sz="1200" b="1" dirty="0" smtClean="0">
                <a:solidFill>
                  <a:srgbClr val="4F81BD"/>
                </a:solidFill>
                <a:latin typeface="Helvetica" panose="020B0604020202020204" pitchFamily="34" charset="0"/>
              </a:rPr>
              <a:t>H2020</a:t>
            </a:r>
          </a:p>
          <a:p>
            <a:pPr>
              <a:buNone/>
            </a:pPr>
            <a:endParaRPr lang="es-CL" sz="1200" b="1" dirty="0">
              <a:solidFill>
                <a:srgbClr val="4F81BD"/>
              </a:solidFill>
              <a:latin typeface="Helvetica" panose="020B0604020202020204" pitchFamily="34" charset="0"/>
            </a:endParaRPr>
          </a:p>
          <a:p>
            <a:r>
              <a:rPr lang="es-CL" sz="1200" dirty="0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Programa de Cooperación Internacional tiene </a:t>
            </a:r>
            <a:r>
              <a:rPr lang="es-CL" sz="1200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una unidad de cinco personas para asesorar acerca de participación en </a:t>
            </a:r>
            <a:r>
              <a:rPr lang="es-CL" sz="1200" dirty="0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H2020</a:t>
            </a:r>
            <a:endParaRPr lang="es-CL" sz="1200" dirty="0">
              <a:solidFill>
                <a:srgbClr val="4F81BD"/>
              </a:solidFill>
              <a:latin typeface="Helvetica" panose="020B0604020202020204" pitchFamily="34" charset="0"/>
              <a:sym typeface="Wingdings" pitchFamily="2" charset="2"/>
            </a:endParaRPr>
          </a:p>
          <a:p>
            <a:pPr>
              <a:buNone/>
            </a:pPr>
            <a:endParaRPr lang="es-CL" sz="1200" dirty="0">
              <a:solidFill>
                <a:srgbClr val="4F81BD"/>
              </a:solidFill>
              <a:latin typeface="Helvetica" panose="020B0604020202020204" pitchFamily="34" charset="0"/>
              <a:sym typeface="Wingdings" pitchFamily="2" charset="2"/>
            </a:endParaRPr>
          </a:p>
          <a:p>
            <a:r>
              <a:rPr lang="es-CL" sz="1200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Tiene experiencia en postular e implementar proyectos del </a:t>
            </a:r>
            <a:r>
              <a:rPr lang="es-CL" sz="1200" dirty="0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PM</a:t>
            </a:r>
          </a:p>
          <a:p>
            <a:pPr lvl="1"/>
            <a:r>
              <a:rPr lang="es-CL" sz="1200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Escribir y coordinar propuestas de proyectos</a:t>
            </a:r>
          </a:p>
          <a:p>
            <a:pPr lvl="1"/>
            <a:r>
              <a:rPr lang="es-CL" sz="1200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Negociar proyectos con la UE y los socios</a:t>
            </a:r>
          </a:p>
          <a:p>
            <a:pPr lvl="1"/>
            <a:r>
              <a:rPr lang="es-CL" sz="1200" dirty="0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Implementar proyectos </a:t>
            </a:r>
            <a:r>
              <a:rPr lang="es-CL" sz="1200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financiera y </a:t>
            </a:r>
            <a:r>
              <a:rPr lang="es-CL" sz="1200" dirty="0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técnicamente</a:t>
            </a:r>
          </a:p>
          <a:p>
            <a:endParaRPr lang="es-CL" sz="1200" dirty="0" smtClean="0">
              <a:solidFill>
                <a:srgbClr val="4F81BD"/>
              </a:solidFill>
              <a:latin typeface="Helvetica" panose="020B0604020202020204" pitchFamily="34" charset="0"/>
              <a:sym typeface="Wingdings" pitchFamily="2" charset="2"/>
            </a:endParaRPr>
          </a:p>
          <a:p>
            <a:r>
              <a:rPr lang="es-CL" sz="1200" dirty="0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Hemos </a:t>
            </a:r>
            <a:r>
              <a:rPr lang="es-CL" sz="1200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implementado </a:t>
            </a:r>
            <a:r>
              <a:rPr lang="es-CL" sz="1200" b="1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más de diez proyectos </a:t>
            </a:r>
            <a:r>
              <a:rPr lang="es-CL" sz="1200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financiados íntegramente por el PM (cinco actuales), </a:t>
            </a:r>
            <a:r>
              <a:rPr lang="es-CL" sz="1200" dirty="0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permitiendo la </a:t>
            </a:r>
            <a:r>
              <a:rPr lang="es-CL" sz="1200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creación de </a:t>
            </a:r>
            <a:r>
              <a:rPr lang="es-CL" sz="1200" dirty="0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una amplia </a:t>
            </a:r>
            <a:r>
              <a:rPr lang="es-CL" sz="1200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red de </a:t>
            </a:r>
            <a:r>
              <a:rPr lang="es-CL" sz="1200" dirty="0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contactos.</a:t>
            </a:r>
          </a:p>
          <a:p>
            <a:endParaRPr lang="es-CL" sz="1200" dirty="0">
              <a:solidFill>
                <a:srgbClr val="4F81BD"/>
              </a:solidFill>
              <a:latin typeface="Helvetica" panose="020B0604020202020204" pitchFamily="34" charset="0"/>
              <a:sym typeface="Wingdings" pitchFamily="2" charset="2"/>
            </a:endParaRPr>
          </a:p>
          <a:p>
            <a:r>
              <a:rPr lang="es-CL" sz="1200" dirty="0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Coordinamos la Red de Puntos Nacionales de Contacto.</a:t>
            </a:r>
          </a:p>
          <a:p>
            <a:endParaRPr lang="es-CL" sz="1200" dirty="0" smtClean="0">
              <a:solidFill>
                <a:srgbClr val="4F81BD"/>
              </a:solidFill>
              <a:latin typeface="Helvetica" panose="020B0604020202020204" pitchFamily="34" charset="0"/>
              <a:sym typeface="Wingdings" pitchFamily="2" charset="2"/>
            </a:endParaRPr>
          </a:p>
          <a:p>
            <a:r>
              <a:rPr lang="es-CL" sz="1200" dirty="0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Queremos </a:t>
            </a:r>
            <a:r>
              <a:rPr lang="es-CL" sz="1200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transferir </a:t>
            </a:r>
            <a:r>
              <a:rPr lang="es-CL" sz="1200" dirty="0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experiencia </a:t>
            </a:r>
            <a:r>
              <a:rPr lang="es-CL" sz="1200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y contactos a los </a:t>
            </a:r>
            <a:r>
              <a:rPr lang="es-CL" sz="1200" dirty="0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investigadores.</a:t>
            </a:r>
            <a:endParaRPr lang="es-CL" sz="1200" dirty="0">
              <a:solidFill>
                <a:srgbClr val="4F81BD"/>
              </a:solidFill>
              <a:latin typeface="Helvetica" panose="020B0604020202020204" pitchFamily="34" charset="0"/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77DA1A-DFC9-4D5D-8006-1D5A5CC9C7EA}" type="slidenum">
              <a:rPr lang="es-ES_tradnl" smtClean="0"/>
              <a:pPr>
                <a:defRPr/>
              </a:pPr>
              <a:t>10</a:t>
            </a:fld>
            <a:endParaRPr lang="es-ES_tradnl"/>
          </a:p>
        </p:txBody>
      </p:sp>
      <p:sp>
        <p:nvSpPr>
          <p:cNvPr id="6" name="5 Rectángulo">
            <a:hlinkClick r:id="rId2"/>
          </p:cNvPr>
          <p:cNvSpPr/>
          <p:nvPr/>
        </p:nvSpPr>
        <p:spPr>
          <a:xfrm rot="20568345">
            <a:off x="5608209" y="5107693"/>
            <a:ext cx="3017786" cy="461665"/>
          </a:xfrm>
          <a:prstGeom prst="rect">
            <a:avLst/>
          </a:prstGeom>
          <a:noFill/>
          <a:ln w="38100">
            <a:solidFill>
              <a:srgbClr val="4F81BD"/>
            </a:solidFill>
            <a:prstDash val="lg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CL" sz="1200" b="1" dirty="0" smtClean="0">
                <a:solidFill>
                  <a:srgbClr val="4F81B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Mayor información:  </a:t>
            </a:r>
          </a:p>
          <a:p>
            <a:pPr lvl="0" algn="ctr"/>
            <a:r>
              <a:rPr lang="es-CL" sz="1200" dirty="0">
                <a:solidFill>
                  <a:srgbClr val="4F81BD"/>
                </a:solidFill>
              </a:rPr>
              <a:t>http://www.sti-cooperation.cl/</a:t>
            </a:r>
            <a:endParaRPr lang="es-CL" sz="1200" dirty="0" smtClean="0">
              <a:solidFill>
                <a:srgbClr val="4F81BD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5292080" y="1486935"/>
            <a:ext cx="3383782" cy="50190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sz="1600" dirty="0" smtClean="0">
                <a:latin typeface="Impact" panose="020B0806030902050204" pitchFamily="34" charset="0"/>
              </a:rPr>
              <a:t>¿Qué ofrece CONICYT?</a:t>
            </a:r>
            <a:endParaRPr lang="es-CL" sz="1600" dirty="0">
              <a:latin typeface="Impact" panose="020B0806030902050204" pitchFamily="34" charset="0"/>
            </a:endParaRPr>
          </a:p>
        </p:txBody>
      </p:sp>
      <p:pic>
        <p:nvPicPr>
          <p:cNvPr id="9" name="8 Imagen" descr="Horizon-2020.jpeg"/>
          <p:cNvPicPr>
            <a:picLocks noChangeAspect="1"/>
          </p:cNvPicPr>
          <p:nvPr/>
        </p:nvPicPr>
        <p:blipFill rotWithShape="1">
          <a:blip r:embed="rId3" cstate="print"/>
          <a:srcRect b="31335"/>
          <a:stretch/>
        </p:blipFill>
        <p:spPr>
          <a:xfrm>
            <a:off x="251520" y="155114"/>
            <a:ext cx="4139952" cy="1291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60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77DA1A-DFC9-4D5D-8006-1D5A5CC9C7EA}" type="slidenum">
              <a:rPr lang="es-ES_tradnl" smtClean="0"/>
              <a:pPr>
                <a:defRPr/>
              </a:pPr>
              <a:t>11</a:t>
            </a:fld>
            <a:endParaRPr lang="es-ES_tradnl"/>
          </a:p>
        </p:txBody>
      </p:sp>
      <p:sp>
        <p:nvSpPr>
          <p:cNvPr id="5" name="2 Rectángulo"/>
          <p:cNvSpPr>
            <a:spLocks noChangeArrowheads="1"/>
          </p:cNvSpPr>
          <p:nvPr/>
        </p:nvSpPr>
        <p:spPr bwMode="auto">
          <a:xfrm>
            <a:off x="1115616" y="2472395"/>
            <a:ext cx="6889750" cy="1172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CL" sz="3200" b="1" smtClean="0">
                <a:latin typeface="Helvetica" panose="020B0604020202020204" pitchFamily="34" charset="0"/>
                <a:cs typeface="Arial" pitchFamily="34" charset="0"/>
              </a:rPr>
              <a:t>Muchas gracias</a:t>
            </a:r>
            <a:endParaRPr lang="en-US" sz="3200" b="1" dirty="0" smtClean="0">
              <a:latin typeface="Helvetica" panose="020B0604020202020204" pitchFamily="34" charset="0"/>
              <a:cs typeface="Arial" pitchFamily="34" charset="0"/>
            </a:endParaRPr>
          </a:p>
          <a:p>
            <a:pPr algn="ctr">
              <a:lnSpc>
                <a:spcPct val="90000"/>
              </a:lnSpc>
            </a:pPr>
            <a:endParaRPr lang="en-US" sz="1400" b="1" dirty="0" smtClean="0">
              <a:latin typeface="Verdana" pitchFamily="34" charset="0"/>
              <a:cs typeface="Arial" pitchFamily="34" charset="0"/>
            </a:endParaRPr>
          </a:p>
          <a:p>
            <a:pPr algn="ctr">
              <a:lnSpc>
                <a:spcPct val="90000"/>
              </a:lnSpc>
            </a:pPr>
            <a:endParaRPr lang="en-US" sz="3200" b="1" dirty="0">
              <a:latin typeface="Verdana" pitchFamily="34" charset="0"/>
              <a:cs typeface="Arial" pitchFamily="34" charset="0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11" y="3679279"/>
            <a:ext cx="2243909" cy="227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06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44008" y="908720"/>
            <a:ext cx="4320480" cy="2520280"/>
          </a:xfrm>
        </p:spPr>
        <p:txBody>
          <a:bodyPr/>
          <a:lstStyle/>
          <a:p>
            <a:pPr marL="0" indent="0">
              <a:buNone/>
            </a:pPr>
            <a:r>
              <a:rPr lang="es-CL" sz="1400" b="1" smtClean="0">
                <a:latin typeface="Helvetica" panose="020B0604020202020204" pitchFamily="34" charset="0"/>
              </a:rPr>
              <a:t>Toma </a:t>
            </a:r>
            <a:r>
              <a:rPr lang="es-CL" sz="1400" b="1" dirty="0" smtClean="0">
                <a:latin typeface="Helvetica" panose="020B0604020202020204" pitchFamily="34" charset="0"/>
              </a:rPr>
              <a:t>el primer paso con un proyecto de apoyo a iniciativas de colaboración en </a:t>
            </a:r>
            <a:r>
              <a:rPr lang="es-CL" sz="1400" b="1" dirty="0" err="1" smtClean="0">
                <a:latin typeface="Helvetica" panose="020B0604020202020204" pitchFamily="34" charset="0"/>
              </a:rPr>
              <a:t>CyT</a:t>
            </a:r>
            <a:endParaRPr lang="es-CL" sz="1400" b="1" dirty="0" smtClean="0">
              <a:latin typeface="Helvetica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s-CL" sz="1400" dirty="0" smtClean="0">
                <a:latin typeface="Helvetica" panose="020B0604020202020204" pitchFamily="34" charset="0"/>
              </a:rPr>
              <a:t>Desarrolla </a:t>
            </a:r>
            <a:r>
              <a:rPr lang="es-CL" sz="1400" dirty="0">
                <a:latin typeface="Helvetica" panose="020B0604020202020204" pitchFamily="34" charset="0"/>
              </a:rPr>
              <a:t>de manera efectiva ideas para la construcción de una agenda colaborativa a largo </a:t>
            </a:r>
            <a:r>
              <a:rPr lang="es-CL" sz="1400" dirty="0" smtClean="0">
                <a:latin typeface="Helvetica" panose="020B0604020202020204" pitchFamily="34" charset="0"/>
              </a:rPr>
              <a:t>plazo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sz="1400" dirty="0" smtClean="0">
                <a:latin typeface="Helvetica" panose="020B0604020202020204" pitchFamily="34" charset="0"/>
              </a:rPr>
              <a:t>Establece vínculos con pares en Alemania, Argentina, México o Francia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sz="1400" dirty="0" smtClean="0">
                <a:latin typeface="Helvetica" panose="020B0604020202020204" pitchFamily="34" charset="0"/>
              </a:rPr>
              <a:t>Fomenta formación de </a:t>
            </a:r>
            <a:r>
              <a:rPr lang="es-CL" sz="1400" dirty="0" err="1" smtClean="0">
                <a:latin typeface="Helvetica" panose="020B0604020202020204" pitchFamily="34" charset="0"/>
              </a:rPr>
              <a:t>doctorantes</a:t>
            </a:r>
            <a:r>
              <a:rPr lang="es-CL" sz="1400" dirty="0" smtClean="0">
                <a:latin typeface="Helvetica" panose="020B0604020202020204" pitchFamily="34" charset="0"/>
              </a:rPr>
              <a:t> y post-</a:t>
            </a:r>
            <a:r>
              <a:rPr lang="es-CL" sz="1400" dirty="0" err="1" smtClean="0">
                <a:latin typeface="Helvetica" panose="020B0604020202020204" pitchFamily="34" charset="0"/>
              </a:rPr>
              <a:t>doctorantes</a:t>
            </a:r>
            <a:endParaRPr lang="es-CL" sz="1400" dirty="0" smtClean="0">
              <a:latin typeface="Helvetica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s-CL" sz="1400" dirty="0" smtClean="0">
              <a:solidFill>
                <a:srgbClr val="1F497D"/>
              </a:solidFill>
              <a:latin typeface="Helvetica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s-CL" sz="1400" dirty="0">
              <a:solidFill>
                <a:srgbClr val="1F497D"/>
              </a:solidFill>
              <a:latin typeface="Helvetica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s-CL" sz="1400" dirty="0">
              <a:solidFill>
                <a:srgbClr val="1F497D"/>
              </a:solidFill>
              <a:latin typeface="Helvetica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1400" dirty="0">
              <a:solidFill>
                <a:srgbClr val="1F497D"/>
              </a:solidFill>
              <a:latin typeface="Helvetica" panose="020B0604020202020204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77DA1A-DFC9-4D5D-8006-1D5A5CC9C7EA}" type="slidenum">
              <a:rPr lang="es-ES_tradnl" smtClean="0"/>
              <a:pPr>
                <a:defRPr/>
              </a:pPr>
              <a:t>2</a:t>
            </a:fld>
            <a:endParaRPr lang="es-ES_tradnl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251520" y="1268760"/>
            <a:ext cx="4320480" cy="15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400" smtClean="0">
                <a:latin typeface="Helvetica" panose="020B0604020202020204" pitchFamily="34" charset="0"/>
              </a:rPr>
              <a:t>Programa de Cooperación Científica Internacional (PCCI)</a:t>
            </a:r>
          </a:p>
          <a:p>
            <a:pPr marL="0" indent="0">
              <a:buNone/>
            </a:pPr>
            <a:endParaRPr lang="es-CL" sz="1400" smtClean="0">
              <a:latin typeface="Helvetica" panose="020B0604020202020204" pitchFamily="34" charset="0"/>
            </a:endParaRPr>
          </a:p>
          <a:p>
            <a:r>
              <a:rPr lang="es-CL" sz="1400" smtClean="0">
                <a:latin typeface="Helvetica" panose="020B0604020202020204" pitchFamily="34" charset="0"/>
              </a:rPr>
              <a:t>Premio Abate Molina</a:t>
            </a:r>
          </a:p>
          <a:p>
            <a:pPr marL="0" indent="0">
              <a:buNone/>
            </a:pPr>
            <a:r>
              <a:rPr lang="es-CL" sz="1400" smtClean="0">
                <a:latin typeface="Helvetica" panose="020B0604020202020204" pitchFamily="34" charset="0"/>
              </a:rPr>
              <a:t> </a:t>
            </a:r>
          </a:p>
          <a:p>
            <a:r>
              <a:rPr lang="es-CL" sz="1400" smtClean="0">
                <a:latin typeface="Helvetica" panose="020B0604020202020204" pitchFamily="34" charset="0"/>
              </a:rPr>
              <a:t>GROW</a:t>
            </a:r>
          </a:p>
          <a:p>
            <a:pPr>
              <a:buFont typeface="Wingdings" panose="05000000000000000000" pitchFamily="2" charset="2"/>
              <a:buChar char="ü"/>
            </a:pPr>
            <a:endParaRPr lang="es-CL" sz="1400" smtClean="0">
              <a:solidFill>
                <a:srgbClr val="1F497D"/>
              </a:solidFill>
              <a:latin typeface="Helvetica" panose="020B0604020202020204" pitchFamily="34" charset="0"/>
            </a:endParaRPr>
          </a:p>
          <a:p>
            <a:pPr marL="0" indent="0">
              <a:buNone/>
            </a:pPr>
            <a:endParaRPr lang="es-CL" sz="1400" smtClean="0">
              <a:solidFill>
                <a:srgbClr val="1F497D"/>
              </a:solidFill>
              <a:latin typeface="Helvetica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1400">
              <a:solidFill>
                <a:srgbClr val="1F497D"/>
              </a:solidFill>
              <a:latin typeface="Helvetica" panose="020B0604020202020204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51520" y="3573016"/>
            <a:ext cx="4176464" cy="2985433"/>
          </a:xfrm>
          <a:prstGeom prst="rect">
            <a:avLst/>
          </a:prstGeom>
          <a:solidFill>
            <a:srgbClr val="1F497D">
              <a:alpha val="30000"/>
            </a:srgbClr>
          </a:solidFill>
        </p:spPr>
        <p:txBody>
          <a:bodyPr wrap="square" rtlCol="0">
            <a:spAutoFit/>
          </a:bodyPr>
          <a:lstStyle/>
          <a:p>
            <a:r>
              <a:rPr lang="es-CL" sz="1400" b="1" smtClean="0">
                <a:latin typeface="Helvetica" panose="020B0604020202020204" pitchFamily="34" charset="0"/>
              </a:rPr>
              <a:t>Beneficios</a:t>
            </a:r>
          </a:p>
          <a:p>
            <a:endParaRPr lang="es-CL" sz="1400" b="1" smtClean="0">
              <a:latin typeface="Helvetica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sz="1400" smtClean="0">
                <a:latin typeface="Helvetica" panose="020B0604020202020204" pitchFamily="34" charset="0"/>
              </a:rPr>
              <a:t>PCCI pasajes y viáticos</a:t>
            </a:r>
          </a:p>
          <a:p>
            <a:endParaRPr lang="es-CL" sz="1400" smtClean="0">
              <a:latin typeface="Helvetica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sz="1400" smtClean="0">
                <a:latin typeface="Helvetica" panose="020B0604020202020204" pitchFamily="34" charset="0"/>
              </a:rPr>
              <a:t>Premio Abate Molina €30,000</a:t>
            </a:r>
          </a:p>
          <a:p>
            <a:endParaRPr lang="es-CL" sz="1400" smtClean="0">
              <a:latin typeface="Helvetica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sz="1400" smtClean="0">
                <a:latin typeface="Helvetica" panose="020B0604020202020204" pitchFamily="34" charset="0"/>
              </a:rPr>
              <a:t>GROW pasajes y estipendio mensual</a:t>
            </a:r>
            <a:endParaRPr lang="es-CL" smtClean="0">
              <a:latin typeface="Helvetica" panose="020B0604020202020204" pitchFamily="34" charset="0"/>
            </a:endParaRPr>
          </a:p>
          <a:p>
            <a:endParaRPr lang="es-CL">
              <a:latin typeface="Helvetica" panose="020B0604020202020204" pitchFamily="34" charset="0"/>
            </a:endParaRPr>
          </a:p>
          <a:p>
            <a:endParaRPr lang="es-CL" smtClean="0">
              <a:latin typeface="Helvetica" panose="020B0604020202020204" pitchFamily="34" charset="0"/>
            </a:endParaRPr>
          </a:p>
          <a:p>
            <a:endParaRPr lang="es-CL">
              <a:solidFill>
                <a:srgbClr val="1F497D"/>
              </a:solidFill>
              <a:latin typeface="Helvetica" panose="020B0604020202020204" pitchFamily="34" charset="0"/>
            </a:endParaRPr>
          </a:p>
          <a:p>
            <a:endParaRPr lang="es-CL" smtClean="0">
              <a:solidFill>
                <a:srgbClr val="1F497D"/>
              </a:solidFill>
              <a:latin typeface="Helvetica" panose="020B0604020202020204" pitchFamily="34" charset="0"/>
            </a:endParaRPr>
          </a:p>
          <a:p>
            <a:endParaRPr lang="en-US">
              <a:solidFill>
                <a:srgbClr val="1F497D"/>
              </a:solidFill>
              <a:latin typeface="Helvetica" panose="020B0604020202020204" pitchFamily="34" charset="0"/>
            </a:endParaRPr>
          </a:p>
        </p:txBody>
      </p:sp>
      <p:grpSp>
        <p:nvGrpSpPr>
          <p:cNvPr id="9" name="8 Grupo"/>
          <p:cNvGrpSpPr/>
          <p:nvPr/>
        </p:nvGrpSpPr>
        <p:grpSpPr>
          <a:xfrm>
            <a:off x="251520" y="44624"/>
            <a:ext cx="1584176" cy="702570"/>
            <a:chOff x="3275856" y="2204864"/>
            <a:chExt cx="1584176" cy="702570"/>
          </a:xfrm>
        </p:grpSpPr>
        <p:sp>
          <p:nvSpPr>
            <p:cNvPr id="10" name="9 Rectángulo redondeado"/>
            <p:cNvSpPr/>
            <p:nvPr/>
          </p:nvSpPr>
          <p:spPr>
            <a:xfrm>
              <a:off x="3275856" y="2348879"/>
              <a:ext cx="1368152" cy="360041"/>
            </a:xfrm>
            <a:prstGeom prst="round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1F497D"/>
                </a:solidFill>
              </a:endParaRPr>
            </a:p>
          </p:txBody>
        </p:sp>
        <p:sp>
          <p:nvSpPr>
            <p:cNvPr id="11" name="1 Título"/>
            <p:cNvSpPr txBox="1">
              <a:spLocks/>
            </p:cNvSpPr>
            <p:nvPr/>
          </p:nvSpPr>
          <p:spPr bwMode="auto">
            <a:xfrm>
              <a:off x="3347864" y="2204864"/>
              <a:ext cx="1512168" cy="702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ctr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  <a:lvl2pPr algn="ctr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2pPr>
              <a:lvl3pPr algn="ctr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3pPr>
              <a:lvl4pPr algn="ctr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4pPr>
              <a:lvl5pPr algn="ctr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5pPr>
              <a:lvl6pPr marL="457200" algn="ctr" defTabSz="457200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6pPr>
              <a:lvl7pPr marL="914400" algn="ctr" defTabSz="457200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7pPr>
              <a:lvl8pPr marL="1371600" algn="ctr" defTabSz="457200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8pPr>
              <a:lvl9pPr marL="1828800" algn="ctr" defTabSz="457200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l"/>
              <a:r>
                <a:rPr lang="es-CL" sz="2000" smtClean="0">
                  <a:solidFill>
                    <a:schemeClr val="bg1"/>
                  </a:solidFill>
                  <a:latin typeface="Impact" panose="020B0806030902050204" pitchFamily="34" charset="0"/>
                  <a:ea typeface="Verdana" pitchFamily="34" charset="0"/>
                  <a:cs typeface="Verdana" pitchFamily="34" charset="0"/>
                </a:rPr>
                <a:t>Movilidad</a:t>
              </a:r>
              <a:endParaRPr lang="en-US" sz="2000">
                <a:solidFill>
                  <a:schemeClr val="bg1"/>
                </a:solidFill>
                <a:latin typeface="Impact" panose="020B0806030902050204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2" name="1 Grupo"/>
          <p:cNvGrpSpPr/>
          <p:nvPr/>
        </p:nvGrpSpPr>
        <p:grpSpPr>
          <a:xfrm>
            <a:off x="4499992" y="3573017"/>
            <a:ext cx="4572000" cy="2952327"/>
            <a:chOff x="-108520" y="548681"/>
            <a:chExt cx="4572000" cy="2952327"/>
          </a:xfrm>
        </p:grpSpPr>
        <p:sp>
          <p:nvSpPr>
            <p:cNvPr id="7" name="6 CuadroTexto"/>
            <p:cNvSpPr txBox="1"/>
            <p:nvPr/>
          </p:nvSpPr>
          <p:spPr>
            <a:xfrm>
              <a:off x="-108520" y="548681"/>
              <a:ext cx="44644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1400" b="1" smtClean="0">
                  <a:latin typeface="Helvetica" panose="020B0604020202020204" pitchFamily="34" charset="0"/>
                </a:rPr>
                <a:t>Proyectos postulados vs Proyectos seleccionados</a:t>
              </a:r>
              <a:endParaRPr lang="en-US" sz="1400" b="1">
                <a:latin typeface="Helvetica" panose="020B0604020202020204" pitchFamily="34" charset="0"/>
              </a:endParaRPr>
            </a:p>
          </p:txBody>
        </p:sp>
        <p:graphicFrame>
          <p:nvGraphicFramePr>
            <p:cNvPr id="12" name="1 Gráfico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547610944"/>
                </p:ext>
              </p:extLst>
            </p:nvPr>
          </p:nvGraphicFramePr>
          <p:xfrm>
            <a:off x="-108520" y="856458"/>
            <a:ext cx="4572000" cy="26445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sp>
        <p:nvSpPr>
          <p:cNvPr id="6" name="5 CuadroTexto"/>
          <p:cNvSpPr txBox="1"/>
          <p:nvPr/>
        </p:nvSpPr>
        <p:spPr>
          <a:xfrm>
            <a:off x="251520" y="908720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b="1" smtClean="0">
                <a:latin typeface="Helvetica" panose="020B0604020202020204" pitchFamily="34" charset="0"/>
              </a:rPr>
              <a:t>Concursos</a:t>
            </a:r>
            <a:endParaRPr lang="en-US" sz="1400" b="1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49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0" y="980728"/>
            <a:ext cx="4320480" cy="2232248"/>
          </a:xfrm>
        </p:spPr>
        <p:txBody>
          <a:bodyPr/>
          <a:lstStyle/>
          <a:p>
            <a:pPr marL="0" indent="0">
              <a:buNone/>
            </a:pPr>
            <a:r>
              <a:rPr lang="es-CL" sz="1400" b="1" smtClean="0">
                <a:latin typeface="Helvetica" panose="020B0604020202020204" pitchFamily="34" charset="0"/>
              </a:rPr>
              <a:t>Consolida tu red de colaboración en CyT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sz="1400" smtClean="0">
                <a:latin typeface="Helvetica" panose="020B0604020202020204" pitchFamily="34" charset="0"/>
              </a:rPr>
              <a:t>Integra a grupos de investigación de diversos países en una sóla red de colaboración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sz="1400" smtClean="0">
                <a:latin typeface="Helvetica" panose="020B0604020202020204" pitchFamily="34" charset="0"/>
              </a:rPr>
              <a:t>Desarrolla actividades conjuntas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sz="1400" smtClean="0">
                <a:latin typeface="Helvetica" panose="020B0604020202020204" pitchFamily="34" charset="0"/>
              </a:rPr>
              <a:t>Accede a equipamiento científico y tecnológico en el exterior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sz="1400">
                <a:latin typeface="Helvetica" panose="020B0604020202020204" pitchFamily="34" charset="0"/>
              </a:rPr>
              <a:t>Fomenta </a:t>
            </a:r>
            <a:r>
              <a:rPr lang="es-CL" sz="1400" smtClean="0">
                <a:latin typeface="Helvetica" panose="020B0604020202020204" pitchFamily="34" charset="0"/>
              </a:rPr>
              <a:t>formación </a:t>
            </a:r>
            <a:r>
              <a:rPr lang="es-CL" sz="1400">
                <a:latin typeface="Helvetica" panose="020B0604020202020204" pitchFamily="34" charset="0"/>
              </a:rPr>
              <a:t>de doctorantes y post-doctorantes</a:t>
            </a:r>
          </a:p>
          <a:p>
            <a:pPr>
              <a:buFont typeface="Wingdings" panose="05000000000000000000" pitchFamily="2" charset="2"/>
              <a:buChar char="ü"/>
            </a:pPr>
            <a:endParaRPr lang="es-CL" sz="1400" smtClean="0">
              <a:latin typeface="Helvetica" panose="020B0604020202020204" pitchFamily="34" charset="0"/>
            </a:endParaRPr>
          </a:p>
          <a:p>
            <a:pPr marL="0" indent="0">
              <a:buNone/>
            </a:pPr>
            <a:endParaRPr lang="es-CL" sz="1400" smtClean="0">
              <a:solidFill>
                <a:srgbClr val="1F497D"/>
              </a:solidFill>
              <a:latin typeface="Helvetica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s-CL" sz="1400" smtClean="0">
              <a:solidFill>
                <a:srgbClr val="1F497D"/>
              </a:solidFill>
              <a:latin typeface="Helvetica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s-CL" sz="1400">
              <a:solidFill>
                <a:srgbClr val="1F497D"/>
              </a:solidFill>
              <a:latin typeface="Helvetica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s-CL" sz="1400">
              <a:solidFill>
                <a:srgbClr val="1F497D"/>
              </a:solidFill>
              <a:latin typeface="Helvetica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1400">
              <a:solidFill>
                <a:srgbClr val="1F497D"/>
              </a:solidFill>
              <a:latin typeface="Helvetica" panose="020B0604020202020204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77DA1A-DFC9-4D5D-8006-1D5A5CC9C7EA}" type="slidenum">
              <a:rPr lang="es-ES_tradnl" smtClean="0"/>
              <a:pPr>
                <a:defRPr/>
              </a:pPr>
              <a:t>3</a:t>
            </a:fld>
            <a:endParaRPr lang="es-ES_tradnl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179512" y="1412777"/>
            <a:ext cx="4320480" cy="2016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400" smtClean="0">
                <a:latin typeface="Helvetica" panose="020B0604020202020204" pitchFamily="34" charset="0"/>
              </a:rPr>
              <a:t>Redes Internacionales entre </a:t>
            </a:r>
            <a:r>
              <a:rPr lang="es-CL" sz="1400" dirty="0" smtClean="0">
                <a:latin typeface="Helvetica" panose="020B0604020202020204" pitchFamily="34" charset="0"/>
              </a:rPr>
              <a:t>Centros de Investigación</a:t>
            </a:r>
          </a:p>
          <a:p>
            <a:pPr marL="0" indent="0">
              <a:buNone/>
            </a:pPr>
            <a:endParaRPr lang="es-CL" sz="1400" dirty="0" smtClean="0">
              <a:latin typeface="Helvetica" panose="020B0604020202020204" pitchFamily="34" charset="0"/>
            </a:endParaRPr>
          </a:p>
          <a:p>
            <a:r>
              <a:rPr lang="es-CL" sz="1400" dirty="0" smtClean="0">
                <a:latin typeface="Helvetica" panose="020B0604020202020204" pitchFamily="34" charset="0"/>
              </a:rPr>
              <a:t>Alianzas de Excelencia</a:t>
            </a:r>
          </a:p>
          <a:p>
            <a:pPr marL="0" indent="0">
              <a:buNone/>
            </a:pPr>
            <a:r>
              <a:rPr lang="es-CL" sz="1400" dirty="0" smtClean="0">
                <a:latin typeface="Helvetica" panose="020B0604020202020204" pitchFamily="34" charset="0"/>
              </a:rPr>
              <a:t> </a:t>
            </a:r>
          </a:p>
          <a:p>
            <a:r>
              <a:rPr lang="es-CL" sz="1400" dirty="0" smtClean="0">
                <a:latin typeface="Helvetica" panose="020B0604020202020204" pitchFamily="34" charset="0"/>
              </a:rPr>
              <a:t>Programas Regionales STIC y MATH </a:t>
            </a:r>
            <a:r>
              <a:rPr lang="es-CL" sz="1400" dirty="0" err="1" smtClean="0">
                <a:latin typeface="Helvetica" panose="020B0604020202020204" pitchFamily="34" charset="0"/>
              </a:rPr>
              <a:t>Amsud</a:t>
            </a:r>
            <a:endParaRPr lang="es-CL" sz="1400" dirty="0" smtClean="0">
              <a:latin typeface="Helvetica" panose="020B0604020202020204" pitchFamily="34" charset="0"/>
            </a:endParaRPr>
          </a:p>
          <a:p>
            <a:pPr marL="0" indent="0">
              <a:buNone/>
            </a:pPr>
            <a:endParaRPr lang="es-CL" sz="1400" dirty="0" smtClean="0">
              <a:latin typeface="Helvetica" panose="020B0604020202020204" pitchFamily="34" charset="0"/>
            </a:endParaRPr>
          </a:p>
          <a:p>
            <a:r>
              <a:rPr lang="es-CL" sz="1400" dirty="0" smtClean="0">
                <a:latin typeface="Helvetica" panose="020B0604020202020204" pitchFamily="34" charset="0"/>
              </a:rPr>
              <a:t>Programa Iberoamericano CYTED</a:t>
            </a:r>
          </a:p>
          <a:p>
            <a:endParaRPr lang="es-CL" sz="1400" dirty="0" smtClean="0">
              <a:latin typeface="Helvetica" panose="020B0604020202020204" pitchFamily="34" charset="0"/>
            </a:endParaRPr>
          </a:p>
          <a:p>
            <a:pPr marL="0" indent="0">
              <a:buNone/>
            </a:pPr>
            <a:endParaRPr lang="es-CL" sz="1400" dirty="0" smtClean="0">
              <a:latin typeface="Helvetica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s-CL" sz="1400" dirty="0" smtClean="0">
              <a:solidFill>
                <a:srgbClr val="1F497D"/>
              </a:solidFill>
              <a:latin typeface="Helvetica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1400" dirty="0">
              <a:solidFill>
                <a:srgbClr val="1F497D"/>
              </a:solidFill>
              <a:latin typeface="Helvetica" panose="020B0604020202020204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499992" y="3474367"/>
            <a:ext cx="4464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b="1" smtClean="0">
                <a:latin typeface="Helvetica" panose="020B0604020202020204" pitchFamily="34" charset="0"/>
              </a:rPr>
              <a:t>Proyectos postulados vs Proyectos seleccionados</a:t>
            </a:r>
            <a:endParaRPr lang="en-US" sz="1400" b="1">
              <a:latin typeface="Helvetica" panose="020B0604020202020204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51520" y="3573016"/>
            <a:ext cx="4176464" cy="2462213"/>
          </a:xfrm>
          <a:prstGeom prst="rect">
            <a:avLst/>
          </a:prstGeom>
          <a:solidFill>
            <a:srgbClr val="D22800">
              <a:alpha val="30000"/>
            </a:srgbClr>
          </a:solidFill>
        </p:spPr>
        <p:txBody>
          <a:bodyPr wrap="square" rtlCol="0">
            <a:spAutoFit/>
          </a:bodyPr>
          <a:lstStyle/>
          <a:p>
            <a:r>
              <a:rPr lang="es-CL" sz="1400" b="1" dirty="0" smtClean="0">
                <a:latin typeface="Helvetica" panose="020B0604020202020204" pitchFamily="34" charset="0"/>
              </a:rPr>
              <a:t>Beneficios</a:t>
            </a:r>
          </a:p>
          <a:p>
            <a:endParaRPr lang="es-CL" sz="1400" b="1" dirty="0" smtClean="0">
              <a:latin typeface="Helvetica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sz="1400" dirty="0" smtClean="0">
                <a:latin typeface="Helvetica" panose="020B0604020202020204" pitchFamily="34" charset="0"/>
              </a:rPr>
              <a:t>Redes</a:t>
            </a:r>
            <a:r>
              <a:rPr lang="es-CL" sz="1400" dirty="0">
                <a:latin typeface="Helvetica" panose="020B0604020202020204" pitchFamily="34" charset="0"/>
              </a:rPr>
              <a:t> </a:t>
            </a:r>
            <a:r>
              <a:rPr lang="es-CL" sz="1400" dirty="0" smtClean="0">
                <a:latin typeface="Helvetica" panose="020B0604020202020204" pitchFamily="34" charset="0"/>
              </a:rPr>
              <a:t>$16 millones de pesos (18 meses)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CL" sz="1400" dirty="0">
              <a:latin typeface="Helvetica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sz="1400" dirty="0" smtClean="0">
                <a:latin typeface="Helvetica" panose="020B0604020202020204" pitchFamily="34" charset="0"/>
              </a:rPr>
              <a:t>Alianzas de Excelencia US$30,000 (1 año)</a:t>
            </a:r>
          </a:p>
          <a:p>
            <a:endParaRPr lang="es-CL" sz="1400" dirty="0" smtClean="0">
              <a:latin typeface="Helvetica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sz="1400" dirty="0" smtClean="0">
                <a:latin typeface="Helvetica" panose="020B0604020202020204" pitchFamily="34" charset="0"/>
              </a:rPr>
              <a:t>Programas STIC y MATH </a:t>
            </a:r>
            <a:r>
              <a:rPr lang="es-CL" sz="1400" dirty="0" err="1" smtClean="0">
                <a:latin typeface="Helvetica" panose="020B0604020202020204" pitchFamily="34" charset="0"/>
              </a:rPr>
              <a:t>Amsud</a:t>
            </a:r>
            <a:r>
              <a:rPr lang="es-CL" sz="1400" dirty="0" smtClean="0">
                <a:latin typeface="Helvetica" panose="020B0604020202020204" pitchFamily="34" charset="0"/>
              </a:rPr>
              <a:t> $12 -18 millones de pesos (2 años). 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CL" sz="1400" dirty="0">
              <a:latin typeface="Helvetica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sz="1400" dirty="0" smtClean="0">
                <a:latin typeface="Helvetica" panose="020B0604020202020204" pitchFamily="34" charset="0"/>
              </a:rPr>
              <a:t>Programa Iberoamericano CYTED €120,000-132,000 (4 años)*</a:t>
            </a:r>
            <a:endParaRPr lang="en-US" dirty="0">
              <a:latin typeface="Helvetica" panose="020B0604020202020204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61436" y="6597932"/>
            <a:ext cx="46265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800" smtClean="0"/>
              <a:t>*</a:t>
            </a:r>
            <a:r>
              <a:rPr lang="es-CL" sz="800">
                <a:latin typeface="Helvetica" panose="020B0604020202020204" pitchFamily="34" charset="0"/>
              </a:rPr>
              <a:t> Financiamiento para investigadores internacionales es otorgado por la contraparte institucional </a:t>
            </a:r>
            <a:endParaRPr lang="en-US" sz="800"/>
          </a:p>
        </p:txBody>
      </p:sp>
      <p:grpSp>
        <p:nvGrpSpPr>
          <p:cNvPr id="10" name="9 Grupo"/>
          <p:cNvGrpSpPr/>
          <p:nvPr/>
        </p:nvGrpSpPr>
        <p:grpSpPr>
          <a:xfrm>
            <a:off x="331912" y="53008"/>
            <a:ext cx="3303984" cy="711696"/>
            <a:chOff x="3275856" y="2204864"/>
            <a:chExt cx="1584176" cy="702570"/>
          </a:xfrm>
        </p:grpSpPr>
        <p:sp>
          <p:nvSpPr>
            <p:cNvPr id="11" name="10 Rectángulo redondeado"/>
            <p:cNvSpPr/>
            <p:nvPr/>
          </p:nvSpPr>
          <p:spPr>
            <a:xfrm>
              <a:off x="3275856" y="2348879"/>
              <a:ext cx="1368152" cy="360041"/>
            </a:xfrm>
            <a:prstGeom prst="roundRect">
              <a:avLst/>
            </a:prstGeom>
            <a:solidFill>
              <a:srgbClr val="D22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1F497D"/>
                </a:solidFill>
              </a:endParaRPr>
            </a:p>
          </p:txBody>
        </p:sp>
        <p:sp>
          <p:nvSpPr>
            <p:cNvPr id="12" name="1 Título"/>
            <p:cNvSpPr txBox="1">
              <a:spLocks/>
            </p:cNvSpPr>
            <p:nvPr/>
          </p:nvSpPr>
          <p:spPr bwMode="auto">
            <a:xfrm>
              <a:off x="3347864" y="2204864"/>
              <a:ext cx="1512168" cy="702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ctr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  <a:lvl2pPr algn="ctr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2pPr>
              <a:lvl3pPr algn="ctr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3pPr>
              <a:lvl4pPr algn="ctr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4pPr>
              <a:lvl5pPr algn="ctr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5pPr>
              <a:lvl6pPr marL="457200" algn="ctr" defTabSz="457200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6pPr>
              <a:lvl7pPr marL="914400" algn="ctr" defTabSz="457200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7pPr>
              <a:lvl8pPr marL="1371600" algn="ctr" defTabSz="457200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8pPr>
              <a:lvl9pPr marL="1828800" algn="ctr" defTabSz="457200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l"/>
              <a:r>
                <a:rPr lang="es-CL" sz="2000" smtClean="0">
                  <a:solidFill>
                    <a:schemeClr val="bg1"/>
                  </a:solidFill>
                  <a:latin typeface="Impact" panose="020B0806030902050204" pitchFamily="34" charset="0"/>
                  <a:ea typeface="Verdana" pitchFamily="34" charset="0"/>
                  <a:cs typeface="Verdana" pitchFamily="34" charset="0"/>
                </a:rPr>
                <a:t>Redes Internacionales</a:t>
              </a:r>
              <a:endParaRPr lang="en-US" sz="2000">
                <a:solidFill>
                  <a:schemeClr val="bg1"/>
                </a:solidFill>
                <a:latin typeface="Impact" panose="020B0806030902050204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graphicFrame>
        <p:nvGraphicFramePr>
          <p:cNvPr id="13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0486729"/>
              </p:ext>
            </p:extLst>
          </p:nvPr>
        </p:nvGraphicFramePr>
        <p:xfrm>
          <a:off x="4644008" y="3782144"/>
          <a:ext cx="429416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13 CuadroTexto"/>
          <p:cNvSpPr txBox="1"/>
          <p:nvPr/>
        </p:nvSpPr>
        <p:spPr>
          <a:xfrm>
            <a:off x="179512" y="980728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b="1" smtClean="0">
                <a:latin typeface="Helvetica" panose="020B0604020202020204" pitchFamily="34" charset="0"/>
              </a:rPr>
              <a:t>Concursos</a:t>
            </a:r>
            <a:endParaRPr lang="en-US" sz="1400" b="1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31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  <p:bldP spid="8" grpId="0" animBg="1"/>
      <p:bldGraphic spid="1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0" y="980728"/>
            <a:ext cx="4320480" cy="2232248"/>
          </a:xfrm>
        </p:spPr>
        <p:txBody>
          <a:bodyPr/>
          <a:lstStyle/>
          <a:p>
            <a:pPr marL="0" indent="0">
              <a:buNone/>
            </a:pPr>
            <a:r>
              <a:rPr lang="es-CL" sz="1400" b="1" smtClean="0">
                <a:latin typeface="Helvetica" panose="020B0604020202020204" pitchFamily="34" charset="0"/>
              </a:rPr>
              <a:t>Implementa un proyecto de investigación conjunta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sz="1400" smtClean="0">
                <a:latin typeface="Helvetica" panose="020B0604020202020204" pitchFamily="34" charset="0"/>
              </a:rPr>
              <a:t>Traduce el intercambio de ideas en un proyecto de investigación internacional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sz="1400" smtClean="0">
                <a:latin typeface="Helvetica" panose="020B0604020202020204" pitchFamily="34" charset="0"/>
              </a:rPr>
              <a:t>Aprovecha al máximo la expertise de dos grupos de investigación de primera clase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sz="1400" smtClean="0">
                <a:latin typeface="Helvetica" panose="020B0604020202020204" pitchFamily="34" charset="0"/>
              </a:rPr>
              <a:t>Establece una colaboración sostenible en el tiempo</a:t>
            </a:r>
          </a:p>
          <a:p>
            <a:pPr marL="0" indent="0">
              <a:buNone/>
            </a:pPr>
            <a:endParaRPr lang="es-CL" sz="1400" smtClean="0">
              <a:solidFill>
                <a:srgbClr val="1F497D"/>
              </a:solidFill>
              <a:latin typeface="Helvetica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s-CL" sz="1400" smtClean="0">
              <a:solidFill>
                <a:srgbClr val="1F497D"/>
              </a:solidFill>
              <a:latin typeface="Helvetica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s-CL" sz="1400">
              <a:solidFill>
                <a:srgbClr val="1F497D"/>
              </a:solidFill>
              <a:latin typeface="Helvetica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s-CL" sz="1400">
              <a:solidFill>
                <a:srgbClr val="1F497D"/>
              </a:solidFill>
              <a:latin typeface="Helvetica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1400">
              <a:solidFill>
                <a:srgbClr val="1F497D"/>
              </a:solidFill>
              <a:latin typeface="Helvetica" panose="020B0604020202020204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77DA1A-DFC9-4D5D-8006-1D5A5CC9C7EA}" type="slidenum">
              <a:rPr lang="es-ES_tradnl" smtClean="0"/>
              <a:pPr>
                <a:defRPr/>
              </a:pPr>
              <a:t>4</a:t>
            </a:fld>
            <a:endParaRPr lang="es-ES_tradnl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179512" y="1484785"/>
            <a:ext cx="4320480" cy="1440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400" smtClean="0">
                <a:latin typeface="Helvetica" panose="020B0604020202020204" pitchFamily="34" charset="0"/>
              </a:rPr>
              <a:t>Programa Internacional de Investigación Científica (CONICYT-NSF/RCUK)</a:t>
            </a:r>
          </a:p>
          <a:p>
            <a:pPr marL="0" indent="0">
              <a:buNone/>
            </a:pPr>
            <a:endParaRPr lang="es-CL" sz="1400" smtClean="0">
              <a:latin typeface="Helvetica" panose="020B0604020202020204" pitchFamily="34" charset="0"/>
            </a:endParaRPr>
          </a:p>
          <a:p>
            <a:r>
              <a:rPr lang="es-CL" sz="1400">
                <a:latin typeface="Helvetica" panose="020B0604020202020204" pitchFamily="34" charset="0"/>
              </a:rPr>
              <a:t>Programa Internacional de Investigación Científica </a:t>
            </a:r>
            <a:r>
              <a:rPr lang="es-CL" sz="1400" smtClean="0">
                <a:latin typeface="Helvetica" panose="020B0604020202020204" pitchFamily="34" charset="0"/>
              </a:rPr>
              <a:t>CONICYT-BMBF</a:t>
            </a:r>
          </a:p>
          <a:p>
            <a:pPr marL="0" indent="0">
              <a:buNone/>
            </a:pPr>
            <a:endParaRPr lang="es-CL" sz="1400" smtClean="0">
              <a:solidFill>
                <a:srgbClr val="1F497D"/>
              </a:solidFill>
              <a:latin typeface="Helvetica" panose="020B0604020202020204" pitchFamily="34" charset="0"/>
            </a:endParaRPr>
          </a:p>
          <a:p>
            <a:pPr marL="0" indent="0">
              <a:buNone/>
            </a:pPr>
            <a:endParaRPr lang="es-CL" sz="1400" smtClean="0">
              <a:solidFill>
                <a:srgbClr val="1F497D"/>
              </a:solidFill>
              <a:latin typeface="Helvetica" panose="020B0604020202020204" pitchFamily="34" charset="0"/>
            </a:endParaRPr>
          </a:p>
          <a:p>
            <a:pPr marL="0" indent="0">
              <a:buNone/>
            </a:pPr>
            <a:endParaRPr lang="es-CL" sz="1400" smtClean="0">
              <a:solidFill>
                <a:srgbClr val="1F497D"/>
              </a:solidFill>
              <a:latin typeface="Helvetica" panose="020B0604020202020204" pitchFamily="34" charset="0"/>
            </a:endParaRPr>
          </a:p>
          <a:p>
            <a:pPr marL="0" indent="0">
              <a:buNone/>
            </a:pPr>
            <a:endParaRPr lang="es-CL" sz="1400" smtClean="0">
              <a:solidFill>
                <a:srgbClr val="1F497D"/>
              </a:solidFill>
              <a:latin typeface="Helvetica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1400">
              <a:solidFill>
                <a:srgbClr val="1F497D"/>
              </a:solidFill>
              <a:latin typeface="Helvetica" panose="020B0604020202020204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572000" y="3284984"/>
            <a:ext cx="4464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b="1" smtClean="0">
                <a:latin typeface="Helvetica" panose="020B0604020202020204" pitchFamily="34" charset="0"/>
              </a:rPr>
              <a:t>Proyectos postulados vs Proyectos seleccionados</a:t>
            </a:r>
            <a:endParaRPr lang="en-US" sz="1400" b="1">
              <a:latin typeface="Helvetica" panose="020B0604020202020204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51520" y="3284984"/>
            <a:ext cx="4176464" cy="3323987"/>
          </a:xfrm>
          <a:prstGeom prst="rect">
            <a:avLst/>
          </a:prstGeom>
          <a:solidFill>
            <a:schemeClr val="bg1">
              <a:lumMod val="50000"/>
              <a:alpha val="3000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s-CL" sz="1400" b="1" smtClean="0">
                <a:latin typeface="Helvetica" panose="020B0604020202020204" pitchFamily="34" charset="0"/>
              </a:rPr>
              <a:t>Beneficios</a:t>
            </a:r>
          </a:p>
          <a:p>
            <a:endParaRPr lang="es-CL" sz="1400" b="1" smtClean="0">
              <a:latin typeface="Helvetica" panose="020B0604020202020204" pitchFamily="34" charset="0"/>
            </a:endParaRPr>
          </a:p>
          <a:p>
            <a:pPr marL="266700" lvl="1" indent="-266700">
              <a:buFont typeface="Wingdings" panose="05000000000000000000" pitchFamily="2" charset="2"/>
              <a:buChar char="ü"/>
            </a:pPr>
            <a:r>
              <a:rPr lang="es-CL" sz="1400" smtClean="0">
                <a:latin typeface="Helvetica" panose="020B0604020202020204" pitchFamily="34" charset="0"/>
              </a:rPr>
              <a:t>CONICYT- NSF/RCUK $150 </a:t>
            </a:r>
            <a:r>
              <a:rPr lang="es-CL" sz="1400">
                <a:latin typeface="Helvetica" panose="020B0604020202020204" pitchFamily="34" charset="0"/>
              </a:rPr>
              <a:t>millones de pesos </a:t>
            </a:r>
            <a:endParaRPr lang="es-CL" sz="1400" smtClean="0">
              <a:latin typeface="Helvetica" panose="020B0604020202020204" pitchFamily="34" charset="0"/>
            </a:endParaRPr>
          </a:p>
          <a:p>
            <a:pPr marL="0" lvl="1"/>
            <a:r>
              <a:rPr lang="es-CL" sz="1400" smtClean="0">
                <a:latin typeface="Helvetica" panose="020B0604020202020204" pitchFamily="34" charset="0"/>
              </a:rPr>
              <a:t>     (</a:t>
            </a:r>
            <a:r>
              <a:rPr lang="es-CL" sz="1400">
                <a:latin typeface="Helvetica" panose="020B0604020202020204" pitchFamily="34" charset="0"/>
              </a:rPr>
              <a:t>3 </a:t>
            </a:r>
            <a:r>
              <a:rPr lang="es-CL" sz="1400" smtClean="0">
                <a:latin typeface="Helvetica" panose="020B0604020202020204" pitchFamily="34" charset="0"/>
              </a:rPr>
              <a:t>años)</a:t>
            </a:r>
          </a:p>
          <a:p>
            <a:pPr marL="266700" lvl="1" indent="-266700">
              <a:buFont typeface="Wingdings" panose="05000000000000000000" pitchFamily="2" charset="2"/>
              <a:buChar char="ü"/>
            </a:pPr>
            <a:r>
              <a:rPr lang="es-CL" sz="1400" smtClean="0">
                <a:latin typeface="Helvetica" panose="020B0604020202020204" pitchFamily="34" charset="0"/>
              </a:rPr>
              <a:t>CONICYT – BMBF $300 millones de pesos </a:t>
            </a:r>
          </a:p>
          <a:p>
            <a:pPr marL="0" lvl="1"/>
            <a:r>
              <a:rPr lang="es-CL" sz="1400" smtClean="0">
                <a:latin typeface="Helvetica" panose="020B0604020202020204" pitchFamily="34" charset="0"/>
              </a:rPr>
              <a:t>     (3 años)*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CL" sz="1400" smtClean="0">
                <a:latin typeface="Helvetica" panose="020B0604020202020204" pitchFamily="34" charset="0"/>
              </a:rPr>
              <a:t>Equipos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CL" sz="1400" smtClean="0">
                <a:latin typeface="Helvetica" panose="020B0604020202020204" pitchFamily="34" charset="0"/>
              </a:rPr>
              <a:t>Gastos de Operación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CL" sz="1400">
                <a:latin typeface="Helvetica" panose="020B0604020202020204" pitchFamily="34" charset="0"/>
              </a:rPr>
              <a:t>E</a:t>
            </a:r>
            <a:r>
              <a:rPr lang="es-CL" sz="1400" smtClean="0">
                <a:latin typeface="Helvetica" panose="020B0604020202020204" pitchFamily="34" charset="0"/>
              </a:rPr>
              <a:t>stadías cortas de la contraparte internacional a Chile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CL" sz="1400" smtClean="0">
                <a:latin typeface="Helvetica" panose="020B0604020202020204" pitchFamily="34" charset="0"/>
              </a:rPr>
              <a:t>Costos de difusión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CL" sz="1400" smtClean="0">
                <a:latin typeface="Helvetica" panose="020B0604020202020204" pitchFamily="34" charset="0"/>
              </a:rPr>
              <a:t>Seminarios</a:t>
            </a:r>
          </a:p>
          <a:p>
            <a:pPr marL="742950" lvl="1" indent="-295275">
              <a:buFont typeface="Arial" panose="020B0604020202020204" pitchFamily="34" charset="0"/>
              <a:buChar char="•"/>
            </a:pPr>
            <a:r>
              <a:rPr lang="es-CL" sz="1400" smtClean="0">
                <a:latin typeface="Helvetica" panose="020B0604020202020204" pitchFamily="34" charset="0"/>
              </a:rPr>
              <a:t>Viajes nacionales e internacionales</a:t>
            </a:r>
          </a:p>
          <a:p>
            <a:pPr marL="742950" lvl="1" indent="-295275">
              <a:buFont typeface="Arial" panose="020B0604020202020204" pitchFamily="34" charset="0"/>
              <a:buChar char="•"/>
            </a:pPr>
            <a:r>
              <a:rPr lang="es-CL" sz="1400">
                <a:latin typeface="Helvetica" panose="020B0604020202020204" pitchFamily="34" charset="0"/>
              </a:rPr>
              <a:t>O</a:t>
            </a:r>
            <a:r>
              <a:rPr lang="es-CL" sz="1400" smtClean="0">
                <a:latin typeface="Helvetica" panose="020B0604020202020204" pitchFamily="34" charset="0"/>
              </a:rPr>
              <a:t>tros.</a:t>
            </a:r>
            <a:endParaRPr lang="en-US">
              <a:latin typeface="Helvetica" panose="020B0604020202020204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61436" y="6597932"/>
            <a:ext cx="46265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800" smtClean="0"/>
              <a:t>*</a:t>
            </a:r>
            <a:r>
              <a:rPr lang="es-CL" sz="800">
                <a:latin typeface="Helvetica" panose="020B0604020202020204" pitchFamily="34" charset="0"/>
              </a:rPr>
              <a:t> Financiamiento para investigadores internacionales es otorgado por la contraparte institucional </a:t>
            </a:r>
            <a:endParaRPr lang="en-US" sz="800"/>
          </a:p>
        </p:txBody>
      </p:sp>
      <p:grpSp>
        <p:nvGrpSpPr>
          <p:cNvPr id="10" name="9 Grupo"/>
          <p:cNvGrpSpPr/>
          <p:nvPr/>
        </p:nvGrpSpPr>
        <p:grpSpPr>
          <a:xfrm>
            <a:off x="331912" y="44624"/>
            <a:ext cx="3303984" cy="711696"/>
            <a:chOff x="3275856" y="2204864"/>
            <a:chExt cx="1584176" cy="702570"/>
          </a:xfrm>
          <a:noFill/>
        </p:grpSpPr>
        <p:sp>
          <p:nvSpPr>
            <p:cNvPr id="11" name="10 Rectángulo redondeado"/>
            <p:cNvSpPr/>
            <p:nvPr/>
          </p:nvSpPr>
          <p:spPr>
            <a:xfrm>
              <a:off x="3275856" y="2348879"/>
              <a:ext cx="1368152" cy="360041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1F497D"/>
                </a:solidFill>
              </a:endParaRPr>
            </a:p>
          </p:txBody>
        </p:sp>
        <p:sp>
          <p:nvSpPr>
            <p:cNvPr id="12" name="1 Título"/>
            <p:cNvSpPr txBox="1">
              <a:spLocks/>
            </p:cNvSpPr>
            <p:nvPr/>
          </p:nvSpPr>
          <p:spPr bwMode="auto">
            <a:xfrm>
              <a:off x="3347864" y="2204864"/>
              <a:ext cx="1512168" cy="70257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ctr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  <a:lvl2pPr algn="ctr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2pPr>
              <a:lvl3pPr algn="ctr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3pPr>
              <a:lvl4pPr algn="ctr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4pPr>
              <a:lvl5pPr algn="ctr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5pPr>
              <a:lvl6pPr marL="457200" algn="ctr" defTabSz="457200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6pPr>
              <a:lvl7pPr marL="914400" algn="ctr" defTabSz="457200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7pPr>
              <a:lvl8pPr marL="1371600" algn="ctr" defTabSz="457200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8pPr>
              <a:lvl9pPr marL="1828800" algn="ctr" defTabSz="457200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l"/>
              <a:r>
                <a:rPr lang="es-CL" sz="2000" smtClean="0">
                  <a:solidFill>
                    <a:schemeClr val="bg1"/>
                  </a:solidFill>
                  <a:latin typeface="Impact" panose="020B0806030902050204" pitchFamily="34" charset="0"/>
                  <a:ea typeface="Verdana" pitchFamily="34" charset="0"/>
                  <a:cs typeface="Verdana" pitchFamily="34" charset="0"/>
                </a:rPr>
                <a:t>Investigación Conjunta</a:t>
              </a:r>
              <a:endParaRPr lang="en-US" sz="2000">
                <a:solidFill>
                  <a:schemeClr val="bg1"/>
                </a:solidFill>
                <a:latin typeface="Impact" panose="020B0806030902050204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graphicFrame>
        <p:nvGraphicFramePr>
          <p:cNvPr id="13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8905237"/>
              </p:ext>
            </p:extLst>
          </p:nvPr>
        </p:nvGraphicFramePr>
        <p:xfrm>
          <a:off x="4572000" y="3713583"/>
          <a:ext cx="4464496" cy="2451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13 CuadroTexto"/>
          <p:cNvSpPr txBox="1"/>
          <p:nvPr/>
        </p:nvSpPr>
        <p:spPr>
          <a:xfrm>
            <a:off x="179512" y="960983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b="1" smtClean="0">
                <a:latin typeface="Helvetica" panose="020B0604020202020204" pitchFamily="34" charset="0"/>
              </a:rPr>
              <a:t>Concursos</a:t>
            </a:r>
            <a:endParaRPr lang="en-US" sz="1400" b="1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061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  <p:bldP spid="8" grpId="0" animBg="1"/>
      <p:bldGraphic spid="13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79512" y="44624"/>
            <a:ext cx="8075091" cy="1440160"/>
          </a:xfrm>
        </p:spPr>
        <p:txBody>
          <a:bodyPr>
            <a:normAutofit/>
          </a:bodyPr>
          <a:lstStyle/>
          <a:p>
            <a:pPr algn="l"/>
            <a:r>
              <a:rPr lang="en-GB" sz="2000" smtClean="0">
                <a:latin typeface="Impact" panose="020B0806030902050204" pitchFamily="34" charset="0"/>
                <a:ea typeface="Verdana" pitchFamily="34" charset="0"/>
                <a:cs typeface="Verdana" pitchFamily="34" charset="0"/>
              </a:rPr>
              <a:t>Repartición de postulaciones y proyectos aprobados según territorio Concursos PCCI, CONICYT-NSF &amp; Redes </a:t>
            </a:r>
            <a:r>
              <a:rPr lang="en-GB" sz="2000">
                <a:latin typeface="Impact" panose="020B0806030902050204" pitchFamily="34" charset="0"/>
                <a:ea typeface="Verdana" pitchFamily="34" charset="0"/>
                <a:cs typeface="Verdana" pitchFamily="34" charset="0"/>
              </a:rPr>
              <a:t> (2013)</a:t>
            </a:r>
            <a:br>
              <a:rPr lang="en-GB" sz="2000">
                <a:latin typeface="Impact" panose="020B0806030902050204" pitchFamily="34" charset="0"/>
                <a:ea typeface="Verdana" pitchFamily="34" charset="0"/>
                <a:cs typeface="Verdana" pitchFamily="34" charset="0"/>
              </a:rPr>
            </a:br>
            <a:endParaRPr lang="en-GB" sz="2000" dirty="0" smtClean="0">
              <a:latin typeface="Impact" panose="020B080603090205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77DA1A-DFC9-4D5D-8006-1D5A5CC9C7EA}" type="slidenum">
              <a:rPr lang="es-ES_tradnl" smtClean="0"/>
              <a:pPr>
                <a:defRPr/>
              </a:pPr>
              <a:t>5</a:t>
            </a:fld>
            <a:endParaRPr lang="es-ES_tradnl" dirty="0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 bwMode="auto">
          <a:xfrm>
            <a:off x="179512" y="1268760"/>
            <a:ext cx="2933833" cy="513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400" b="1" smtClean="0">
                <a:latin typeface="Helvetica" panose="020B0604020202020204" pitchFamily="34" charset="0"/>
              </a:rPr>
              <a:t>Proyectos Postulados</a:t>
            </a:r>
            <a:endParaRPr lang="es-CL" sz="1400" smtClean="0">
              <a:solidFill>
                <a:srgbClr val="1F497D"/>
              </a:solidFill>
              <a:latin typeface="Helvetica" panose="020B0604020202020204" pitchFamily="34" charset="0"/>
            </a:endParaRPr>
          </a:p>
          <a:p>
            <a:pPr marL="0" indent="0">
              <a:buNone/>
            </a:pPr>
            <a:endParaRPr lang="es-CL" sz="1400" smtClean="0">
              <a:solidFill>
                <a:srgbClr val="1F497D"/>
              </a:solidFill>
              <a:latin typeface="Helvetica" panose="020B0604020202020204" pitchFamily="34" charset="0"/>
            </a:endParaRPr>
          </a:p>
          <a:p>
            <a:pPr marL="0" indent="0">
              <a:buNone/>
            </a:pPr>
            <a:endParaRPr lang="en-US" sz="1400">
              <a:solidFill>
                <a:srgbClr val="1F497D"/>
              </a:solidFill>
              <a:latin typeface="Helvetica" panose="020B0604020202020204" pitchFamily="34" charset="0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 bwMode="auto">
          <a:xfrm>
            <a:off x="4590495" y="1268760"/>
            <a:ext cx="2933833" cy="513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400" b="1" smtClean="0">
                <a:latin typeface="Helvetica" panose="020B0604020202020204" pitchFamily="34" charset="0"/>
              </a:rPr>
              <a:t>Proyectos Aprobados</a:t>
            </a:r>
            <a:endParaRPr lang="es-CL" sz="1400" smtClean="0">
              <a:solidFill>
                <a:srgbClr val="1F497D"/>
              </a:solidFill>
              <a:latin typeface="Helvetica" panose="020B0604020202020204" pitchFamily="34" charset="0"/>
            </a:endParaRPr>
          </a:p>
          <a:p>
            <a:pPr marL="0" indent="0">
              <a:buNone/>
            </a:pPr>
            <a:endParaRPr lang="es-CL" sz="1400" smtClean="0">
              <a:solidFill>
                <a:srgbClr val="1F497D"/>
              </a:solidFill>
              <a:latin typeface="Helvetica" panose="020B0604020202020204" pitchFamily="34" charset="0"/>
            </a:endParaRPr>
          </a:p>
          <a:p>
            <a:pPr marL="0" indent="0">
              <a:buNone/>
            </a:pPr>
            <a:endParaRPr lang="en-US" sz="1400">
              <a:solidFill>
                <a:srgbClr val="1F497D"/>
              </a:solidFill>
              <a:latin typeface="Helvetica" panose="020B0604020202020204" pitchFamily="34" charset="0"/>
            </a:endParaRPr>
          </a:p>
        </p:txBody>
      </p:sp>
      <p:grpSp>
        <p:nvGrpSpPr>
          <p:cNvPr id="9" name="8 Grupo"/>
          <p:cNvGrpSpPr/>
          <p:nvPr/>
        </p:nvGrpSpPr>
        <p:grpSpPr>
          <a:xfrm>
            <a:off x="251519" y="1988840"/>
            <a:ext cx="1584177" cy="1080120"/>
            <a:chOff x="251519" y="1242317"/>
            <a:chExt cx="1656185" cy="1349030"/>
          </a:xfrm>
        </p:grpSpPr>
        <p:sp>
          <p:nvSpPr>
            <p:cNvPr id="10" name="Round Diagonal Corner Rectangle 42"/>
            <p:cNvSpPr/>
            <p:nvPr/>
          </p:nvSpPr>
          <p:spPr>
            <a:xfrm>
              <a:off x="251519" y="1242317"/>
              <a:ext cx="1656185" cy="1349030"/>
            </a:xfrm>
            <a:prstGeom prst="round2Diag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TextBox 46"/>
            <p:cNvSpPr txBox="1">
              <a:spLocks noChangeArrowheads="1"/>
            </p:cNvSpPr>
            <p:nvPr/>
          </p:nvSpPr>
          <p:spPr bwMode="auto">
            <a:xfrm>
              <a:off x="251520" y="1588648"/>
              <a:ext cx="1656184" cy="283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CL" altLang="en-US" sz="1400" smtClean="0">
                  <a:latin typeface="Impact" pitchFamily="34" charset="0"/>
                </a:rPr>
                <a:t>Región Metropolitana</a:t>
              </a:r>
              <a:endParaRPr lang="en-US" altLang="en-US" sz="1400">
                <a:latin typeface="Impact" pitchFamily="34" charset="0"/>
              </a:endParaRPr>
            </a:p>
          </p:txBody>
        </p:sp>
      </p:grpSp>
      <p:grpSp>
        <p:nvGrpSpPr>
          <p:cNvPr id="13" name="12 Grupo"/>
          <p:cNvGrpSpPr/>
          <p:nvPr/>
        </p:nvGrpSpPr>
        <p:grpSpPr>
          <a:xfrm>
            <a:off x="251519" y="3501008"/>
            <a:ext cx="1584177" cy="1080120"/>
            <a:chOff x="251519" y="1242317"/>
            <a:chExt cx="1656185" cy="1349030"/>
          </a:xfrm>
        </p:grpSpPr>
        <p:sp>
          <p:nvSpPr>
            <p:cNvPr id="14" name="Round Diagonal Corner Rectangle 42"/>
            <p:cNvSpPr/>
            <p:nvPr/>
          </p:nvSpPr>
          <p:spPr>
            <a:xfrm>
              <a:off x="251519" y="1242317"/>
              <a:ext cx="1656185" cy="1349030"/>
            </a:xfrm>
            <a:prstGeom prst="round2Diag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TextBox 46"/>
            <p:cNvSpPr txBox="1">
              <a:spLocks noChangeArrowheads="1"/>
            </p:cNvSpPr>
            <p:nvPr/>
          </p:nvSpPr>
          <p:spPr bwMode="auto">
            <a:xfrm>
              <a:off x="251520" y="1588648"/>
              <a:ext cx="1656184" cy="384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CL" altLang="en-US" sz="1400" smtClean="0">
                  <a:latin typeface="Impact" pitchFamily="34" charset="0"/>
                </a:rPr>
                <a:t>Otras Regiones</a:t>
              </a:r>
              <a:endParaRPr lang="en-US" altLang="en-US" sz="1400">
                <a:latin typeface="Impact" pitchFamily="34" charset="0"/>
              </a:endParaRPr>
            </a:p>
          </p:txBody>
        </p:sp>
      </p:grpSp>
      <p:grpSp>
        <p:nvGrpSpPr>
          <p:cNvPr id="16" name="15 Grupo"/>
          <p:cNvGrpSpPr/>
          <p:nvPr/>
        </p:nvGrpSpPr>
        <p:grpSpPr>
          <a:xfrm>
            <a:off x="4572000" y="1988840"/>
            <a:ext cx="1584177" cy="1080120"/>
            <a:chOff x="251519" y="1242317"/>
            <a:chExt cx="1656185" cy="1349030"/>
          </a:xfrm>
        </p:grpSpPr>
        <p:sp>
          <p:nvSpPr>
            <p:cNvPr id="17" name="Round Diagonal Corner Rectangle 42"/>
            <p:cNvSpPr/>
            <p:nvPr/>
          </p:nvSpPr>
          <p:spPr>
            <a:xfrm>
              <a:off x="251519" y="1242317"/>
              <a:ext cx="1656185" cy="1349030"/>
            </a:xfrm>
            <a:prstGeom prst="round2Diag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TextBox 46"/>
            <p:cNvSpPr txBox="1">
              <a:spLocks noChangeArrowheads="1"/>
            </p:cNvSpPr>
            <p:nvPr/>
          </p:nvSpPr>
          <p:spPr bwMode="auto">
            <a:xfrm>
              <a:off x="251520" y="1588648"/>
              <a:ext cx="1656184" cy="283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CL" altLang="en-US" sz="1400" smtClean="0">
                  <a:latin typeface="Impact" pitchFamily="34" charset="0"/>
                </a:rPr>
                <a:t>Región Metropolitana</a:t>
              </a:r>
              <a:endParaRPr lang="en-US" altLang="en-US" sz="1400">
                <a:latin typeface="Impact" pitchFamily="34" charset="0"/>
              </a:endParaRPr>
            </a:p>
          </p:txBody>
        </p:sp>
      </p:grpSp>
      <p:grpSp>
        <p:nvGrpSpPr>
          <p:cNvPr id="19" name="18 Grupo"/>
          <p:cNvGrpSpPr/>
          <p:nvPr/>
        </p:nvGrpSpPr>
        <p:grpSpPr>
          <a:xfrm>
            <a:off x="4572000" y="3501008"/>
            <a:ext cx="1584177" cy="1080120"/>
            <a:chOff x="251519" y="1242317"/>
            <a:chExt cx="1656185" cy="1349030"/>
          </a:xfrm>
        </p:grpSpPr>
        <p:sp>
          <p:nvSpPr>
            <p:cNvPr id="20" name="Round Diagonal Corner Rectangle 42"/>
            <p:cNvSpPr/>
            <p:nvPr/>
          </p:nvSpPr>
          <p:spPr>
            <a:xfrm>
              <a:off x="251519" y="1242317"/>
              <a:ext cx="1656185" cy="1349030"/>
            </a:xfrm>
            <a:prstGeom prst="round2Diag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TextBox 46"/>
            <p:cNvSpPr txBox="1">
              <a:spLocks noChangeArrowheads="1"/>
            </p:cNvSpPr>
            <p:nvPr/>
          </p:nvSpPr>
          <p:spPr bwMode="auto">
            <a:xfrm>
              <a:off x="251520" y="1588648"/>
              <a:ext cx="1656184" cy="384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CL" altLang="en-US" sz="1400" smtClean="0">
                  <a:latin typeface="Impact" pitchFamily="34" charset="0"/>
                </a:rPr>
                <a:t>Otras Regiones</a:t>
              </a:r>
              <a:endParaRPr lang="en-US" altLang="en-US" sz="1400">
                <a:latin typeface="Impact" pitchFamily="34" charset="0"/>
              </a:endParaRPr>
            </a:p>
          </p:txBody>
        </p:sp>
      </p:grpSp>
      <p:sp>
        <p:nvSpPr>
          <p:cNvPr id="3" name="2 CuadroTexto"/>
          <p:cNvSpPr txBox="1"/>
          <p:nvPr/>
        </p:nvSpPr>
        <p:spPr>
          <a:xfrm>
            <a:off x="2483768" y="2350041"/>
            <a:ext cx="1026607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200" b="1" smtClean="0">
                <a:solidFill>
                  <a:srgbClr val="1F497D"/>
                </a:solidFill>
              </a:rPr>
              <a:t>64%</a:t>
            </a:r>
            <a:endParaRPr lang="en-US" sz="2200" b="1">
              <a:solidFill>
                <a:srgbClr val="1F497D"/>
              </a:solidFill>
            </a:endParaRPr>
          </a:p>
        </p:txBody>
      </p:sp>
      <p:sp>
        <p:nvSpPr>
          <p:cNvPr id="33" name="32 Rectángulo">
            <a:hlinkClick r:id="rId2"/>
          </p:cNvPr>
          <p:cNvSpPr/>
          <p:nvPr/>
        </p:nvSpPr>
        <p:spPr>
          <a:xfrm>
            <a:off x="2405898" y="1988840"/>
            <a:ext cx="1163851" cy="965278"/>
          </a:xfrm>
          <a:prstGeom prst="rect">
            <a:avLst/>
          </a:prstGeom>
          <a:noFill/>
          <a:ln w="38100">
            <a:solidFill>
              <a:srgbClr val="1F497D"/>
            </a:solidFill>
            <a:prstDash val="lg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endParaRPr lang="es-CL" sz="1200" dirty="0" smtClean="0">
              <a:solidFill>
                <a:srgbClr val="4F81BD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36" name="35 Grupo"/>
          <p:cNvGrpSpPr/>
          <p:nvPr/>
        </p:nvGrpSpPr>
        <p:grpSpPr>
          <a:xfrm>
            <a:off x="2400037" y="3543842"/>
            <a:ext cx="1163851" cy="965278"/>
            <a:chOff x="2400037" y="3759866"/>
            <a:chExt cx="1163851" cy="965278"/>
          </a:xfrm>
        </p:grpSpPr>
        <p:sp>
          <p:nvSpPr>
            <p:cNvPr id="34" name="33 Rectángulo">
              <a:hlinkClick r:id="rId2"/>
            </p:cNvPr>
            <p:cNvSpPr/>
            <p:nvPr/>
          </p:nvSpPr>
          <p:spPr>
            <a:xfrm>
              <a:off x="2400037" y="3759866"/>
              <a:ext cx="1163851" cy="965278"/>
            </a:xfrm>
            <a:prstGeom prst="rect">
              <a:avLst/>
            </a:prstGeom>
            <a:noFill/>
            <a:ln w="38100">
              <a:solidFill>
                <a:srgbClr val="CA0000"/>
              </a:solidFill>
              <a:prstDash val="lg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lvl="0" algn="ctr"/>
              <a:endParaRPr lang="es-CL" sz="1200" dirty="0" smtClean="0">
                <a:solidFill>
                  <a:srgbClr val="4F81BD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35" name="34 CuadroTexto"/>
            <p:cNvSpPr txBox="1"/>
            <p:nvPr/>
          </p:nvSpPr>
          <p:spPr>
            <a:xfrm>
              <a:off x="2483768" y="4005064"/>
              <a:ext cx="1026607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L" sz="2200" b="1" smtClean="0">
                  <a:solidFill>
                    <a:srgbClr val="CA0000"/>
                  </a:solidFill>
                </a:rPr>
                <a:t>36%</a:t>
              </a:r>
              <a:endParaRPr lang="en-US" sz="2200" b="1">
                <a:solidFill>
                  <a:srgbClr val="CA0000"/>
                </a:solidFill>
              </a:endParaRPr>
            </a:p>
          </p:txBody>
        </p:sp>
      </p:grpSp>
      <p:grpSp>
        <p:nvGrpSpPr>
          <p:cNvPr id="37" name="36 Grupo"/>
          <p:cNvGrpSpPr/>
          <p:nvPr/>
        </p:nvGrpSpPr>
        <p:grpSpPr>
          <a:xfrm>
            <a:off x="6732240" y="3543842"/>
            <a:ext cx="1163851" cy="965278"/>
            <a:chOff x="2400037" y="3759866"/>
            <a:chExt cx="1163851" cy="965278"/>
          </a:xfrm>
        </p:grpSpPr>
        <p:sp>
          <p:nvSpPr>
            <p:cNvPr id="38" name="37 Rectángulo">
              <a:hlinkClick r:id="rId2"/>
            </p:cNvPr>
            <p:cNvSpPr/>
            <p:nvPr/>
          </p:nvSpPr>
          <p:spPr>
            <a:xfrm>
              <a:off x="2400037" y="3759866"/>
              <a:ext cx="1163851" cy="965278"/>
            </a:xfrm>
            <a:prstGeom prst="rect">
              <a:avLst/>
            </a:prstGeom>
            <a:noFill/>
            <a:ln w="38100">
              <a:solidFill>
                <a:srgbClr val="CA0000"/>
              </a:solidFill>
              <a:prstDash val="lg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lvl="0" algn="ctr"/>
              <a:endParaRPr lang="es-CL" sz="1200" dirty="0" smtClean="0">
                <a:solidFill>
                  <a:srgbClr val="4F81BD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39" name="38 CuadroTexto"/>
            <p:cNvSpPr txBox="1"/>
            <p:nvPr/>
          </p:nvSpPr>
          <p:spPr>
            <a:xfrm>
              <a:off x="2483768" y="4005064"/>
              <a:ext cx="1026607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L" sz="2200" b="1" smtClean="0">
                  <a:solidFill>
                    <a:srgbClr val="CA0000"/>
                  </a:solidFill>
                </a:rPr>
                <a:t>32%</a:t>
              </a:r>
              <a:endParaRPr lang="en-US" sz="2200" b="1">
                <a:solidFill>
                  <a:srgbClr val="CA0000"/>
                </a:solidFill>
              </a:endParaRPr>
            </a:p>
          </p:txBody>
        </p:sp>
      </p:grpSp>
      <p:grpSp>
        <p:nvGrpSpPr>
          <p:cNvPr id="40" name="39 Grupo"/>
          <p:cNvGrpSpPr/>
          <p:nvPr/>
        </p:nvGrpSpPr>
        <p:grpSpPr>
          <a:xfrm>
            <a:off x="6732240" y="1988840"/>
            <a:ext cx="1163851" cy="965278"/>
            <a:chOff x="2400037" y="3759866"/>
            <a:chExt cx="1163851" cy="965278"/>
          </a:xfrm>
        </p:grpSpPr>
        <p:sp>
          <p:nvSpPr>
            <p:cNvPr id="41" name="40 Rectángulo">
              <a:hlinkClick r:id="rId2"/>
            </p:cNvPr>
            <p:cNvSpPr/>
            <p:nvPr/>
          </p:nvSpPr>
          <p:spPr>
            <a:xfrm>
              <a:off x="2400037" y="3759866"/>
              <a:ext cx="1163851" cy="965278"/>
            </a:xfrm>
            <a:prstGeom prst="rect">
              <a:avLst/>
            </a:prstGeom>
            <a:noFill/>
            <a:ln w="38100">
              <a:solidFill>
                <a:srgbClr val="1F497D"/>
              </a:solidFill>
              <a:prstDash val="lg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lvl="0" algn="ctr"/>
              <a:endParaRPr lang="es-CL" sz="1200" dirty="0" smtClean="0">
                <a:solidFill>
                  <a:srgbClr val="4F81BD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2" name="41 CuadroTexto"/>
            <p:cNvSpPr txBox="1"/>
            <p:nvPr/>
          </p:nvSpPr>
          <p:spPr>
            <a:xfrm>
              <a:off x="2483768" y="4005064"/>
              <a:ext cx="1026607" cy="430887"/>
            </a:xfrm>
            <a:prstGeom prst="rect">
              <a:avLst/>
            </a:prstGeom>
            <a:noFill/>
            <a:ln>
              <a:solidFill>
                <a:srgbClr val="1F497D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L" sz="2200" b="1" smtClean="0">
                  <a:solidFill>
                    <a:srgbClr val="1F497D"/>
                  </a:solidFill>
                </a:rPr>
                <a:t>68%</a:t>
              </a:r>
              <a:endParaRPr lang="en-US" sz="2200" b="1">
                <a:solidFill>
                  <a:srgbClr val="1F497D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634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79513" y="116632"/>
            <a:ext cx="5040560" cy="864096"/>
          </a:xfrm>
        </p:spPr>
        <p:txBody>
          <a:bodyPr>
            <a:normAutofit/>
          </a:bodyPr>
          <a:lstStyle/>
          <a:p>
            <a:pPr algn="l"/>
            <a:r>
              <a:rPr lang="en-GB" sz="2000" smtClean="0">
                <a:latin typeface="Impact" panose="020B0806030902050204" pitchFamily="34" charset="0"/>
                <a:ea typeface="Verdana" pitchFamily="34" charset="0"/>
                <a:cs typeface="Verdana" pitchFamily="34" charset="0"/>
              </a:rPr>
              <a:t>Tasa de adjudicación según territorio  </a:t>
            </a:r>
            <a:r>
              <a:rPr lang="en-GB" sz="2000">
                <a:latin typeface="Impact" panose="020B0806030902050204" pitchFamily="34" charset="0"/>
                <a:ea typeface="Verdana" pitchFamily="34" charset="0"/>
                <a:cs typeface="Verdana" pitchFamily="34" charset="0"/>
              </a:rPr>
              <a:t>(2013)</a:t>
            </a:r>
            <a:br>
              <a:rPr lang="en-GB" sz="2000">
                <a:latin typeface="Impact" panose="020B0806030902050204" pitchFamily="34" charset="0"/>
                <a:ea typeface="Verdana" pitchFamily="34" charset="0"/>
                <a:cs typeface="Verdana" pitchFamily="34" charset="0"/>
              </a:rPr>
            </a:br>
            <a:endParaRPr lang="en-GB" sz="2000" dirty="0" smtClean="0">
              <a:latin typeface="Impact" panose="020B080603090205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77DA1A-DFC9-4D5D-8006-1D5A5CC9C7EA}" type="slidenum">
              <a:rPr lang="es-ES_tradnl" smtClean="0"/>
              <a:pPr>
                <a:defRPr/>
              </a:pPr>
              <a:t>6</a:t>
            </a:fld>
            <a:endParaRPr lang="es-ES_tradnl" dirty="0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 bwMode="auto">
          <a:xfrm>
            <a:off x="179512" y="1268760"/>
            <a:ext cx="2933833" cy="513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400" b="1" smtClean="0">
                <a:latin typeface="Helvetica" panose="020B0604020202020204" pitchFamily="34" charset="0"/>
              </a:rPr>
              <a:t>Región Metropolitana</a:t>
            </a:r>
            <a:endParaRPr lang="es-CL" sz="1400" smtClean="0">
              <a:solidFill>
                <a:srgbClr val="1F497D"/>
              </a:solidFill>
              <a:latin typeface="Helvetica" panose="020B0604020202020204" pitchFamily="34" charset="0"/>
            </a:endParaRPr>
          </a:p>
          <a:p>
            <a:pPr marL="0" indent="0">
              <a:buNone/>
            </a:pPr>
            <a:endParaRPr lang="es-CL" sz="1400" smtClean="0">
              <a:solidFill>
                <a:srgbClr val="1F497D"/>
              </a:solidFill>
              <a:latin typeface="Helvetica" panose="020B0604020202020204" pitchFamily="34" charset="0"/>
            </a:endParaRPr>
          </a:p>
          <a:p>
            <a:pPr marL="0" indent="0">
              <a:buNone/>
            </a:pPr>
            <a:endParaRPr lang="en-US" sz="1400">
              <a:solidFill>
                <a:srgbClr val="1F497D"/>
              </a:solidFill>
              <a:latin typeface="Helvetica" panose="020B0604020202020204" pitchFamily="34" charset="0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 bwMode="auto">
          <a:xfrm>
            <a:off x="4590495" y="1268760"/>
            <a:ext cx="2933833" cy="513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400" b="1" smtClean="0">
                <a:latin typeface="Helvetica" panose="020B0604020202020204" pitchFamily="34" charset="0"/>
              </a:rPr>
              <a:t>Otras Regiones</a:t>
            </a:r>
            <a:endParaRPr lang="es-CL" sz="1400" smtClean="0">
              <a:solidFill>
                <a:srgbClr val="1F497D"/>
              </a:solidFill>
              <a:latin typeface="Helvetica" panose="020B0604020202020204" pitchFamily="34" charset="0"/>
            </a:endParaRPr>
          </a:p>
          <a:p>
            <a:pPr marL="0" indent="0">
              <a:buNone/>
            </a:pPr>
            <a:endParaRPr lang="es-CL" sz="1400" smtClean="0">
              <a:solidFill>
                <a:srgbClr val="1F497D"/>
              </a:solidFill>
              <a:latin typeface="Helvetica" panose="020B0604020202020204" pitchFamily="34" charset="0"/>
            </a:endParaRPr>
          </a:p>
          <a:p>
            <a:pPr marL="0" indent="0">
              <a:buNone/>
            </a:pPr>
            <a:endParaRPr lang="en-US" sz="1400">
              <a:solidFill>
                <a:srgbClr val="1F497D"/>
              </a:solidFill>
              <a:latin typeface="Helvetica" panose="020B0604020202020204" pitchFamily="34" charset="0"/>
            </a:endParaRPr>
          </a:p>
        </p:txBody>
      </p:sp>
      <p:grpSp>
        <p:nvGrpSpPr>
          <p:cNvPr id="9" name="8 Grupo"/>
          <p:cNvGrpSpPr/>
          <p:nvPr/>
        </p:nvGrpSpPr>
        <p:grpSpPr>
          <a:xfrm>
            <a:off x="251519" y="1988840"/>
            <a:ext cx="1584177" cy="1080120"/>
            <a:chOff x="251519" y="1242317"/>
            <a:chExt cx="1656185" cy="1349030"/>
          </a:xfrm>
        </p:grpSpPr>
        <p:sp>
          <p:nvSpPr>
            <p:cNvPr id="10" name="Round Diagonal Corner Rectangle 42"/>
            <p:cNvSpPr/>
            <p:nvPr/>
          </p:nvSpPr>
          <p:spPr>
            <a:xfrm>
              <a:off x="251519" y="1242317"/>
              <a:ext cx="1656185" cy="1349030"/>
            </a:xfrm>
            <a:prstGeom prst="round2Diag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TextBox 46"/>
            <p:cNvSpPr txBox="1">
              <a:spLocks noChangeArrowheads="1"/>
            </p:cNvSpPr>
            <p:nvPr/>
          </p:nvSpPr>
          <p:spPr bwMode="auto">
            <a:xfrm>
              <a:off x="251520" y="1588648"/>
              <a:ext cx="1656184" cy="384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CL" altLang="en-US" sz="1400" smtClean="0">
                  <a:latin typeface="Impact" pitchFamily="34" charset="0"/>
                </a:rPr>
                <a:t>PCCI</a:t>
              </a:r>
              <a:endParaRPr lang="en-US" altLang="en-US" sz="1400">
                <a:latin typeface="Impact" pitchFamily="34" charset="0"/>
              </a:endParaRPr>
            </a:p>
          </p:txBody>
        </p:sp>
      </p:grpSp>
      <p:grpSp>
        <p:nvGrpSpPr>
          <p:cNvPr id="13" name="12 Grupo"/>
          <p:cNvGrpSpPr/>
          <p:nvPr/>
        </p:nvGrpSpPr>
        <p:grpSpPr>
          <a:xfrm>
            <a:off x="251519" y="3573016"/>
            <a:ext cx="1584177" cy="1080120"/>
            <a:chOff x="251519" y="1242317"/>
            <a:chExt cx="1656185" cy="1349030"/>
          </a:xfrm>
        </p:grpSpPr>
        <p:sp>
          <p:nvSpPr>
            <p:cNvPr id="14" name="Round Diagonal Corner Rectangle 42"/>
            <p:cNvSpPr/>
            <p:nvPr/>
          </p:nvSpPr>
          <p:spPr>
            <a:xfrm>
              <a:off x="251519" y="1242317"/>
              <a:ext cx="1656185" cy="1349030"/>
            </a:xfrm>
            <a:prstGeom prst="round2Diag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TextBox 46"/>
            <p:cNvSpPr txBox="1">
              <a:spLocks noChangeArrowheads="1"/>
            </p:cNvSpPr>
            <p:nvPr/>
          </p:nvSpPr>
          <p:spPr bwMode="auto">
            <a:xfrm>
              <a:off x="251520" y="1588648"/>
              <a:ext cx="1656184" cy="384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CL" altLang="en-US" sz="1400" smtClean="0">
                  <a:latin typeface="Impact" pitchFamily="34" charset="0"/>
                </a:rPr>
                <a:t>CONICYT-NSF</a:t>
              </a:r>
              <a:endParaRPr lang="en-US" altLang="en-US" sz="1400">
                <a:latin typeface="Impact" pitchFamily="34" charset="0"/>
              </a:endParaRPr>
            </a:p>
          </p:txBody>
        </p:sp>
      </p:grpSp>
      <p:grpSp>
        <p:nvGrpSpPr>
          <p:cNvPr id="16" name="15 Grupo"/>
          <p:cNvGrpSpPr/>
          <p:nvPr/>
        </p:nvGrpSpPr>
        <p:grpSpPr>
          <a:xfrm>
            <a:off x="4572000" y="1988840"/>
            <a:ext cx="1584177" cy="1080120"/>
            <a:chOff x="251519" y="1242317"/>
            <a:chExt cx="1656185" cy="1349030"/>
          </a:xfrm>
        </p:grpSpPr>
        <p:sp>
          <p:nvSpPr>
            <p:cNvPr id="17" name="Round Diagonal Corner Rectangle 42"/>
            <p:cNvSpPr/>
            <p:nvPr/>
          </p:nvSpPr>
          <p:spPr>
            <a:xfrm>
              <a:off x="251519" y="1242317"/>
              <a:ext cx="1656185" cy="1349030"/>
            </a:xfrm>
            <a:prstGeom prst="round2Diag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TextBox 46"/>
            <p:cNvSpPr txBox="1">
              <a:spLocks noChangeArrowheads="1"/>
            </p:cNvSpPr>
            <p:nvPr/>
          </p:nvSpPr>
          <p:spPr bwMode="auto">
            <a:xfrm>
              <a:off x="251520" y="1588648"/>
              <a:ext cx="1656184" cy="384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CL" altLang="en-US" sz="1400" smtClean="0">
                  <a:latin typeface="Impact" pitchFamily="34" charset="0"/>
                </a:rPr>
                <a:t>PCCI</a:t>
              </a:r>
              <a:endParaRPr lang="en-US" altLang="en-US" sz="1400">
                <a:latin typeface="Impact" pitchFamily="34" charset="0"/>
              </a:endParaRPr>
            </a:p>
          </p:txBody>
        </p:sp>
      </p:grpSp>
      <p:grpSp>
        <p:nvGrpSpPr>
          <p:cNvPr id="19" name="18 Grupo"/>
          <p:cNvGrpSpPr/>
          <p:nvPr/>
        </p:nvGrpSpPr>
        <p:grpSpPr>
          <a:xfrm>
            <a:off x="4572000" y="3501008"/>
            <a:ext cx="1584177" cy="1080120"/>
            <a:chOff x="251519" y="1242317"/>
            <a:chExt cx="1656185" cy="1349030"/>
          </a:xfrm>
        </p:grpSpPr>
        <p:sp>
          <p:nvSpPr>
            <p:cNvPr id="20" name="Round Diagonal Corner Rectangle 42"/>
            <p:cNvSpPr/>
            <p:nvPr/>
          </p:nvSpPr>
          <p:spPr>
            <a:xfrm>
              <a:off x="251519" y="1242317"/>
              <a:ext cx="1656185" cy="1349030"/>
            </a:xfrm>
            <a:prstGeom prst="round2Diag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TextBox 46"/>
            <p:cNvSpPr txBox="1">
              <a:spLocks noChangeArrowheads="1"/>
            </p:cNvSpPr>
            <p:nvPr/>
          </p:nvSpPr>
          <p:spPr bwMode="auto">
            <a:xfrm>
              <a:off x="251520" y="1588648"/>
              <a:ext cx="1656184" cy="384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CL" altLang="en-US" sz="1400" smtClean="0">
                  <a:latin typeface="Impact" pitchFamily="34" charset="0"/>
                </a:rPr>
                <a:t>CONICYT-NSF</a:t>
              </a:r>
              <a:endParaRPr lang="en-US" altLang="en-US" sz="1400">
                <a:latin typeface="Impact" pitchFamily="34" charset="0"/>
              </a:endParaRPr>
            </a:p>
          </p:txBody>
        </p:sp>
      </p:grpSp>
      <p:grpSp>
        <p:nvGrpSpPr>
          <p:cNvPr id="32" name="31 Grupo"/>
          <p:cNvGrpSpPr/>
          <p:nvPr/>
        </p:nvGrpSpPr>
        <p:grpSpPr>
          <a:xfrm>
            <a:off x="251520" y="5157192"/>
            <a:ext cx="1584177" cy="1080120"/>
            <a:chOff x="251519" y="1242317"/>
            <a:chExt cx="1656185" cy="1349030"/>
          </a:xfrm>
        </p:grpSpPr>
        <p:sp>
          <p:nvSpPr>
            <p:cNvPr id="33" name="Round Diagonal Corner Rectangle 42"/>
            <p:cNvSpPr/>
            <p:nvPr/>
          </p:nvSpPr>
          <p:spPr>
            <a:xfrm>
              <a:off x="251519" y="1242317"/>
              <a:ext cx="1656185" cy="1349030"/>
            </a:xfrm>
            <a:prstGeom prst="round2Diag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4" name="TextBox 46"/>
            <p:cNvSpPr txBox="1">
              <a:spLocks noChangeArrowheads="1"/>
            </p:cNvSpPr>
            <p:nvPr/>
          </p:nvSpPr>
          <p:spPr bwMode="auto">
            <a:xfrm>
              <a:off x="251520" y="1588648"/>
              <a:ext cx="1656184" cy="384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CL" altLang="en-US" sz="1400" smtClean="0">
                  <a:latin typeface="Impact" pitchFamily="34" charset="0"/>
                </a:rPr>
                <a:t>REDES</a:t>
              </a:r>
              <a:endParaRPr lang="en-US" altLang="en-US" sz="1400">
                <a:latin typeface="Impact" pitchFamily="34" charset="0"/>
              </a:endParaRPr>
            </a:p>
          </p:txBody>
        </p:sp>
      </p:grpSp>
      <p:grpSp>
        <p:nvGrpSpPr>
          <p:cNvPr id="38" name="37 Grupo"/>
          <p:cNvGrpSpPr/>
          <p:nvPr/>
        </p:nvGrpSpPr>
        <p:grpSpPr>
          <a:xfrm>
            <a:off x="4597128" y="5157192"/>
            <a:ext cx="1584177" cy="1080120"/>
            <a:chOff x="251519" y="1242317"/>
            <a:chExt cx="1656185" cy="1349030"/>
          </a:xfrm>
        </p:grpSpPr>
        <p:sp>
          <p:nvSpPr>
            <p:cNvPr id="39" name="Round Diagonal Corner Rectangle 42"/>
            <p:cNvSpPr/>
            <p:nvPr/>
          </p:nvSpPr>
          <p:spPr>
            <a:xfrm>
              <a:off x="251519" y="1242317"/>
              <a:ext cx="1656185" cy="1349030"/>
            </a:xfrm>
            <a:prstGeom prst="round2Diag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0" name="TextBox 46"/>
            <p:cNvSpPr txBox="1">
              <a:spLocks noChangeArrowheads="1"/>
            </p:cNvSpPr>
            <p:nvPr/>
          </p:nvSpPr>
          <p:spPr bwMode="auto">
            <a:xfrm>
              <a:off x="251520" y="1588648"/>
              <a:ext cx="1656184" cy="384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CL" altLang="en-US" sz="1400" smtClean="0">
                  <a:latin typeface="Impact" pitchFamily="34" charset="0"/>
                </a:rPr>
                <a:t>REDES</a:t>
              </a:r>
              <a:endParaRPr lang="en-US" altLang="en-US" sz="1400">
                <a:latin typeface="Impact" pitchFamily="34" charset="0"/>
              </a:endParaRPr>
            </a:p>
          </p:txBody>
        </p:sp>
      </p:grpSp>
      <p:grpSp>
        <p:nvGrpSpPr>
          <p:cNvPr id="46" name="45 Grupo"/>
          <p:cNvGrpSpPr/>
          <p:nvPr/>
        </p:nvGrpSpPr>
        <p:grpSpPr>
          <a:xfrm>
            <a:off x="2396650" y="2031674"/>
            <a:ext cx="1163851" cy="965278"/>
            <a:chOff x="2400037" y="3759866"/>
            <a:chExt cx="1163851" cy="965278"/>
          </a:xfrm>
        </p:grpSpPr>
        <p:sp>
          <p:nvSpPr>
            <p:cNvPr id="47" name="46 Rectángulo">
              <a:hlinkClick r:id="rId2"/>
            </p:cNvPr>
            <p:cNvSpPr/>
            <p:nvPr/>
          </p:nvSpPr>
          <p:spPr>
            <a:xfrm>
              <a:off x="2400037" y="3759866"/>
              <a:ext cx="1163851" cy="965278"/>
            </a:xfrm>
            <a:prstGeom prst="rect">
              <a:avLst/>
            </a:prstGeom>
            <a:noFill/>
            <a:ln w="38100">
              <a:solidFill>
                <a:srgbClr val="1F497D"/>
              </a:solidFill>
              <a:prstDash val="lg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lvl="0" algn="ctr"/>
              <a:endParaRPr lang="es-CL" sz="1200" dirty="0" smtClean="0">
                <a:solidFill>
                  <a:srgbClr val="4F81BD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8" name="47 CuadroTexto"/>
            <p:cNvSpPr txBox="1"/>
            <p:nvPr/>
          </p:nvSpPr>
          <p:spPr>
            <a:xfrm>
              <a:off x="2483768" y="4005064"/>
              <a:ext cx="1026607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L" sz="2200" b="1" smtClean="0">
                  <a:solidFill>
                    <a:srgbClr val="1F497D"/>
                  </a:solidFill>
                </a:rPr>
                <a:t>39%</a:t>
              </a:r>
              <a:endParaRPr lang="en-US" sz="2200" b="1">
                <a:solidFill>
                  <a:srgbClr val="1F497D"/>
                </a:solidFill>
              </a:endParaRPr>
            </a:p>
          </p:txBody>
        </p:sp>
      </p:grpSp>
      <p:grpSp>
        <p:nvGrpSpPr>
          <p:cNvPr id="49" name="48 Grupo"/>
          <p:cNvGrpSpPr/>
          <p:nvPr/>
        </p:nvGrpSpPr>
        <p:grpSpPr>
          <a:xfrm>
            <a:off x="2411760" y="3687858"/>
            <a:ext cx="1163851" cy="965278"/>
            <a:chOff x="2400037" y="3759866"/>
            <a:chExt cx="1163851" cy="965278"/>
          </a:xfrm>
        </p:grpSpPr>
        <p:sp>
          <p:nvSpPr>
            <p:cNvPr id="50" name="49 Rectángulo">
              <a:hlinkClick r:id="rId2"/>
            </p:cNvPr>
            <p:cNvSpPr/>
            <p:nvPr/>
          </p:nvSpPr>
          <p:spPr>
            <a:xfrm>
              <a:off x="2400037" y="3759866"/>
              <a:ext cx="1163851" cy="965278"/>
            </a:xfrm>
            <a:prstGeom prst="rect">
              <a:avLst/>
            </a:prstGeom>
            <a:noFill/>
            <a:ln w="38100">
              <a:solidFill>
                <a:srgbClr val="1F497D"/>
              </a:solidFill>
              <a:prstDash val="lg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lvl="0" algn="ctr"/>
              <a:endParaRPr lang="es-CL" sz="1200" dirty="0" smtClean="0">
                <a:solidFill>
                  <a:srgbClr val="4F81BD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51" name="50 CuadroTexto"/>
            <p:cNvSpPr txBox="1"/>
            <p:nvPr/>
          </p:nvSpPr>
          <p:spPr>
            <a:xfrm>
              <a:off x="2483768" y="4005064"/>
              <a:ext cx="1026607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L" sz="2200" b="1" smtClean="0">
                  <a:solidFill>
                    <a:srgbClr val="1F497D"/>
                  </a:solidFill>
                </a:rPr>
                <a:t>33%</a:t>
              </a:r>
              <a:endParaRPr lang="en-US" sz="2200" b="1">
                <a:solidFill>
                  <a:srgbClr val="1F497D"/>
                </a:solidFill>
              </a:endParaRPr>
            </a:p>
          </p:txBody>
        </p:sp>
      </p:grpSp>
      <p:grpSp>
        <p:nvGrpSpPr>
          <p:cNvPr id="52" name="51 Grupo"/>
          <p:cNvGrpSpPr/>
          <p:nvPr/>
        </p:nvGrpSpPr>
        <p:grpSpPr>
          <a:xfrm>
            <a:off x="2411760" y="5128018"/>
            <a:ext cx="1163851" cy="965278"/>
            <a:chOff x="2400037" y="3759866"/>
            <a:chExt cx="1163851" cy="965278"/>
          </a:xfrm>
        </p:grpSpPr>
        <p:sp>
          <p:nvSpPr>
            <p:cNvPr id="53" name="52 Rectángulo">
              <a:hlinkClick r:id="rId2"/>
            </p:cNvPr>
            <p:cNvSpPr/>
            <p:nvPr/>
          </p:nvSpPr>
          <p:spPr>
            <a:xfrm>
              <a:off x="2400037" y="3759866"/>
              <a:ext cx="1163851" cy="965278"/>
            </a:xfrm>
            <a:prstGeom prst="rect">
              <a:avLst/>
            </a:prstGeom>
            <a:noFill/>
            <a:ln w="38100">
              <a:solidFill>
                <a:srgbClr val="1F497D"/>
              </a:solidFill>
              <a:prstDash val="lg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lvl="0" algn="ctr"/>
              <a:endParaRPr lang="es-CL" sz="1200" dirty="0" smtClean="0">
                <a:solidFill>
                  <a:srgbClr val="4F81BD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54" name="53 CuadroTexto"/>
            <p:cNvSpPr txBox="1"/>
            <p:nvPr/>
          </p:nvSpPr>
          <p:spPr>
            <a:xfrm>
              <a:off x="2483768" y="4005064"/>
              <a:ext cx="1026607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L" sz="2200" b="1" smtClean="0">
                  <a:solidFill>
                    <a:srgbClr val="1F497D"/>
                  </a:solidFill>
                </a:rPr>
                <a:t>22%</a:t>
              </a:r>
              <a:endParaRPr lang="en-US" sz="2200" b="1">
                <a:solidFill>
                  <a:srgbClr val="1F497D"/>
                </a:solidFill>
              </a:endParaRPr>
            </a:p>
          </p:txBody>
        </p:sp>
      </p:grpSp>
      <p:grpSp>
        <p:nvGrpSpPr>
          <p:cNvPr id="55" name="54 Grupo"/>
          <p:cNvGrpSpPr/>
          <p:nvPr/>
        </p:nvGrpSpPr>
        <p:grpSpPr>
          <a:xfrm>
            <a:off x="6720517" y="2031674"/>
            <a:ext cx="1163851" cy="965278"/>
            <a:chOff x="2400037" y="3759866"/>
            <a:chExt cx="1163851" cy="965278"/>
          </a:xfrm>
        </p:grpSpPr>
        <p:sp>
          <p:nvSpPr>
            <p:cNvPr id="56" name="55 Rectángulo">
              <a:hlinkClick r:id="rId2"/>
            </p:cNvPr>
            <p:cNvSpPr/>
            <p:nvPr/>
          </p:nvSpPr>
          <p:spPr>
            <a:xfrm>
              <a:off x="2400037" y="3759866"/>
              <a:ext cx="1163851" cy="965278"/>
            </a:xfrm>
            <a:prstGeom prst="rect">
              <a:avLst/>
            </a:prstGeom>
            <a:noFill/>
            <a:ln w="38100">
              <a:solidFill>
                <a:srgbClr val="CA0000"/>
              </a:solidFill>
              <a:prstDash val="lg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lvl="0" algn="ctr"/>
              <a:endParaRPr lang="es-CL" sz="1200" dirty="0" smtClean="0">
                <a:solidFill>
                  <a:srgbClr val="4F81BD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57" name="56 CuadroTexto"/>
            <p:cNvSpPr txBox="1"/>
            <p:nvPr/>
          </p:nvSpPr>
          <p:spPr>
            <a:xfrm>
              <a:off x="2483768" y="4005064"/>
              <a:ext cx="1026607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L" sz="2200" b="1" smtClean="0">
                  <a:solidFill>
                    <a:srgbClr val="CA0000"/>
                  </a:solidFill>
                </a:rPr>
                <a:t>37%</a:t>
              </a:r>
              <a:endParaRPr lang="en-US" sz="2200" b="1">
                <a:solidFill>
                  <a:srgbClr val="CA0000"/>
                </a:solidFill>
              </a:endParaRPr>
            </a:p>
          </p:txBody>
        </p:sp>
      </p:grpSp>
      <p:grpSp>
        <p:nvGrpSpPr>
          <p:cNvPr id="58" name="57 Grupo"/>
          <p:cNvGrpSpPr/>
          <p:nvPr/>
        </p:nvGrpSpPr>
        <p:grpSpPr>
          <a:xfrm>
            <a:off x="6720517" y="3543842"/>
            <a:ext cx="1163851" cy="965278"/>
            <a:chOff x="2400037" y="3759866"/>
            <a:chExt cx="1163851" cy="965278"/>
          </a:xfrm>
        </p:grpSpPr>
        <p:sp>
          <p:nvSpPr>
            <p:cNvPr id="59" name="58 Rectángulo">
              <a:hlinkClick r:id="rId2"/>
            </p:cNvPr>
            <p:cNvSpPr/>
            <p:nvPr/>
          </p:nvSpPr>
          <p:spPr>
            <a:xfrm>
              <a:off x="2400037" y="3759866"/>
              <a:ext cx="1163851" cy="965278"/>
            </a:xfrm>
            <a:prstGeom prst="rect">
              <a:avLst/>
            </a:prstGeom>
            <a:noFill/>
            <a:ln w="38100">
              <a:solidFill>
                <a:srgbClr val="CA0000"/>
              </a:solidFill>
              <a:prstDash val="lg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lvl="0" algn="ctr"/>
              <a:endParaRPr lang="es-CL" sz="1200" dirty="0" smtClean="0">
                <a:solidFill>
                  <a:srgbClr val="4F81BD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60" name="59 CuadroTexto"/>
            <p:cNvSpPr txBox="1"/>
            <p:nvPr/>
          </p:nvSpPr>
          <p:spPr>
            <a:xfrm>
              <a:off x="2483768" y="4005064"/>
              <a:ext cx="1026607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L" sz="2200" b="1">
                  <a:solidFill>
                    <a:srgbClr val="CA0000"/>
                  </a:solidFill>
                </a:rPr>
                <a:t>5</a:t>
              </a:r>
              <a:r>
                <a:rPr lang="es-CL" sz="2200" b="1" smtClean="0">
                  <a:solidFill>
                    <a:srgbClr val="CA0000"/>
                  </a:solidFill>
                </a:rPr>
                <a:t>%</a:t>
              </a:r>
              <a:endParaRPr lang="en-US" sz="2200" b="1">
                <a:solidFill>
                  <a:srgbClr val="CA0000"/>
                </a:solidFill>
              </a:endParaRPr>
            </a:p>
          </p:txBody>
        </p:sp>
      </p:grpSp>
      <p:grpSp>
        <p:nvGrpSpPr>
          <p:cNvPr id="61" name="60 Grupo"/>
          <p:cNvGrpSpPr/>
          <p:nvPr/>
        </p:nvGrpSpPr>
        <p:grpSpPr>
          <a:xfrm>
            <a:off x="6720517" y="5128018"/>
            <a:ext cx="1163851" cy="965278"/>
            <a:chOff x="2400037" y="3759866"/>
            <a:chExt cx="1163851" cy="965278"/>
          </a:xfrm>
        </p:grpSpPr>
        <p:sp>
          <p:nvSpPr>
            <p:cNvPr id="62" name="61 Rectángulo">
              <a:hlinkClick r:id="rId2"/>
            </p:cNvPr>
            <p:cNvSpPr/>
            <p:nvPr/>
          </p:nvSpPr>
          <p:spPr>
            <a:xfrm>
              <a:off x="2400037" y="3759866"/>
              <a:ext cx="1163851" cy="965278"/>
            </a:xfrm>
            <a:prstGeom prst="rect">
              <a:avLst/>
            </a:prstGeom>
            <a:noFill/>
            <a:ln w="38100">
              <a:solidFill>
                <a:srgbClr val="CA0000"/>
              </a:solidFill>
              <a:prstDash val="lg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lvl="0" algn="ctr"/>
              <a:endParaRPr lang="es-CL" sz="1200" dirty="0" smtClean="0">
                <a:solidFill>
                  <a:srgbClr val="4F81BD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63" name="62 CuadroTexto"/>
            <p:cNvSpPr txBox="1"/>
            <p:nvPr/>
          </p:nvSpPr>
          <p:spPr>
            <a:xfrm>
              <a:off x="2483768" y="4005064"/>
              <a:ext cx="1026607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L" sz="2200" b="1" smtClean="0">
                  <a:solidFill>
                    <a:srgbClr val="CA0000"/>
                  </a:solidFill>
                </a:rPr>
                <a:t>19%</a:t>
              </a:r>
              <a:endParaRPr lang="en-US" sz="2200" b="1">
                <a:solidFill>
                  <a:srgbClr val="CA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182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77DA1A-DFC9-4D5D-8006-1D5A5CC9C7EA}" type="slidenum">
              <a:rPr lang="es-ES_tradnl" smtClean="0"/>
              <a:pPr>
                <a:defRPr/>
              </a:pPr>
              <a:t>7</a:t>
            </a:fld>
            <a:endParaRPr lang="es-ES_tradnl"/>
          </a:p>
        </p:txBody>
      </p:sp>
      <p:pic>
        <p:nvPicPr>
          <p:cNvPr id="8" name="7 Imagen" descr="Horizon-2020.jpeg"/>
          <p:cNvPicPr>
            <a:picLocks noChangeAspect="1"/>
          </p:cNvPicPr>
          <p:nvPr/>
        </p:nvPicPr>
        <p:blipFill rotWithShape="1">
          <a:blip r:embed="rId2" cstate="print"/>
          <a:srcRect b="31335"/>
          <a:stretch/>
        </p:blipFill>
        <p:spPr>
          <a:xfrm>
            <a:off x="802222" y="2137921"/>
            <a:ext cx="7586202" cy="2365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530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4752528"/>
          </a:xfrm>
          <a:noFill/>
          <a:ln>
            <a:solidFill>
              <a:srgbClr val="4F81BD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s-CL" sz="1400" dirty="0" smtClean="0">
                <a:solidFill>
                  <a:srgbClr val="4F81BD"/>
                </a:solidFill>
                <a:latin typeface="Impact" panose="020B0806030902050204" pitchFamily="34" charset="0"/>
              </a:rPr>
              <a:t>¿Qué ofrece H2020?</a:t>
            </a:r>
          </a:p>
          <a:p>
            <a:pPr>
              <a:buNone/>
            </a:pPr>
            <a:endParaRPr lang="es-CL" sz="1400" b="1" dirty="0" smtClean="0">
              <a:solidFill>
                <a:schemeClr val="tx1"/>
              </a:solidFill>
              <a:latin typeface="Helvetica" panose="020B0604020202020204" pitchFamily="34" charset="0"/>
            </a:endParaRPr>
          </a:p>
          <a:p>
            <a:pPr>
              <a:buNone/>
            </a:pPr>
            <a:r>
              <a:rPr lang="es-CL" sz="1400" b="1" dirty="0" smtClean="0">
                <a:solidFill>
                  <a:srgbClr val="4F81BD"/>
                </a:solidFill>
                <a:latin typeface="Helvetica" panose="020B0604020202020204" pitchFamily="34" charset="0"/>
              </a:rPr>
              <a:t>Financiamiento</a:t>
            </a:r>
            <a:r>
              <a:rPr lang="es-CL" sz="1400" b="1" dirty="0">
                <a:solidFill>
                  <a:srgbClr val="4F81BD"/>
                </a:solidFill>
                <a:latin typeface="Helvetica" panose="020B0604020202020204" pitchFamily="34" charset="0"/>
              </a:rPr>
              <a:t>:</a:t>
            </a:r>
          </a:p>
          <a:p>
            <a:r>
              <a:rPr lang="es-CL" sz="1400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Hasta el 100% de los costos “elegibles”: salarios, equipo, materiales, viajes, otros. </a:t>
            </a:r>
          </a:p>
          <a:p>
            <a:r>
              <a:rPr lang="es-CL" sz="1400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25% </a:t>
            </a:r>
            <a:r>
              <a:rPr lang="es-CL" sz="1400" i="1" dirty="0" err="1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overhead</a:t>
            </a:r>
            <a:r>
              <a:rPr lang="es-CL" sz="1400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 </a:t>
            </a:r>
            <a:endParaRPr lang="es-CL" sz="1400" dirty="0" smtClean="0">
              <a:solidFill>
                <a:srgbClr val="4F81BD"/>
              </a:solidFill>
              <a:latin typeface="Helvetica" panose="020B0604020202020204" pitchFamily="34" charset="0"/>
              <a:sym typeface="Wingdings" pitchFamily="2" charset="2"/>
            </a:endParaRPr>
          </a:p>
          <a:p>
            <a:r>
              <a:rPr lang="es-CL" sz="1400" dirty="0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Rendiciones </a:t>
            </a:r>
            <a:r>
              <a:rPr lang="es-CL" sz="1400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basadas en la confianza</a:t>
            </a:r>
          </a:p>
          <a:p>
            <a:endParaRPr lang="es-CL" sz="1400" dirty="0">
              <a:solidFill>
                <a:srgbClr val="4F81BD"/>
              </a:solidFill>
              <a:latin typeface="Helvetica" panose="020B0604020202020204" pitchFamily="34" charset="0"/>
              <a:sym typeface="Wingdings" pitchFamily="2" charset="2"/>
            </a:endParaRPr>
          </a:p>
          <a:p>
            <a:pPr>
              <a:buNone/>
            </a:pPr>
            <a:r>
              <a:rPr lang="es-CL" sz="1400" b="1" dirty="0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Evaluación</a:t>
            </a:r>
            <a:r>
              <a:rPr lang="es-CL" sz="1400" b="1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:</a:t>
            </a:r>
          </a:p>
          <a:p>
            <a:r>
              <a:rPr lang="es-CL" sz="1400" dirty="0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Criterios: Excelencia - Impacto - Calidad y eficiencia de la Implementación </a:t>
            </a:r>
            <a:endParaRPr lang="es-CL" sz="1400" dirty="0">
              <a:solidFill>
                <a:srgbClr val="4F81BD"/>
              </a:solidFill>
              <a:latin typeface="Helvetica" panose="020B0604020202020204" pitchFamily="34" charset="0"/>
              <a:sym typeface="Wingdings" pitchFamily="2" charset="2"/>
            </a:endParaRPr>
          </a:p>
          <a:p>
            <a:r>
              <a:rPr lang="es-CL" sz="1400" dirty="0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Duración: Máximo 5 meses luego de la fecha de cierre de recepción de postulaciones</a:t>
            </a:r>
          </a:p>
          <a:p>
            <a:pPr marL="0" indent="0">
              <a:buNone/>
            </a:pPr>
            <a:r>
              <a:rPr lang="es-CL" sz="1400" dirty="0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 </a:t>
            </a:r>
            <a:endParaRPr lang="es-CL" sz="1400" dirty="0">
              <a:solidFill>
                <a:srgbClr val="4F81BD"/>
              </a:solidFill>
              <a:latin typeface="Helvetica" panose="020B0604020202020204" pitchFamily="34" charset="0"/>
              <a:sym typeface="Wingdings" pitchFamily="2" charset="2"/>
            </a:endParaRPr>
          </a:p>
          <a:p>
            <a:pPr>
              <a:buNone/>
            </a:pPr>
            <a:r>
              <a:rPr lang="es-CL" sz="1400" b="1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Estructura de proyectos:</a:t>
            </a:r>
          </a:p>
          <a:p>
            <a:r>
              <a:rPr lang="es-CL" sz="1400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Depende de la convocatoria: consorcio </a:t>
            </a:r>
            <a:r>
              <a:rPr lang="es-CL" sz="1400" dirty="0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(liderado por un coordinador</a:t>
            </a:r>
            <a:r>
              <a:rPr lang="es-CL" sz="1400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), </a:t>
            </a:r>
            <a:r>
              <a:rPr lang="es-CL" sz="1400" dirty="0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paquetes </a:t>
            </a:r>
            <a:r>
              <a:rPr lang="es-CL" sz="1400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de trabajo, </a:t>
            </a:r>
            <a:r>
              <a:rPr lang="es-CL" sz="1400" dirty="0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propiedad intelectual acordada (acuerdo de consorcio), </a:t>
            </a:r>
            <a:r>
              <a:rPr lang="es-CL" sz="1400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flexibilidad.</a:t>
            </a:r>
          </a:p>
          <a:p>
            <a:endParaRPr lang="es-CL" sz="1400" b="1" dirty="0">
              <a:solidFill>
                <a:srgbClr val="4F81BD"/>
              </a:solidFill>
              <a:latin typeface="Helvetica" panose="020B0604020202020204" pitchFamily="34" charset="0"/>
              <a:sym typeface="Wingdings" pitchFamily="2" charset="2"/>
            </a:endParaRPr>
          </a:p>
          <a:p>
            <a:pPr>
              <a:buNone/>
            </a:pPr>
            <a:r>
              <a:rPr lang="es-CL" sz="1400" b="1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Cooperación internacional:</a:t>
            </a:r>
          </a:p>
          <a:p>
            <a:r>
              <a:rPr lang="es-CL" sz="1400" dirty="0">
                <a:solidFill>
                  <a:srgbClr val="4F81BD"/>
                </a:solidFill>
                <a:latin typeface="Helvetica" panose="020B0604020202020204" pitchFamily="34" charset="0"/>
              </a:rPr>
              <a:t>Transversalmente abierto a participantes fuera de la </a:t>
            </a:r>
            <a:r>
              <a:rPr lang="es-CL" sz="1400" dirty="0" smtClean="0">
                <a:solidFill>
                  <a:srgbClr val="4F81BD"/>
                </a:solidFill>
                <a:latin typeface="Helvetica" panose="020B0604020202020204" pitchFamily="34" charset="0"/>
              </a:rPr>
              <a:t>UE (MS/AC)</a:t>
            </a:r>
            <a:endParaRPr lang="es-CL" sz="1400" dirty="0">
              <a:solidFill>
                <a:srgbClr val="4F81BD"/>
              </a:solidFill>
              <a:latin typeface="Helvetica" panose="020B0604020202020204" pitchFamily="34" charset="0"/>
            </a:endParaRPr>
          </a:p>
          <a:p>
            <a:r>
              <a:rPr lang="es-CL" sz="1400" dirty="0">
                <a:solidFill>
                  <a:srgbClr val="4F81BD"/>
                </a:solidFill>
                <a:latin typeface="Helvetica" panose="020B0604020202020204" pitchFamily="34" charset="0"/>
              </a:rPr>
              <a:t>Chile será financiado en igualdad de </a:t>
            </a:r>
            <a:r>
              <a:rPr lang="es-CL" sz="1400" dirty="0" smtClean="0">
                <a:solidFill>
                  <a:srgbClr val="4F81BD"/>
                </a:solidFill>
                <a:latin typeface="Helvetica" panose="020B0604020202020204" pitchFamily="34" charset="0"/>
              </a:rPr>
              <a:t>condiciones</a:t>
            </a:r>
            <a:endParaRPr lang="es-CL" sz="1400" dirty="0">
              <a:solidFill>
                <a:srgbClr val="4F81BD"/>
              </a:solidFill>
              <a:latin typeface="Helvetica" panose="020B0604020202020204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77DA1A-DFC9-4D5D-8006-1D5A5CC9C7EA}" type="slidenum">
              <a:rPr lang="es-ES_tradnl" smtClean="0"/>
              <a:pPr>
                <a:defRPr/>
              </a:pPr>
              <a:t>8</a:t>
            </a:fld>
            <a:endParaRPr lang="es-ES_tradnl"/>
          </a:p>
        </p:txBody>
      </p:sp>
      <p:pic>
        <p:nvPicPr>
          <p:cNvPr id="5" name="4 Imagen" descr="Horizon-2020.jpeg"/>
          <p:cNvPicPr>
            <a:picLocks noChangeAspect="1"/>
          </p:cNvPicPr>
          <p:nvPr/>
        </p:nvPicPr>
        <p:blipFill rotWithShape="1">
          <a:blip r:embed="rId2" cstate="print"/>
          <a:srcRect b="31335"/>
          <a:stretch/>
        </p:blipFill>
        <p:spPr>
          <a:xfrm>
            <a:off x="251520" y="155114"/>
            <a:ext cx="4139952" cy="1291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66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77DA1A-DFC9-4D5D-8006-1D5A5CC9C7EA}" type="slidenum">
              <a:rPr lang="es-ES_tradnl" smtClean="0"/>
              <a:pPr>
                <a:defRPr/>
              </a:pPr>
              <a:t>9</a:t>
            </a:fld>
            <a:endParaRPr lang="es-ES_tradnl"/>
          </a:p>
        </p:txBody>
      </p:sp>
      <p:pic>
        <p:nvPicPr>
          <p:cNvPr id="5" name="4 Imagen" descr="Horizon-2020.jpeg"/>
          <p:cNvPicPr>
            <a:picLocks noChangeAspect="1"/>
          </p:cNvPicPr>
          <p:nvPr/>
        </p:nvPicPr>
        <p:blipFill rotWithShape="1">
          <a:blip r:embed="rId2" cstate="print"/>
          <a:srcRect b="31335"/>
          <a:stretch/>
        </p:blipFill>
        <p:spPr>
          <a:xfrm>
            <a:off x="251520" y="155114"/>
            <a:ext cx="4139952" cy="1291078"/>
          </a:xfrm>
          <a:prstGeom prst="rect">
            <a:avLst/>
          </a:prstGeom>
        </p:spPr>
      </p:pic>
      <p:sp>
        <p:nvSpPr>
          <p:cNvPr id="6" name="2 Marcador de contenido"/>
          <p:cNvSpPr txBox="1">
            <a:spLocks/>
          </p:cNvSpPr>
          <p:nvPr/>
        </p:nvSpPr>
        <p:spPr bwMode="auto">
          <a:xfrm>
            <a:off x="251520" y="1628800"/>
            <a:ext cx="8640960" cy="4824536"/>
          </a:xfrm>
          <a:prstGeom prst="rect">
            <a:avLst/>
          </a:prstGeom>
          <a:noFill/>
          <a:ln w="25400" cap="flat" cmpd="sng" algn="ctr">
            <a:solidFill>
              <a:srgbClr val="4F81BD"/>
            </a:solidFill>
            <a:prstDash val="solid"/>
            <a:miter lim="800000"/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r>
              <a:rPr lang="es-CL" sz="1400" dirty="0" smtClean="0">
                <a:solidFill>
                  <a:srgbClr val="4F81BD"/>
                </a:solidFill>
                <a:latin typeface="Impact" panose="020B0806030902050204" pitchFamily="34" charset="0"/>
              </a:rPr>
              <a:t>¿Cómo postular?</a:t>
            </a:r>
          </a:p>
          <a:p>
            <a:pPr>
              <a:buFont typeface="Arial" charset="0"/>
              <a:buNone/>
            </a:pPr>
            <a:endParaRPr lang="es-CL" sz="1400" b="1" dirty="0" smtClean="0">
              <a:solidFill>
                <a:schemeClr val="tx1"/>
              </a:solidFill>
              <a:latin typeface="Helvetica" panose="020B0604020202020204" pitchFamily="34" charset="0"/>
            </a:endParaRPr>
          </a:p>
          <a:p>
            <a:pPr>
              <a:buNone/>
            </a:pPr>
            <a:r>
              <a:rPr lang="es-CL" sz="1400" b="1" dirty="0">
                <a:solidFill>
                  <a:srgbClr val="4F81BD"/>
                </a:solidFill>
                <a:latin typeface="Helvetica" panose="020B0604020202020204" pitchFamily="34" charset="0"/>
              </a:rPr>
              <a:t>Analizar las diferentes posibilidades:</a:t>
            </a:r>
          </a:p>
          <a:p>
            <a:r>
              <a:rPr lang="es-CL" sz="1400" dirty="0" smtClean="0">
                <a:solidFill>
                  <a:srgbClr val="4F81BD"/>
                </a:solidFill>
                <a:latin typeface="Helvetica" panose="020B0604020202020204" pitchFamily="34" charset="0"/>
              </a:rPr>
              <a:t>¿Proyectos </a:t>
            </a:r>
            <a:r>
              <a:rPr lang="es-CL" sz="1400" dirty="0">
                <a:solidFill>
                  <a:srgbClr val="4F81BD"/>
                </a:solidFill>
                <a:latin typeface="Helvetica" panose="020B0604020202020204" pitchFamily="34" charset="0"/>
              </a:rPr>
              <a:t>de movilidad, ciencia aplicada, temáticos?</a:t>
            </a:r>
          </a:p>
          <a:p>
            <a:r>
              <a:rPr lang="es-CL" sz="1400" i="1" dirty="0" smtClean="0">
                <a:solidFill>
                  <a:srgbClr val="4F81BD"/>
                </a:solidFill>
                <a:latin typeface="Helvetica" panose="020B0604020202020204" pitchFamily="34" charset="0"/>
              </a:rPr>
              <a:t>¿</a:t>
            </a:r>
            <a:r>
              <a:rPr lang="es-CL" sz="1400" i="1" dirty="0" err="1" smtClean="0">
                <a:solidFill>
                  <a:srgbClr val="4F81BD"/>
                </a:solidFill>
                <a:latin typeface="Helvetica" panose="020B0604020202020204" pitchFamily="34" charset="0"/>
              </a:rPr>
              <a:t>Bottom</a:t>
            </a:r>
            <a:r>
              <a:rPr lang="es-CL" sz="1400" i="1" dirty="0" smtClean="0">
                <a:solidFill>
                  <a:srgbClr val="4F81BD"/>
                </a:solidFill>
                <a:latin typeface="Helvetica" panose="020B0604020202020204" pitchFamily="34" charset="0"/>
              </a:rPr>
              <a:t>-up</a:t>
            </a:r>
            <a:r>
              <a:rPr lang="es-CL" sz="1400" dirty="0" smtClean="0">
                <a:solidFill>
                  <a:srgbClr val="4F81BD"/>
                </a:solidFill>
                <a:latin typeface="Helvetica" panose="020B0604020202020204" pitchFamily="34" charset="0"/>
              </a:rPr>
              <a:t> </a:t>
            </a:r>
            <a:r>
              <a:rPr lang="es-CL" sz="1400" dirty="0">
                <a:solidFill>
                  <a:srgbClr val="4F81BD"/>
                </a:solidFill>
                <a:latin typeface="Helvetica" panose="020B0604020202020204" pitchFamily="34" charset="0"/>
              </a:rPr>
              <a:t>o </a:t>
            </a:r>
            <a:r>
              <a:rPr lang="es-CL" sz="1400" i="1" dirty="0">
                <a:solidFill>
                  <a:srgbClr val="4F81BD"/>
                </a:solidFill>
                <a:latin typeface="Helvetica" panose="020B0604020202020204" pitchFamily="34" charset="0"/>
              </a:rPr>
              <a:t>top-</a:t>
            </a:r>
            <a:r>
              <a:rPr lang="es-CL" sz="1400" i="1" dirty="0" err="1">
                <a:solidFill>
                  <a:srgbClr val="4F81BD"/>
                </a:solidFill>
                <a:latin typeface="Helvetica" panose="020B0604020202020204" pitchFamily="34" charset="0"/>
              </a:rPr>
              <a:t>down</a:t>
            </a:r>
            <a:r>
              <a:rPr lang="es-CL" sz="1400" dirty="0">
                <a:solidFill>
                  <a:srgbClr val="4F81BD"/>
                </a:solidFill>
                <a:latin typeface="Helvetica" panose="020B0604020202020204" pitchFamily="34" charset="0"/>
              </a:rPr>
              <a:t>?</a:t>
            </a:r>
          </a:p>
          <a:p>
            <a:pPr>
              <a:buNone/>
            </a:pPr>
            <a:endParaRPr lang="es-CL" sz="1400" b="1" dirty="0">
              <a:solidFill>
                <a:srgbClr val="4F81BD"/>
              </a:solidFill>
              <a:latin typeface="Helvetica" panose="020B0604020202020204" pitchFamily="34" charset="0"/>
            </a:endParaRPr>
          </a:p>
          <a:p>
            <a:pPr>
              <a:buNone/>
            </a:pPr>
            <a:r>
              <a:rPr lang="es-CL" sz="1400" b="1" dirty="0">
                <a:solidFill>
                  <a:srgbClr val="4F81BD"/>
                </a:solidFill>
                <a:latin typeface="Helvetica" panose="020B0604020202020204" pitchFamily="34" charset="0"/>
              </a:rPr>
              <a:t>Activar los contactos internacionales:</a:t>
            </a:r>
          </a:p>
          <a:p>
            <a:r>
              <a:rPr lang="es-CL" sz="1400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Sondear socios extranjeros sobre interés de postular conjuntamente</a:t>
            </a:r>
          </a:p>
          <a:p>
            <a:r>
              <a:rPr lang="es-CL" sz="1400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Contactos multiplicadores</a:t>
            </a:r>
            <a:endParaRPr lang="es-CL" sz="1400" b="1" dirty="0">
              <a:solidFill>
                <a:srgbClr val="4F81BD"/>
              </a:solidFill>
              <a:latin typeface="Helvetica" panose="020B0604020202020204" pitchFamily="34" charset="0"/>
              <a:sym typeface="Wingdings" pitchFamily="2" charset="2"/>
            </a:endParaRPr>
          </a:p>
          <a:p>
            <a:pPr>
              <a:buNone/>
            </a:pPr>
            <a:endParaRPr lang="es-CL" sz="1400" b="1" dirty="0">
              <a:solidFill>
                <a:srgbClr val="4F81BD"/>
              </a:solidFill>
              <a:latin typeface="Helvetica" panose="020B0604020202020204" pitchFamily="34" charset="0"/>
              <a:sym typeface="Wingdings" pitchFamily="2" charset="2"/>
            </a:endParaRPr>
          </a:p>
          <a:p>
            <a:pPr>
              <a:buNone/>
            </a:pPr>
            <a:r>
              <a:rPr lang="es-CL" sz="1400" b="1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Leer detenidamente las convocatorias y reglas:</a:t>
            </a:r>
          </a:p>
          <a:p>
            <a:r>
              <a:rPr lang="es-CL" sz="1400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Analizar </a:t>
            </a:r>
            <a:r>
              <a:rPr lang="es-CL" sz="1400" dirty="0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detalladamente los </a:t>
            </a:r>
            <a:r>
              <a:rPr lang="es-CL" sz="1400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criterios de cada programa</a:t>
            </a:r>
          </a:p>
          <a:p>
            <a:r>
              <a:rPr lang="es-CL" sz="1400" dirty="0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Revisar a </a:t>
            </a:r>
            <a:r>
              <a:rPr lang="es-CL" sz="1400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fondo el texto de la </a:t>
            </a:r>
            <a:r>
              <a:rPr lang="es-CL" sz="1400" dirty="0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convocatoria, requerimientos </a:t>
            </a:r>
            <a:r>
              <a:rPr lang="es-CL" sz="1400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de participantes, </a:t>
            </a:r>
            <a:r>
              <a:rPr lang="es-CL" sz="1400" dirty="0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presupuesto, etc.</a:t>
            </a:r>
          </a:p>
          <a:p>
            <a:endParaRPr lang="es-CL" sz="1400" dirty="0" smtClean="0">
              <a:solidFill>
                <a:srgbClr val="4F81BD"/>
              </a:solidFill>
              <a:latin typeface="Helvetica" panose="020B0604020202020204" pitchFamily="34" charset="0"/>
              <a:sym typeface="Wingdings" pitchFamily="2" charset="2"/>
            </a:endParaRPr>
          </a:p>
          <a:p>
            <a:pPr>
              <a:buNone/>
            </a:pPr>
            <a:r>
              <a:rPr lang="es-CL" sz="1400" b="1" dirty="0" smtClean="0">
                <a:solidFill>
                  <a:srgbClr val="4F81BD"/>
                </a:solidFill>
                <a:latin typeface="Helvetica" panose="020B0604020202020204" pitchFamily="34" charset="0"/>
              </a:rPr>
              <a:t>Convocatorias</a:t>
            </a:r>
            <a:r>
              <a:rPr lang="es-CL" sz="1400" b="1" dirty="0">
                <a:solidFill>
                  <a:srgbClr val="4F81BD"/>
                </a:solidFill>
                <a:latin typeface="Helvetica" panose="020B0604020202020204" pitchFamily="34" charset="0"/>
              </a:rPr>
              <a:t>:</a:t>
            </a:r>
          </a:p>
          <a:p>
            <a:r>
              <a:rPr lang="es-CL" sz="1400" dirty="0" smtClean="0">
                <a:solidFill>
                  <a:srgbClr val="4F81BD"/>
                </a:solidFill>
                <a:latin typeface="Helvetica" panose="020B0604020202020204" pitchFamily="34" charset="0"/>
              </a:rPr>
              <a:t>Publicadas desde el 11/12/2013 </a:t>
            </a:r>
            <a:endParaRPr lang="es-CL" sz="1400" dirty="0">
              <a:solidFill>
                <a:srgbClr val="4F81BD"/>
              </a:solidFill>
              <a:latin typeface="Helvetica" panose="020B0604020202020204" pitchFamily="34" charset="0"/>
            </a:endParaRPr>
          </a:p>
          <a:p>
            <a:r>
              <a:rPr lang="es-CL" sz="1400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Convocatorias para 2014 y </a:t>
            </a:r>
            <a:r>
              <a:rPr lang="es-CL" sz="1400" dirty="0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2015</a:t>
            </a:r>
          </a:p>
          <a:p>
            <a:r>
              <a:rPr lang="es-CL" sz="1400" dirty="0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Cada </a:t>
            </a:r>
            <a:r>
              <a:rPr lang="es-CL" sz="1400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convocatoria tiene </a:t>
            </a:r>
            <a:r>
              <a:rPr lang="es-CL" sz="1400" dirty="0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bases y guías:  “legal </a:t>
            </a:r>
            <a:r>
              <a:rPr lang="es-CL" sz="1400" dirty="0" err="1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basis</a:t>
            </a:r>
            <a:r>
              <a:rPr lang="es-CL" sz="1400" dirty="0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 – rules </a:t>
            </a:r>
            <a:r>
              <a:rPr lang="es-CL" sz="1400" dirty="0" err="1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for</a:t>
            </a:r>
            <a:r>
              <a:rPr lang="es-CL" sz="1400" dirty="0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 </a:t>
            </a:r>
            <a:r>
              <a:rPr lang="es-CL" sz="1400" dirty="0" err="1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participation</a:t>
            </a:r>
            <a:r>
              <a:rPr lang="es-CL" sz="1400" dirty="0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”, </a:t>
            </a:r>
            <a:r>
              <a:rPr lang="es-CL" sz="1400" i="1" dirty="0" smtClean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“guide </a:t>
            </a:r>
            <a:r>
              <a:rPr lang="es-CL" sz="1400" i="1" dirty="0" err="1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for</a:t>
            </a:r>
            <a:r>
              <a:rPr lang="es-CL" sz="1400" i="1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 </a:t>
            </a:r>
            <a:r>
              <a:rPr lang="es-CL" sz="1400" i="1" dirty="0" err="1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applicants</a:t>
            </a:r>
            <a:r>
              <a:rPr lang="es-CL" sz="1400" i="1" dirty="0">
                <a:solidFill>
                  <a:srgbClr val="4F81BD"/>
                </a:solidFill>
                <a:latin typeface="Helvetica" panose="020B0604020202020204" pitchFamily="34" charset="0"/>
                <a:sym typeface="Wingdings" pitchFamily="2" charset="2"/>
              </a:rPr>
              <a:t>”</a:t>
            </a:r>
          </a:p>
          <a:p>
            <a:endParaRPr lang="es-CL" sz="1200" dirty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1655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7342</TotalTime>
  <Words>642</Words>
  <Application>Microsoft Office PowerPoint</Application>
  <PresentationFormat>Presentación en pantalla (4:3)</PresentationFormat>
  <Paragraphs>181</Paragraphs>
  <Slides>11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1_Tema de Office</vt:lpstr>
      <vt:lpstr>2_Tema de Office</vt:lpstr>
      <vt:lpstr>3_Tema de Office</vt:lpstr>
      <vt:lpstr> Oportunidades en un mundo global</vt:lpstr>
      <vt:lpstr>Presentación de PowerPoint</vt:lpstr>
      <vt:lpstr>Presentación de PowerPoint</vt:lpstr>
      <vt:lpstr>Presentación de PowerPoint</vt:lpstr>
      <vt:lpstr>Repartición de postulaciones y proyectos aprobados según territorio Concursos PCCI, CONICYT-NSF &amp; Redes  (2013) </vt:lpstr>
      <vt:lpstr>Tasa de adjudicación según territorio  (2013)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and Technology in Chile</dc:title>
  <dc:creator>Catalina Undurraga Nadeau</dc:creator>
  <cp:lastModifiedBy>Gonzalo Arenas Sepulveda</cp:lastModifiedBy>
  <cp:revision>625</cp:revision>
  <cp:lastPrinted>2014-03-10T14:19:47Z</cp:lastPrinted>
  <dcterms:created xsi:type="dcterms:W3CDTF">2013-04-18T14:08:18Z</dcterms:created>
  <dcterms:modified xsi:type="dcterms:W3CDTF">2014-06-30T18:38:01Z</dcterms:modified>
</cp:coreProperties>
</file>