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1" r:id="rId2"/>
    <p:sldId id="301" r:id="rId3"/>
    <p:sldId id="272" r:id="rId4"/>
    <p:sldId id="297" r:id="rId5"/>
    <p:sldId id="295" r:id="rId6"/>
    <p:sldId id="303" r:id="rId7"/>
    <p:sldId id="299" r:id="rId8"/>
    <p:sldId id="302" r:id="rId9"/>
    <p:sldId id="304" r:id="rId10"/>
    <p:sldId id="260" r:id="rId11"/>
    <p:sldId id="262" r:id="rId12"/>
    <p:sldId id="263" r:id="rId13"/>
    <p:sldId id="261" r:id="rId14"/>
    <p:sldId id="264" r:id="rId15"/>
    <p:sldId id="266" r:id="rId16"/>
    <p:sldId id="267" r:id="rId17"/>
    <p:sldId id="268" r:id="rId18"/>
    <p:sldId id="271" r:id="rId19"/>
    <p:sldId id="269" r:id="rId20"/>
    <p:sldId id="270" r:id="rId21"/>
    <p:sldId id="290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8F5"/>
    <a:srgbClr val="FFFFCC"/>
    <a:srgbClr val="FFFF99"/>
    <a:srgbClr val="ECF1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5620"/>
    <p:restoredTop sz="94660"/>
  </p:normalViewPr>
  <p:slideViewPr>
    <p:cSldViewPr>
      <p:cViewPr>
        <p:scale>
          <a:sx n="57" d="100"/>
          <a:sy n="57" d="100"/>
        </p:scale>
        <p:origin x="-2160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Creas\Informes%20Conicyt\Informe%20Continuidad%20A&#241;o%201\INDICADORES%20DE%20PRODUCTIVIDAD_2013_26_04.xls" TargetMode="Externa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C6643-52A4-4085-A395-BBF722B3CED3}" type="datetimeFigureOut">
              <a:rPr lang="es-ES" smtClean="0"/>
              <a:t>30/06/2014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2A766-3BCE-4C80-BDE9-5B03A8102D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295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dirty="0" smtClean="0"/>
              <a:t>Número 3</a:t>
            </a:r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27856" indent="-279944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19778" indent="-22395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67689" indent="-22395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15600" indent="-22395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63511" indent="-223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11421" indent="-223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59333" indent="-223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07244" indent="-223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EC7B568F-975A-452B-9606-0F932BFE3077}" type="slidenum">
              <a:rPr lang="es-ES" b="1" smtClean="0">
                <a:latin typeface="Arial" charset="0"/>
                <a:cs typeface="Arial" charset="0"/>
              </a:rPr>
              <a:pPr eaLnBrk="1" hangingPunct="1"/>
              <a:t>17</a:t>
            </a:fld>
            <a:endParaRPr lang="es-ES" b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AD7E-C50A-4B25-A84B-FC9AC1CA0C2F}" type="datetimeFigureOut">
              <a:rPr lang="es-ES" smtClean="0"/>
              <a:t>30/06/2014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8A280-A4D7-408F-9E3D-28A8B8FFBB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296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AD7E-C50A-4B25-A84B-FC9AC1CA0C2F}" type="datetimeFigureOut">
              <a:rPr lang="es-ES" smtClean="0"/>
              <a:t>30/06/2014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8A280-A4D7-408F-9E3D-28A8B8FFBB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5532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AD7E-C50A-4B25-A84B-FC9AC1CA0C2F}" type="datetimeFigureOut">
              <a:rPr lang="es-ES" smtClean="0"/>
              <a:t>30/06/2014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8A280-A4D7-408F-9E3D-28A8B8FFBB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3204257"/>
      </p:ext>
    </p:extLst>
  </p:cSld>
  <p:clrMapOvr>
    <a:masterClrMapping/>
  </p:clrMapOvr>
</p:sldLayout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jpeg"/><Relationship Id="rId18" Type="http://schemas.openxmlformats.org/officeDocument/2006/relationships/image" Target="../media/image50.jpeg"/><Relationship Id="rId26" Type="http://schemas.openxmlformats.org/officeDocument/2006/relationships/image" Target="../media/image58.gif"/><Relationship Id="rId39" Type="http://schemas.openxmlformats.org/officeDocument/2006/relationships/image" Target="../media/image71.jpeg"/><Relationship Id="rId21" Type="http://schemas.openxmlformats.org/officeDocument/2006/relationships/image" Target="../media/image53.png"/><Relationship Id="rId34" Type="http://schemas.openxmlformats.org/officeDocument/2006/relationships/image" Target="../media/image66.jpeg"/><Relationship Id="rId42" Type="http://schemas.openxmlformats.org/officeDocument/2006/relationships/image" Target="../media/image74.gif"/><Relationship Id="rId47" Type="http://schemas.openxmlformats.org/officeDocument/2006/relationships/image" Target="../media/image78.png"/><Relationship Id="rId50" Type="http://schemas.openxmlformats.org/officeDocument/2006/relationships/image" Target="../media/image81.png"/><Relationship Id="rId55" Type="http://schemas.openxmlformats.org/officeDocument/2006/relationships/image" Target="../media/image86.png"/><Relationship Id="rId63" Type="http://schemas.openxmlformats.org/officeDocument/2006/relationships/image" Target="../media/image94.jp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8.gif"/><Relationship Id="rId20" Type="http://schemas.openxmlformats.org/officeDocument/2006/relationships/image" Target="../media/image52.png"/><Relationship Id="rId29" Type="http://schemas.openxmlformats.org/officeDocument/2006/relationships/image" Target="../media/image61.png"/><Relationship Id="rId41" Type="http://schemas.openxmlformats.org/officeDocument/2006/relationships/image" Target="../media/image73.jpeg"/><Relationship Id="rId54" Type="http://schemas.openxmlformats.org/officeDocument/2006/relationships/image" Target="../media/image85.png"/><Relationship Id="rId62" Type="http://schemas.openxmlformats.org/officeDocument/2006/relationships/image" Target="../media/image9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gif"/><Relationship Id="rId11" Type="http://schemas.openxmlformats.org/officeDocument/2006/relationships/image" Target="../media/image43.jpeg"/><Relationship Id="rId24" Type="http://schemas.openxmlformats.org/officeDocument/2006/relationships/image" Target="../media/image56.jpeg"/><Relationship Id="rId32" Type="http://schemas.openxmlformats.org/officeDocument/2006/relationships/image" Target="../media/image64.jpeg"/><Relationship Id="rId37" Type="http://schemas.openxmlformats.org/officeDocument/2006/relationships/image" Target="../media/image69.jpeg"/><Relationship Id="rId40" Type="http://schemas.openxmlformats.org/officeDocument/2006/relationships/image" Target="../media/image72.jpeg"/><Relationship Id="rId45" Type="http://schemas.openxmlformats.org/officeDocument/2006/relationships/image" Target="../media/image76.png"/><Relationship Id="rId53" Type="http://schemas.openxmlformats.org/officeDocument/2006/relationships/image" Target="../media/image84.jpeg"/><Relationship Id="rId58" Type="http://schemas.openxmlformats.org/officeDocument/2006/relationships/image" Target="../media/image89.png"/><Relationship Id="rId5" Type="http://schemas.openxmlformats.org/officeDocument/2006/relationships/image" Target="../media/image37.jpeg"/><Relationship Id="rId15" Type="http://schemas.openxmlformats.org/officeDocument/2006/relationships/image" Target="../media/image47.png"/><Relationship Id="rId23" Type="http://schemas.openxmlformats.org/officeDocument/2006/relationships/image" Target="../media/image55.jpeg"/><Relationship Id="rId28" Type="http://schemas.openxmlformats.org/officeDocument/2006/relationships/image" Target="../media/image60.jpeg"/><Relationship Id="rId36" Type="http://schemas.openxmlformats.org/officeDocument/2006/relationships/image" Target="../media/image68.gif"/><Relationship Id="rId49" Type="http://schemas.openxmlformats.org/officeDocument/2006/relationships/image" Target="../media/image80.png"/><Relationship Id="rId57" Type="http://schemas.openxmlformats.org/officeDocument/2006/relationships/image" Target="../media/image88.png"/><Relationship Id="rId61" Type="http://schemas.openxmlformats.org/officeDocument/2006/relationships/image" Target="../media/image92.jpeg"/><Relationship Id="rId10" Type="http://schemas.openxmlformats.org/officeDocument/2006/relationships/image" Target="../media/image42.gif"/><Relationship Id="rId19" Type="http://schemas.openxmlformats.org/officeDocument/2006/relationships/image" Target="../media/image51.jpeg"/><Relationship Id="rId31" Type="http://schemas.openxmlformats.org/officeDocument/2006/relationships/image" Target="../media/image63.png"/><Relationship Id="rId44" Type="http://schemas.openxmlformats.org/officeDocument/2006/relationships/image" Target="../media/image22.png"/><Relationship Id="rId52" Type="http://schemas.openxmlformats.org/officeDocument/2006/relationships/image" Target="../media/image83.png"/><Relationship Id="rId60" Type="http://schemas.openxmlformats.org/officeDocument/2006/relationships/image" Target="../media/image9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4.jpeg"/><Relationship Id="rId27" Type="http://schemas.openxmlformats.org/officeDocument/2006/relationships/image" Target="../media/image59.jpeg"/><Relationship Id="rId30" Type="http://schemas.openxmlformats.org/officeDocument/2006/relationships/image" Target="../media/image62.png"/><Relationship Id="rId35" Type="http://schemas.openxmlformats.org/officeDocument/2006/relationships/image" Target="../media/image67.jpeg"/><Relationship Id="rId43" Type="http://schemas.openxmlformats.org/officeDocument/2006/relationships/image" Target="../media/image75.png"/><Relationship Id="rId48" Type="http://schemas.openxmlformats.org/officeDocument/2006/relationships/image" Target="../media/image79.jpeg"/><Relationship Id="rId56" Type="http://schemas.openxmlformats.org/officeDocument/2006/relationships/image" Target="../media/image87.png"/><Relationship Id="rId8" Type="http://schemas.openxmlformats.org/officeDocument/2006/relationships/image" Target="../media/image40.jpeg"/><Relationship Id="rId51" Type="http://schemas.openxmlformats.org/officeDocument/2006/relationships/image" Target="../media/image82.png"/><Relationship Id="rId3" Type="http://schemas.openxmlformats.org/officeDocument/2006/relationships/image" Target="../media/image35.jpeg"/><Relationship Id="rId12" Type="http://schemas.openxmlformats.org/officeDocument/2006/relationships/image" Target="../media/image44.jpeg"/><Relationship Id="rId17" Type="http://schemas.openxmlformats.org/officeDocument/2006/relationships/image" Target="../media/image49.jpeg"/><Relationship Id="rId25" Type="http://schemas.openxmlformats.org/officeDocument/2006/relationships/image" Target="../media/image57.jpeg"/><Relationship Id="rId33" Type="http://schemas.openxmlformats.org/officeDocument/2006/relationships/image" Target="../media/image65.jpeg"/><Relationship Id="rId38" Type="http://schemas.openxmlformats.org/officeDocument/2006/relationships/image" Target="../media/image70.png"/><Relationship Id="rId46" Type="http://schemas.openxmlformats.org/officeDocument/2006/relationships/image" Target="../media/image77.png"/><Relationship Id="rId59" Type="http://schemas.openxmlformats.org/officeDocument/2006/relationships/image" Target="../media/image9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13" Type="http://schemas.openxmlformats.org/officeDocument/2006/relationships/image" Target="../media/image105.png"/><Relationship Id="rId18" Type="http://schemas.openxmlformats.org/officeDocument/2006/relationships/image" Target="../media/image109.jpeg"/><Relationship Id="rId26" Type="http://schemas.openxmlformats.org/officeDocument/2006/relationships/image" Target="../media/image117.jpg"/><Relationship Id="rId3" Type="http://schemas.openxmlformats.org/officeDocument/2006/relationships/image" Target="../media/image95.png"/><Relationship Id="rId21" Type="http://schemas.openxmlformats.org/officeDocument/2006/relationships/image" Target="../media/image112.jpg"/><Relationship Id="rId7" Type="http://schemas.openxmlformats.org/officeDocument/2006/relationships/image" Target="../media/image99.jpeg"/><Relationship Id="rId12" Type="http://schemas.openxmlformats.org/officeDocument/2006/relationships/image" Target="../media/image104.jpeg"/><Relationship Id="rId17" Type="http://schemas.openxmlformats.org/officeDocument/2006/relationships/image" Target="../media/image108.png"/><Relationship Id="rId25" Type="http://schemas.openxmlformats.org/officeDocument/2006/relationships/image" Target="../media/image116.jp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07.png"/><Relationship Id="rId20" Type="http://schemas.openxmlformats.org/officeDocument/2006/relationships/image" Target="../media/image111.jpg"/><Relationship Id="rId29" Type="http://schemas.openxmlformats.org/officeDocument/2006/relationships/image" Target="../media/image12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8.png"/><Relationship Id="rId11" Type="http://schemas.openxmlformats.org/officeDocument/2006/relationships/image" Target="../media/image103.jpeg"/><Relationship Id="rId24" Type="http://schemas.openxmlformats.org/officeDocument/2006/relationships/image" Target="../media/image115.jpg"/><Relationship Id="rId5" Type="http://schemas.openxmlformats.org/officeDocument/2006/relationships/image" Target="../media/image97.jpeg"/><Relationship Id="rId15" Type="http://schemas.openxmlformats.org/officeDocument/2006/relationships/image" Target="../media/image22.png"/><Relationship Id="rId23" Type="http://schemas.openxmlformats.org/officeDocument/2006/relationships/image" Target="../media/image114.jpg"/><Relationship Id="rId28" Type="http://schemas.openxmlformats.org/officeDocument/2006/relationships/image" Target="../media/image119.jpg"/><Relationship Id="rId10" Type="http://schemas.openxmlformats.org/officeDocument/2006/relationships/image" Target="../media/image102.jpeg"/><Relationship Id="rId19" Type="http://schemas.openxmlformats.org/officeDocument/2006/relationships/image" Target="../media/image110.jpg"/><Relationship Id="rId4" Type="http://schemas.openxmlformats.org/officeDocument/2006/relationships/image" Target="../media/image96.gif"/><Relationship Id="rId9" Type="http://schemas.openxmlformats.org/officeDocument/2006/relationships/image" Target="../media/image101.jpeg"/><Relationship Id="rId14" Type="http://schemas.openxmlformats.org/officeDocument/2006/relationships/image" Target="../media/image106.jpeg"/><Relationship Id="rId22" Type="http://schemas.openxmlformats.org/officeDocument/2006/relationships/image" Target="../media/image113.jpg"/><Relationship Id="rId27" Type="http://schemas.openxmlformats.org/officeDocument/2006/relationships/image" Target="../media/image118.jpg"/><Relationship Id="rId30" Type="http://schemas.openxmlformats.org/officeDocument/2006/relationships/image" Target="../media/image1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6.jpeg"/><Relationship Id="rId5" Type="http://schemas.openxmlformats.org/officeDocument/2006/relationships/image" Target="../media/image125.emf"/><Relationship Id="rId4" Type="http://schemas.openxmlformats.org/officeDocument/2006/relationships/image" Target="../media/image12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2132860" y="577458"/>
            <a:ext cx="4878279" cy="4545308"/>
            <a:chOff x="7211260" y="34910"/>
            <a:chExt cx="5497644" cy="5538529"/>
          </a:xfrm>
        </p:grpSpPr>
        <p:pic>
          <p:nvPicPr>
            <p:cNvPr id="76" name="Picture 20" descr="creas-2"/>
            <p:cNvPicPr>
              <a:picLocks noChangeAspect="1" noChangeArrowheads="1"/>
            </p:cNvPicPr>
            <p:nvPr/>
          </p:nvPicPr>
          <p:blipFill>
            <a:blip r:embed="rId2" cstate="print">
              <a:lum bright="68000" contrast="-8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1260" y="34910"/>
              <a:ext cx="5254246" cy="5538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2 Rectángulo"/>
            <p:cNvSpPr/>
            <p:nvPr/>
          </p:nvSpPr>
          <p:spPr>
            <a:xfrm>
              <a:off x="7211260" y="4497964"/>
              <a:ext cx="5497644" cy="1075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5122" name="7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85" y="5833400"/>
            <a:ext cx="1686426" cy="81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6" descr="http://www.boscolab.cl/sitio/images/stories/explora/logo_conicyt_2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088" y="53421"/>
            <a:ext cx="731397" cy="63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846" y="59778"/>
            <a:ext cx="1494439" cy="437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27" name="28 Grupo"/>
          <p:cNvGrpSpPr>
            <a:grpSpLocks/>
          </p:cNvGrpSpPr>
          <p:nvPr/>
        </p:nvGrpSpPr>
        <p:grpSpPr bwMode="auto">
          <a:xfrm>
            <a:off x="8301084" y="1131886"/>
            <a:ext cx="810529" cy="5726113"/>
            <a:chOff x="477653" y="557973"/>
            <a:chExt cx="1103968" cy="6088220"/>
          </a:xfrm>
        </p:grpSpPr>
        <p:pic>
          <p:nvPicPr>
            <p:cNvPr id="5137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653" y="557973"/>
              <a:ext cx="1103968" cy="6088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138" name="30 Grupo"/>
            <p:cNvGrpSpPr>
              <a:grpSpLocks/>
            </p:cNvGrpSpPr>
            <p:nvPr/>
          </p:nvGrpSpPr>
          <p:grpSpPr bwMode="auto">
            <a:xfrm>
              <a:off x="998668" y="620688"/>
              <a:ext cx="152400" cy="152400"/>
              <a:chOff x="2241070" y="3561520"/>
              <a:chExt cx="152400" cy="152400"/>
            </a:xfrm>
          </p:grpSpPr>
          <p:sp>
            <p:nvSpPr>
              <p:cNvPr id="68" name="67 Elipse"/>
              <p:cNvSpPr/>
              <p:nvPr/>
            </p:nvSpPr>
            <p:spPr>
              <a:xfrm>
                <a:off x="2241218" y="3561537"/>
                <a:ext cx="153173" cy="1528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69" name="68 Elipse"/>
              <p:cNvSpPr/>
              <p:nvPr/>
            </p:nvSpPr>
            <p:spPr>
              <a:xfrm>
                <a:off x="2282313" y="3601750"/>
                <a:ext cx="70983" cy="7238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</p:grpSp>
        <p:grpSp>
          <p:nvGrpSpPr>
            <p:cNvPr id="5139" name="31 Grupo"/>
            <p:cNvGrpSpPr>
              <a:grpSpLocks/>
            </p:cNvGrpSpPr>
            <p:nvPr/>
          </p:nvGrpSpPr>
          <p:grpSpPr bwMode="auto">
            <a:xfrm>
              <a:off x="970036" y="1340768"/>
              <a:ext cx="152400" cy="152400"/>
              <a:chOff x="2241070" y="3561520"/>
              <a:chExt cx="152400" cy="152400"/>
            </a:xfrm>
          </p:grpSpPr>
          <p:sp>
            <p:nvSpPr>
              <p:cNvPr id="66" name="65 Elipse"/>
              <p:cNvSpPr/>
              <p:nvPr/>
            </p:nvSpPr>
            <p:spPr>
              <a:xfrm>
                <a:off x="2241830" y="3562071"/>
                <a:ext cx="151306" cy="1512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67" name="66 Elipse"/>
              <p:cNvSpPr/>
              <p:nvPr/>
            </p:nvSpPr>
            <p:spPr>
              <a:xfrm>
                <a:off x="2281058" y="3602284"/>
                <a:ext cx="72850" cy="70775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</p:grpSp>
        <p:grpSp>
          <p:nvGrpSpPr>
            <p:cNvPr id="5140" name="32 Grupo"/>
            <p:cNvGrpSpPr>
              <a:grpSpLocks/>
            </p:cNvGrpSpPr>
            <p:nvPr/>
          </p:nvGrpSpPr>
          <p:grpSpPr bwMode="auto">
            <a:xfrm>
              <a:off x="1000783" y="844651"/>
              <a:ext cx="152400" cy="152400"/>
              <a:chOff x="2241070" y="3561520"/>
              <a:chExt cx="152400" cy="152400"/>
            </a:xfrm>
          </p:grpSpPr>
          <p:sp>
            <p:nvSpPr>
              <p:cNvPr id="64" name="63 Elipse"/>
              <p:cNvSpPr/>
              <p:nvPr/>
            </p:nvSpPr>
            <p:spPr>
              <a:xfrm>
                <a:off x="2240970" y="3561157"/>
                <a:ext cx="153173" cy="152809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65" name="64 Elipse"/>
              <p:cNvSpPr/>
              <p:nvPr/>
            </p:nvSpPr>
            <p:spPr>
              <a:xfrm>
                <a:off x="2282065" y="3601371"/>
                <a:ext cx="70983" cy="7238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</p:grpSp>
        <p:grpSp>
          <p:nvGrpSpPr>
            <p:cNvPr id="5141" name="33 Grupo"/>
            <p:cNvGrpSpPr>
              <a:grpSpLocks/>
            </p:cNvGrpSpPr>
            <p:nvPr/>
          </p:nvGrpSpPr>
          <p:grpSpPr bwMode="auto">
            <a:xfrm>
              <a:off x="1036787" y="2042603"/>
              <a:ext cx="152400" cy="152400"/>
              <a:chOff x="2241070" y="3561520"/>
              <a:chExt cx="152400" cy="152400"/>
            </a:xfrm>
          </p:grpSpPr>
          <p:sp>
            <p:nvSpPr>
              <p:cNvPr id="62" name="61 Elipse"/>
              <p:cNvSpPr/>
              <p:nvPr/>
            </p:nvSpPr>
            <p:spPr>
              <a:xfrm>
                <a:off x="2240458" y="3561547"/>
                <a:ext cx="153173" cy="1528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63" name="62 Elipse"/>
              <p:cNvSpPr/>
              <p:nvPr/>
            </p:nvSpPr>
            <p:spPr>
              <a:xfrm>
                <a:off x="2281553" y="3601760"/>
                <a:ext cx="70983" cy="7238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</p:grpSp>
        <p:grpSp>
          <p:nvGrpSpPr>
            <p:cNvPr id="5142" name="34 Grupo"/>
            <p:cNvGrpSpPr>
              <a:grpSpLocks/>
            </p:cNvGrpSpPr>
            <p:nvPr/>
          </p:nvGrpSpPr>
          <p:grpSpPr bwMode="auto">
            <a:xfrm>
              <a:off x="835604" y="2461476"/>
              <a:ext cx="152400" cy="152400"/>
              <a:chOff x="2241070" y="3561520"/>
              <a:chExt cx="152400" cy="152400"/>
            </a:xfrm>
          </p:grpSpPr>
          <p:sp>
            <p:nvSpPr>
              <p:cNvPr id="60" name="59 Elipse"/>
              <p:cNvSpPr/>
              <p:nvPr/>
            </p:nvSpPr>
            <p:spPr>
              <a:xfrm>
                <a:off x="2241768" y="3560888"/>
                <a:ext cx="151306" cy="1528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61" name="60 Elipse"/>
              <p:cNvSpPr/>
              <p:nvPr/>
            </p:nvSpPr>
            <p:spPr>
              <a:xfrm>
                <a:off x="2280996" y="3601100"/>
                <a:ext cx="72850" cy="7238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</p:grpSp>
        <p:grpSp>
          <p:nvGrpSpPr>
            <p:cNvPr id="5143" name="35 Grupo"/>
            <p:cNvGrpSpPr>
              <a:grpSpLocks/>
            </p:cNvGrpSpPr>
            <p:nvPr/>
          </p:nvGrpSpPr>
          <p:grpSpPr bwMode="auto">
            <a:xfrm>
              <a:off x="835604" y="2877516"/>
              <a:ext cx="152400" cy="152400"/>
              <a:chOff x="2241070" y="3561520"/>
              <a:chExt cx="152400" cy="152400"/>
            </a:xfrm>
          </p:grpSpPr>
          <p:sp>
            <p:nvSpPr>
              <p:cNvPr id="58" name="57 Elipse"/>
              <p:cNvSpPr/>
              <p:nvPr/>
            </p:nvSpPr>
            <p:spPr>
              <a:xfrm>
                <a:off x="2241768" y="3561452"/>
                <a:ext cx="151306" cy="152809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59" name="58 Elipse"/>
              <p:cNvSpPr/>
              <p:nvPr/>
            </p:nvSpPr>
            <p:spPr>
              <a:xfrm>
                <a:off x="2280996" y="3601665"/>
                <a:ext cx="72850" cy="7238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</p:grpSp>
        <p:grpSp>
          <p:nvGrpSpPr>
            <p:cNvPr id="5144" name="36 Grupo"/>
            <p:cNvGrpSpPr>
              <a:grpSpLocks/>
            </p:cNvGrpSpPr>
            <p:nvPr/>
          </p:nvGrpSpPr>
          <p:grpSpPr bwMode="auto">
            <a:xfrm>
              <a:off x="869904" y="3106116"/>
              <a:ext cx="152400" cy="152400"/>
              <a:chOff x="2241070" y="3561520"/>
              <a:chExt cx="152400" cy="152400"/>
            </a:xfrm>
          </p:grpSpPr>
          <p:sp>
            <p:nvSpPr>
              <p:cNvPr id="56" name="55 Elipse"/>
              <p:cNvSpPr/>
              <p:nvPr/>
            </p:nvSpPr>
            <p:spPr>
              <a:xfrm>
                <a:off x="2241091" y="3561261"/>
                <a:ext cx="153173" cy="152809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57" name="56 Elipse"/>
              <p:cNvSpPr/>
              <p:nvPr/>
            </p:nvSpPr>
            <p:spPr>
              <a:xfrm>
                <a:off x="2282186" y="3601474"/>
                <a:ext cx="70983" cy="7238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</p:grpSp>
        <p:grpSp>
          <p:nvGrpSpPr>
            <p:cNvPr id="5145" name="37 Grupo"/>
            <p:cNvGrpSpPr>
              <a:grpSpLocks/>
            </p:cNvGrpSpPr>
            <p:nvPr/>
          </p:nvGrpSpPr>
          <p:grpSpPr bwMode="auto">
            <a:xfrm>
              <a:off x="778872" y="3294520"/>
              <a:ext cx="152400" cy="152400"/>
              <a:chOff x="2241070" y="3561520"/>
              <a:chExt cx="152400" cy="152400"/>
            </a:xfrm>
          </p:grpSpPr>
          <p:sp>
            <p:nvSpPr>
              <p:cNvPr id="54" name="53 Elipse"/>
              <p:cNvSpPr/>
              <p:nvPr/>
            </p:nvSpPr>
            <p:spPr>
              <a:xfrm>
                <a:off x="2240593" y="3561053"/>
                <a:ext cx="153173" cy="1528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55" name="54 Elipse"/>
              <p:cNvSpPr/>
              <p:nvPr/>
            </p:nvSpPr>
            <p:spPr>
              <a:xfrm>
                <a:off x="2281689" y="3601265"/>
                <a:ext cx="70983" cy="7238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</p:grpSp>
        <p:grpSp>
          <p:nvGrpSpPr>
            <p:cNvPr id="5146" name="38 Grupo"/>
            <p:cNvGrpSpPr>
              <a:grpSpLocks/>
            </p:cNvGrpSpPr>
            <p:nvPr/>
          </p:nvGrpSpPr>
          <p:grpSpPr bwMode="auto">
            <a:xfrm>
              <a:off x="664844" y="3535516"/>
              <a:ext cx="152400" cy="152400"/>
              <a:chOff x="2241070" y="3561520"/>
              <a:chExt cx="152400" cy="152400"/>
            </a:xfrm>
          </p:grpSpPr>
          <p:sp>
            <p:nvSpPr>
              <p:cNvPr id="52" name="51 Elipse"/>
              <p:cNvSpPr/>
              <p:nvPr/>
            </p:nvSpPr>
            <p:spPr>
              <a:xfrm>
                <a:off x="2240676" y="3561334"/>
                <a:ext cx="153173" cy="1528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53" name="52 Elipse"/>
              <p:cNvSpPr/>
              <p:nvPr/>
            </p:nvSpPr>
            <p:spPr>
              <a:xfrm>
                <a:off x="2281771" y="3601546"/>
                <a:ext cx="70983" cy="7238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</p:grpSp>
        <p:grpSp>
          <p:nvGrpSpPr>
            <p:cNvPr id="5147" name="39 Grupo"/>
            <p:cNvGrpSpPr>
              <a:grpSpLocks/>
            </p:cNvGrpSpPr>
            <p:nvPr/>
          </p:nvGrpSpPr>
          <p:grpSpPr bwMode="auto">
            <a:xfrm>
              <a:off x="717504" y="3765260"/>
              <a:ext cx="152400" cy="152400"/>
              <a:chOff x="2241070" y="3561520"/>
              <a:chExt cx="152400" cy="152400"/>
            </a:xfrm>
          </p:grpSpPr>
          <p:sp>
            <p:nvSpPr>
              <p:cNvPr id="50" name="49 Elipse"/>
              <p:cNvSpPr/>
              <p:nvPr/>
            </p:nvSpPr>
            <p:spPr>
              <a:xfrm>
                <a:off x="2240318" y="3561607"/>
                <a:ext cx="153173" cy="152809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51" name="50 Elipse"/>
              <p:cNvSpPr/>
              <p:nvPr/>
            </p:nvSpPr>
            <p:spPr>
              <a:xfrm>
                <a:off x="2281413" y="3601820"/>
                <a:ext cx="70983" cy="7238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</p:grpSp>
        <p:grpSp>
          <p:nvGrpSpPr>
            <p:cNvPr id="5148" name="40 Grupo"/>
            <p:cNvGrpSpPr>
              <a:grpSpLocks/>
            </p:cNvGrpSpPr>
            <p:nvPr/>
          </p:nvGrpSpPr>
          <p:grpSpPr bwMode="auto">
            <a:xfrm>
              <a:off x="677017" y="4136912"/>
              <a:ext cx="152400" cy="152400"/>
              <a:chOff x="2241070" y="3561520"/>
              <a:chExt cx="152400" cy="152400"/>
            </a:xfrm>
          </p:grpSpPr>
          <p:sp>
            <p:nvSpPr>
              <p:cNvPr id="48" name="47 Elipse"/>
              <p:cNvSpPr/>
              <p:nvPr/>
            </p:nvSpPr>
            <p:spPr>
              <a:xfrm>
                <a:off x="2241578" y="3561522"/>
                <a:ext cx="151305" cy="15280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49" name="48 Elipse"/>
              <p:cNvSpPr/>
              <p:nvPr/>
            </p:nvSpPr>
            <p:spPr>
              <a:xfrm>
                <a:off x="2280805" y="3601734"/>
                <a:ext cx="72851" cy="7238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</p:grpSp>
        <p:grpSp>
          <p:nvGrpSpPr>
            <p:cNvPr id="5149" name="41 Grupo"/>
            <p:cNvGrpSpPr>
              <a:grpSpLocks/>
            </p:cNvGrpSpPr>
            <p:nvPr/>
          </p:nvGrpSpPr>
          <p:grpSpPr bwMode="auto">
            <a:xfrm>
              <a:off x="774164" y="4725144"/>
              <a:ext cx="152400" cy="152400"/>
              <a:chOff x="2241070" y="3561520"/>
              <a:chExt cx="152400" cy="152400"/>
            </a:xfrm>
          </p:grpSpPr>
          <p:sp>
            <p:nvSpPr>
              <p:cNvPr id="46" name="45 Elipse"/>
              <p:cNvSpPr/>
              <p:nvPr/>
            </p:nvSpPr>
            <p:spPr>
              <a:xfrm>
                <a:off x="2241567" y="3562005"/>
                <a:ext cx="151305" cy="1512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47" name="46 Elipse"/>
              <p:cNvSpPr/>
              <p:nvPr/>
            </p:nvSpPr>
            <p:spPr>
              <a:xfrm>
                <a:off x="2280793" y="3602218"/>
                <a:ext cx="72851" cy="70775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</p:grpSp>
        <p:grpSp>
          <p:nvGrpSpPr>
            <p:cNvPr id="5150" name="42 Grupo"/>
            <p:cNvGrpSpPr>
              <a:grpSpLocks/>
            </p:cNvGrpSpPr>
            <p:nvPr/>
          </p:nvGrpSpPr>
          <p:grpSpPr bwMode="auto">
            <a:xfrm>
              <a:off x="789221" y="5949280"/>
              <a:ext cx="152400" cy="152400"/>
              <a:chOff x="2241070" y="3561520"/>
              <a:chExt cx="152400" cy="152400"/>
            </a:xfrm>
          </p:grpSpPr>
          <p:sp>
            <p:nvSpPr>
              <p:cNvPr id="44" name="43 Elipse"/>
              <p:cNvSpPr/>
              <p:nvPr/>
            </p:nvSpPr>
            <p:spPr>
              <a:xfrm>
                <a:off x="2241452" y="3561947"/>
                <a:ext cx="151305" cy="1512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45" name="44 Elipse"/>
              <p:cNvSpPr/>
              <p:nvPr/>
            </p:nvSpPr>
            <p:spPr>
              <a:xfrm>
                <a:off x="2280679" y="3602160"/>
                <a:ext cx="72851" cy="70775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</p:grpSp>
      </p:grpSp>
      <p:cxnSp>
        <p:nvCxnSpPr>
          <p:cNvPr id="70" name="69 Conector recto"/>
          <p:cNvCxnSpPr/>
          <p:nvPr/>
        </p:nvCxnSpPr>
        <p:spPr>
          <a:xfrm flipH="1" flipV="1">
            <a:off x="8257254" y="2671960"/>
            <a:ext cx="389435" cy="572422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29" name="72 Rectángulo"/>
          <p:cNvSpPr>
            <a:spLocks noChangeArrowheads="1"/>
          </p:cNvSpPr>
          <p:nvPr/>
        </p:nvSpPr>
        <p:spPr bwMode="auto">
          <a:xfrm>
            <a:off x="42240" y="1923327"/>
            <a:ext cx="8604449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altLang="es-MX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+mj-lt"/>
              </a:rPr>
              <a:t>Centro Regional de Estudios en Alimentos y </a:t>
            </a:r>
            <a:r>
              <a:rPr lang="es-ES" altLang="es-MX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+mj-lt"/>
              </a:rPr>
              <a:t>Salud</a:t>
            </a:r>
          </a:p>
          <a:p>
            <a:pPr algn="ctr"/>
            <a:endParaRPr lang="es-ES" altLang="es-MX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+mj-lt"/>
            </a:endParaRPr>
          </a:p>
          <a:p>
            <a:pPr algn="ctr"/>
            <a:endParaRPr lang="es-ES" altLang="es-MX" sz="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9000">
                    <a:schemeClr val="tx2">
                      <a:lumMod val="75000"/>
                    </a:schemeClr>
                  </a:gs>
                  <a:gs pos="50000">
                    <a:schemeClr val="tx2">
                      <a:lumMod val="75000"/>
                    </a:schemeClr>
                  </a:gs>
                  <a:gs pos="79000">
                    <a:schemeClr val="tx2">
                      <a:lumMod val="75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  <a:p>
            <a:pPr algn="ctr"/>
            <a:r>
              <a:rPr lang="es-ES" altLang="es-MX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19000">
                      <a:schemeClr val="tx2">
                        <a:lumMod val="75000"/>
                      </a:schemeClr>
                    </a:gs>
                    <a:gs pos="50000">
                      <a:schemeClr val="tx2">
                        <a:lumMod val="75000"/>
                      </a:schemeClr>
                    </a:gs>
                    <a:gs pos="79000">
                      <a:schemeClr val="tx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Dic 2007 -  2014</a:t>
            </a:r>
            <a:endParaRPr lang="es-ES" altLang="es-MX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9000">
                    <a:schemeClr val="tx2">
                      <a:lumMod val="75000"/>
                    </a:schemeClr>
                  </a:gs>
                  <a:gs pos="50000">
                    <a:schemeClr val="tx2">
                      <a:lumMod val="75000"/>
                    </a:schemeClr>
                  </a:gs>
                  <a:gs pos="79000">
                    <a:schemeClr val="tx2">
                      <a:lumMod val="75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sp>
        <p:nvSpPr>
          <p:cNvPr id="78" name="77 Cerrar corchete"/>
          <p:cNvSpPr/>
          <p:nvPr/>
        </p:nvSpPr>
        <p:spPr>
          <a:xfrm>
            <a:off x="7211260" y="1695139"/>
            <a:ext cx="1023135" cy="1549244"/>
          </a:xfrm>
          <a:prstGeom prst="rightBracket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5133" name="5 Imag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677" y="5995753"/>
            <a:ext cx="1531653" cy="69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6 Image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049" y="6052587"/>
            <a:ext cx="822422" cy="7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8 Imag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6286"/>
            <a:ext cx="1981468" cy="77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48857" y="718094"/>
            <a:ext cx="519208" cy="684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71" name="Picture 2" descr="http://www.cdc.gob.cl/wp-content/uploads/2013/06/valparaiso-chil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993" y="-18518"/>
            <a:ext cx="1471498" cy="1103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http://prensa.ucv.cl/wp-content/uploads/2013/05/DSC_3682-ret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30"/>
            <a:ext cx="1421213" cy="949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http://t3.gstatic.com/images?q=tbn:ANd9GcSvI3_rY1AXnB_12eTok0T9_5J3eKyig-PpHpbz2BQpb-s28uDe3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t="19129" r="8714" b="13317"/>
          <a:stretch/>
        </p:blipFill>
        <p:spPr bwMode="auto">
          <a:xfrm>
            <a:off x="1475656" y="34910"/>
            <a:ext cx="1349879" cy="925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http://t2.gstatic.com/images?q=tbn:ANd9GcROaRH-_psvQd5_x_ETz7ECV4xhQ86Z3ME6FNUjZTEc40oNmXx-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-56885"/>
            <a:ext cx="1056304" cy="1108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2" name="1 Rectángulo"/>
          <p:cNvSpPr>
            <a:spLocks noChangeArrowheads="1"/>
          </p:cNvSpPr>
          <p:nvPr/>
        </p:nvSpPr>
        <p:spPr bwMode="auto">
          <a:xfrm>
            <a:off x="710586" y="4921477"/>
            <a:ext cx="72899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CL" altLang="es-MX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Corporación privada sin fines de lucro</a:t>
            </a:r>
            <a:endParaRPr lang="es-ES" altLang="es-MX" sz="3200" b="1" dirty="0">
              <a:solidFill>
                <a:srgbClr val="A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385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105" y="3908394"/>
            <a:ext cx="3870125" cy="2749591"/>
          </a:xfrm>
          <a:ln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sz="3500" b="1" dirty="0" smtClean="0">
                <a:solidFill>
                  <a:srgbClr val="C00000"/>
                </a:solidFill>
              </a:rPr>
              <a:t>Edificio CREAS</a:t>
            </a:r>
          </a:p>
          <a:p>
            <a:pPr marL="285750" indent="-285750">
              <a:spcAft>
                <a:spcPts val="600"/>
              </a:spcAft>
            </a:pPr>
            <a:r>
              <a:rPr lang="es-CL" sz="3300" dirty="0" smtClean="0"/>
              <a:t>Oficinas de Gestión</a:t>
            </a:r>
          </a:p>
          <a:p>
            <a:pPr marL="285750" indent="-285750">
              <a:spcAft>
                <a:spcPts val="600"/>
              </a:spcAft>
            </a:pPr>
            <a:r>
              <a:rPr lang="es-CL" sz="3300" dirty="0" smtClean="0"/>
              <a:t>Salas de reuniones</a:t>
            </a:r>
          </a:p>
          <a:p>
            <a:pPr marL="285750" indent="-285750">
              <a:spcAft>
                <a:spcPts val="600"/>
              </a:spcAft>
            </a:pPr>
            <a:r>
              <a:rPr lang="es-CL" sz="3300" dirty="0" smtClean="0"/>
              <a:t>Planta Piloto</a:t>
            </a:r>
          </a:p>
          <a:p>
            <a:pPr marL="285750" indent="-285750">
              <a:spcAft>
                <a:spcPts val="600"/>
              </a:spcAft>
            </a:pPr>
            <a:r>
              <a:rPr lang="es-CL" sz="3300" dirty="0" smtClean="0"/>
              <a:t>Cámaras de frío</a:t>
            </a:r>
            <a:endParaRPr lang="es-ES" sz="3300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5" name="3 Marcador de contenido"/>
          <p:cNvSpPr txBox="1">
            <a:spLocks/>
          </p:cNvSpPr>
          <p:nvPr/>
        </p:nvSpPr>
        <p:spPr>
          <a:xfrm>
            <a:off x="3995225" y="3815031"/>
            <a:ext cx="5005064" cy="307457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800" b="1" dirty="0" smtClean="0">
                <a:solidFill>
                  <a:srgbClr val="C00000"/>
                </a:solidFill>
              </a:rPr>
              <a:t>Sedes</a:t>
            </a:r>
          </a:p>
          <a:p>
            <a:pPr>
              <a:spcAft>
                <a:spcPts val="600"/>
              </a:spcAft>
            </a:pPr>
            <a:r>
              <a:rPr lang="es-ES" dirty="0" smtClean="0"/>
              <a:t>Instituciones socias aportan 13 laboratorios. </a:t>
            </a:r>
          </a:p>
          <a:p>
            <a:pPr>
              <a:spcAft>
                <a:spcPts val="600"/>
              </a:spcAft>
            </a:pP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Sobre de </a:t>
            </a:r>
            <a:r>
              <a:rPr lang="es-MX" dirty="0" smtClean="0">
                <a:solidFill>
                  <a:srgbClr val="A80000"/>
                </a:solidFill>
              </a:rPr>
              <a:t>US$2.000.000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 de inversión en equipo científico de punta, CREAS.</a:t>
            </a:r>
            <a:endParaRPr lang="es-ES" dirty="0" smtClean="0"/>
          </a:p>
          <a:p>
            <a:pPr marL="0" indent="0">
              <a:spcAft>
                <a:spcPts val="600"/>
              </a:spcAft>
              <a:buNone/>
            </a:pPr>
            <a:endParaRPr lang="es-ES" dirty="0"/>
          </a:p>
        </p:txBody>
      </p:sp>
      <p:pic>
        <p:nvPicPr>
          <p:cNvPr id="7" name="Picture 2" descr="C:\Users\Usuario\Downloads\portada cre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7056784" cy="3118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4 CuadroTexto"/>
          <p:cNvSpPr txBox="1">
            <a:spLocks noChangeArrowheads="1"/>
          </p:cNvSpPr>
          <p:nvPr/>
        </p:nvSpPr>
        <p:spPr bwMode="auto">
          <a:xfrm>
            <a:off x="4769768" y="104775"/>
            <a:ext cx="4374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s-ES" sz="3200" b="1" dirty="0">
                <a:solidFill>
                  <a:srgbClr val="C00000"/>
                </a:solidFill>
              </a:rPr>
              <a:t>    INFRAESTRUCTURA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5" y="90747"/>
            <a:ext cx="99060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9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4 CuadroTexto"/>
          <p:cNvSpPr txBox="1">
            <a:spLocks noChangeArrowheads="1"/>
          </p:cNvSpPr>
          <p:nvPr/>
        </p:nvSpPr>
        <p:spPr bwMode="auto">
          <a:xfrm>
            <a:off x="4932040" y="108496"/>
            <a:ext cx="417544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s-ES" sz="3200" b="1" dirty="0">
                <a:solidFill>
                  <a:srgbClr val="C00000"/>
                </a:solidFill>
              </a:rPr>
              <a:t>    INFRAESTRUCTURA</a:t>
            </a:r>
          </a:p>
        </p:txBody>
      </p:sp>
      <p:sp>
        <p:nvSpPr>
          <p:cNvPr id="12" name="Text Box 123"/>
          <p:cNvSpPr txBox="1">
            <a:spLocks noChangeArrowheads="1"/>
          </p:cNvSpPr>
          <p:nvPr/>
        </p:nvSpPr>
        <p:spPr bwMode="auto">
          <a:xfrm>
            <a:off x="38695" y="476672"/>
            <a:ext cx="9217298" cy="270843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s-MX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PLANTA PILOTO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s-MX" sz="3200" b="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Línea de concentrado/secado “funcional”</a:t>
            </a:r>
          </a:p>
          <a:p>
            <a:pPr marL="457200" indent="-457200" eaLnBrk="1" hangingPunct="1">
              <a:buFont typeface="Wingdings" pitchFamily="2" charset="2"/>
              <a:buChar char="à"/>
              <a:defRPr/>
            </a:pPr>
            <a:r>
              <a:rPr lang="es-MX" sz="32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sym typeface="Wingdings" pitchFamily="2" charset="2"/>
              </a:rPr>
              <a:t>Conservar la </a:t>
            </a:r>
            <a:r>
              <a:rPr lang="es-MX" sz="3200" b="0" dirty="0" smtClean="0">
                <a:solidFill>
                  <a:srgbClr val="C00000"/>
                </a:solidFill>
                <a:latin typeface="+mn-lt"/>
                <a:sym typeface="Wingdings" pitchFamily="2" charset="2"/>
              </a:rPr>
              <a:t>BIOACTIVIDAD</a:t>
            </a:r>
          </a:p>
          <a:p>
            <a:pPr marL="342900" indent="-342900" eaLnBrk="1" hangingPunct="1">
              <a:buFont typeface="Wingdings" pitchFamily="2" charset="2"/>
              <a:buChar char="à"/>
              <a:defRPr/>
            </a:pPr>
            <a:r>
              <a:rPr lang="es-MX" sz="32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sym typeface="Wingdings" pitchFamily="2" charset="2"/>
              </a:rPr>
              <a:t>Diseño de procesos</a:t>
            </a:r>
          </a:p>
          <a:p>
            <a:pPr marL="342900" indent="-342900" eaLnBrk="1" hangingPunct="1">
              <a:buFont typeface="Wingdings" pitchFamily="2" charset="2"/>
              <a:buChar char="à"/>
              <a:defRPr/>
            </a:pPr>
            <a:r>
              <a:rPr lang="es-MX" sz="3200" b="0" dirty="0" smtClean="0">
                <a:solidFill>
                  <a:schemeClr val="accent1">
                    <a:lumMod val="50000"/>
                  </a:schemeClr>
                </a:solidFill>
                <a:latin typeface="+mn-lt"/>
                <a:sym typeface="Wingdings" pitchFamily="2" charset="2"/>
              </a:rPr>
              <a:t>Formulación de alimentos funcionales</a:t>
            </a:r>
            <a:endParaRPr lang="es-MX" sz="2200" b="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63" y="3068960"/>
            <a:ext cx="8428409" cy="371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052736"/>
            <a:ext cx="99060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47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4 CuadroTexto"/>
          <p:cNvSpPr txBox="1">
            <a:spLocks noChangeArrowheads="1"/>
          </p:cNvSpPr>
          <p:nvPr/>
        </p:nvSpPr>
        <p:spPr bwMode="auto">
          <a:xfrm>
            <a:off x="5436096" y="108496"/>
            <a:ext cx="367139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s-ES" sz="3200" b="1" dirty="0" smtClean="0">
                <a:solidFill>
                  <a:srgbClr val="C00000"/>
                </a:solidFill>
              </a:rPr>
              <a:t>PLANTA PILOTO</a:t>
            </a:r>
            <a:endParaRPr lang="es-ES" sz="3200" b="1" dirty="0">
              <a:solidFill>
                <a:srgbClr val="C00000"/>
              </a:solidFill>
            </a:endParaRPr>
          </a:p>
        </p:txBody>
      </p:sp>
      <p:sp>
        <p:nvSpPr>
          <p:cNvPr id="12" name="Text Box 123"/>
          <p:cNvSpPr txBox="1">
            <a:spLocks noChangeArrowheads="1"/>
          </p:cNvSpPr>
          <p:nvPr/>
        </p:nvSpPr>
        <p:spPr bwMode="auto">
          <a:xfrm>
            <a:off x="38695" y="381432"/>
            <a:ext cx="5973465" cy="28623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à"/>
              <a:defRPr/>
            </a:pPr>
            <a:r>
              <a:rPr lang="es-ES" sz="2800" b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Filtro </a:t>
            </a:r>
            <a:r>
              <a:rPr lang="es-ES" sz="2800" b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de platos y marcos </a:t>
            </a:r>
            <a:endParaRPr lang="es-ES" sz="2800" b="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457200" indent="-457200"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à"/>
              <a:defRPr/>
            </a:pPr>
            <a:r>
              <a:rPr lang="es-MX" sz="2800" b="0" dirty="0" smtClean="0">
                <a:solidFill>
                  <a:schemeClr val="accent1">
                    <a:lumMod val="50000"/>
                  </a:schemeClr>
                </a:solidFill>
                <a:latin typeface="+mj-lt"/>
                <a:sym typeface="Wingdings" pitchFamily="2" charset="2"/>
              </a:rPr>
              <a:t>Secador en Spray </a:t>
            </a:r>
          </a:p>
          <a:p>
            <a:pPr marL="457200" indent="-457200"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à"/>
              <a:defRPr/>
            </a:pPr>
            <a:r>
              <a:rPr lang="es-ES" sz="2800" b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Evaporador </a:t>
            </a:r>
            <a:r>
              <a:rPr lang="es-ES" sz="2800" b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de película </a:t>
            </a:r>
            <a:r>
              <a:rPr lang="es-ES" sz="2800" b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ascendente</a:t>
            </a:r>
          </a:p>
          <a:p>
            <a:pPr marL="457200" indent="-457200"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à"/>
              <a:defRPr/>
            </a:pPr>
            <a:r>
              <a:rPr lang="es-ES" sz="2800" b="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Liofilizador</a:t>
            </a:r>
            <a:endParaRPr lang="es-ES" sz="2800" b="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à"/>
              <a:defRPr/>
            </a:pPr>
            <a:endParaRPr lang="es-MX" sz="2800" b="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051" y="2507434"/>
            <a:ext cx="3098165" cy="4333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0 Image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0" t="4232" r="27116" b="10896"/>
          <a:stretch/>
        </p:blipFill>
        <p:spPr bwMode="auto">
          <a:xfrm>
            <a:off x="6455856" y="1052736"/>
            <a:ext cx="2580640" cy="5806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0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2" y="4350211"/>
            <a:ext cx="3280410" cy="2463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0 Imagen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" t="14527" r="7431" b="44197"/>
          <a:stretch/>
        </p:blipFill>
        <p:spPr bwMode="auto">
          <a:xfrm>
            <a:off x="181480" y="2507433"/>
            <a:ext cx="3238392" cy="1882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441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23"/>
          <p:cNvSpPr txBox="1">
            <a:spLocks noChangeArrowheads="1"/>
          </p:cNvSpPr>
          <p:nvPr/>
        </p:nvSpPr>
        <p:spPr bwMode="auto">
          <a:xfrm>
            <a:off x="179238" y="476672"/>
            <a:ext cx="9217298" cy="34163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s-MX" sz="3200" dirty="0" smtClean="0">
                <a:solidFill>
                  <a:srgbClr val="A80000"/>
                </a:solidFill>
                <a:latin typeface="+mn-lt"/>
              </a:rPr>
              <a:t>13 Laboratorios  </a:t>
            </a:r>
            <a:r>
              <a:rPr lang="es-MX" sz="3200" dirty="0" err="1" smtClean="0">
                <a:solidFill>
                  <a:srgbClr val="A80000"/>
                </a:solidFill>
                <a:latin typeface="+mn-lt"/>
              </a:rPr>
              <a:t>Inst</a:t>
            </a:r>
            <a:r>
              <a:rPr lang="es-MX" sz="3200" dirty="0" smtClean="0">
                <a:solidFill>
                  <a:srgbClr val="A80000"/>
                </a:solidFill>
                <a:latin typeface="+mn-lt"/>
              </a:rPr>
              <a:t> Asociadas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MX" sz="2800" b="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Procesos enzimáticos (PUCV)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MX" sz="2800" b="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Planta piloto de </a:t>
            </a:r>
            <a:r>
              <a:rPr lang="es-MX" sz="2800" b="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bioprocesos</a:t>
            </a:r>
            <a:r>
              <a:rPr lang="es-MX" sz="2800" b="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(PUCV)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MX" sz="2800" b="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Cultivos celulares (PUCV)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MX" sz="2800" b="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Procesos alimentarios (PUCV)</a:t>
            </a:r>
            <a:endParaRPr lang="es-MX" sz="2800" b="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149" name="14 CuadroTexto"/>
          <p:cNvSpPr txBox="1">
            <a:spLocks noChangeArrowheads="1"/>
          </p:cNvSpPr>
          <p:nvPr/>
        </p:nvSpPr>
        <p:spPr bwMode="auto">
          <a:xfrm>
            <a:off x="4932040" y="104775"/>
            <a:ext cx="421196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s-ES" sz="3200" b="1" dirty="0">
                <a:solidFill>
                  <a:srgbClr val="C00000"/>
                </a:solidFill>
              </a:rPr>
              <a:t>    INFRAESTRUCTURA</a:t>
            </a:r>
          </a:p>
        </p:txBody>
      </p:sp>
      <p:sp>
        <p:nvSpPr>
          <p:cNvPr id="9" name="Text Box 123"/>
          <p:cNvSpPr txBox="1">
            <a:spLocks noChangeArrowheads="1"/>
          </p:cNvSpPr>
          <p:nvPr/>
        </p:nvSpPr>
        <p:spPr bwMode="auto">
          <a:xfrm>
            <a:off x="3203848" y="4549477"/>
            <a:ext cx="5976664" cy="26776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MX" sz="2800" b="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Termodinámica de Procesos (USM)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MX" sz="2800" b="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Procesamiento de material biológico (USM)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s-MX" sz="2800" b="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920" y="1187242"/>
            <a:ext cx="2987749" cy="199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90" y="4221088"/>
            <a:ext cx="3316287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14 CuadroTexto"/>
          <p:cNvSpPr txBox="1">
            <a:spLocks noChangeArrowheads="1"/>
          </p:cNvSpPr>
          <p:nvPr/>
        </p:nvSpPr>
        <p:spPr bwMode="auto">
          <a:xfrm>
            <a:off x="2500492" y="75935"/>
            <a:ext cx="4363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s-E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s-E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REDES NACIONALES</a:t>
            </a:r>
            <a:endParaRPr lang="es-E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5 Marcador de contenido"/>
          <p:cNvSpPr>
            <a:spLocks noGrp="1"/>
          </p:cNvSpPr>
          <p:nvPr>
            <p:ph sz="half" idx="2"/>
          </p:nvPr>
        </p:nvSpPr>
        <p:spPr>
          <a:xfrm>
            <a:off x="107504" y="1470474"/>
            <a:ext cx="4562620" cy="2683981"/>
          </a:xfrm>
          <a:gradFill flip="none" rotWithShape="1">
            <a:gsLst>
              <a:gs pos="8000">
                <a:schemeClr val="bg1"/>
              </a:gs>
              <a:gs pos="29000">
                <a:srgbClr val="FFFFCC"/>
              </a:gs>
              <a:gs pos="50000">
                <a:srgbClr val="F9F8F5"/>
              </a:gs>
              <a:gs pos="86000">
                <a:schemeClr val="bg1"/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endParaRPr lang="es-ES" sz="2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s-ES" sz="2800" b="1" dirty="0" smtClean="0"/>
              <a:t>Convenios Colaboración</a:t>
            </a:r>
            <a:endParaRPr lang="es-ES" sz="2800" b="1" dirty="0"/>
          </a:p>
          <a:p>
            <a:pPr marL="0" indent="0" algn="just">
              <a:buNone/>
            </a:pPr>
            <a:endParaRPr lang="es-E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s-ES" sz="2800" dirty="0" smtClean="0"/>
              <a:t>+</a:t>
            </a:r>
            <a:r>
              <a:rPr lang="es-ES" sz="2800" b="1" dirty="0" smtClean="0"/>
              <a:t>60 instituciones públicas y privadas</a:t>
            </a:r>
            <a:endParaRPr lang="es-E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http://s6.postimg.org/vexaln5y9/Best_Garden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200" y="755475"/>
            <a:ext cx="15240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lean-energy.cl/sitio/images/logos/clean_energy_transpa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254" y="858582"/>
            <a:ext cx="1063414" cy="37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grs-static.biz/assets/images/lugares/Chocolates-Pares-4036-8151-lar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00" y="2169878"/>
            <a:ext cx="849321" cy="55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agrifoodgateway.com/sites/default/files/company_logos/bayas.gif?129186319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510" y="6440836"/>
            <a:ext cx="1428750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concursolbn.conaf.cl/images/logo_conaf_arbo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849" y="4990540"/>
            <a:ext cx="1119018" cy="68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cidta-ucn.cl/imgs/empresas/algama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990" y="2519487"/>
            <a:ext cx="950684" cy="82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asof.cl/wp-content/uploads/2013/10/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983" y="5623035"/>
            <a:ext cx="1007892" cy="55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gmkfreelogos.com/logos/B/img/Brown_Group.gif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21" b="39288"/>
          <a:stretch/>
        </p:blipFill>
        <p:spPr bwMode="auto">
          <a:xfrm>
            <a:off x="155575" y="5963785"/>
            <a:ext cx="1584176" cy="33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ww.ckconsultores.cl/img/links/avomex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00" y="820415"/>
            <a:ext cx="981165" cy="29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2.bp.blogspot.com/_3NbcmLRaF64/Sv2tm9q7ggI/AAAAAAAAAGo/eoxcxHKDa8A/s400/Logo_Cluster_Fruticola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39"/>
          <a:stretch/>
        </p:blipFill>
        <p:spPr bwMode="auto">
          <a:xfrm>
            <a:off x="7580544" y="3666906"/>
            <a:ext cx="1446774" cy="64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30" descr="data:image/jpeg;base64,/9j/4AAQSkZJRgABAQAAAQABAAD/2wCEAAkGBxITEBQUEBQUFhQVGRoXFRgYGBcXFhccFhoYGRUXHRocHCggGCAxHxgeIT0hJSkrMC4uGCIzODMsNygtLisBCgoKDg0OGhAQGywlICQsLCw1LS40LCwsMSwsLCwsLCwsLCwsLC0sLywsLCwsLCwtLCwsLCwsLCwsLCwsLCwsLP/AABEIAHkAtgMBEQACEQEDEQH/xAAcAAEAAgMBAQEAAAAAAAAAAAAABgcBBAUCAwj/xABDEAACAQMCAwMIBgcGBwAAAAABAgMABBEFIRITMQZBUSIyQmFxgZGhBxQjM1KyFTRTYnKSsSRDY4LB4RYlVJPC0fD/xAAaAQEAAwEBAQAAAAAAAAAAAAAAAQIDBAUG/8QANBEAAgECBAMGBAYCAwAAAAAAAAECAxESITFBBCJREzJhcYHwobHB0QUjQlKR4RSCFTND/9oADAMBAAIRAxEAPwC8aAUAoBQCgFAKAUAoBQCgFAKAUAoBQCgFAKAUAoBQCgFAKAUAoBQCgFAM0B5L0IbtqfC8v4ol4pXRB4swUfM0KyqRjnJ2OHN2709TgTcZ/wANWf8AKKi5hPjaMdWeT27tOuLjHjyJcflqMXgU/wCQ4e18R7g7c2DHBnCH/EVo/wAwFTdFocbRnozuWt7HIvFE6uPFSGHyqUdEakZK8WfYNQsmjINCTNAKAUAoBQCgFAKAUAoBQCgFAYzQHK1zXobVQZm3bZEUFpHPgqjc0bSMKteNN2lvsQ/Wu0k+M3EosUI2iUCW8YeJ9GKqOdtTkqV5fqeFdFqRT9LKxZ7Wy5hUeVPdEzMMDO5JCIfV8qrivojjddLOK9XmzTTtdfSMqJNywxVQI1VF8ogDoNhvWam27Ip/k1W7J28sjo3Euoq86Jeu8kALSIGcNhfPZcjDYq/Ps8zS9ZOXM+U8Wmuak1vzmmjeIsyAT8s8RUZYAMN9j41CdTW47etgxN5Hwte0duzcU1tyX/bWjGJwfEofJb/7aoVSN8yqrwk7yjZ9UTTR+0k4XihkW/hG7ADl3cY8SnST3da1UsssztpcRNLJ4l8V6Eu0XWoblOKBw2NmB2ZT4Mp3U1e9ztp1o1O67nUoaigFAKAUAoBQCgFAKAUAoDBoCPdoteMTLDbqJLqQHgTuUd8kmPNUfPFJO2hy1q+F4YK8vgvMrjUNa5c/BbSCa7kISS7fHCpY45cOdkUE+dWMp/pWp506uGVoO8nv9jnaPBGt28N6jc9iyCWQ8SxyNtExU+eCe8nworJ2lqYwX5jjU3y9ep70hhEl5aXfLVhh0EueWJojt07iD76QurpkwtFSpzdjgqwWZSpD8LBvIBwcENsDv6qyur5HNG8Wd+61jE1zcQwz8y4DoC64WNZAA5GPOO3qxWrds0tTqlVeJyS1NS61VDYwQI3CYuPjR488bO2cq3o4FQ5JRwmU5J01F7M99lLWJRLdXHDyoRhAwyrSuMICOpUdTUUklmyaUY2cpLL6ni6jDXMX6N42lCLxtErKOZvxMg9BenXaoeb5NRK2Ndn4fzuSDS9YM02JWW21FDwLMMCOcj+6mUbEnpkVqpbPU6qdZzlZu0uvXwZYvZvXefxRyry7iLaWI9R4Mv4lPcaunc9GjWx5PJrY7lSdAoBQCgFAKAUAoBQCgMGgOV2i1dLW3aVhkjZFHV3OyIPWTRuxjWq9nFyXoVdrlzMhNvHmS+uvKumU+UoIytuhzsAOv+9ZSbvZank1ZOKwX5nm/saFppEH1bhvIp7aVX4eaY34Cr+ZxqRuM5GV6bVXBlnsZwhC1p3Te+39GvqE0l00duqieeIlFnQkccY6cWRjAPpnG1Q7yy3IvKq1Farf38zLrAknl8d9ct3KzGHiGw3HlzH2YFQ7J55sJRTz5n7/AJJNp2g6vIBwCG0TuVVVD8AC3xNXSqPojqjQrzztb+De/wCCtU6/pBs+18VbBL9xo+GrvWRzdU0XVolPNjhvEHUFVdsewBX+BJqGprxMZ0q8Fmrr36kZ+o21wSsPFbT5xyZW+zY+CuQCh9T/ABqlk30ZzYIT7uT97+/M3tE1hreZkuVEfJRikQThJlUfZ5x1JJ6nINWhKzsy1OfZyvLb6mhcaLy4WlvJDHLIpaKLGZWJ34nHoL7d6o4WzZWVFxjik/I7/Z7VJLlFZG/t9oCYzn9YiHnQt4n/AGNaU53Vuh0U6rqRy7y+KLR0LU0uYEmjPksOnepGzKfAg7Vre56tKoqkcSOkKGooBQCgFAKAUAoBQGDQEB7TaiDdu7bxaenM4e57iXaNT7B/Wqye55nESTnd6Q+bK9tNJknYSSXMEcsh40Ej8MjEnIbI2TJ6ZrFRet8zhVNz5nLNv35H01TUbx3Ns5lEzHlyx8XEkhJAQhfRJ9W3fRyloKlSticZb2XqbkVi7Sfo+xILH9bmHpEecue6NemB5xzU2/TE07Nt9lD1fvoTnSW0rTByzPEJSPLdjxOfgPJHqrZKyPVo8PCkrLUlem6lBOvFbyxyL4owb446VNzoNygMEUBGu1nZCC8QkgJMAeGQDf2N+IVWUMRy1uGjUVlkys3tJJWNld7XcW1vIer4GRCzd4I3VvGsrN8r1PLwuf5UsmtDmQRi5lZ7qaOHgULIzA8xyu3mdWbbHd0FVaUtcrGMUpy53Y2LrVIIpLeSyMoe3OOKQKDKuSc4UeT1K4O+CKlyikrbEyqRU04bblj9mLtY71kj+4vUF1B4B8fbL/rWy1PT4eajVdtJK5NhVj0DNAKAUAoBQCgFAKA8SvhST0AJ+FCG7K5SOu3hOmIzefe3Ek7+tY8Kg9nSsaj5fM8OrL8lX1bb9/Q0RNYzRqZzPDMihW5aq6SBRgNg7q2NvDaqtRl3tTJdi1d5Pw0NnTLv9bvQCDEixw53KvIOBCT3kKCfaaRebkWpvKVR67Ha0wfo/RzcdJbogcXeF34QD7Mn/NWlPKJ6PA08MMW7K41HXONiSPVtjp8am9zuSPtpWsvFIslu5R1327/Ue4juwakkvbsR2ujvou5ZkxzE9vpL4r/SpQJPUg88NAV99LWk/ZJdxjEkJALD8JPkn3Nj41nVWV0edx9PJTWq+RB9fBa4guIkRvrSK/CwBTmn7OVcHbzhn31R6pnnVs2prf57n37QQWUSspRDc4GBAzCOJuEcQdixD79ygeFTLAo23LVlTjdLXLT+7/A6/ZO7/sdnITva3Yiz+5ceT/5/Kpp5wRvQneEZftfwftluCtT2TNAKAUAoBQCgFAKA0dcOLWcjuik/Kah6GPE/9M/J/IpjXpQlvpJIyqxcZHj5alh8q528oHkcS+5fp9WeE0+3WT6yb2Fow3M4BnntvnllMbE9PCr4EpYrmbowcb4l5Gqu2ktjbiu8H/LFkD51W94Mj/w/2+ha+r9nEvdLW3zwkxoUb8LBQVPsre3Ke9S7i8l8j8+9ouy93ZyFbiJ1x0cAtGw8QwGPccGq2sbKxxY59+ue7bc+z10zsLIsz6ONOvRcxXAidEU+UWHBxqdmGDv0+Yrnq8XTpLmYUG9i431N89EHtbeuWX4pBaL5GqoSZ9k1LH3i4H4geID294rejx0KjtoUlTaNHtugbTbrPTlMR7hkfMV2S7rOTiVenLyKgunH1CxMgyFmmBHivEjMPmayycYs8GV+zj6/T6n2cWEaAfZzPK5LMolVII+4KNiX+NTeKLTVOMOV3l8vubPZg/8ALrrHQT2xH/dWoj3Wb8PnSlfqi8BW57goBQCgFAKAUAoBQHxvIeON0/EpX4gijKzipRcXuUbrsZbTLFj1hM1u/qIIKj5GuaS5F4HhV7ulFvq0RcCqHId7SV5lhdxd6FLhR6lykmPcRV45xaN6bbpyXky3fo/1QT2ELZyyDlv7U2/pg++t4O6PY4OpipK+2RInUEYIBHgd6sdZFdRsbRrr7mESRb54FDZYbHOK8v8AEKskkkaUlFyzNps4291eDLFZ5nfHCjg6hpMjHIyxrlhQktWbOa2OhaOYLfExyd9s569FHjXoUITnZLU5a04mr2/v+TpXLc4klATHfjzn+Qx76+neVM8Pjqlqdt2Vx2k+zhs7f0o4jJJ6mnYtj3Lis5qySPKrWUYx6L5nCFZnMTnspbE6eF77i9hQetYirOR8D8K6aemZ6PDRvSt1ki5RWh7RmgFAKAUAoBQCgFAYNAVj2j0ry761A+9AvLceLptMo9Zx09dUa1R5NalzTprpiKvrmPLN7RdSNvOkgGQMh1PR0bZ0PtBPyqYuzL06jhJSRLdC1UaZdAgl7G58pGG+B3H+JehHXAzWseR+DO2lV7Cpdd1lu21wrqGRgysMgg5BB8K18j2IyTVzh9p+yMF6VZ2kilUYWWJyj464Pc49RFQ4qWqLEQuPo71KMZtNVkJ7llQEH3jp8Kzlw9J6oXsfC17O9os8MtxbcP4lO/5KxfB0r90tfxJHpnZ9bVTcahPzDGM5YnhXHt84+6uiNOEFkrGU5KPNIhmpap9euWurgFbO281ehc5ysY8WY4z4CoxYnfY8adXtZ9o9ERHUr15pXlk85ySfV4D3Db3Vi3dnHUk5SbZ8EUkgAZJOAPWelRa5WxbnZ7TuG7tbZfNsYjJMe7nTg7e3DE++upLQ9elT/MjBaRXxeZYIqx6ZmgFAKAUAoBQCgFAYNARzthpbyRpNb/rFseZF+9+OP2MNvhUNHJxNNtKcdV8Spe1enplbq2H9nuMnH7KT+8jYd29YTjujyeIgsWOOj92I9WSOU6mk6qI1aKZeZbucsmcMp/aRt6LD4Hvq8ZbPQ2p1LLDJXRItFvLq1BfTpPrNt1aIjy08Q0fnKf3kyDWsW78uh1U5zp50Xde/eRKtP+lG1O1wksLjrtxgfDyh8Kt2sVkzrhx8H31ZnTP0h6bj78+zly5/LTtIdTT/ADqPX4M5N99KMHm2kUkznZcjhHw3Y/Co7RbGUvxCOkYkV1q4uJ2EmqymKPqlumOY3qCej/G+/hVXfWRyVJym1Ks8ui9/Mjmq6oZeFVURwx7RxDovixPpMe9jWcp3yWhyVKmLJaHPqpQlPZCxWNTfTrlIjwwJ3zTHZFHiAd/b7K1pRssR1UKeFdo9F8WWv2Q0loISZt55mMs56+U3oj1AbVslZHr8PScI56s79SdIoBQCgFAKAUAoBQCgPJFAQbtNofJaWWOPm20293AOoP7ePwYeA8Kq0cFalgblHNPVFZ67ohhxLE3Ntn+7mHT+Fx6LDwrCVNxPKq0VHOOaOTHGWZVAySwAHiWOB86old2Mopt2R3tQ0+G2m5QnlE6efIgAjRuvDt5ZA8R49K0cYxyua1IqldfqR7fV7wJC06xzJLnlc6OOQvwkKd8cY3ONz30bkl1LynUyxK5iS+ZeMnT7UcogSExyeQT0DDmYpn0Ic3+1Zef3Pf6RvOeltlLQuVXEcaRACTHCxZRxYIPjU4pXw6B1JpqOmnhrucvXdPeGVg/MO5BeQYLsuxI3Jx6zVZKxlVjKE3Fs5xrO7MzvaDoAdPrF0TFaJ1bHlSn8EY6sT0yK0jBvNnTRo35pZL3kWd2b0ZpXS4njEUcYxaW+2Il/aMPxn5e2t0j1KFJy5mrLZfUmIFWO49UAoBQCgFAKAUAoBQCgFAeStARPVuypVnksSiM/3sDjNvP48S+gf3hUNHFU4ezvT/h6MgGp9n4uYAubG4ztFMTyWOdjFOMgb9AaycFqsmcE6KxZZPo9PR/c5vaPTboMZJ7dg7HLSoeKNzjzvJyBn2+6qyTbu0Y1KNXvNfU3bbXoGnsUPB9XgRA7SRjIYEs5DecNwB1xnuqzqK6RftU5Qvey97GuNVjeHUeN8NOyPGD1bEhO3uquNO+YVVNTvqz4dor2GcQyrL9ssMaOgRs8aZGeLp0x8KSak77la08WGS139DfvbO5vzzVtCjFUEk0jFEygwW8rAGR12NWs5LQtOFSraTVvE2NH7PwK4CKb+ceimVtIz4vKfP8AYPhSEEvEvToR0XM/DQsHSOzDcaz3rLLMv3aKMQQDwRPH9471rbqejToPJzzttsSgCpOszQCgFAKAUAoBQCgFAKAUAoBQGCKEWPhd2UcqlZUV1PUMoYfA0KypxkrSVyPP2LjTJtJp7bPoxuTH/I2R7qjCYPhI3vFteRo3PZS7J8p7GfwM9qob+ZP/AFUYTB8LUvfll5pL0yRqf8G3H/TaV/LL/TFRgXRBcPV/bD4/Y3LXsrdjzZbODx5FqvF7mY/6VNmSuFnbJxXkjfj7Fwsc3cs1yfCVzwfyLhflTD1NVwkXnNtkgtrRI1CxqqKOiqAoHuFWOmMIxVkrH2AoSZoSKAUAoBQCgFAKAUAoBQCgFAKAUAoBQGMUAxQGaAUAoBQCgFAKAUAoBQCgFAKAUAoBQCgFAKAUAoBQCgFAKAUAoBQCgFAKAUAoB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56" name="Picture 32" descr="http://www.cmcevent.com/archivos/clientes/comite-paltas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2" t="7506" r="16875"/>
          <a:stretch/>
        </p:blipFill>
        <p:spPr bwMode="auto">
          <a:xfrm>
            <a:off x="5823370" y="1715147"/>
            <a:ext cx="851418" cy="81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e84464e6f628648ffc7a085300927468a3da4fd5-www.googledrive.com/host/0B4Lo3-KppmcFVGlUNy1kcW1uTjQ/sites/default/files/desert_king_ch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070" y="3762798"/>
            <a:ext cx="936104" cy="4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://www.eckart.cl/img/logo-menu-principal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1" y="2625209"/>
            <a:ext cx="981391" cy="60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://www.bancoestado.cl/imagenes/pequenaEmpresa2008/fedefruta.gi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089" y="2173585"/>
            <a:ext cx="1170177" cy="35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://www.seim.cl/wp-content/uploads/LOGO-FRUSAN-NUEVO-copy-300x138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0" t="9651" r="6488" b="14460"/>
          <a:stretch/>
        </p:blipFill>
        <p:spPr bwMode="auto">
          <a:xfrm>
            <a:off x="5065256" y="4297809"/>
            <a:ext cx="1203320" cy="49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://bioniusa.files.wordpress.com/2010/12/fraunhofer_gesellschaft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435" y="2070488"/>
            <a:ext cx="1212062" cy="29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http://www.fundacionchile.com/includes/thumbnailer.php/fill/750/300/Logo_Fch373720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8" r="17735"/>
          <a:stretch/>
        </p:blipFill>
        <p:spPr bwMode="auto">
          <a:xfrm>
            <a:off x="8349989" y="3063060"/>
            <a:ext cx="668288" cy="42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http://ucv.altavoz.net/prontus_unidacad/site/artic/20130617/imag/FOTO_0220130617191219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057" y="4298118"/>
            <a:ext cx="694261" cy="86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http://www.vinadelmarchile.cl/css/images/logo-footer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600" y="4293096"/>
            <a:ext cx="1090376" cy="89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http://www.elindustrialista.cl/wp-content/themes/striking/includes/timthumb.php?src=/wp-content/uploads/558_558_logo_azul.jpg&amp;h=250&amp;w=628&amp;zc=1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374" y="3402368"/>
            <a:ext cx="959551" cy="38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http://www.cl.all.biz/img/cl/pred/logo/small/1273.jpe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1" y="4476397"/>
            <a:ext cx="6477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http://3.bp.blogspot.com/-aTJCWUJ-VXA/T1-GrUrsZQI/AAAAAAAAA08/JF_LqdFRUGc/s243/infor%25282%2529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780" y="4887228"/>
            <a:ext cx="632576" cy="55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http://www.sancarlosdechonchi.cl/wp-content/uploads/2012/09/fotojunaeb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718" y="3729868"/>
            <a:ext cx="663083" cy="60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http://www.maspack.cl/images/clientes/manqueley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908" y="1332010"/>
            <a:ext cx="693400" cy="65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http://jomi.needmsn.com/wp-content/uploads/2010/05/knop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31" y="820415"/>
            <a:ext cx="956101" cy="95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62" descr="http://www.aeeg.cl/img/00096447_100.jpg"/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5" r="13215"/>
          <a:stretch/>
        </p:blipFill>
        <p:spPr bwMode="auto">
          <a:xfrm>
            <a:off x="6307194" y="5762648"/>
            <a:ext cx="668288" cy="63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 descr="Naturalresponse-es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322" y="5251356"/>
            <a:ext cx="1566174" cy="48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66" descr="data:image/jpeg;base64,/9j/4AAQSkZJRgABAQAAAQABAAD/2wCEAAkGBhMSERASERIVFRMRGBgaGBgWFBUbFhkUFBcbGxsgGx0ZGyYqFx8jGxcfIDsgJCcpOC0yGB4xNTw2NSYrLCkBCQoKDgwOGg8PGikkHyUuNTQ1KjAtLDA1NCs1NS4sNTU0NCwpNjQ1LiwyKiwtLCksLCwvLCovLjAsNC4qLSktLP/AABEIAFAA8AMBIgACEQEDEQH/xAAbAAACAwEBAQAAAAAAAAAAAAAABQQGBwMCAf/EAEQQAAIABAMFBQMHCgUFAAAAAAECAAMEEQUSIQYTMUFRByJhcYEUMrFCUnORobPBFSMkNDVykrLi8DM2dJPRJWKDo7T/xAAaAQADAAMBAAAAAAAAAAAAAAAAAQIDBAUG/8QAMhEAAgECAwMLBAIDAAAAAAAAAQIAAxEEIfAxQXESEyIyUWGBkaGx0RRCwfEFIwZS4f/aAAwDAQACEQMRAD8A3GCPjMBqdBEf8oyuG8T+IRLOq7TCSYI8o4OoII8DHqKBvCcqqpWWpdjYCKxVbRTHOhyL0HH1Me8cqGnTxJTXJy/7jxJ8h+MNaDZ+Wg7wDt1PD0EeexLYnG1WpUDyUXIntOt3nunRpczRQO+ZO6JJWIzOImN/ET8Yb0GNXIWZz+V/zEuowiW490Keq6QgqaRpbZW9D1EcevTx38UwqhuUvjbxB2cZmDUcQLWsZbIIg4RVZ0seK6enL+/CJ0eyw1dcRSWqmwjXlOU6lGKmEEEEZ5MIIIIIQgggghCCCCCEIIIIIQgggghCCCCCEIIIIIQgggghCCCCCEr21dFMmmQktSffJ+aLZbXPrHil2SIHfmDyVfxJ/CGWL40sgAe87cB4dT4QnkTp1Q1sx8baKB6RwMe2HFWzKXc7hlr1gi5k3jFdnwpuk1lPkPwtEkTpssfnAHUfKXQjzEe6TCZcvlc9SP7tHavl5pcwdVPwjYpYTmqZqKOQdtgxI8QcvTxmQtc22xbs1QZUM1tZk0knwF+H16w5hdKYIJbrorZVYcr8AfMH+9IYxtYErzQQbgPG+d/H3ifbCIeKUmdD1XURMgjPXorWptTfYRErFSGEQ4FMs5HUfCH0IKBMs+w5Fh6R62q2cFTLYrPnyZiKcjSp81Bfj3lRgG9Y43+O3+mKN9rETYxnXuOyPYIyTsy7QHVkpa12KzgGkzJjMW7/AADMxuytyPhaNXnyQ6spJAYWOVip16EajzEeidChsZpK4YXE6QRnDbKkYssj2qt9nMkzcntlT7wbLbNvL2vraNFlS8oCi9lAGpJOnUnj5wmAGwygbz1BBBExwgivptfLbEPYEXMyIzTGvYKRlIUC3eJDXvy066WCGQRtiBB2QggghRwgggghCCCCCEIIru2W2cvD5aFlzzZpIloDbNltmJNjYDMNfERYodiBeK4vaEEVTCMIxBcRqJ06eGpGByJc8yMvdt3Sutzzi1wEWgDeEEEEKOZpOrjNqJznm2n7o0H2ReNnqYLJU831P4RnMsbucyHkSvqpIjRtnqkPJUc00P4RwMGAcWWbbbKYaLErGcEEEd+ZovOELnDZjlBvl5XEMIII16GGpUARSW19aEosTthBBBGxJiemX9JbwvDSo9x/I/CF2HC86ael/jDCqayOein4Rxv4Uf0s3a7H1t+JsYg9IDuEzKVsOtfgeHFABUSqdchPBlI1RvA9eR9YYdme3TTh7HVXFRK0UtoXC6FWvwdba9frh72an/pWH+ElB6gRW+0/YpmP5QpLrOld6YF945bEOtvlLb1Hlr6K4YlG7ZosCOmsssz9rp/pG+9ip9q2M1dLNp1lVTrLqt4coVQV3RliwYC9jvPAi3HWO2we1Zr62W7raZLpSjke6zbwG46XGtuUQO3NrTcMJ4Bam/8AFTwU1tUCmJjdCRNC2olzvZ5jyJ5kvKR20RWDZVvYg+XI84rnZhiU+roZ7zp7mY01gJndzKN2lsoIsLXva0WvHv1Wq+imfyGKZ2JfqEz6Zvu0jGOoZTdcSuYThE1scq5IrJyzFU3nhZO8b83LOoKZeYGi8hGj4hh9RLonVKxzOlhm3syXLLNYE2IUKB0uByim4F/mWu/dP3UqNExj9XqPo3/lMVUOY4CJBkeJmXbF1eJYjS1MtKpkJm5nnvcsA0tAJUsLbJqCxItbMLak2svtVbhmF3mK1ZUK1hbO5VWOmY6s9vLmPOF/YX+pVP8AqD9xJi0bbbWLh9NvimdmYIi3sC5BOpsbABSfSKc9PkgRIOhyid0Q7TYJV+w+1GtnrVSU3hCNllE2uy5BpYcib+N4f7C461ZQyJ8z3zmViOBZGKk25XteEWKUNRUYdOqKuee9JLrJkgpLW65hnNy00+oGuoPGJPZF+y5P78771olup4xjr+Er/aDjVZS19Ii1Mx5U10fdS1VWIWct5dx72Yd3iOOsOqbZvFDXSaqbWLuySZklC+7RbaIFvaZ++QDp6Qk7T/2rg/0kr/6ZcapDZrKLQUXY37ZjfbLRulRRs095gm74orBAJQUyAQmVQTe4PeJ90eMaXhOCT5O8MyunTyy2XepJAQ9QJaLfyMZ/24/42GeVT/NTxrMDn+tfGNR0z4TNdn8Wq/y3MpaipM1JSPYBQim4QglRzGa2pMNO0vap6UUkmW+6NW5DTrA7qUjIHYXFr2mA6/NMJsL/AMzVP0bfyS4t+1WCU1cBSTmtNymYhHvLY5bi/HjYjnAbBgSN0kXKkDtkGr2amyZtNUUdRUOBMQTZT1DzEmSXNiw3jEKVBzd3iBbpFujGJk+t2fmyhMm76ke+gvksurZVJO6YA3sCQdfONniKgIsdvfLQ3vKDt5gTKxqEF0b37fJbr5GEmEbYtIYZgTyuOY8RzjWGUEEEXB4g9Ip2O9msqddpEwyGPLLnl/w3BHo3pHKrYIO3KH6PdMbIynlJ5SbQdoNHMHemiWejXH2w1lbQ0zarUST/AORP+YzGs7KK0e5MkP6uvxELX7JcRPESP9z+mN6lTe1mYa4fERqVB9s2iXiMpvdmofJ1P4xIjDD2PV/zZH+5/THan7P8Vpv8HMvhJn2v6XAPrGxzY/2EXPONqa8ptsEZRS7bYnR6VkhpidZi5f8A2ICv2RdcD26paoWV8kz5j2Bv4Hg3oYlqbKL7pSYhGPJvY9hk7BdTMPUj8Y57SYXU1Evd09SlOrKyuWkGYxDad071Mul+R4+Ed8EXuHxP4CIuMzh7RTKXKLZ2fvlQVAFgdRzP2Rwv4luYwFNu38n/ALOk6c7WK6yEg7H7K1VCqymrEnSEvZPZijC/R982nhaLTFVqZrtIqAC2SZMVJJYnN3iASDxK34Xh7OxBJYZQC25W7AW7q204ka6cI6IxQqEk5aPxfhJbDFAAM9D5txiHBdhVpa+dUySqypyW3dvdctc5eWU24co77c7GriMhUz5Jks5kYi41FiCLi4I+APKGhxpAZIIYGcuYacAADrrqdRwvxiNWY4TJLSlIYzN0M1tHzZeuuvwjIcUo6V8xMYwrHo2yMTYTsjWbmZJra0TUMsoiKlgCQQC7aF7ad3ThqTHbYvYV8PBX2x5isczJu0VC1gL2OYjQDTNyizuWyHKLNY2Btxtpe0KMEqw9rs4nSgd4jE3JI6E248xFPiLME7decSYe6luzXlEOObAVDV/t1FUpJdgMwdC2tspOh7wIA0NuHGHlbgtU9NuVrVEx8wmTXpw11YEEIizFycdLlvXjHfDcXLSzMmAgO5EsC2oJsoFjqdL3jo2PIFLMrALM3Z0HG4F7g2tr9h6RP1alQSd3pH9KysQBv9ZXti9hanDrotbLmSXbM6eylWJyhe62/OXQDkeEOtrtmEr6ZpDtlNwyNa+VxextzFiRboTE1MUBsMjh2zWUgBiq89ToPOF2I1a1EunC3/OzQCDoQEJLggHX3besFTFfcDc+XZ3d4jTDE9Eiw/fwYlwjYWrFO1LVVxaRlKqkpcpsQQMznUgad0dNTbSJOwuxlRQqVm1e8lgtllIgVLtxYk3N+dgQBc8eVhxppgkuZQJYW0HHLfvW8bXiPQ10kq09Jh3YWzBmY2I15k2Px0inxNm5B464b5K4e68scNcd0rG0fZ1VVdTLqGr5amSQZQFGe6FfOtz7R3iCBrYXtFzw2TOWWBPmpNma3ZJRlrbl3S72+uOX5UXMyMrKQmfWwuvPgdCPGIWDVIkyKVGDFp3T5zXY3JiWxNyF3fodm+8oYcgFt/79rSB2gbDjEpUtQ4SZKLZSy3Uq4AZTbkbA3HzREvAcIrZaH2msE2ZlyraUAinkza3mHTqvE+cTK/GwsuoZFJMk5dbWzEX662uPrgm1B/R5cwzFmMQe7axKC5zH5p6DwgOJFuSN35NveIYY9Y6yv7SqSOzqsStauGIyt897/oRy2IAtb2jhZRDjaTZefOm0lTT1CyqilDDvSyZcxZmW4IDXUXXx4+RhvOxpF1sxQOELi2UMTbrqL6XEEzGkVpqWa8pQx04g34a+EWcUt8yNaMQw7WyESV2yc6sm071zyt1THOJUlXs8zkXZjwHzQOfGLXEBsYXKhCszTFzhBbNl06nx6xPgFUPkDskmmUzI2wggghxQgggghCCCCCEIr2M7C0lRcmWJb/Pl2U+o4H1EWGCGGIzEh6auLMLiQsHonlSlR2DsvygLZvEjkY5rRTPad8cmXJkAzG4F7393n0hjBGHmlACjICZkcrfhaQcSoGmNJKsAJb5jcE3sCBb64g1OBTGWqUTFAntmGhvawFiegA4Q8giXoI977/i0yJXdLAbvm8XLhrb4TCVOSXlXQ6MTqbcukRJWBTFl0yZ1vJcuxymxJB8dTckw8ggOHQ521l8CAxDjXH5M4VcpitkbKwIIJFwbHgbdeEQ3w1nmGa2VXEtkUKSdW5kkC9ulusM4Itqasc5C1CoyiNsCfdUyhkLSDexByEZSLdefGJdRhrPuASuWW4ZgBYd0HKFHQE/ZDGCIGHQCw7vT9SziHOZ7/X9xfOoX3++QrqmQhr6a3BFuPlpHCTgZRqbK4yyQ97jvMz2ueOnD7YbwQzQQm51sPuBEK7gW1vH5MjVMuZmRpZHduCrXAYG3MXsRboeJhbUbPl1nm6q85kbQEqN2bgHrfW504w7ggegj9bWVvaCVmTq6zv7xVVYU8zfMWUTJkvIoFyqrz1trfyEEzCnL05DqBJVge6eLAC6i/IDneGsEI0EOu+8YruNd1oiGATNyZedSTNEw3BIIDZrHW7cunCJ0ygYz5UzMLS1YWtqSxF7dOAifBAuHRch3emYgcQ529/rlEtLgbCXLkuymXLfNcXu9jcAjlrrxN7R9n4K7LVd5Q9QdDrogAAHxPrDmCF9NTta2rW9o/qal762394pqsHaYUDFMqZcrAEOhHG2vA29PGG0EEZFpqpJG+Y2qMwAO6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92" name="Picture 68" descr="http://www.naturalis-sa.cl/imag/logo-nutrartis-300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886" y="5197977"/>
            <a:ext cx="1501838" cy="50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70" descr="data:image/jpeg;base64,/9j/4AAQSkZJRgABAQAAAQABAAD/2wCEAAkGBhAQEBIUExQWERUWFBgWFRgSEhcSFxYWFhwZFBYcGhYYHCYeGBsjGRceIjIhJScpLC0sFx4xNTAtNSYrLykBCQoKDgwOGg8PGjUcHCQsLCwsKSksLCksKSwpLCwsLikpKSwpLCw1LSwsKS0pKSosLDApNCksLiktLCkpLCksLP/AABEIAGAAxgMBIgACEQEDEQH/xAAcAAEAAgIDAQAAAAAAAAAAAAAABgcEBQECAwj/xABCEAABAwIBCAUHCwQCAwAAAAABAAIDBBEhBQYHEjFBYYEiUZGhsRMUMjVxctEXI0JUYnOCkpOywTNSU+HS8BYlQ//EABoBAQEBAQEBAQAAAAAAAAAAAAACAQMEBwb/xAAmEQEBAAIBAwMDBQAAAAAAAAAAAQIREgMhMQQyQSJR8RNhcZGh/9oADAMBAAIRAxEAPwC8UREBERAREQEREBERAREQEREBERAREQEREBERAREQEREBERAREQEXhUV0UfpvYz33BviV4x5apnGzZ4nHqErCe4oM1FwHXXKAiLglByi6eVb1jtCeVb1jtCDui6h46x2rsgIiICIiAi85KljTZzmtPFwHiu4KDlERAREQEREBERBiZUyrFTROklcGtHaTuAG8nqVU5waSKqoJER83j3avpn2u3ewLEz5zlNZUENPzMZLYxuJ2Odz8FKMxswGajZ6lusT0o43bGjcXDeeG5crbldRepPKDU2Rayq6TIpZvtEEj8zsF7y5lZQaLmmk5Bru4ElXpg0bgByAXSKqY/wBFzXe64HwT9OHKqLocvVtG+zJHxkbWPuRzY5WXmhn/AB1hEcoEU24fRf7t9h4LdZdzbp6xhbK0X+i8YPaesH+NipjLuRZaGoMbjiLOjeMNYXwcOo37Cs74HbJfa0ueZ/8AX1X3Tlj5j5x+e0wLv6jDqScTtDuY/lZGefq+q+6cum9xPypOkgmmeGRh73nY1pJJtid62X/imUvq83f8Vk6PPWMH4/2lXWuWOO4u3Sijm9lKPHyNQ3iA7+Cu9HndlCmdbyr8NrJhrDmHYq8lrMtZuU9YwtlYCdzhg5p6w5Vw+1Zy+7SZp6QYqsiOQCKY7Bfov90nfwKlyojOPIEtBUahJt6UTxhcA4Hg4FWpmLnIa2mBf/VjOpJx6ncx33W45fFZZ8xI1w51hcrlRjSHlrzaieGmz5fm29dj6R/LftV26iVXZ25X87q5ZNrb6jPcbgO3E81Z2jnLnnNG1rjd8R1HcW/QPZhyVY5Czbkq2VDmf/KPWH2nbQ3sB7lnaP8ALnm1YwE2jl+bfwJ9A8nYc1xxurt0s7LqREXdzEREBERAWrznrDDR1DxgWxOt7SLDxW0Wkz1jLsn1IH+MnsxWXw2KfzXyaJ6uniIu0vGsOtrekRztbmr62KkMw5wzKFOTvcW83Agd6u9wuFHT8Ky8qJz5zzmrZ3ta9zYGOLWNabB1rgudbbfqO5RqlqXxOD43OjcNhYS0921ZGWckvpKiWF4sWONuLSbtI6wQsNee22vofQ6fTw6Ux6c+nX9/le+j3Ol1fSkyf1Y3akm4Owu1w9o7wVhaVcmtfStlt0onjH7L8CO2x5LE0OZLfHSyyuBaJngsvvawWv7CSexbbSZUBuT3g7XPY0dt/AL0Tvh3fh/W4YYepzx6fjf5/wBRLRRWFtXJHufHfmw4eKn2efq+q+6cq50XRE19/wC2J1+dgrGzz9X1X3Tkx9ryXyq7R56xg/H+0q61Smjz1jB+P9pV1p0/DMvIiIuiUP0oZOElEZLdKJwIPBx1XeKieiutLKxzN0kZ7W4juupppIqA3J0oP0i1o9usD/CgmjKEuyg0j6MbyeYDf5XLL3Rc8LjVNaR8tecVhaDdkI1Bxdtee3DkrQznywKSlll3htmDrecG96pDJ8sfl2OnJLNcOksNZxF9Y4cT4p1L8GM+VwZg5E82omBws+T5x/4vRHJtu9VnnrkY0lZI0CzH/ORkdTttvY6/cp8NKlAN036Y/wCSjOfWdVFXRM8mJBKx3RLmAAtPpC9+fJMta7E3tPMzMt+d0cbz6Y6EnvNw7xY81vFUejHLnkakwuPRm2dQkaLjtGHYrcV43cTZqiIipgiIgLzqIGyMcx2Ic0tPsIsV6Ig+fsoUMtHUOYTZ8TwWu67G7XDuKujNfOOOtgD2mzxYSN3td8DuK1+e2Zja5geyzZmDok4B4/tcfA7lVUU1VQT4F0Erdo2XHEbHNXH2X9nT3LkzhzQpK4DyzLuGDXtOq8DquNo4FaOg0SZPjfrO15rG4bI7o8wLX5rV5P0uEC00GseuJwF/wu+Ky5dL0FujBKT9pzGjuJVbwvd3w9V6jp48Mc7J/KeNa1jbABrQMAMAAPAKodIedDauZscZvFFfHc95wJHADAc1jZxZ/VVW0suIY97WE9L3nbSOCy8z8wZKpzZJgY4Qb2ODpOAG5vHsU5Zcu0eeTXepHoqyIY4ZJ3CxlIDPcbv5nwUizz9X1X3Tlt4og1oa0BoAsAMAANllqM8/V9V905dNax0ne6q7R56xg/H+0q61QebeWBSVMcxaXht+iDYm4I2n2qc/K/H9Wf8AqN+C54ZSTurKbWGuCbKuZtL4t0ac3+1IP4CjWXs/KurBaXCKM7Wx3F+BdtI4K7nGcaztI2dDaqURRm8URNyNj37CRwAw7VIdFeQzHE+oeLGTosv/AGDfzPgtBmho+kqHNknaY4RjqnB0nC25vFWlV1EdNA95s1kbCbDAANGwKcZbeVbb8RXGlbLevKynacGDXf7zvRHIY81jZs6OTV07ZnymLWJ1QGa12jAHbvKjsbZK+sAPpzy48AdvY3wV7UlM2KNrGizWtDQOAwWYzld0vaIB8kDfrDv0x8U+SBv1g/pj4qxUV8InlVCZZyZJQVbo79KNzXMdsuPSaf8AvUrryBlZtVTRTN+k3EdThg4ciFEtKuRNeFlQ0dKPov4sccOx3iVr9FGW9V8lM44O+cj9o9MDljyKmfTlpV7zazURF1QIiICIiAsLKeRoKlurNG2QbtYYj2HaFmoghFXoopHG7HyRcLh478V4RaIoAelPI4dQa1qnyKeEbuo/krMWhpyHNiD3DY6TpkHhfAKQIi2TTBY2UqBtRC+J99V7S02NjY9SyUWiG/JVQ9cv5/8ASfJVQ9cv5/8ASmSKeMbuoc3RZQj/ACH8f+lt8l5nUVMQY4W6w2Of03D2F2xbpFvGG6LX5cyMyrhMT3Oa0kE6hsTbG3sWwRaxHMhZiUtHL5WPXc7VIGuQbX22w2qRoiyTQIiLR41lIyWN8bxdr2lrhwOCjGT9G1LBKyVj5Q5jg5vSHw2WwUtRZZK3YiItYIiI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96" name="Picture 72" descr="http://www.odachile.cl/logo_oda.pn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8"/>
          <a:stretch/>
        </p:blipFill>
        <p:spPr bwMode="auto">
          <a:xfrm>
            <a:off x="2319905" y="787534"/>
            <a:ext cx="987906" cy="41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8" name="Picture 74" descr="http://wolf-design.cl/icorp/gr/pentzke.jpg"/>
          <p:cNvPicPr>
            <a:picLocks noChangeAspect="1" noChangeArrowheads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r="12996"/>
          <a:stretch/>
        </p:blipFill>
        <p:spPr bwMode="auto">
          <a:xfrm>
            <a:off x="3727888" y="3831504"/>
            <a:ext cx="1079383" cy="76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0" name="Picture 76" descr="http://www.liceomixto.cl/losandes/wp-content/uploads/2013/04/Logo_proaconcagua.jpg"/>
          <p:cNvPicPr>
            <a:picLocks noChangeAspect="1" noChangeArrowheads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9" t="19361" r="15365" b="21409"/>
          <a:stretch/>
        </p:blipFill>
        <p:spPr bwMode="auto">
          <a:xfrm>
            <a:off x="1530184" y="4025423"/>
            <a:ext cx="872172" cy="52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2" name="Picture 78" descr="http://emprendequillota.cl/prodesal/img/logo.jpg"/>
          <p:cNvPicPr>
            <a:picLocks noChangeAspect="1" noChangeArrowheads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0"/>
          <a:stretch/>
        </p:blipFill>
        <p:spPr bwMode="auto">
          <a:xfrm>
            <a:off x="7741846" y="5860471"/>
            <a:ext cx="1294650" cy="31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4" name="Picture 80" descr="http://m.c.lnkd.licdn.com/mpr/pub/image-WRWpkMmM8vX40lUwCZ-xVjd_ghWHuF0Dgm-VVwUJgqhVf1F7WRWVezKMgb65uz8nyUK-/fomento-productivo-proloa.jp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7" y="5258810"/>
            <a:ext cx="573948" cy="57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" name="Picture 82" descr="http://www.quesosdonaines.com/web/ines/donaines400.gif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977953" y="6235621"/>
            <a:ext cx="602591" cy="55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8" name="Picture 84" descr="http://www.tvsiete.cl/wp-content/uploads/2013/12/SAG_logo-color_grande.jp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282" y="6121760"/>
            <a:ext cx="681227" cy="61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2" name="Picture 88" descr="http://profile.ak.fbcdn.net/hprofile-ak-xaf1/t1.0-1/c132.27.321.321/s50x50/398767_342577429183518_241784737_n.pn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126" y="4884611"/>
            <a:ext cx="626732" cy="62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90" descr="data:image/jpeg;base64,/9j/4AAQSkZJRgABAQAAAQABAAD/2wCEAAkGBxQTEhUUExQWFRUXFhwYGBcXGBodFxYcGhgXGBsaGhUbHygiHB0lHhYYIjEhJSouLi4uFyAzODMsNygtLisBCgoKDg0OGxAQGzQmICU0LDQsNDQ0LCwsNCwvLCwsLDQ0LCwsLCwsLCwsLCwsNC8sLCwsLCw0LCwsLDQsNCwsNP/AABEIAIwAvAMBEQACEQEDEQH/xAAcAAEAAQUBAQAAAAAAAAAAAAAABgIDBAUHAQj/xABGEAABAwIDBAcDCQUFCQAAAAABAAIDBBEFEiEGMUFRBxMiYXGBkTJCoRQjM1JTYnKxwRUkgpKiQ5Oy4fAWNFRzg8LR0vH/xAAbAQEAAgMBAQAAAAAAAAAAAAAAAwUBAgQGB//EADARAAICAgEDAwIGAgEFAAAAAAABAgMEESEFEjETQVEUIgYyQmFxgSOh8BUzkcHR/9oADAMBAAIRAxEAPwDuKAIAgCAIAgCAIAgCAIAgCAIAgCAIAgCAIAgCAIAgCAIAgCAIAgCAIAgCAIAgCAIAgCAIAgCAIAgCAIAgCAIAgCAIAgCAxKjE4me08X5DU+gWVFsGrq9q4mC9nEczZo9SpFVJgj9b0lws9+BvjJmPwst1T8g09R0tRDdPCPBpKyqo/IMU9LTP+JZ/d/5LPpQ+Rsqb0q33VMPmz/NZVMBszqbpLedzqd/mQfzWfpkNmyg6Rj79Pcc45L/AgfmtXjfuNm1pNv6R1g5z4j99unqLhRuiaBIKHEYpheKRjx91wP5KJxa8gylgBAEAQBAEAQBAEAQBAUSSBou4gDmUBHMe2ygpm5nPa0c3m1/Bu9yljU3ywczxTpVkqHmOjglqXdwIaBzyNBNu82W32RC58EbxDEsQfcT1cFKOLGEF4/hjzH4rSWRFeCeGLbPwjQT0dMSTLUVVS7ua1gJ/HI57v6VDLK3wdkOl2Pyw1lIBpSE976hxP9DWhR/UM6I9JXuytssN7No4uVs0hv6u71j6iTNn0qCW2y45jCcpoG3tew64G3OwN+O9bK2fwRvp9XnZjSNpdzqRzfwTvB5e+1w+CfUSRh9MTX2stnDKN3syTw/8yNkrf5mFp/pK2WSQT6bNeC5DgUw1pqiKXk1r8jz/ANOSy6oZb+TlljWxfgpkxmrp3ZJ2ua76sjSCR52uNN4uumGRF+Tna1wzOo9pGlwdYscNz2EgjzFiF0JRkuOQTbBOkuqiA7bahn1ZDZ9u6QfqCoZ4sX+wOjbM9IlJVkMLjBMdOrkIFzya7c78+5clmPOBnZL1AAgCAIAgCAIAgNdi2LMgaS4jQXNzYNHNx4LaMXIHHdoOkWerkdFh7Q/KLvqH6RRC9ri+gH3idbaAqRuMEbRg5PSIRNHC15fM51fPxc4ubAw8gPak1v8AVbruK5bcrb4LXH6VKXMymqxGaRuQuyR/ZRgMj82N3+JuuSVzZcU4EIeEYrKbuUbmdscfXBdbAtO4mVBfioiQ525rNXO00ue/ee5SVQlY+CLIsroj939Hr6wlwMDBC1tw11yZXaWJc710G5dUraqtKK2yrqxMnJ3Kx6izMqsAqoYRO+R7WyZRcyDrCCSW3be4aTf0W7vtS72jnhiYcrPRUns1bnFrHBzWvucxe65fuAAHdosV5Fdsv8iJ7un348d0vaXsJaMtsHjKSA7LcXAO6/LTWy57YSr59vY6sacL1r9S8liSm7lGrCeWMZVLiEsbcgdmj+ykAfH/ACu3eIsVJG5o47cGE/KLUtDTTG4/dZPN0DvL24z/ADDwXVVlNMqL+lSjzA1tZSS0zw2VuXMLscDdkgvbMx40cPiO5W1OWpcMqpQcHprkvtrcws8Zh/8AF2aTXBqTjY3pNqKLKyYuqabQC5+djH3XH2h90+oXLdiqfK4Y2d3wTGIaqFs0DxJG7cRvHMEbwRxBVbKLi9MyZ61AQBAEAQGn2ixtlNG5znBuUZnOO5g5+PILeEO4HAcfxuTE3F8jnRULHWDR9JUOB3C+87tTo24NidEtujWuDqxcSeRLUfBrqqoL2iNrRFC3VsTfZB+s473v+8dVVWXOfk9bi9OhStLyWWwqFyLGNKLgjWNkqrKwxa7N1A9yps27DyvjPzcReCNJXMDToSOzmdx0sVY7lTR/J56UIZmdrnUPPwXIIMzmtaNSQB5/6+C4YJykkXl3bVU2+EkSjpAopYDT0z3AtN5A7S8hbcC4GgAD7AcFbXxlKv7TxfTJ1fVd8/6IpkVO9p8nuElJbXgsPp2tBfmDQPdDTd1yOO4BWNUpXUuHwedyq4YmZG3XEi5kVfsv+za2UOiRSNHVstugWykQypRcp6gsaY3NEkTjd0TvZv8AWad7XfeHxU1dziV2V0+Fy58msxLDOqAkiOeBxtc+3G43IY8DjYGzho624bhe4eWpcHlMrEnjy7Zf0YzJLeCtPJym82Q2rmw6frYe1G76SImzZB+jhwK5silTQR9M4BjMVXAyeB2ZjxccweLSOBB0KqZLtemZNksAIAgMevqhFG554D1PAeqylt6B8/beYs6vqzS5y2CL5yoeNb21sBzGgA5nuU1slXElopldYoL3NJUzdYRZoYxoysYNzGjc2/HmTxJuqOy1ze2e9w8KFEFGJ41ih2WChoEgb7LKi5eBKcIcyZVxtxHAix3cikoteRXZCxbg9nq1JDwhEGUSNaJjlc5xyNLi6wF7DQAcu9WGUmqobZ5/pcovLt0tcl8VXVtdYds6A8hxseeqm6XVGcm35IfxFdZCCivyst4njtRPJ1kshc7LkB3BrbWs0cL8bb7q/jVGK0jx22WIpD2QQALG2tyTfX/XeqPqdCj9yPWdAzJSl6Un/BdqWN6mQuLgBl9nLZxJ0aSfXTkuXBTfdp64O3rcor09/J63cuGXku69diPbLBto8LVkw4lLmrK58Ec4pLbJxs9sARTy1VYTHEYXHqdA+RuW/bJHYGgNrX43G5WePU4fczxvVOowu3VWuPk5VNSljgN4c3Mw8wf1GoPeFf49qnEopwcOGiyuk1Jz0ObVmjq/k7z8zUEAXOjZNzXfxaNPkqvKr09mUfR7TdcQPUAQEJ6TMZ6iMDk10h/hFm/En0U9Ed8g4ThAIpg46vqJDI88crDlaPN/WH+Fqr863b0em/D+Mnu1/wBGQAqw9dFaJHsdsnJXPNj1cLD85Lbdxyt4ZrceFwe49VFHfy/BT9U6tHFXZDmT/wBEro9rqCjnjpaGm65xe1j5rgbyAT1hBLrDU7hoVYxUY8I8lYsm+Lum3ojnSbjsdZXRtpvnQxnV3YL9Y9zicrQNTbT1UGTHuSivJZ9Em6O6yb1E1+KbLVdPD180RZHcAkubdt9BmaDpfQLklizitl7T1vGts9NP/wCFnCdn6mpaXQQve0AnMBZptwa4+0fC61hjTlySZHV8ah6b2X5di6iLqpJYhC2WRkedxF2l7g0Fzb6b1OsWyXDfBXy6xiRcpVr7vn5MrbjYt9LJlYyaaDIHdbkuGuF8wJYLADQ3PNbSplX91ZFidTqzF2ZSX7EWosE617Y4mue9xs1rSSTz47gBe61hk5E32pnVkdP6fRD1Jrg38/R5WQAvNMSA3M4tc11gPO5I5Dks21XT/M9nPidQ6fXL7FpswcMwGWrz9VH1nVNzu3aDgBfeTY6dyhqqsafaWObmYtbj6vO/BtpNkZG4d8vMjQ3QiPKc2UvyZs19DxtbdxUn0b7dvycP/X4/Ueml9vya3A8Fmq35KdmcgXJ3NaOGZ24X4DedVBXRKZZ5nUqcWO5+/sZmMbIVlM1z5Yew0gF7XAt146a25m2i3nizitnPjdbxrpKC4b+TcdHOBMe59ZUWFPTgu13OeNbnuaPUkclNi0/qZXdez3H/AAQfnya3GcflnZVVshLflN6SmZf2YswkldbuDGNvzceS7pzUYso6MVSthD38siksGaAc4nhw/A/suHk7IfMrPS725uLLLreGoQjav4Zp6yLK8hXy5R5sw6kkAEEgjW4NiLag3XNlR3EH1jsVi3ymkhl4vja4+NtfjdVL8mTfLACA4z041BD3N504/wAbl2UL7GYIBT/Qwcupb+ZJ+N1Q5f8A3D3fQUvptnrtx8FzRW2XU32xbO8VOzjjhJpKVwY50IAd9Yu1cSR9a5171dxSS0j5nZc7LnZP5OKY3svPR2FTHkDr5TcFhtvFxx7lXW12Re/J7DAyca+DiuNexJA39j0bHtANdVAlhI/3eKw3Di7dc6XJtw17IpVx2yguk83I7I8RRv8AE9vHx4XSkwiSecZQ2bXMG2Bly27QcbW53Uqlx3HEsV+s4J+Pc92u2yqaGkhhc9prZGZ5HNbZsLSdAG8/dF+RKxOSitjFxXfZ2rx7lnbzGScHovlA6ySYxPe0nLnyjO69tQDx8Vspdv3MxXR3XuEX88nlXisuH4bJNM798rnZms1ywtyhrbDhlYB5mySktbMV0+pb2RKaM/sXCxOWg1lSAG39wHtBvg0akcStYxS5J7rJZNqhvheP/ZcrNo6igwpgnkc+sqi5zc51iY47z4NsbcC63BZctLZFDHVt3ZDx8nmF1n7LwITH6ep1bfS5fownwYA5Yj42bXJ3X+mvC4/pGjwnF6iGhp6VzGVDquQGKGYGzYr+0Rvs55zDuF1tFt8yNraYeo1W9KPl/uSfbjFDQxxUGHRtjnnNz1Y1bmNuyN9ydx4Bp5LHCIqou6TlY+F5NP0lY9JBTQYYHmSURM+USX7TjYWbz7RFytZy7V/JNg4/qWOfhR5N9tHhEVNg8NPPP1LAWmbKLvnNi98bNRqXcdbALaGoo552Stucl5fg5Pi2IGpkByhkbGhkUY1EUY3NB4k7y7iVwZF2+Ees6ZgOtd0vzPyZOFw5nObzjN/Vp/Oyz09v100TddSWG1+6NFtLHlnI7gvWQ5R4M0tT7KjyPyA+i+hl5/Z8AP1Tb1KpmZOhrACA490+UZBp5vdcHwu7ibOYfg/4Luw2nuIZzfBX56Vo96F5jIvc2eS9h9S9vkOap8+lxnwer/D+VGNcoSfjkkmObLSUlOyaokjY6Q2bCbmQ7u6wtfUKJ4jUe7Z1w67C2704x2ixs5jlbHPAyGeVzTKxojLiWEFwBbY8LellvTkSk1FnP1LpdMYSuXBPemmvjaaONx164SOHKMEB3rc+hXY2kuTzuFCcpvs+DM2zxDB5QyeoeyZ0Y7DI3kl+tw0sadQTzRr5I6XdGXbX5ZGtkCcSr319Q0MgpWAsZvazLcsby7Orj32WsZKT2jqvr+mr7P1S8/wZFH+zK6N1bWzNZK6dzi0v7XVscWxx5PquYAdB729byin/AM9znhO6l6jxsj+LbTR1uKU8kgyUkUjGtadwYHAlzhwuQPAKGVi71EsqcKyGNOz3ZvNvsRw2WsiqH1L5wxrWiCEDLo4OzOl91uuoAubAaKWWvc4Mb1tSVcfPkk+0G2eEnqXvLKhzXgxhozGMnQuN9AANfJZ8EEarG2kuTSdIeKYTM+Kd8jqmRoyiKF/Ze29znNtAN+muixJL9RLjeum1UuTe7Q7Y4W2naXGGoyAGKJoDiHAdnT3bcysvjlkUKrJT7UuTmezu0OfFWVtWdM5LuLYxkc1gHc24+JXMrlKzRfWdOlXhtR8+50qr21wwV0Rb1ckrgWGo0tE2xIBeeZFrDmunnxsoY02OLklwjS4lU4S/E45GZ6qeWVgs13zLHDQPJtqRYaa7ljUd8+SWuV6qaj+X3NZ04zF1XAzg2IkeLnW3eAUGRLUCw6HWp2tsgrGAKqbPcQgorgk2yNDdskh3aMHwc4/Bo8yrPp1b7nI81+I8jUY1L+yCbQ1AfUSOG7NYeWi9PBaieQNNWO0tvXPlS0tA+oejnDjBTQxneyNoPja5+JKqmZJisAIDQbcYCK2jlgOhc27T9V41afUKSqfZJMHzrsTUmlxKFs4yN65sc7XbgQ8ZSe4PDTfku26Csj3IzGTXg7d0kbDvxAxSxSNa+NpblffK4OIO8bjoquce6OjtwctY0+5rZp8MwemwRhqayVslRY9VG3hpazAdS43sXWAtw331qpjXydOZ1C3NarguPg5pjmMSVtS+eXQu0DRqGNG5oP6rlyLd8IvOlYHornyzDNKN40XP6knwW7xYrckTvEMWp6TBhRwysdUVGsoYbluexdcjk0BvkrRf44cni5xllZj443/ogMdOCBw/1zVW7Hs9jDFjKKbRkMiAUbZ1QqUUW20wWzm2RrGinsfJgnezP00d7HyYJ3tmPpop7HyYJ6j0Hix3suhgGi02TxgktItfJgt+9kH00TIwxwhmjl+zka/yBBPwupardTWzlzMJSolFHWek7Zp9ayCrpQJS1urQdXxus4Fp4n9CrC2HfHR4/puUsa77uCIybLSOjkqJYX00MUTndqwfI4ey0M8d5Pxvdc9eLt8ot8jrXpR7a5dz/wBFeP4nHSUTI49HFthffc6ucfEq4w8dR4R53LyZZNrsl7nKHu3kqzlJRW2cxIOjjAjVVYkcPmoSHG40Lt7G/C/kqi+zvZlfJ9M4NTZWLnBsUAQHjggOR9L3R+Z/3qnbeZre2z7Vo5ffHxGnBT03OHHsDl+CbXVUQ6o1M7I7W7LjeIjS+U6kDcRobeinnUrF3Q8m9bipLu8F2to5M4kkd1mfVsubMJBza4/lwVHkTsi+2R7Dp1NEo7qDNNy42XcEoorBWCTZaMIvdbdz1ohdEXLuLwWh0Ljg9uhnYug2LoNi6DYug2LrI2eXWDGxdZMbJNsbtLiEB6qmAljFyWSA5IgTvzj2R3Kxx7nL7WjyfWOnVQbtT1s2m1u0Uz2g1cjOraczYYmlrXuG4vc4kuA32srOqvfg8wzlmL4m6Z5c86cByVlFKuPJgsYNhMtbMIoh3ucR2WN5n/xxXDfkd3gyj6J2I2YZTxMjYOy3ebauJ3uPebLjbBOWNsLLAKkAQBAW5Yg4WKA5V0i9GbahxngIjn3k27Mn4rbj94KSFsoPgHJoauehkdBMzq76ujkF4pPvW56WzN1XW3VetTRLTfZTLug9G3iihmF2O6lx/s5Ddh/BONLdzwCOZ3qsyOmSjzXyj0mJ16L+25c/JYrKKSIgSMcy+4ncfwu3HyKrJ1yg9SRf1ZFdq3B7LIctCbYuhnuPcyGe4ZkHcMywO4Zk0NjMmh3HmZZGzIoaOSZ2WJjnu5NF7eJ3DzWYwcuEiG3IrqW5vRL8J2E3OqpAAP7OM6n8Um4DThdd1WE3+YoMvr6X20r+2ZWN7YU1FH1VO1pI91u4HmTxPeVcUYiS/Y81fkWXS7ps5PjmPPneXyOuTwvoO5dUrIVrSIDN2X2PqK4h30UN/pCNT+BvE9+5cNt7l5M6O6bIbJRwRhkTMrdCSdXOPNx4lc7ewTmngDRYLALqAIAgCAIDxzb6FARzaLZSGpYWyMa9vJw3d4PA+CbByLHOiuaBxdRS6fZSfkH7iPEeanhfKII03GKqhPV1EL4gd9tY3fwG7HeSmdldn5kbQslB7izYQYxRz+0yMHm1xid6WLT6LnngUz/KWdPWcmv33/JmfsSF+scz2jk5geP52Ef4Vyy6ZJeGWVf4hX64lD9mne7NEfHM38woHgWo649dx35TRR/sxPwMZ8HhRvDtXsTrrGL8lTdlag/Z/wB4E+jt+A+sY3yZMOx0p9qSJvmSfQBbrBsZDPrtC8Js2FNsOz353EcmR2/qcf0Usenv3Zx2fiFfoj/5M0Yfh1NrJkJH2r81/wCEWHwXTXgRX7ldd1nJs99fwYGJdJdPE3JCM9tzWjKz0Gi7I0wj5eisnZOb3JkFx3buoqLguyN+q3Tw1W/qQh+VEZbwnZCtqiCIyxh9+W7R4gEXPooZ5DkNHR9lui+GIh0n7xJ95tmA6bma38T6LncmZOo4bggbYu7tFqDdRxgCwCArQBAEAQBAEAQBAW5YQ7eEBq67AmPBFgQd7TqD5HRAQfGuiukluepDTzjJafQafBZUgQ6s6Hyw3gqXs7nNv/U0j8lJG2S8AwX7F4rF9HUtePxH/uC3V79wWnYdjTOAf4Fh/Oyz65jTKD+2x/ZHyEf/ALI7jOmUGDHHaZXt8DGO7mjuQ0UP2TxeX6SQ2P1pf0Cx6zGi7TdFFQ7WSeNvOwc4/p+a0drY0SHC+iOAW6x8kp4jRjfQXPxWrkxwTbBNhoYLdVCxhHvWu7l7R1WuwSilwNo1dqsA2kNO1u4IC6gCAIAgCAIAgCAIAgCAIAgKHRA7wgLD6Fh4ICy7CYzwQFBwViA8GCsQFxuERhAXmUDBwQF9sIHAICtAEAQBAEAQBAEAQBAEAQBAEAQBAEAQBAEAQBAEAQBAEAQBAEAQBAEAQBAEAQBAEAQBAEAQBAEAQBAEAQBAEAQBAEAQBAEB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16" name="Picture 92" descr="http://www.acerex.cl/images/SOPRAVAL.jpg"/>
          <p:cNvPicPr>
            <a:picLocks noChangeAspect="1" noChangeArrowheads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t="24063" r="19710" b="20731"/>
          <a:stretch/>
        </p:blipFill>
        <p:spPr bwMode="auto">
          <a:xfrm>
            <a:off x="1720562" y="44056"/>
            <a:ext cx="911677" cy="57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8" name="Picture 94" descr="http://www.hombozegers.cl/wp-content/uploads/7.sou_.jpg"/>
          <p:cNvPicPr>
            <a:picLocks noChangeAspect="1" noChangeArrowheads="1"/>
          </p:cNvPicPr>
          <p:nvPr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9" t="30632" r="19424" b="25393"/>
          <a:stretch/>
        </p:blipFill>
        <p:spPr bwMode="auto">
          <a:xfrm>
            <a:off x="4120165" y="6217573"/>
            <a:ext cx="1011013" cy="64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0" name="Picture 96" descr="http://www.portalfruticola.com/wp-content/uploads/2013/04/subsole-nuts.jpg"/>
          <p:cNvPicPr>
            <a:picLocks noChangeAspect="1" noChangeArrowheads="1"/>
          </p:cNvPicPr>
          <p:nvPr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84" b="22597"/>
          <a:stretch/>
        </p:blipFill>
        <p:spPr bwMode="auto">
          <a:xfrm>
            <a:off x="2706044" y="5891412"/>
            <a:ext cx="1152917" cy="37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2" name="Picture 98" descr="http://upload.wikimedia.org/wikipedia/commons/3/3f/Escudo_udec.gif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184" y="4967588"/>
            <a:ext cx="419133" cy="51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4" name="Picture 100" descr="http://vmgestion.cmc.cl/imag/valle-maule-m.png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51" y="5179637"/>
            <a:ext cx="604838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9" y="179898"/>
            <a:ext cx="1120961" cy="1173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827" y="849398"/>
            <a:ext cx="778709" cy="79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6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7" y="4067491"/>
            <a:ext cx="1368152" cy="81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47" cstate="print"/>
          <a:srcRect l="27168" t="14175" r="50388" b="68815"/>
          <a:stretch>
            <a:fillRect/>
          </a:stretch>
        </p:blipFill>
        <p:spPr bwMode="auto">
          <a:xfrm>
            <a:off x="2947849" y="6333301"/>
            <a:ext cx="903767" cy="42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6" descr="http://www.auna.cl/wp-content/uploads/2012/05/cmv_bann.jpg"/>
          <p:cNvPicPr>
            <a:picLocks noChangeAspect="1" noChangeArrowheads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4688382" y="1536932"/>
            <a:ext cx="885592" cy="533556"/>
          </a:xfrm>
          <a:prstGeom prst="rect">
            <a:avLst/>
          </a:prstGeom>
          <a:noFill/>
        </p:spPr>
      </p:pic>
      <p:pic>
        <p:nvPicPr>
          <p:cNvPr id="59" name="Picture 29"/>
          <p:cNvPicPr>
            <a:picLocks noChangeAspect="1" noChangeArrowheads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5402141" y="6297903"/>
            <a:ext cx="840733" cy="571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31"/>
          <p:cNvPicPr>
            <a:picLocks noChangeAspect="1" noChangeArrowheads="1"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8364018" y="31775"/>
            <a:ext cx="748690" cy="73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4422817" y="683323"/>
            <a:ext cx="874429" cy="85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5624712" y="2717750"/>
            <a:ext cx="1100537" cy="34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62 Imagen" descr="dulce austral.JPG"/>
          <p:cNvPicPr>
            <a:picLocks noChangeAspect="1"/>
          </p:cNvPicPr>
          <p:nvPr/>
        </p:nvPicPr>
        <p:blipFill>
          <a:blip r:embed="rId53" cstate="print"/>
          <a:stretch>
            <a:fillRect/>
          </a:stretch>
        </p:blipFill>
        <p:spPr>
          <a:xfrm>
            <a:off x="1698137" y="5545785"/>
            <a:ext cx="1004072" cy="534920"/>
          </a:xfrm>
          <a:prstGeom prst="rect">
            <a:avLst/>
          </a:prstGeom>
        </p:spPr>
      </p:pic>
      <p:pic>
        <p:nvPicPr>
          <p:cNvPr id="65" name="Picture 35"/>
          <p:cNvPicPr>
            <a:picLocks noChangeAspect="1" noChangeArrowheads="1"/>
          </p:cNvPicPr>
          <p:nvPr/>
        </p:nvPicPr>
        <p:blipFill>
          <a:blip r:embed="rId54" cstate="print"/>
          <a:srcRect l="18857" r="19857" b="38095"/>
          <a:stretch>
            <a:fillRect/>
          </a:stretch>
        </p:blipFill>
        <p:spPr bwMode="auto">
          <a:xfrm>
            <a:off x="8115036" y="1393649"/>
            <a:ext cx="721365" cy="68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55" cstate="print"/>
          <a:srcRect/>
          <a:stretch>
            <a:fillRect/>
          </a:stretch>
        </p:blipFill>
        <p:spPr bwMode="auto">
          <a:xfrm>
            <a:off x="8247665" y="2428454"/>
            <a:ext cx="865043" cy="47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273" y="44056"/>
            <a:ext cx="940763" cy="61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9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" y="6448360"/>
            <a:ext cx="1521315" cy="309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 rotWithShape="1"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77" t="11907" r="39279" b="79411"/>
          <a:stretch/>
        </p:blipFill>
        <p:spPr bwMode="auto">
          <a:xfrm>
            <a:off x="7203743" y="3294766"/>
            <a:ext cx="875414" cy="74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11"/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728" y="4852812"/>
            <a:ext cx="746538" cy="74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MANENA\Pictures\unipan.png"/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593" y="3273323"/>
            <a:ext cx="1281967" cy="42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55" y="3303491"/>
            <a:ext cx="852754" cy="852754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693" y="5737411"/>
            <a:ext cx="1428750" cy="42862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274" y="4285440"/>
            <a:ext cx="111442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9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91639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14 CuadroTexto"/>
          <p:cNvSpPr txBox="1">
            <a:spLocks noChangeArrowheads="1"/>
          </p:cNvSpPr>
          <p:nvPr/>
        </p:nvSpPr>
        <p:spPr bwMode="auto">
          <a:xfrm>
            <a:off x="1907704" y="104775"/>
            <a:ext cx="72362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s-ES" sz="3200" b="1" dirty="0">
                <a:solidFill>
                  <a:srgbClr val="C00000"/>
                </a:solidFill>
              </a:rPr>
              <a:t>    </a:t>
            </a:r>
            <a:r>
              <a:rPr lang="es-ES" sz="3200" b="1" dirty="0" smtClean="0">
                <a:solidFill>
                  <a:srgbClr val="C00000"/>
                </a:solidFill>
              </a:rPr>
              <a:t>ESTRATEGIA PROSPECCIÓN COMERCIAL</a:t>
            </a:r>
            <a:endParaRPr lang="es-ES" sz="3200" b="1" dirty="0">
              <a:solidFill>
                <a:srgbClr val="C00000"/>
              </a:solidFill>
            </a:endParaRPr>
          </a:p>
        </p:txBody>
      </p:sp>
      <p:sp>
        <p:nvSpPr>
          <p:cNvPr id="18" name="AutoShape 30" descr="data:image/jpeg;base64,/9j/4AAQSkZJRgABAQAAAQABAAD/2wCEAAkGBxITEBQUEBQUFhQVGRoXFRgYGBcXFhccFhoYGRUXHRocHCggGCAxHxgeIT0hJSkrMC4uGCIzODMsNygtLisBCgoKDg0OGhAQGywlICQsLCw1LS40LCwsMSwsLCwsLCwsLCwsLC0sLywsLCwsLCwtLCwsLCwsLCwsLCwsLCwsLP/AABEIAHkAtgMBEQACEQEDEQH/xAAcAAEAAgMBAQEAAAAAAAAAAAAABgcBBAUCAwj/xABDEAACAQMCAwMIBgcGBwAAAAABAgMABBEFIRITMQZBUSIyQmFxgZGhBxQjM1KyFTRTYnKSsSRDY4LB4RYlVJPC0fD/xAAaAQEAAwEBAQAAAAAAAAAAAAAAAQIDBAUG/8QANBEAAgECBAMGBAYCAwAAAAAAAAECAxESITFBBCJREzJhcYHwobHB0QUjQlKR4RSCFTND/9oADAMBAAIRAxEAPwC8aAUAoBQCgFAKAUAoBQCgFAKAUAoBQCgFAKAUAoBQCgFAKAUAoBQCgFAM0B5L0IbtqfC8v4ol4pXRB4swUfM0KyqRjnJ2OHN2709TgTcZ/wANWf8AKKi5hPjaMdWeT27tOuLjHjyJcflqMXgU/wCQ4e18R7g7c2DHBnCH/EVo/wAwFTdFocbRnozuWt7HIvFE6uPFSGHyqUdEakZK8WfYNQsmjINCTNAKAUAoBQCgFAKAUAoBQCgFAYzQHK1zXobVQZm3bZEUFpHPgqjc0bSMKteNN2lvsQ/Wu0k+M3EosUI2iUCW8YeJ9GKqOdtTkqV5fqeFdFqRT9LKxZ7Wy5hUeVPdEzMMDO5JCIfV8qrivojjddLOK9XmzTTtdfSMqJNywxVQI1VF8ogDoNhvWam27Ip/k1W7J28sjo3Euoq86Jeu8kALSIGcNhfPZcjDYq/Ps8zS9ZOXM+U8Wmuak1vzmmjeIsyAT8s8RUZYAMN9j41CdTW47etgxN5Hwte0duzcU1tyX/bWjGJwfEofJb/7aoVSN8yqrwk7yjZ9UTTR+0k4XihkW/hG7ADl3cY8SnST3da1UsssztpcRNLJ4l8V6Eu0XWoblOKBw2NmB2ZT4Mp3U1e9ztp1o1O67nUoaigFAKAUAoBQCgFAKAUAoDBoCPdoteMTLDbqJLqQHgTuUd8kmPNUfPFJO2hy1q+F4YK8vgvMrjUNa5c/BbSCa7kISS7fHCpY45cOdkUE+dWMp/pWp506uGVoO8nv9jnaPBGt28N6jc9iyCWQ8SxyNtExU+eCe8nworJ2lqYwX5jjU3y9ep70hhEl5aXfLVhh0EueWJojt07iD76QurpkwtFSpzdjgqwWZSpD8LBvIBwcENsDv6qyur5HNG8Wd+61jE1zcQwz8y4DoC64WNZAA5GPOO3qxWrds0tTqlVeJyS1NS61VDYwQI3CYuPjR488bO2cq3o4FQ5JRwmU5J01F7M99lLWJRLdXHDyoRhAwyrSuMICOpUdTUUklmyaUY2cpLL6ni6jDXMX6N42lCLxtErKOZvxMg9BenXaoeb5NRK2Ndn4fzuSDS9YM02JWW21FDwLMMCOcj+6mUbEnpkVqpbPU6qdZzlZu0uvXwZYvZvXefxRyry7iLaWI9R4Mv4lPcaunc9GjWx5PJrY7lSdAoBQCgFAKAUAoBQCgMGgOV2i1dLW3aVhkjZFHV3OyIPWTRuxjWq9nFyXoVdrlzMhNvHmS+uvKumU+UoIytuhzsAOv+9ZSbvZank1ZOKwX5nm/saFppEH1bhvIp7aVX4eaY34Cr+ZxqRuM5GV6bVXBlnsZwhC1p3Te+39GvqE0l00duqieeIlFnQkccY6cWRjAPpnG1Q7yy3IvKq1Farf38zLrAknl8d9ct3KzGHiGw3HlzH2YFQ7J55sJRTz5n7/AJJNp2g6vIBwCG0TuVVVD8AC3xNXSqPojqjQrzztb+De/wCCtU6/pBs+18VbBL9xo+GrvWRzdU0XVolPNjhvEHUFVdsewBX+BJqGprxMZ0q8Fmrr36kZ+o21wSsPFbT5xyZW+zY+CuQCh9T/ABqlk30ZzYIT7uT97+/M3tE1hreZkuVEfJRikQThJlUfZ5x1JJ6nINWhKzsy1OfZyvLb6mhcaLy4WlvJDHLIpaKLGZWJ34nHoL7d6o4WzZWVFxjik/I7/Z7VJLlFZG/t9oCYzn9YiHnQt4n/AGNaU53Vuh0U6rqRy7y+KLR0LU0uYEmjPksOnepGzKfAg7Vre56tKoqkcSOkKGooBQCgFAKAUAoBQGDQEB7TaiDdu7bxaenM4e57iXaNT7B/Wqye55nESTnd6Q+bK9tNJknYSSXMEcsh40Ej8MjEnIbI2TJ6ZrFRet8zhVNz5nLNv35H01TUbx3Ns5lEzHlyx8XEkhJAQhfRJ9W3fRyloKlSticZb2XqbkVi7Sfo+xILH9bmHpEecue6NemB5xzU2/TE07Nt9lD1fvoTnSW0rTByzPEJSPLdjxOfgPJHqrZKyPVo8PCkrLUlem6lBOvFbyxyL4owb446VNzoNygMEUBGu1nZCC8QkgJMAeGQDf2N+IVWUMRy1uGjUVlkys3tJJWNld7XcW1vIer4GRCzd4I3VvGsrN8r1PLwuf5UsmtDmQRi5lZ7qaOHgULIzA8xyu3mdWbbHd0FVaUtcrGMUpy53Y2LrVIIpLeSyMoe3OOKQKDKuSc4UeT1K4O+CKlyikrbEyqRU04bblj9mLtY71kj+4vUF1B4B8fbL/rWy1PT4eajVdtJK5NhVj0DNAKAUAoBQCgFAKA8SvhST0AJ+FCG7K5SOu3hOmIzefe3Ek7+tY8Kg9nSsaj5fM8OrL8lX1bb9/Q0RNYzRqZzPDMihW5aq6SBRgNg7q2NvDaqtRl3tTJdi1d5Pw0NnTLv9bvQCDEixw53KvIOBCT3kKCfaaRebkWpvKVR67Ha0wfo/RzcdJbogcXeF34QD7Mn/NWlPKJ6PA08MMW7K41HXONiSPVtjp8am9zuSPtpWsvFIslu5R1327/Ue4juwakkvbsR2ujvou5ZkxzE9vpL4r/SpQJPUg88NAV99LWk/ZJdxjEkJALD8JPkn3Nj41nVWV0edx9PJTWq+RB9fBa4guIkRvrSK/CwBTmn7OVcHbzhn31R6pnnVs2prf57n37QQWUSspRDc4GBAzCOJuEcQdixD79ygeFTLAo23LVlTjdLXLT+7/A6/ZO7/sdnITva3Yiz+5ceT/5/Kpp5wRvQneEZftfwftluCtT2TNAKAUAoBQCgFAKA0dcOLWcjuik/Kah6GPE/9M/J/IpjXpQlvpJIyqxcZHj5alh8q528oHkcS+5fp9WeE0+3WT6yb2Fow3M4BnntvnllMbE9PCr4EpYrmbowcb4l5Gqu2ktjbiu8H/LFkD51W94Mj/w/2+ha+r9nEvdLW3zwkxoUb8LBQVPsre3Ke9S7i8l8j8+9ouy93ZyFbiJ1x0cAtGw8QwGPccGq2sbKxxY59+ue7bc+z10zsLIsz6ONOvRcxXAidEU+UWHBxqdmGDv0+Yrnq8XTpLmYUG9i431N89EHtbeuWX4pBaL5GqoSZ9k1LH3i4H4geID294rejx0KjtoUlTaNHtugbTbrPTlMR7hkfMV2S7rOTiVenLyKgunH1CxMgyFmmBHivEjMPmayycYs8GV+zj6/T6n2cWEaAfZzPK5LMolVII+4KNiX+NTeKLTVOMOV3l8vubPZg/8ALrrHQT2xH/dWoj3Wb8PnSlfqi8BW57goBQCgFAKAUAoBQHxvIeON0/EpX4gijKzipRcXuUbrsZbTLFj1hM1u/qIIKj5GuaS5F4HhV7ulFvq0RcCqHId7SV5lhdxd6FLhR6lykmPcRV45xaN6bbpyXky3fo/1QT2ELZyyDlv7U2/pg++t4O6PY4OpipK+2RInUEYIBHgd6sdZFdRsbRrr7mESRb54FDZYbHOK8v8AEKskkkaUlFyzNps4291eDLFZ5nfHCjg6hpMjHIyxrlhQktWbOa2OhaOYLfExyd9s569FHjXoUITnZLU5a04mr2/v+TpXLc4klATHfjzn+Qx76+neVM8Pjqlqdt2Vx2k+zhs7f0o4jJJ6mnYtj3Lis5qySPKrWUYx6L5nCFZnMTnspbE6eF77i9hQetYirOR8D8K6aemZ6PDRvSt1ki5RWh7RmgFAKAUAoBQCgFAYNAVj2j0ry761A+9AvLceLptMo9Zx09dUa1R5NalzTprpiKvrmPLN7RdSNvOkgGQMh1PR0bZ0PtBPyqYuzL06jhJSRLdC1UaZdAgl7G58pGG+B3H+JehHXAzWseR+DO2lV7Cpdd1lu21wrqGRgysMgg5BB8K18j2IyTVzh9p+yMF6VZ2kilUYWWJyj464Pc49RFQ4qWqLEQuPo71KMZtNVkJ7llQEH3jp8Kzlw9J6oXsfC17O9os8MtxbcP4lO/5KxfB0r90tfxJHpnZ9bVTcahPzDGM5YnhXHt84+6uiNOEFkrGU5KPNIhmpap9euWurgFbO281ehc5ysY8WY4z4CoxYnfY8adXtZ9o9ERHUr15pXlk85ySfV4D3Db3Vi3dnHUk5SbZ8EUkgAZJOAPWelRa5WxbnZ7TuG7tbZfNsYjJMe7nTg7e3DE++upLQ9elT/MjBaRXxeZYIqx6ZmgFAKAUAoBQCgFAYNARzthpbyRpNb/rFseZF+9+OP2MNvhUNHJxNNtKcdV8Spe1enplbq2H9nuMnH7KT+8jYd29YTjujyeIgsWOOj92I9WSOU6mk6qI1aKZeZbucsmcMp/aRt6LD4Hvq8ZbPQ2p1LLDJXRItFvLq1BfTpPrNt1aIjy08Q0fnKf3kyDWsW78uh1U5zp50Xde/eRKtP+lG1O1wksLjrtxgfDyh8Kt2sVkzrhx8H31ZnTP0h6bj78+zly5/LTtIdTT/ADqPX4M5N99KMHm2kUkznZcjhHw3Y/Co7RbGUvxCOkYkV1q4uJ2EmqymKPqlumOY3qCej/G+/hVXfWRyVJym1Ks8ui9/Mjmq6oZeFVURwx7RxDovixPpMe9jWcp3yWhyVKmLJaHPqpQlPZCxWNTfTrlIjwwJ3zTHZFHiAd/b7K1pRssR1UKeFdo9F8WWv2Q0loISZt55mMs56+U3oj1AbVslZHr8PScI56s79SdIoBQCgFAKAUAoBQCgPJFAQbtNofJaWWOPm20293AOoP7ePwYeA8Kq0cFalgblHNPVFZ67ohhxLE3Ntn+7mHT+Fx6LDwrCVNxPKq0VHOOaOTHGWZVAySwAHiWOB86old2Mopt2R3tQ0+G2m5QnlE6efIgAjRuvDt5ZA8R49K0cYxyua1IqldfqR7fV7wJC06xzJLnlc6OOQvwkKd8cY3ONz30bkl1LynUyxK5iS+ZeMnT7UcogSExyeQT0DDmYpn0Ic3+1Zef3Pf6RvOeltlLQuVXEcaRACTHCxZRxYIPjU4pXw6B1JpqOmnhrucvXdPeGVg/MO5BeQYLsuxI3Jx6zVZKxlVjKE3Fs5xrO7MzvaDoAdPrF0TFaJ1bHlSn8EY6sT0yK0jBvNnTRo35pZL3kWd2b0ZpXS4njEUcYxaW+2Il/aMPxn5e2t0j1KFJy5mrLZfUmIFWO49UAoBQCgFAKAUAoBQCgFAeStARPVuypVnksSiM/3sDjNvP48S+gf3hUNHFU4ezvT/h6MgGp9n4uYAubG4ztFMTyWOdjFOMgb9AaycFqsmcE6KxZZPo9PR/c5vaPTboMZJ7dg7HLSoeKNzjzvJyBn2+6qyTbu0Y1KNXvNfU3bbXoGnsUPB9XgRA7SRjIYEs5DecNwB1xnuqzqK6RftU5Qvey97GuNVjeHUeN8NOyPGD1bEhO3uquNO+YVVNTvqz4dor2GcQyrL9ssMaOgRs8aZGeLp0x8KSak77la08WGS139DfvbO5vzzVtCjFUEk0jFEygwW8rAGR12NWs5LQtOFSraTVvE2NH7PwK4CKb+ceimVtIz4vKfP8AYPhSEEvEvToR0XM/DQsHSOzDcaz3rLLMv3aKMQQDwRPH9471rbqejToPJzzttsSgCpOszQCgFAKAUAoBQCgFAKAUAoBQGCKEWPhd2UcqlZUV1PUMoYfA0KypxkrSVyPP2LjTJtJp7bPoxuTH/I2R7qjCYPhI3vFteRo3PZS7J8p7GfwM9qob+ZP/AFUYTB8LUvfll5pL0yRqf8G3H/TaV/LL/TFRgXRBcPV/bD4/Y3LXsrdjzZbODx5FqvF7mY/6VNmSuFnbJxXkjfj7Fwsc3cs1yfCVzwfyLhflTD1NVwkXnNtkgtrRI1CxqqKOiqAoHuFWOmMIxVkrH2AoSZoSKAUAoBQCgFAKAUAoBQCgFAKAUAoBQGMUAxQGaAUAoBQCgFAKAUAoBQCgFAKAUAoBQCgFAKAUAoBQCgFAKAUAoBQCgFAKAUAoB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" name="AutoShape 66" descr="data:image/jpeg;base64,/9j/4AAQSkZJRgABAQAAAQABAAD/2wCEAAkGBhMSERASERIVFRMRGBgaGBgWFBUbFhkUFBcbGxsgGx0ZGyYqFx8jGxcfIDsgJCcpOC0yGB4xNTw2NSYrLCkBCQoKDgwOGg8PGikkHyUuNTQ1KjAtLDA1NCs1NS4sNTU0NCwpNjQ1LiwyKiwtLCksLCwvLCovLjAsNC4qLSktLP/AABEIAFAA8AMBIgACEQEDEQH/xAAbAAACAwEBAQAAAAAAAAAAAAAABQQGBwMCAf/EAEQQAAIABAMFBQMHCgUFAAAAAAECAAMEEQUSIQYTMUFRByJhcYEUMrFCUnORobPBFSMkNDVykrLi8DM2dJPRJWKDo7T/xAAaAQADAAMBAAAAAAAAAAAAAAAAAQIDBAUG/8QAMhEAAgECAwMLBAIDAAAAAAAAAQIAAxEEIfAxQXESEyIyUWGBkaGx0RRCwfEFIwZS4f/aAAwDAQACEQMRAD8A3GCPjMBqdBEf8oyuG8T+IRLOq7TCSYI8o4OoII8DHqKBvCcqqpWWpdjYCKxVbRTHOhyL0HH1Me8cqGnTxJTXJy/7jxJ8h+MNaDZ+Wg7wDt1PD0EeexLYnG1WpUDyUXIntOt3nunRpczRQO+ZO6JJWIzOImN/ET8Yb0GNXIWZz+V/zEuowiW490Keq6QgqaRpbZW9D1EcevTx38UwqhuUvjbxB2cZmDUcQLWsZbIIg4RVZ0seK6enL+/CJ0eyw1dcRSWqmwjXlOU6lGKmEEEEZ5MIIIIIQgggghCCCCCEIIIIIQgggghCCCCCEIIIIIQgggghCCCCCEr21dFMmmQktSffJ+aLZbXPrHil2SIHfmDyVfxJ/CGWL40sgAe87cB4dT4QnkTp1Q1sx8baKB6RwMe2HFWzKXc7hlr1gi5k3jFdnwpuk1lPkPwtEkTpssfnAHUfKXQjzEe6TCZcvlc9SP7tHavl5pcwdVPwjYpYTmqZqKOQdtgxI8QcvTxmQtc22xbs1QZUM1tZk0knwF+H16w5hdKYIJbrorZVYcr8AfMH+9IYxtYErzQQbgPG+d/H3ifbCIeKUmdD1XURMgjPXorWptTfYRErFSGEQ4FMs5HUfCH0IKBMs+w5Fh6R62q2cFTLYrPnyZiKcjSp81Bfj3lRgG9Y43+O3+mKN9rETYxnXuOyPYIyTsy7QHVkpa12KzgGkzJjMW7/AADMxuytyPhaNXnyQ6spJAYWOVip16EajzEeidChsZpK4YXE6QRnDbKkYssj2qt9nMkzcntlT7wbLbNvL2vraNFlS8oCi9lAGpJOnUnj5wmAGwygbz1BBBExwgivptfLbEPYEXMyIzTGvYKRlIUC3eJDXvy066WCGQRtiBB2QggghRwgggghCCCCCEIIru2W2cvD5aFlzzZpIloDbNltmJNjYDMNfERYodiBeK4vaEEVTCMIxBcRqJ06eGpGByJc8yMvdt3Sutzzi1wEWgDeEEEEKOZpOrjNqJznm2n7o0H2ReNnqYLJU831P4RnMsbucyHkSvqpIjRtnqkPJUc00P4RwMGAcWWbbbKYaLErGcEEEd+ZovOELnDZjlBvl5XEMIII16GGpUARSW19aEosTthBBBGxJiemX9JbwvDSo9x/I/CF2HC86ael/jDCqayOein4Rxv4Uf0s3a7H1t+JsYg9IDuEzKVsOtfgeHFABUSqdchPBlI1RvA9eR9YYdme3TTh7HVXFRK0UtoXC6FWvwdba9frh72an/pWH+ElB6gRW+0/YpmP5QpLrOld6YF945bEOtvlLb1Hlr6K4YlG7ZosCOmsssz9rp/pG+9ip9q2M1dLNp1lVTrLqt4coVQV3RliwYC9jvPAi3HWO2we1Zr62W7raZLpSjke6zbwG46XGtuUQO3NrTcMJ4Bam/8AFTwU1tUCmJjdCRNC2olzvZ5jyJ5kvKR20RWDZVvYg+XI84rnZhiU+roZ7zp7mY01gJndzKN2lsoIsLXva0WvHv1Wq+imfyGKZ2JfqEz6Zvu0jGOoZTdcSuYThE1scq5IrJyzFU3nhZO8b83LOoKZeYGi8hGj4hh9RLonVKxzOlhm3syXLLNYE2IUKB0uByim4F/mWu/dP3UqNExj9XqPo3/lMVUOY4CJBkeJmXbF1eJYjS1MtKpkJm5nnvcsA0tAJUsLbJqCxItbMLak2svtVbhmF3mK1ZUK1hbO5VWOmY6s9vLmPOF/YX+pVP8AqD9xJi0bbbWLh9NvimdmYIi3sC5BOpsbABSfSKc9PkgRIOhyid0Q7TYJV+w+1GtnrVSU3hCNllE2uy5BpYcib+N4f7C461ZQyJ8z3zmViOBZGKk25XteEWKUNRUYdOqKuee9JLrJkgpLW65hnNy00+oGuoPGJPZF+y5P78771olup4xjr+Er/aDjVZS19Ii1Mx5U10fdS1VWIWct5dx72Yd3iOOsOqbZvFDXSaqbWLuySZklC+7RbaIFvaZ++QDp6Qk7T/2rg/0kr/6ZcapDZrKLQUXY37ZjfbLRulRRs095gm74orBAJQUyAQmVQTe4PeJ90eMaXhOCT5O8MyunTyy2XepJAQ9QJaLfyMZ/24/42GeVT/NTxrMDn+tfGNR0z4TNdn8Wq/y3MpaipM1JSPYBQim4QglRzGa2pMNO0vap6UUkmW+6NW5DTrA7qUjIHYXFr2mA6/NMJsL/AMzVP0bfyS4t+1WCU1cBSTmtNymYhHvLY5bi/HjYjnAbBgSN0kXKkDtkGr2amyZtNUUdRUOBMQTZT1DzEmSXNiw3jEKVBzd3iBbpFujGJk+t2fmyhMm76ke+gvksurZVJO6YA3sCQdfONniKgIsdvfLQ3vKDt5gTKxqEF0b37fJbr5GEmEbYtIYZgTyuOY8RzjWGUEEEXB4g9Ip2O9msqddpEwyGPLLnl/w3BHo3pHKrYIO3KH6PdMbIynlJ5SbQdoNHMHemiWejXH2w1lbQ0zarUST/AORP+YzGs7KK0e5MkP6uvxELX7JcRPESP9z+mN6lTe1mYa4fERqVB9s2iXiMpvdmofJ1P4xIjDD2PV/zZH+5/THan7P8Vpv8HMvhJn2v6XAPrGxzY/2EXPONqa8ptsEZRS7bYnR6VkhpidZi5f8A2ICv2RdcD26paoWV8kz5j2Bv4Hg3oYlqbKL7pSYhGPJvY9hk7BdTMPUj8Y57SYXU1Evd09SlOrKyuWkGYxDad071Mul+R4+Ed8EXuHxP4CIuMzh7RTKXKLZ2fvlQVAFgdRzP2Rwv4luYwFNu38n/ALOk6c7WK6yEg7H7K1VCqymrEnSEvZPZijC/R982nhaLTFVqZrtIqAC2SZMVJJYnN3iASDxK34Xh7OxBJYZQC25W7AW7q204ka6cI6IxQqEk5aPxfhJbDFAAM9D5txiHBdhVpa+dUySqypyW3dvdctc5eWU24co77c7GriMhUz5Jks5kYi41FiCLi4I+APKGhxpAZIIYGcuYacAADrrqdRwvxiNWY4TJLSlIYzN0M1tHzZeuuvwjIcUo6V8xMYwrHo2yMTYTsjWbmZJra0TUMsoiKlgCQQC7aF7ad3ThqTHbYvYV8PBX2x5isczJu0VC1gL2OYjQDTNyizuWyHKLNY2Btxtpe0KMEqw9rs4nSgd4jE3JI6E248xFPiLME7decSYe6luzXlEOObAVDV/t1FUpJdgMwdC2tspOh7wIA0NuHGHlbgtU9NuVrVEx8wmTXpw11YEEIizFycdLlvXjHfDcXLSzMmAgO5EsC2oJsoFjqdL3jo2PIFLMrALM3Z0HG4F7g2tr9h6RP1alQSd3pH9KysQBv9ZXti9hanDrotbLmSXbM6eylWJyhe62/OXQDkeEOtrtmEr6ZpDtlNwyNa+VxextzFiRboTE1MUBsMjh2zWUgBiq89ToPOF2I1a1EunC3/OzQCDoQEJLggHX3besFTFfcDc+XZ3d4jTDE9Eiw/fwYlwjYWrFO1LVVxaRlKqkpcpsQQMznUgad0dNTbSJOwuxlRQqVm1e8lgtllIgVLtxYk3N+dgQBc8eVhxppgkuZQJYW0HHLfvW8bXiPQ10kq09Jh3YWzBmY2I15k2Px0inxNm5B464b5K4e68scNcd0rG0fZ1VVdTLqGr5amSQZQFGe6FfOtz7R3iCBrYXtFzw2TOWWBPmpNma3ZJRlrbl3S72+uOX5UXMyMrKQmfWwuvPgdCPGIWDVIkyKVGDFp3T5zXY3JiWxNyF3fodm+8oYcgFt/79rSB2gbDjEpUtQ4SZKLZSy3Uq4AZTbkbA3HzREvAcIrZaH2msE2ZlyraUAinkza3mHTqvE+cTK/GwsuoZFJMk5dbWzEX662uPrgm1B/R5cwzFmMQe7axKC5zH5p6DwgOJFuSN35NveIYY9Y6yv7SqSOzqsStauGIyt897/oRy2IAtb2jhZRDjaTZefOm0lTT1CyqilDDvSyZcxZmW4IDXUXXx4+RhvOxpF1sxQOELi2UMTbrqL6XEEzGkVpqWa8pQx04g34a+EWcUt8yNaMQw7WyESV2yc6sm071zyt1THOJUlXs8zkXZjwHzQOfGLXEBsYXKhCszTFzhBbNl06nx6xPgFUPkDskmmUzI2wggghxQgggghCCCCCEIr2M7C0lRcmWJb/Pl2U+o4H1EWGCGGIzEh6auLMLiQsHonlSlR2DsvygLZvEjkY5rRTPad8cmXJkAzG4F7393n0hjBGHmlACjICZkcrfhaQcSoGmNJKsAJb5jcE3sCBb64g1OBTGWqUTFAntmGhvawFiegA4Q8giXoI977/i0yJXdLAbvm8XLhrb4TCVOSXlXQ6MTqbcukRJWBTFl0yZ1vJcuxymxJB8dTckw8ggOHQ521l8CAxDjXH5M4VcpitkbKwIIJFwbHgbdeEQ3w1nmGa2VXEtkUKSdW5kkC9ulusM4Itqasc5C1CoyiNsCfdUyhkLSDexByEZSLdefGJdRhrPuASuWW4ZgBYd0HKFHQE/ZDGCIGHQCw7vT9SziHOZ7/X9xfOoX3++QrqmQhr6a3BFuPlpHCTgZRqbK4yyQ97jvMz2ueOnD7YbwQzQQm51sPuBEK7gW1vH5MjVMuZmRpZHduCrXAYG3MXsRboeJhbUbPl1nm6q85kbQEqN2bgHrfW504w7ggegj9bWVvaCVmTq6zv7xVVYU8zfMWUTJkvIoFyqrz1trfyEEzCnL05DqBJVge6eLAC6i/IDneGsEI0EOu+8YruNd1oiGATNyZedSTNEw3BIIDZrHW7cunCJ0ygYz5UzMLS1YWtqSxF7dOAifBAuHRch3emYgcQ529/rlEtLgbCXLkuymXLfNcXu9jcAjlrrxN7R9n4K7LVd5Q9QdDrogAAHxPrDmCF9NTta2rW9o/qal762394pqsHaYUDFMqZcrAEOhHG2vA29PGG0EEZFpqpJG+Y2qMwAO6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AutoShape 70" descr="data:image/jpeg;base64,/9j/4AAQSkZJRgABAQAAAQABAAD/2wCEAAkGBhAQEBIUExQWERUWFBgWFRgSEhcSFxYWFhwZFBYcGhYYHCYeGBsjGRceIjIhJScpLC0sFx4xNTAtNSYrLykBCQoKDgwOGg8PGjUcHCQsLCwsKSksLCksKSwpLCwsLikpKSwpLCw1LSwsKS0pKSosLDApNCksLiktLCkpLCksLP/AABEIAGAAxgMBIgACEQEDEQH/xAAcAAEAAgIDAQAAAAAAAAAAAAAABgcEBQECAwj/xABCEAABAwIBCAUHCwQCAwAAAAABAAIDBBEhBQYHEjFBYYEiUZGhsRMUMjVxctEXI0JUYnOCkpOywTNSU+HS8BYlQ//EABoBAQEBAQEBAQAAAAAAAAAAAAACAQMEBwb/xAAmEQEBAAIBAwMDBQAAAAAAAAAAAQIREgMhMQQyQSJR8RNhcZGh/9oADAMBAAIRAxEAPwC8UREBERAREQEREBERAREQEREBERAREQEREBERAREQEREBERAREQEXhUV0UfpvYz33BviV4x5apnGzZ4nHqErCe4oM1FwHXXKAiLglByi6eVb1jtCeVb1jtCDui6h46x2rsgIiICIiAi85KljTZzmtPFwHiu4KDlERAREQEREBERBiZUyrFTROklcGtHaTuAG8nqVU5waSKqoJER83j3avpn2u3ewLEz5zlNZUENPzMZLYxuJ2Odz8FKMxswGajZ6lusT0o43bGjcXDeeG5crbldRepPKDU2Rayq6TIpZvtEEj8zsF7y5lZQaLmmk5Bru4ElXpg0bgByAXSKqY/wBFzXe64HwT9OHKqLocvVtG+zJHxkbWPuRzY5WXmhn/AB1hEcoEU24fRf7t9h4LdZdzbp6xhbK0X+i8YPaesH+NipjLuRZaGoMbjiLOjeMNYXwcOo37Cs74HbJfa0ueZ/8AX1X3Tlj5j5x+e0wLv6jDqScTtDuY/lZGefq+q+6cum9xPypOkgmmeGRh73nY1pJJtid62X/imUvq83f8Vk6PPWMH4/2lXWuWOO4u3Sijm9lKPHyNQ3iA7+Cu9HndlCmdbyr8NrJhrDmHYq8lrMtZuU9YwtlYCdzhg5p6w5Vw+1Zy+7SZp6QYqsiOQCKY7Bfov90nfwKlyojOPIEtBUahJt6UTxhcA4Hg4FWpmLnIa2mBf/VjOpJx6ncx33W45fFZZ8xI1w51hcrlRjSHlrzaieGmz5fm29dj6R/LftV26iVXZ25X87q5ZNrb6jPcbgO3E81Z2jnLnnNG1rjd8R1HcW/QPZhyVY5Czbkq2VDmf/KPWH2nbQ3sB7lnaP8ALnm1YwE2jl+bfwJ9A8nYc1xxurt0s7LqREXdzEREBERAWrznrDDR1DxgWxOt7SLDxW0Wkz1jLsn1IH+MnsxWXw2KfzXyaJ6uniIu0vGsOtrekRztbmr62KkMw5wzKFOTvcW83Agd6u9wuFHT8Ky8qJz5zzmrZ3ta9zYGOLWNabB1rgudbbfqO5RqlqXxOD43OjcNhYS0921ZGWckvpKiWF4sWONuLSbtI6wQsNee22vofQ6fTw6Ux6c+nX9/le+j3Ol1fSkyf1Y3akm4Owu1w9o7wVhaVcmtfStlt0onjH7L8CO2x5LE0OZLfHSyyuBaJngsvvawWv7CSexbbSZUBuT3g7XPY0dt/AL0Tvh3fh/W4YYepzx6fjf5/wBRLRRWFtXJHufHfmw4eKn2efq+q+6cq50XRE19/wC2J1+dgrGzz9X1X3Tkx9ryXyq7R56xg/H+0q61Smjz1jB+P9pV1p0/DMvIiIuiUP0oZOElEZLdKJwIPBx1XeKieiutLKxzN0kZ7W4juupppIqA3J0oP0i1o9usD/CgmjKEuyg0j6MbyeYDf5XLL3Rc8LjVNaR8tecVhaDdkI1Bxdtee3DkrQznywKSlll3htmDrecG96pDJ8sfl2OnJLNcOksNZxF9Y4cT4p1L8GM+VwZg5E82omBws+T5x/4vRHJtu9VnnrkY0lZI0CzH/ORkdTttvY6/cp8NKlAN036Y/wCSjOfWdVFXRM8mJBKx3RLmAAtPpC9+fJMta7E3tPMzMt+d0cbz6Y6EnvNw7xY81vFUejHLnkakwuPRm2dQkaLjtGHYrcV43cTZqiIipgiIgLzqIGyMcx2Ic0tPsIsV6Ig+fsoUMtHUOYTZ8TwWu67G7XDuKujNfOOOtgD2mzxYSN3td8DuK1+e2Zja5geyzZmDok4B4/tcfA7lVUU1VQT4F0Erdo2XHEbHNXH2X9nT3LkzhzQpK4DyzLuGDXtOq8DquNo4FaOg0SZPjfrO15rG4bI7o8wLX5rV5P0uEC00GseuJwF/wu+Ky5dL0FujBKT9pzGjuJVbwvd3w9V6jp48Mc7J/KeNa1jbABrQMAMAAPAKodIedDauZscZvFFfHc95wJHADAc1jZxZ/VVW0suIY97WE9L3nbSOCy8z8wZKpzZJgY4Qb2ODpOAG5vHsU5Zcu0eeTXepHoqyIY4ZJ3CxlIDPcbv5nwUizz9X1X3Tlt4og1oa0BoAsAMAANllqM8/V9V905dNax0ne6q7R56xg/H+0q61QebeWBSVMcxaXht+iDYm4I2n2qc/K/H9Wf8AqN+C54ZSTurKbWGuCbKuZtL4t0ac3+1IP4CjWXs/KurBaXCKM7Wx3F+BdtI4K7nGcaztI2dDaqURRm8URNyNj37CRwAw7VIdFeQzHE+oeLGTosv/AGDfzPgtBmho+kqHNknaY4RjqnB0nC25vFWlV1EdNA95s1kbCbDAANGwKcZbeVbb8RXGlbLevKynacGDXf7zvRHIY81jZs6OTV07ZnymLWJ1QGa12jAHbvKjsbZK+sAPpzy48AdvY3wV7UlM2KNrGizWtDQOAwWYzld0vaIB8kDfrDv0x8U+SBv1g/pj4qxUV8InlVCZZyZJQVbo79KNzXMdsuPSaf8AvUrryBlZtVTRTN+k3EdThg4ciFEtKuRNeFlQ0dKPov4sccOx3iVr9FGW9V8lM44O+cj9o9MDljyKmfTlpV7zazURF1QIiICIiAsLKeRoKlurNG2QbtYYj2HaFmoghFXoopHG7HyRcLh478V4RaIoAelPI4dQa1qnyKeEbuo/krMWhpyHNiD3DY6TpkHhfAKQIi2TTBY2UqBtRC+J99V7S02NjY9SyUWiG/JVQ9cv5/8ASfJVQ9cv5/8ASmSKeMbuoc3RZQj/ACH8f+lt8l5nUVMQY4W6w2Of03D2F2xbpFvGG6LX5cyMyrhMT3Oa0kE6hsTbG3sWwRaxHMhZiUtHL5WPXc7VIGuQbX22w2qRoiyTQIiLR41lIyWN8bxdr2lrhwOCjGT9G1LBKyVj5Q5jg5vSHw2WwUtRZZK3YiItYIiI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" name="AutoShape 90" descr="data:image/jpeg;base64,/9j/4AAQSkZJRgABAQAAAQABAAD/2wCEAAkGBxQTEhUUExQWFRUXFhwYGBcXGBodFxYcGhgXGBsaGhUbHygiHB0lHhYYIjEhJSouLi4uFyAzODMsNygtLisBCgoKDg0OGxAQGzQmICU0LDQsNDQ0LCwsNCwvLCwsLDQ0LCwsLCwsLCwsLCwsNC8sLCwsLCw0LCwsLDQsNCwsNP/AABEIAIwAvAMBEQACEQEDEQH/xAAcAAEAAQUBAQAAAAAAAAAAAAAABgIDBAUHAQj/xABGEAABAwIDBAcDCQUFCQAAAAABAAIDBBEFEiEGMUFRBxMiYXGBkTJCoRQjM1JTYnKxwRUkgpKiQ5Oy4fAWNFRzg8LR0vH/xAAbAQEAAgMBAQAAAAAAAAAAAAAAAwUBAgQGB//EADARAAICAgEDAwIGAgEFAAAAAAABAgMEESEFEjETQVEUIgYyQmFxgSOh8BUzkcHR/9oADAMBAAIRAxEAPwDuKAIAgCAIAgCAIAgCAIAgCAIAgCAIAgCAIAgCAIAgCAIAgCAIAgCAIAgCAIAgCAIAgCAIAgCAIAgCAIAgCAIAgCAIAgCAxKjE4me08X5DU+gWVFsGrq9q4mC9nEczZo9SpFVJgj9b0lws9+BvjJmPwst1T8g09R0tRDdPCPBpKyqo/IMU9LTP+JZ/d/5LPpQ+Rsqb0q33VMPmz/NZVMBszqbpLedzqd/mQfzWfpkNmyg6Rj79Pcc45L/AgfmtXjfuNm1pNv6R1g5z4j99unqLhRuiaBIKHEYpheKRjx91wP5KJxa8gylgBAEAQBAEAQBAEAQBAUSSBou4gDmUBHMe2ygpm5nPa0c3m1/Bu9yljU3ywczxTpVkqHmOjglqXdwIaBzyNBNu82W32RC58EbxDEsQfcT1cFKOLGEF4/hjzH4rSWRFeCeGLbPwjQT0dMSTLUVVS7ua1gJ/HI57v6VDLK3wdkOl2Pyw1lIBpSE976hxP9DWhR/UM6I9JXuytssN7No4uVs0hv6u71j6iTNn0qCW2y45jCcpoG3tew64G3OwN+O9bK2fwRvp9XnZjSNpdzqRzfwTvB5e+1w+CfUSRh9MTX2stnDKN3syTw/8yNkrf5mFp/pK2WSQT6bNeC5DgUw1pqiKXk1r8jz/ANOSy6oZb+TlljWxfgpkxmrp3ZJ2ua76sjSCR52uNN4uumGRF+Tna1wzOo9pGlwdYscNz2EgjzFiF0JRkuOQTbBOkuqiA7bahn1ZDZ9u6QfqCoZ4sX+wOjbM9IlJVkMLjBMdOrkIFzya7c78+5clmPOBnZL1AAgCAIAgCAIAgNdi2LMgaS4jQXNzYNHNx4LaMXIHHdoOkWerkdFh7Q/KLvqH6RRC9ri+gH3idbaAqRuMEbRg5PSIRNHC15fM51fPxc4ubAw8gPak1v8AVbruK5bcrb4LXH6VKXMymqxGaRuQuyR/ZRgMj82N3+JuuSVzZcU4EIeEYrKbuUbmdscfXBdbAtO4mVBfioiQ525rNXO00ue/ee5SVQlY+CLIsroj939Hr6wlwMDBC1tw11yZXaWJc710G5dUraqtKK2yrqxMnJ3Kx6izMqsAqoYRO+R7WyZRcyDrCCSW3be4aTf0W7vtS72jnhiYcrPRUns1bnFrHBzWvucxe65fuAAHdosV5Fdsv8iJ7un348d0vaXsJaMtsHjKSA7LcXAO6/LTWy57YSr59vY6sacL1r9S8liSm7lGrCeWMZVLiEsbcgdmj+ykAfH/ACu3eIsVJG5o47cGE/KLUtDTTG4/dZPN0DvL24z/ADDwXVVlNMqL+lSjzA1tZSS0zw2VuXMLscDdkgvbMx40cPiO5W1OWpcMqpQcHprkvtrcws8Zh/8AF2aTXBqTjY3pNqKLKyYuqabQC5+djH3XH2h90+oXLdiqfK4Y2d3wTGIaqFs0DxJG7cRvHMEbwRxBVbKLi9MyZ61AQBAEAQGn2ixtlNG5znBuUZnOO5g5+PILeEO4HAcfxuTE3F8jnRULHWDR9JUOB3C+87tTo24NidEtujWuDqxcSeRLUfBrqqoL2iNrRFC3VsTfZB+s473v+8dVVWXOfk9bi9OhStLyWWwqFyLGNKLgjWNkqrKwxa7N1A9yps27DyvjPzcReCNJXMDToSOzmdx0sVY7lTR/J56UIZmdrnUPPwXIIMzmtaNSQB5/6+C4YJykkXl3bVU2+EkSjpAopYDT0z3AtN5A7S8hbcC4GgAD7AcFbXxlKv7TxfTJ1fVd8/6IpkVO9p8nuElJbXgsPp2tBfmDQPdDTd1yOO4BWNUpXUuHwedyq4YmZG3XEi5kVfsv+za2UOiRSNHVstugWykQypRcp6gsaY3NEkTjd0TvZv8AWad7XfeHxU1dziV2V0+Fy58msxLDOqAkiOeBxtc+3G43IY8DjYGzho624bhe4eWpcHlMrEnjy7Zf0YzJLeCtPJym82Q2rmw6frYe1G76SImzZB+jhwK5silTQR9M4BjMVXAyeB2ZjxccweLSOBB0KqZLtemZNksAIAgMevqhFG554D1PAeqylt6B8/beYs6vqzS5y2CL5yoeNb21sBzGgA5nuU1slXElopldYoL3NJUzdYRZoYxoysYNzGjc2/HmTxJuqOy1ze2e9w8KFEFGJ41ih2WChoEgb7LKi5eBKcIcyZVxtxHAix3cikoteRXZCxbg9nq1JDwhEGUSNaJjlc5xyNLi6wF7DQAcu9WGUmqobZ5/pcovLt0tcl8VXVtdYds6A8hxseeqm6XVGcm35IfxFdZCCivyst4njtRPJ1kshc7LkB3BrbWs0cL8bb7q/jVGK0jx22WIpD2QQALG2tyTfX/XeqPqdCj9yPWdAzJSl6Un/BdqWN6mQuLgBl9nLZxJ0aSfXTkuXBTfdp64O3rcor09/J63cuGXku69diPbLBto8LVkw4lLmrK58Ec4pLbJxs9sARTy1VYTHEYXHqdA+RuW/bJHYGgNrX43G5WePU4fczxvVOowu3VWuPk5VNSljgN4c3Mw8wf1GoPeFf49qnEopwcOGiyuk1Jz0ObVmjq/k7z8zUEAXOjZNzXfxaNPkqvKr09mUfR7TdcQPUAQEJ6TMZ6iMDk10h/hFm/En0U9Ed8g4ThAIpg46vqJDI88crDlaPN/WH+Fqr863b0em/D+Mnu1/wBGQAqw9dFaJHsdsnJXPNj1cLD85Lbdxyt4ZrceFwe49VFHfy/BT9U6tHFXZDmT/wBEro9rqCjnjpaGm65xe1j5rgbyAT1hBLrDU7hoVYxUY8I8lYsm+Lum3ojnSbjsdZXRtpvnQxnV3YL9Y9zicrQNTbT1UGTHuSivJZ9Em6O6yb1E1+KbLVdPD180RZHcAkubdt9BmaDpfQLklizitl7T1vGts9NP/wCFnCdn6mpaXQQve0AnMBZptwa4+0fC61hjTlySZHV8ah6b2X5di6iLqpJYhC2WRkedxF2l7g0Fzb6b1OsWyXDfBXy6xiRcpVr7vn5MrbjYt9LJlYyaaDIHdbkuGuF8wJYLADQ3PNbSplX91ZFidTqzF2ZSX7EWosE617Y4mue9xs1rSSTz47gBe61hk5E32pnVkdP6fRD1Jrg38/R5WQAvNMSA3M4tc11gPO5I5Dks21XT/M9nPidQ6fXL7FpswcMwGWrz9VH1nVNzu3aDgBfeTY6dyhqqsafaWObmYtbj6vO/BtpNkZG4d8vMjQ3QiPKc2UvyZs19DxtbdxUn0b7dvycP/X4/Ueml9vya3A8Fmq35KdmcgXJ3NaOGZ24X4DedVBXRKZZ5nUqcWO5+/sZmMbIVlM1z5Yew0gF7XAt146a25m2i3nizitnPjdbxrpKC4b+TcdHOBMe59ZUWFPTgu13OeNbnuaPUkclNi0/qZXdez3H/AAQfnya3GcflnZVVshLflN6SmZf2YswkldbuDGNvzceS7pzUYso6MVSthD38siksGaAc4nhw/A/suHk7IfMrPS725uLLLreGoQjav4Zp6yLK8hXy5R5sw6kkAEEgjW4NiLag3XNlR3EH1jsVi3ymkhl4vja4+NtfjdVL8mTfLACA4z041BD3N504/wAbl2UL7GYIBT/Qwcupb+ZJ+N1Q5f8A3D3fQUvptnrtx8FzRW2XU32xbO8VOzjjhJpKVwY50IAd9Yu1cSR9a5171dxSS0j5nZc7LnZP5OKY3svPR2FTHkDr5TcFhtvFxx7lXW12Re/J7DAyca+DiuNexJA39j0bHtANdVAlhI/3eKw3Di7dc6XJtw17IpVx2yguk83I7I8RRv8AE9vHx4XSkwiSecZQ2bXMG2Bly27QcbW53Uqlx3HEsV+s4J+Pc92u2yqaGkhhc9prZGZ5HNbZsLSdAG8/dF+RKxOSitjFxXfZ2rx7lnbzGScHovlA6ySYxPe0nLnyjO69tQDx8Vspdv3MxXR3XuEX88nlXisuH4bJNM798rnZms1ywtyhrbDhlYB5mySktbMV0+pb2RKaM/sXCxOWg1lSAG39wHtBvg0akcStYxS5J7rJZNqhvheP/ZcrNo6igwpgnkc+sqi5zc51iY47z4NsbcC63BZctLZFDHVt3ZDx8nmF1n7LwITH6ep1bfS5fownwYA5Yj42bXJ3X+mvC4/pGjwnF6iGhp6VzGVDquQGKGYGzYr+0Rvs55zDuF1tFt8yNraYeo1W9KPl/uSfbjFDQxxUGHRtjnnNz1Y1bmNuyN9ydx4Bp5LHCIqou6TlY+F5NP0lY9JBTQYYHmSURM+USX7TjYWbz7RFytZy7V/JNg4/qWOfhR5N9tHhEVNg8NPPP1LAWmbKLvnNi98bNRqXcdbALaGoo552Stucl5fg5Pi2IGpkByhkbGhkUY1EUY3NB4k7y7iVwZF2+Ees6ZgOtd0vzPyZOFw5nObzjN/Vp/Oyz09v100TddSWG1+6NFtLHlnI7gvWQ5R4M0tT7KjyPyA+i+hl5/Z8AP1Tb1KpmZOhrACA490+UZBp5vdcHwu7ibOYfg/4Luw2nuIZzfBX56Vo96F5jIvc2eS9h9S9vkOap8+lxnwer/D+VGNcoSfjkkmObLSUlOyaokjY6Q2bCbmQ7u6wtfUKJ4jUe7Z1w67C2704x2ixs5jlbHPAyGeVzTKxojLiWEFwBbY8LellvTkSk1FnP1LpdMYSuXBPemmvjaaONx164SOHKMEB3rc+hXY2kuTzuFCcpvs+DM2zxDB5QyeoeyZ0Y7DI3kl+tw0sadQTzRr5I6XdGXbX5ZGtkCcSr319Q0MgpWAsZvazLcsby7Orj32WsZKT2jqvr+mr7P1S8/wZFH+zK6N1bWzNZK6dzi0v7XVscWxx5PquYAdB729byin/AM9znhO6l6jxsj+LbTR1uKU8kgyUkUjGtadwYHAlzhwuQPAKGVi71EsqcKyGNOz3ZvNvsRw2WsiqH1L5wxrWiCEDLo4OzOl91uuoAubAaKWWvc4Mb1tSVcfPkk+0G2eEnqXvLKhzXgxhozGMnQuN9AANfJZ8EEarG2kuTSdIeKYTM+Kd8jqmRoyiKF/Ze29znNtAN+muixJL9RLjeum1UuTe7Q7Y4W2naXGGoyAGKJoDiHAdnT3bcysvjlkUKrJT7UuTmezu0OfFWVtWdM5LuLYxkc1gHc24+JXMrlKzRfWdOlXhtR8+50qr21wwV0Rb1ckrgWGo0tE2xIBeeZFrDmunnxsoY02OLklwjS4lU4S/E45GZ6qeWVgs13zLHDQPJtqRYaa7ljUd8+SWuV6qaj+X3NZ04zF1XAzg2IkeLnW3eAUGRLUCw6HWp2tsgrGAKqbPcQgorgk2yNDdskh3aMHwc4/Bo8yrPp1b7nI81+I8jUY1L+yCbQ1AfUSOG7NYeWi9PBaieQNNWO0tvXPlS0tA+oejnDjBTQxneyNoPja5+JKqmZJisAIDQbcYCK2jlgOhc27T9V41afUKSqfZJMHzrsTUmlxKFs4yN65sc7XbgQ8ZSe4PDTfku26Csj3IzGTXg7d0kbDvxAxSxSNa+NpblffK4OIO8bjoquce6OjtwctY0+5rZp8MwemwRhqayVslRY9VG3hpazAdS43sXWAtw331qpjXydOZ1C3NarguPg5pjmMSVtS+eXQu0DRqGNG5oP6rlyLd8IvOlYHornyzDNKN40XP6knwW7xYrckTvEMWp6TBhRwysdUVGsoYbluexdcjk0BvkrRf44cni5xllZj443/ogMdOCBw/1zVW7Hs9jDFjKKbRkMiAUbZ1QqUUW20wWzm2RrGinsfJgnezP00d7HyYJ3tmPpop7HyYJ6j0Hix3suhgGi02TxgktItfJgt+9kH00TIwxwhmjl+zka/yBBPwupardTWzlzMJSolFHWek7Zp9ayCrpQJS1urQdXxus4Fp4n9CrC2HfHR4/puUsa77uCIybLSOjkqJYX00MUTndqwfI4ey0M8d5Pxvdc9eLt8ot8jrXpR7a5dz/wBFeP4nHSUTI49HFthffc6ucfEq4w8dR4R53LyZZNrsl7nKHu3kqzlJRW2cxIOjjAjVVYkcPmoSHG40Lt7G/C/kqi+zvZlfJ9M4NTZWLnBsUAQHjggOR9L3R+Z/3qnbeZre2z7Vo5ffHxGnBT03OHHsDl+CbXVUQ6o1M7I7W7LjeIjS+U6kDcRobeinnUrF3Q8m9bipLu8F2to5M4kkd1mfVsubMJBza4/lwVHkTsi+2R7Dp1NEo7qDNNy42XcEoorBWCTZaMIvdbdz1ohdEXLuLwWh0Ljg9uhnYug2LoNi6DYug2LrI2eXWDGxdZMbJNsbtLiEB6qmAljFyWSA5IgTvzj2R3Kxx7nL7WjyfWOnVQbtT1s2m1u0Uz2g1cjOraczYYmlrXuG4vc4kuA32srOqvfg8wzlmL4m6Z5c86cByVlFKuPJgsYNhMtbMIoh3ucR2WN5n/xxXDfkd3gyj6J2I2YZTxMjYOy3ebauJ3uPebLjbBOWNsLLAKkAQBAW5Yg4WKA5V0i9GbahxngIjn3k27Mn4rbj94KSFsoPgHJoauehkdBMzq76ujkF4pPvW56WzN1XW3VetTRLTfZTLug9G3iihmF2O6lx/s5Ddh/BONLdzwCOZ3qsyOmSjzXyj0mJ16L+25c/JYrKKSIgSMcy+4ncfwu3HyKrJ1yg9SRf1ZFdq3B7LIctCbYuhnuPcyGe4ZkHcMywO4Zk0NjMmh3HmZZGzIoaOSZ2WJjnu5NF7eJ3DzWYwcuEiG3IrqW5vRL8J2E3OqpAAP7OM6n8Um4DThdd1WE3+YoMvr6X20r+2ZWN7YU1FH1VO1pI91u4HmTxPeVcUYiS/Y81fkWXS7ps5PjmPPneXyOuTwvoO5dUrIVrSIDN2X2PqK4h30UN/pCNT+BvE9+5cNt7l5M6O6bIbJRwRhkTMrdCSdXOPNx4lc7ewTmngDRYLALqAIAgCAIDxzb6FARzaLZSGpYWyMa9vJw3d4PA+CbByLHOiuaBxdRS6fZSfkH7iPEeanhfKII03GKqhPV1EL4gd9tY3fwG7HeSmdldn5kbQslB7izYQYxRz+0yMHm1xid6WLT6LnngUz/KWdPWcmv33/JmfsSF+scz2jk5geP52Ef4Vyy6ZJeGWVf4hX64lD9mne7NEfHM38woHgWo649dx35TRR/sxPwMZ8HhRvDtXsTrrGL8lTdlag/Z/wB4E+jt+A+sY3yZMOx0p9qSJvmSfQBbrBsZDPrtC8Js2FNsOz353EcmR2/qcf0Usenv3Zx2fiFfoj/5M0Yfh1NrJkJH2r81/wCEWHwXTXgRX7ldd1nJs99fwYGJdJdPE3JCM9tzWjKz0Gi7I0wj5eisnZOb3JkFx3buoqLguyN+q3Tw1W/qQh+VEZbwnZCtqiCIyxh9+W7R4gEXPooZ5DkNHR9lui+GIh0n7xJ95tmA6bma38T6LncmZOo4bggbYu7tFqDdRxgCwCArQBAEAQBAEAQBAW5YQ7eEBq67AmPBFgQd7TqD5HRAQfGuiukluepDTzjJafQafBZUgQ6s6Hyw3gqXs7nNv/U0j8lJG2S8AwX7F4rF9HUtePxH/uC3V79wWnYdjTOAf4Fh/Oyz65jTKD+2x/ZHyEf/ALI7jOmUGDHHaZXt8DGO7mjuQ0UP2TxeX6SQ2P1pf0Cx6zGi7TdFFQ7WSeNvOwc4/p+a0drY0SHC+iOAW6x8kp4jRjfQXPxWrkxwTbBNhoYLdVCxhHvWu7l7R1WuwSilwNo1dqsA2kNO1u4IC6gCAIAgCAIAgCAIAgCAIAgKHRA7wgLD6Fh4ICy7CYzwQFBwViA8GCsQFxuERhAXmUDBwQF9sIHAICtAEAQBAEAQBAEAQBAEAQBAEAQBAEAQBAEAQBAEAQBAEAQBAEAQBAEAQBAEAQBAEAQBAEAQBAEAQBAEAQBAEAQBAEAQBAEB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0445"/>
            <a:ext cx="1403278" cy="146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49245" y="1488940"/>
            <a:ext cx="9223846" cy="5141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sz="2800" b="1" dirty="0" smtClean="0">
                <a:solidFill>
                  <a:schemeClr val="accent1">
                    <a:lumMod val="50000"/>
                  </a:schemeClr>
                </a:solidFill>
              </a:rPr>
              <a:t>Continua Actualización </a:t>
            </a:r>
            <a:r>
              <a:rPr lang="es-CL" sz="2800" b="1" dirty="0">
                <a:solidFill>
                  <a:schemeClr val="accent1">
                    <a:lumMod val="50000"/>
                  </a:schemeClr>
                </a:solidFill>
              </a:rPr>
              <a:t>del Sitio </a:t>
            </a:r>
            <a:r>
              <a:rPr lang="es-CL" sz="2800" b="1" dirty="0" smtClean="0">
                <a:solidFill>
                  <a:schemeClr val="accent1">
                    <a:lumMod val="50000"/>
                  </a:schemeClr>
                </a:solidFill>
              </a:rPr>
              <a:t>Web, Material </a:t>
            </a:r>
            <a:r>
              <a:rPr lang="es-CL" sz="2800" b="1" dirty="0" err="1" smtClean="0">
                <a:solidFill>
                  <a:schemeClr val="accent1">
                    <a:lumMod val="50000"/>
                  </a:schemeClr>
                </a:solidFill>
              </a:rPr>
              <a:t>Difusional</a:t>
            </a:r>
            <a:r>
              <a:rPr lang="es-CL" sz="2800" b="1" dirty="0" smtClean="0">
                <a:solidFill>
                  <a:schemeClr val="accent1">
                    <a:lumMod val="50000"/>
                  </a:schemeClr>
                </a:solidFill>
              </a:rPr>
              <a:t> y Video </a:t>
            </a:r>
            <a:r>
              <a:rPr lang="es-CL" sz="2800" b="1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s-CL" sz="2800" b="1" dirty="0" smtClean="0">
                <a:solidFill>
                  <a:schemeClr val="accent1">
                    <a:lumMod val="50000"/>
                  </a:schemeClr>
                </a:solidFill>
              </a:rPr>
              <a:t>orporativo</a:t>
            </a:r>
            <a:endParaRPr lang="es-CL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sz="2800" b="1" dirty="0" smtClean="0">
                <a:solidFill>
                  <a:schemeClr val="accent1">
                    <a:lumMod val="50000"/>
                  </a:schemeClr>
                </a:solidFill>
              </a:rPr>
              <a:t>Visitas </a:t>
            </a:r>
            <a:r>
              <a:rPr lang="es-CL" sz="2800" b="1" dirty="0">
                <a:solidFill>
                  <a:schemeClr val="accent1">
                    <a:lumMod val="50000"/>
                  </a:schemeClr>
                </a:solidFill>
              </a:rPr>
              <a:t>a empresas del rubro (Meta: 35 al año</a:t>
            </a:r>
            <a:r>
              <a:rPr lang="es-CL" sz="28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sz="2800" b="1" dirty="0" smtClean="0">
                <a:solidFill>
                  <a:schemeClr val="accent1">
                    <a:lumMod val="50000"/>
                  </a:schemeClr>
                </a:solidFill>
              </a:rPr>
              <a:t>Talleres empresariales</a:t>
            </a:r>
            <a:endParaRPr lang="es-CL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sz="2800" b="1" dirty="0" smtClean="0">
                <a:solidFill>
                  <a:schemeClr val="accent1">
                    <a:lumMod val="50000"/>
                  </a:schemeClr>
                </a:solidFill>
              </a:rPr>
              <a:t>Plan </a:t>
            </a:r>
            <a:r>
              <a:rPr lang="es-CL" sz="2800" b="1" dirty="0" err="1">
                <a:solidFill>
                  <a:schemeClr val="accent1">
                    <a:lumMod val="50000"/>
                  </a:schemeClr>
                </a:solidFill>
              </a:rPr>
              <a:t>difusional</a:t>
            </a:r>
            <a:r>
              <a:rPr lang="es-CL" sz="2800" b="1" dirty="0">
                <a:solidFill>
                  <a:schemeClr val="accent1">
                    <a:lumMod val="50000"/>
                  </a:schemeClr>
                </a:solidFill>
              </a:rPr>
              <a:t> y comunicacional en medios masivos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sz="2800" b="1" dirty="0" smtClean="0">
                <a:solidFill>
                  <a:schemeClr val="accent1">
                    <a:lumMod val="50000"/>
                  </a:schemeClr>
                </a:solidFill>
              </a:rPr>
              <a:t>Venta </a:t>
            </a:r>
            <a:r>
              <a:rPr lang="es-CL" sz="2800" b="1" dirty="0">
                <a:solidFill>
                  <a:schemeClr val="accent1">
                    <a:lumMod val="50000"/>
                  </a:schemeClr>
                </a:solidFill>
              </a:rPr>
              <a:t>de estudios privados y capacitaciones a </a:t>
            </a:r>
            <a:r>
              <a:rPr lang="es-CL" sz="2800" b="1" dirty="0" smtClean="0">
                <a:solidFill>
                  <a:schemeClr val="accent1">
                    <a:lumMod val="50000"/>
                  </a:schemeClr>
                </a:solidFill>
              </a:rPr>
              <a:t>medida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sz="2800" b="1" dirty="0" smtClean="0">
                <a:solidFill>
                  <a:schemeClr val="accent1">
                    <a:lumMod val="50000"/>
                  </a:schemeClr>
                </a:solidFill>
              </a:rPr>
              <a:t>Desarrollo de Proyectos Privados con empresas y emprendedores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sz="2800" b="1" dirty="0" smtClean="0">
                <a:solidFill>
                  <a:schemeClr val="accent1">
                    <a:lumMod val="50000"/>
                  </a:schemeClr>
                </a:solidFill>
              </a:rPr>
              <a:t>Acuerdos de licenciamiento y royalties (CASO IANSA)</a:t>
            </a:r>
            <a:endParaRPr lang="es-CL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s-CL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CL" sz="2800" b="1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25380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33" y="6133372"/>
            <a:ext cx="1417805" cy="71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238" y="-37217"/>
            <a:ext cx="1117007" cy="116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3695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4705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14 CuadroTexto"/>
          <p:cNvSpPr txBox="1">
            <a:spLocks noChangeArrowheads="1"/>
          </p:cNvSpPr>
          <p:nvPr/>
        </p:nvSpPr>
        <p:spPr bwMode="auto">
          <a:xfrm>
            <a:off x="1709936" y="110195"/>
            <a:ext cx="54726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s-ES" sz="3600" b="1" dirty="0" smtClean="0">
                <a:solidFill>
                  <a:srgbClr val="C00000"/>
                </a:solidFill>
              </a:rPr>
              <a:t>CASOS DE ÉXITO</a:t>
            </a:r>
            <a:endParaRPr lang="es-ES" sz="3600" b="1" dirty="0">
              <a:solidFill>
                <a:srgbClr val="C00000"/>
              </a:solidFill>
            </a:endParaRPr>
          </a:p>
        </p:txBody>
      </p:sp>
      <p:sp>
        <p:nvSpPr>
          <p:cNvPr id="23" name="2 Marcador de contenido"/>
          <p:cNvSpPr txBox="1">
            <a:spLocks/>
          </p:cNvSpPr>
          <p:nvPr/>
        </p:nvSpPr>
        <p:spPr>
          <a:xfrm>
            <a:off x="0" y="1125116"/>
            <a:ext cx="8504580" cy="5141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s-CL" sz="2800" b="1" dirty="0" smtClean="0">
                <a:solidFill>
                  <a:schemeClr val="tx2">
                    <a:lumMod val="50000"/>
                  </a:schemeClr>
                </a:solidFill>
              </a:rPr>
              <a:t>Diseño </a:t>
            </a:r>
            <a:r>
              <a:rPr lang="es-CL" sz="2800" b="1" dirty="0">
                <a:solidFill>
                  <a:schemeClr val="tx2">
                    <a:lumMod val="50000"/>
                  </a:schemeClr>
                </a:solidFill>
              </a:rPr>
              <a:t>de </a:t>
            </a:r>
            <a:r>
              <a:rPr lang="es-CL" sz="2800" b="1" dirty="0" smtClean="0">
                <a:solidFill>
                  <a:schemeClr val="tx2">
                    <a:lumMod val="50000"/>
                  </a:schemeClr>
                </a:solidFill>
              </a:rPr>
              <a:t>proceso </a:t>
            </a:r>
            <a:r>
              <a:rPr lang="es-CL" sz="2800" b="1" dirty="0">
                <a:solidFill>
                  <a:schemeClr val="tx2">
                    <a:lumMod val="50000"/>
                  </a:schemeClr>
                </a:solidFill>
              </a:rPr>
              <a:t>integrado de percepción subjetiva y análisis </a:t>
            </a:r>
            <a:r>
              <a:rPr lang="es-CL" sz="2800" b="1" dirty="0" smtClean="0">
                <a:solidFill>
                  <a:schemeClr val="tx2">
                    <a:lumMod val="50000"/>
                  </a:schemeClr>
                </a:solidFill>
              </a:rPr>
              <a:t>de </a:t>
            </a:r>
            <a:r>
              <a:rPr lang="es-CL" sz="2800" b="1" dirty="0">
                <a:solidFill>
                  <a:schemeClr val="tx2">
                    <a:lumMod val="50000"/>
                  </a:schemeClr>
                </a:solidFill>
              </a:rPr>
              <a:t>la sensación de saciedad de productos en </a:t>
            </a:r>
            <a:r>
              <a:rPr lang="es-CL" sz="2800" b="1" dirty="0" smtClean="0">
                <a:solidFill>
                  <a:schemeClr val="tx2">
                    <a:lumMod val="50000"/>
                  </a:schemeClr>
                </a:solidFill>
              </a:rPr>
              <a:t>formulación. </a:t>
            </a:r>
            <a:r>
              <a:rPr lang="es-CL" sz="2800" dirty="0" smtClean="0">
                <a:solidFill>
                  <a:schemeClr val="tx2">
                    <a:lumMod val="75000"/>
                  </a:schemeClr>
                </a:solidFill>
              </a:rPr>
              <a:t>Terminado y lanzado</a:t>
            </a:r>
            <a:endParaRPr lang="es-MX" sz="28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CL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49263" indent="-449263">
              <a:spcBef>
                <a:spcPts val="0"/>
              </a:spcBef>
              <a:spcAft>
                <a:spcPts val="600"/>
              </a:spcAft>
              <a:buNone/>
            </a:pPr>
            <a:r>
              <a:rPr lang="es-CL" sz="2800" b="1" dirty="0" smtClean="0">
                <a:solidFill>
                  <a:schemeClr val="tx2">
                    <a:lumMod val="50000"/>
                  </a:schemeClr>
                </a:solidFill>
              </a:rPr>
              <a:t>2.	Desarrollo de alimento </a:t>
            </a:r>
            <a:r>
              <a:rPr lang="es-ES" sz="2800" b="1" dirty="0" smtClean="0">
                <a:solidFill>
                  <a:schemeClr val="tx2">
                    <a:lumMod val="50000"/>
                  </a:schemeClr>
                </a:solidFill>
              </a:rPr>
              <a:t>funcional con </a:t>
            </a:r>
            <a:r>
              <a:rPr lang="es-ES" sz="2800" b="1" dirty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es-ES" sz="2800" b="1" dirty="0" smtClean="0">
                <a:solidFill>
                  <a:schemeClr val="tx2">
                    <a:lumMod val="50000"/>
                  </a:schemeClr>
                </a:solidFill>
              </a:rPr>
              <a:t>mprendedor Regional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2800" dirty="0" smtClean="0">
                <a:solidFill>
                  <a:schemeClr val="tx2">
                    <a:lumMod val="50000"/>
                  </a:schemeClr>
                </a:solidFill>
              </a:rPr>
              <a:t>Formulación y prototipo en Planta Piloto CREAS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2800" dirty="0" smtClean="0">
                <a:solidFill>
                  <a:schemeClr val="tx2">
                    <a:lumMod val="50000"/>
                  </a:schemeClr>
                </a:solidFill>
              </a:rPr>
              <a:t>Producto pronto a salir al mercado con logo CREAS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CL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es-CL" sz="2800" b="1" dirty="0" smtClean="0">
                <a:solidFill>
                  <a:schemeClr val="accent1">
                    <a:lumMod val="50000"/>
                  </a:schemeClr>
                </a:solidFill>
              </a:rPr>
              <a:t>3. </a:t>
            </a:r>
            <a:r>
              <a:rPr lang="es-CL" sz="2800" b="1" dirty="0" smtClean="0">
                <a:solidFill>
                  <a:schemeClr val="tx2">
                    <a:lumMod val="50000"/>
                  </a:schemeClr>
                </a:solidFill>
              </a:rPr>
              <a:t>Acuerdos de Licenciamiento y Royalty con IANSA</a:t>
            </a:r>
            <a:endParaRPr lang="es-CL" sz="28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CL" sz="2800" dirty="0" smtClean="0">
                <a:solidFill>
                  <a:schemeClr val="accent1">
                    <a:lumMod val="50000"/>
                  </a:schemeClr>
                </a:solidFill>
              </a:rPr>
              <a:t>Proyecto en ejecución: Se espera que el producto salga al mercado el 2016</a:t>
            </a:r>
            <a:endParaRPr lang="es-CL"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s-ES" sz="2800" dirty="0"/>
          </a:p>
        </p:txBody>
      </p:sp>
      <p:pic>
        <p:nvPicPr>
          <p:cNvPr id="24" name="23 Imagen"/>
          <p:cNvPicPr/>
          <p:nvPr/>
        </p:nvPicPr>
        <p:blipFill>
          <a:blip r:embed="rId4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8183041" y="4172739"/>
            <a:ext cx="782963" cy="764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24 Imagen"/>
          <p:cNvPicPr/>
          <p:nvPr/>
        </p:nvPicPr>
        <p:blipFill>
          <a:blip r:embed="rId5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8217220" y="3212723"/>
            <a:ext cx="714604" cy="76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0" y="776427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</p:txBody>
      </p:sp>
      <p:pic>
        <p:nvPicPr>
          <p:cNvPr id="13" name="Picture 2" descr="C:\Users\Usuario\Downloads\la foto (1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041" y="1564110"/>
            <a:ext cx="933099" cy="124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24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0" descr="creas-2"/>
          <p:cNvPicPr>
            <a:picLocks noChangeAspect="1" noChangeArrowheads="1"/>
          </p:cNvPicPr>
          <p:nvPr/>
        </p:nvPicPr>
        <p:blipFill>
          <a:blip r:embed="rId2">
            <a:lum bright="68000" contrast="-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258008"/>
            <a:ext cx="7416824" cy="659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1 Título"/>
          <p:cNvSpPr>
            <a:spLocks noGrp="1"/>
          </p:cNvSpPr>
          <p:nvPr>
            <p:ph type="title"/>
          </p:nvPr>
        </p:nvSpPr>
        <p:spPr>
          <a:xfrm>
            <a:off x="646708" y="-313493"/>
            <a:ext cx="8229600" cy="1143001"/>
          </a:xfrm>
        </p:spPr>
        <p:txBody>
          <a:bodyPr/>
          <a:lstStyle/>
          <a:p>
            <a:pPr eaLnBrk="1" hangingPunct="1"/>
            <a:r>
              <a:rPr lang="es-CL" altLang="es-MX" sz="4800" b="1" dirty="0" smtClean="0">
                <a:solidFill>
                  <a:srgbClr val="C00000"/>
                </a:solidFill>
              </a:rPr>
              <a:t>Temario</a:t>
            </a:r>
            <a:endParaRPr lang="es-ES" altLang="es-MX" sz="4800" b="1" dirty="0" smtClean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00087" y="1540896"/>
            <a:ext cx="8443913" cy="41315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MX" sz="3400" b="1" dirty="0">
                <a:solidFill>
                  <a:schemeClr val="tx2">
                    <a:lumMod val="50000"/>
                  </a:schemeClr>
                </a:solidFill>
              </a:rPr>
              <a:t>	Nuestro </a:t>
            </a:r>
            <a:r>
              <a:rPr lang="es-MX" sz="3400" b="1" dirty="0" smtClean="0">
                <a:solidFill>
                  <a:schemeClr val="tx2">
                    <a:lumMod val="50000"/>
                  </a:schemeClr>
                </a:solidFill>
              </a:rPr>
              <a:t>propósito y</a:t>
            </a:r>
            <a:r>
              <a:rPr lang="es-MX" sz="3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MX" sz="3400" b="1" dirty="0" smtClean="0">
                <a:solidFill>
                  <a:schemeClr val="tx2">
                    <a:lumMod val="50000"/>
                  </a:schemeClr>
                </a:solidFill>
              </a:rPr>
              <a:t>quienes somos</a:t>
            </a: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MX" sz="3400" b="1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s-MX" sz="3400" b="1" dirty="0" smtClean="0">
                <a:solidFill>
                  <a:schemeClr val="tx2">
                    <a:lumMod val="50000"/>
                  </a:schemeClr>
                </a:solidFill>
              </a:rPr>
              <a:t>Nuestra Infraestructura</a:t>
            </a:r>
            <a:endParaRPr lang="es-MX" sz="3400" b="1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MX" sz="3400" b="1" dirty="0" smtClean="0">
                <a:solidFill>
                  <a:schemeClr val="tx2">
                    <a:lumMod val="50000"/>
                  </a:schemeClr>
                </a:solidFill>
              </a:rPr>
              <a:t>	Redes</a:t>
            </a: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MX" sz="3400" b="1" dirty="0" smtClean="0">
                <a:solidFill>
                  <a:schemeClr val="tx2">
                    <a:lumMod val="50000"/>
                  </a:schemeClr>
                </a:solidFill>
              </a:rPr>
              <a:t>	Estrategia Comercial</a:t>
            </a:r>
            <a:endParaRPr lang="es-MX" sz="3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40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Users\Usuario\Downloads\creas del futu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8913"/>
            <a:ext cx="9183688" cy="707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993194"/>
            <a:ext cx="2197100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20" descr="creas-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291" y="2348880"/>
            <a:ext cx="1098231" cy="108012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2124075" y="980728"/>
            <a:ext cx="7059613" cy="1384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rgbClr val="C00000"/>
                </a:solidFill>
                <a:latin typeface="Calibri" pitchFamily="34" charset="0"/>
              </a:rPr>
              <a:t>L1: </a:t>
            </a:r>
            <a:r>
              <a:rPr lang="es-ES_tradnl" sz="2800" b="1" dirty="0">
                <a:solidFill>
                  <a:srgbClr val="00008A"/>
                </a:solidFill>
                <a:latin typeface="Calibri" pitchFamily="34" charset="0"/>
              </a:rPr>
              <a:t>Desarrollo de tecnologías para una </a:t>
            </a:r>
            <a:r>
              <a:rPr lang="es-ES_tradnl" sz="2800" b="1" dirty="0" err="1">
                <a:solidFill>
                  <a:srgbClr val="00008A"/>
                </a:solidFill>
                <a:latin typeface="Calibri" pitchFamily="34" charset="0"/>
              </a:rPr>
              <a:t>agri</a:t>
            </a:r>
            <a:r>
              <a:rPr lang="tr-TR" sz="2800" b="1" dirty="0">
                <a:solidFill>
                  <a:srgbClr val="00008A"/>
                </a:solidFill>
                <a:latin typeface="Calibri" pitchFamily="34" charset="0"/>
              </a:rPr>
              <a:t>-</a:t>
            </a:r>
            <a:r>
              <a:rPr lang="es-ES_tradnl" sz="2800" b="1" dirty="0">
                <a:solidFill>
                  <a:srgbClr val="00008A"/>
                </a:solidFill>
                <a:latin typeface="Calibri" pitchFamily="34" charset="0"/>
              </a:rPr>
              <a:t>cultura sustentable en la obtención de </a:t>
            </a:r>
            <a:r>
              <a:rPr lang="es-ES_tradnl" sz="2800" b="1" dirty="0" err="1">
                <a:solidFill>
                  <a:srgbClr val="00008A"/>
                </a:solidFill>
                <a:latin typeface="Calibri" pitchFamily="34" charset="0"/>
              </a:rPr>
              <a:t>alimen</a:t>
            </a:r>
            <a:r>
              <a:rPr lang="tr-TR" sz="2800" b="1" dirty="0">
                <a:solidFill>
                  <a:srgbClr val="00008A"/>
                </a:solidFill>
                <a:latin typeface="Calibri" pitchFamily="34" charset="0"/>
              </a:rPr>
              <a:t>-</a:t>
            </a:r>
            <a:r>
              <a:rPr lang="es-ES_tradnl" sz="2800" b="1" dirty="0">
                <a:solidFill>
                  <a:srgbClr val="00008A"/>
                </a:solidFill>
                <a:latin typeface="Calibri" pitchFamily="34" charset="0"/>
              </a:rPr>
              <a:t>tos saludables.</a:t>
            </a:r>
          </a:p>
        </p:txBody>
      </p:sp>
      <p:sp>
        <p:nvSpPr>
          <p:cNvPr id="28678" name="Rectangle 8"/>
          <p:cNvSpPr>
            <a:spLocks noChangeArrowheads="1"/>
          </p:cNvSpPr>
          <p:nvPr/>
        </p:nvSpPr>
        <p:spPr bwMode="auto">
          <a:xfrm>
            <a:off x="2195513" y="3459460"/>
            <a:ext cx="6988175" cy="1384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rgbClr val="C00000"/>
                </a:solidFill>
                <a:latin typeface="Calibri" pitchFamily="34" charset="0"/>
              </a:rPr>
              <a:t>L2: </a:t>
            </a:r>
            <a:r>
              <a:rPr lang="tr-TR" sz="28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s-ES_tradnl" sz="2800" b="1" dirty="0">
                <a:solidFill>
                  <a:srgbClr val="000099"/>
                </a:solidFill>
                <a:latin typeface="Calibri" pitchFamily="34" charset="0"/>
              </a:rPr>
              <a:t>Desarrollo de productos y procesos sustentables para la obtención de </a:t>
            </a:r>
            <a:r>
              <a:rPr lang="es-ES_tradnl" sz="2800" b="1" dirty="0" err="1">
                <a:solidFill>
                  <a:srgbClr val="000099"/>
                </a:solidFill>
                <a:latin typeface="Calibri" pitchFamily="34" charset="0"/>
              </a:rPr>
              <a:t>bioactivos</a:t>
            </a:r>
            <a:r>
              <a:rPr lang="es-ES_tradnl" sz="2800" b="1" dirty="0">
                <a:solidFill>
                  <a:srgbClr val="000099"/>
                </a:solidFill>
                <a:latin typeface="Calibri" pitchFamily="34" charset="0"/>
              </a:rPr>
              <a:t> y alimentos saludables</a:t>
            </a:r>
            <a:r>
              <a:rPr lang="es-ES" sz="2800" dirty="0">
                <a:solidFill>
                  <a:srgbClr val="00009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8679" name="Rectangle 9"/>
          <p:cNvSpPr>
            <a:spLocks noChangeArrowheads="1"/>
          </p:cNvSpPr>
          <p:nvPr/>
        </p:nvSpPr>
        <p:spPr bwMode="auto">
          <a:xfrm>
            <a:off x="2233613" y="5732463"/>
            <a:ext cx="6977062" cy="9556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s-ES_tradnl" sz="2800" b="1" dirty="0">
                <a:solidFill>
                  <a:srgbClr val="C00000"/>
                </a:solidFill>
                <a:latin typeface="Calibri" pitchFamily="34" charset="0"/>
              </a:rPr>
              <a:t>L3: </a:t>
            </a:r>
            <a:r>
              <a:rPr lang="es-ES_tradnl" sz="2800" b="1" dirty="0">
                <a:solidFill>
                  <a:srgbClr val="00008A"/>
                </a:solidFill>
                <a:latin typeface="Calibri" pitchFamily="34" charset="0"/>
              </a:rPr>
              <a:t>Evaluación de las propiedades saludables y funcionales de alimentos y productos.</a:t>
            </a:r>
            <a:r>
              <a:rPr lang="es-ES" sz="2800" dirty="0">
                <a:solidFill>
                  <a:srgbClr val="00008A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6554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3434060"/>
            <a:ext cx="2225676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5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732463"/>
            <a:ext cx="2195513" cy="103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251520" y="-188913"/>
            <a:ext cx="8229600" cy="80470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b="1" dirty="0" smtClean="0">
                <a:solidFill>
                  <a:srgbClr val="C00000"/>
                </a:solidFill>
              </a:rPr>
              <a:t>Líneas de investigación CREAS</a:t>
            </a:r>
            <a:endParaRPr lang="es-E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32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uario\Desktop\Creas\Imagen CREAS\Logos\logotipo_creas (1).ti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81"/>
          <a:stretch>
            <a:fillRect/>
          </a:stretch>
        </p:blipFill>
        <p:spPr bwMode="auto">
          <a:xfrm>
            <a:off x="5035550" y="-292633"/>
            <a:ext cx="4338638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11"/>
          <p:cNvSpPr>
            <a:spLocks noChangeArrowheads="1"/>
          </p:cNvSpPr>
          <p:nvPr/>
        </p:nvSpPr>
        <p:spPr bwMode="auto">
          <a:xfrm>
            <a:off x="-252536" y="1198845"/>
            <a:ext cx="9396536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984250" lvl="2" indent="-53340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s-CL" sz="3200" b="1" dirty="0" smtClean="0">
                <a:solidFill>
                  <a:srgbClr val="000066"/>
                </a:solidFill>
              </a:rPr>
              <a:t>5 PhD 100% CREAS</a:t>
            </a:r>
            <a:endParaRPr lang="es-CL" sz="3200" b="1" dirty="0">
              <a:solidFill>
                <a:srgbClr val="000066"/>
              </a:solidFill>
            </a:endParaRPr>
          </a:p>
          <a:p>
            <a:pPr marL="984250" lvl="2" indent="-53340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s-CL" sz="3200" b="1" dirty="0" smtClean="0">
                <a:solidFill>
                  <a:srgbClr val="000066"/>
                </a:solidFill>
              </a:rPr>
              <a:t>6  Profesionales  CREAS </a:t>
            </a:r>
            <a:r>
              <a:rPr lang="es-CL" sz="3200" b="1" dirty="0">
                <a:solidFill>
                  <a:srgbClr val="000066"/>
                </a:solidFill>
              </a:rPr>
              <a:t>de </a:t>
            </a:r>
            <a:r>
              <a:rPr lang="es-CL" sz="3200" b="1" dirty="0" smtClean="0">
                <a:solidFill>
                  <a:srgbClr val="000066"/>
                </a:solidFill>
              </a:rPr>
              <a:t>gestión</a:t>
            </a:r>
          </a:p>
          <a:p>
            <a:pPr marL="984250" lvl="2" indent="-53340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s-CL" sz="3200" b="1" dirty="0" smtClean="0">
                <a:solidFill>
                  <a:srgbClr val="000066"/>
                </a:solidFill>
              </a:rPr>
              <a:t>14 investigadores </a:t>
            </a:r>
            <a:r>
              <a:rPr lang="es-CL" sz="3200" b="1" dirty="0">
                <a:solidFill>
                  <a:srgbClr val="000066"/>
                </a:solidFill>
              </a:rPr>
              <a:t>asociados  (UES + INIA</a:t>
            </a:r>
            <a:r>
              <a:rPr lang="es-CL" sz="3200" b="1" dirty="0" smtClean="0">
                <a:solidFill>
                  <a:srgbClr val="000066"/>
                </a:solidFill>
              </a:rPr>
              <a:t>)</a:t>
            </a:r>
          </a:p>
          <a:p>
            <a:pPr marL="984250" lvl="2" indent="-53340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s-CL" sz="3200" b="1" dirty="0" smtClean="0">
                <a:solidFill>
                  <a:srgbClr val="000066"/>
                </a:solidFill>
              </a:rPr>
              <a:t>Profesionales  CREAS p/ proyectos adjudicados</a:t>
            </a:r>
            <a:endParaRPr lang="es-CL" sz="3200" b="1" dirty="0">
              <a:solidFill>
                <a:srgbClr val="000066"/>
              </a:solidFill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0462" y="5169163"/>
            <a:ext cx="2251657" cy="158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837108" y="116632"/>
            <a:ext cx="43338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4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Recursos Humanos </a:t>
            </a: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4185334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800386"/>
              </p:ext>
            </p:extLst>
          </p:nvPr>
        </p:nvGraphicFramePr>
        <p:xfrm>
          <a:off x="197768" y="1844824"/>
          <a:ext cx="8748463" cy="47698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4077"/>
                <a:gridCol w="2245874"/>
                <a:gridCol w="1757750"/>
                <a:gridCol w="1576724"/>
                <a:gridCol w="1274038"/>
              </a:tblGrid>
              <a:tr h="1080120">
                <a:tc>
                  <a:txBody>
                    <a:bodyPr/>
                    <a:lstStyle/>
                    <a:p>
                      <a:pPr algn="ctr" fontAlgn="b"/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2800" b="1" u="none" strike="noStrike" dirty="0">
                          <a:effectLst/>
                        </a:rPr>
                        <a:t>RECURSOS DEL CENTRO (7 Años) </a:t>
                      </a:r>
                      <a:r>
                        <a:rPr lang="es-MX" sz="2800" b="1" u="none" strike="noStrike" dirty="0" smtClean="0">
                          <a:effectLst/>
                        </a:rPr>
                        <a:t>( MM$)</a:t>
                      </a:r>
                    </a:p>
                    <a:p>
                      <a:pPr algn="ctr" fontAlgn="b"/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47154">
                <a:tc>
                  <a:txBody>
                    <a:bodyPr/>
                    <a:lstStyle/>
                    <a:p>
                      <a:pPr algn="ctr" fontAlgn="b"/>
                      <a:endParaRPr lang="es-MX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u="none" strike="noStrike" dirty="0">
                          <a:effectLst/>
                        </a:rPr>
                        <a:t>Creación </a:t>
                      </a:r>
                      <a:endParaRPr lang="es-MX" sz="24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es-MX" sz="2400" u="none" strike="noStrike" dirty="0" smtClean="0">
                          <a:effectLst/>
                        </a:rPr>
                        <a:t>(</a:t>
                      </a:r>
                      <a:r>
                        <a:rPr lang="es-MX" sz="2400" u="none" strike="noStrike" dirty="0">
                          <a:effectLst/>
                        </a:rPr>
                        <a:t>5 Años</a:t>
                      </a:r>
                      <a:r>
                        <a:rPr lang="es-MX" sz="2400" u="none" strike="noStrike" dirty="0" smtClean="0">
                          <a:effectLst/>
                        </a:rPr>
                        <a:t>)</a:t>
                      </a:r>
                    </a:p>
                    <a:p>
                      <a:pPr algn="ctr" fontAlgn="b"/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u="none" strike="noStrike" dirty="0">
                          <a:effectLst/>
                        </a:rPr>
                        <a:t>Año 1 </a:t>
                      </a:r>
                      <a:r>
                        <a:rPr lang="es-MX" sz="2400" u="none" strike="noStrike" dirty="0" smtClean="0">
                          <a:effectLst/>
                        </a:rPr>
                        <a:t>Continuidad</a:t>
                      </a:r>
                    </a:p>
                    <a:p>
                      <a:pPr algn="ctr" fontAlgn="b"/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u="none" strike="noStrike" dirty="0">
                          <a:effectLst/>
                        </a:rPr>
                        <a:t>Año 2 </a:t>
                      </a:r>
                      <a:r>
                        <a:rPr lang="es-MX" sz="2400" u="none" strike="noStrike" dirty="0" smtClean="0">
                          <a:effectLst/>
                        </a:rPr>
                        <a:t>Continuidad</a:t>
                      </a:r>
                    </a:p>
                    <a:p>
                      <a:pPr algn="ctr" fontAlgn="b"/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u="none" strike="noStrike" dirty="0" smtClean="0">
                          <a:effectLst/>
                        </a:rPr>
                        <a:t>Total</a:t>
                      </a:r>
                    </a:p>
                    <a:p>
                      <a:pPr algn="ctr" fontAlgn="b"/>
                      <a:endParaRPr lang="es-MX" sz="2400" u="none" strike="noStrike" dirty="0" smtClean="0">
                        <a:effectLst/>
                      </a:endParaRPr>
                    </a:p>
                    <a:p>
                      <a:pPr algn="ctr" fontAlgn="b"/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b"/>
                </a:tc>
              </a:tr>
              <a:tr h="847154"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u="none" strike="noStrike" dirty="0" smtClean="0">
                          <a:effectLst/>
                        </a:rPr>
                        <a:t>CONICYT</a:t>
                      </a:r>
                    </a:p>
                    <a:p>
                      <a:pPr algn="ctr" fontAlgn="b"/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u="none" strike="noStrike" dirty="0" smtClean="0">
                          <a:effectLst/>
                        </a:rPr>
                        <a:t>1,000</a:t>
                      </a:r>
                    </a:p>
                    <a:p>
                      <a:pPr algn="ctr" fontAlgn="b"/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u="none" strike="noStrike" dirty="0" smtClean="0">
                          <a:effectLst/>
                        </a:rPr>
                        <a:t>195</a:t>
                      </a:r>
                    </a:p>
                    <a:p>
                      <a:pPr algn="ctr" fontAlgn="b"/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u="none" strike="noStrike" dirty="0" smtClean="0">
                          <a:effectLst/>
                        </a:rPr>
                        <a:t>195</a:t>
                      </a:r>
                    </a:p>
                    <a:p>
                      <a:pPr algn="ctr" fontAlgn="b"/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u="none" strike="noStrike" dirty="0" smtClean="0">
                          <a:effectLst/>
                        </a:rPr>
                        <a:t>1,390</a:t>
                      </a:r>
                    </a:p>
                    <a:p>
                      <a:pPr algn="ctr" fontAlgn="b"/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b"/>
                </a:tc>
              </a:tr>
              <a:tr h="847154"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u="none" strike="noStrike" dirty="0" smtClean="0">
                          <a:effectLst/>
                        </a:rPr>
                        <a:t>GORE</a:t>
                      </a:r>
                    </a:p>
                    <a:p>
                      <a:pPr algn="ctr" fontAlgn="b"/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u="none" strike="noStrike" dirty="0" smtClean="0">
                          <a:effectLst/>
                        </a:rPr>
                        <a:t>1,031</a:t>
                      </a:r>
                    </a:p>
                    <a:p>
                      <a:pPr algn="ctr" fontAlgn="b"/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u="none" strike="noStrike" dirty="0" smtClean="0">
                          <a:effectLst/>
                        </a:rPr>
                        <a:t>242</a:t>
                      </a:r>
                    </a:p>
                    <a:p>
                      <a:pPr algn="ctr" fontAlgn="b"/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u="none" strike="noStrike" dirty="0" smtClean="0">
                          <a:effectLst/>
                        </a:rPr>
                        <a:t>0</a:t>
                      </a:r>
                    </a:p>
                    <a:p>
                      <a:pPr algn="ctr" fontAlgn="b"/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u="none" strike="noStrike" dirty="0" smtClean="0">
                          <a:effectLst/>
                        </a:rPr>
                        <a:t>1,273</a:t>
                      </a:r>
                    </a:p>
                    <a:p>
                      <a:pPr algn="ctr" fontAlgn="b"/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b"/>
                </a:tc>
              </a:tr>
              <a:tr h="889508"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 smtClean="0">
                          <a:effectLst/>
                        </a:rPr>
                        <a:t>TOTAL</a:t>
                      </a:r>
                    </a:p>
                    <a:p>
                      <a:pPr algn="ctr" fontAlgn="b"/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 smtClean="0">
                          <a:effectLst/>
                        </a:rPr>
                        <a:t>2,031</a:t>
                      </a:r>
                    </a:p>
                    <a:p>
                      <a:pPr algn="ctr" fontAlgn="b"/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 smtClean="0">
                          <a:effectLst/>
                        </a:rPr>
                        <a:t>437</a:t>
                      </a:r>
                    </a:p>
                    <a:p>
                      <a:pPr algn="ctr" fontAlgn="b"/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 smtClean="0">
                          <a:effectLst/>
                        </a:rPr>
                        <a:t>195</a:t>
                      </a:r>
                    </a:p>
                    <a:p>
                      <a:pPr algn="ctr" fontAlgn="b"/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 smtClean="0">
                          <a:effectLst/>
                        </a:rPr>
                        <a:t>2,663</a:t>
                      </a:r>
                    </a:p>
                    <a:p>
                      <a:pPr algn="ctr" fontAlgn="b"/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b"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292" y="-23569"/>
            <a:ext cx="1785416" cy="186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643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941388"/>
            <a:ext cx="8237537" cy="497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s-CL" sz="4800" b="1" dirty="0" smtClean="0">
                <a:solidFill>
                  <a:srgbClr val="C00000"/>
                </a:solidFill>
              </a:rPr>
              <a:t>Directorio</a:t>
            </a:r>
            <a:endParaRPr lang="es-ES" sz="4800" b="1" dirty="0">
              <a:solidFill>
                <a:srgbClr val="C00000"/>
              </a:solidFill>
            </a:endParaRPr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277688" y="3833664"/>
            <a:ext cx="8686800" cy="302433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L" sz="3600" b="1" dirty="0" smtClean="0">
                <a:solidFill>
                  <a:schemeClr val="tx2">
                    <a:lumMod val="50000"/>
                  </a:schemeClr>
                </a:solidFill>
              </a:rPr>
              <a:t>4 instituciones socias fundadoras, PUCV; USM, UV, INIA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L" sz="3600" b="1" dirty="0" smtClean="0">
                <a:solidFill>
                  <a:schemeClr val="tx2">
                    <a:lumMod val="50000"/>
                  </a:schemeClr>
                </a:solidFill>
              </a:rPr>
              <a:t>Pedro García – FEDEFRUTA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L" sz="3600" b="1" dirty="0" smtClean="0">
                <a:solidFill>
                  <a:schemeClr val="tx2">
                    <a:lumMod val="50000"/>
                  </a:schemeClr>
                </a:solidFill>
              </a:rPr>
              <a:t>Fernando Prieto – SOUTHERN ANGELS – </a:t>
            </a:r>
            <a:r>
              <a:rPr lang="es-CL" sz="3600" b="1" dirty="0" err="1" smtClean="0">
                <a:solidFill>
                  <a:schemeClr val="tx2">
                    <a:lumMod val="50000"/>
                  </a:schemeClr>
                </a:solidFill>
              </a:rPr>
              <a:t>Gal&amp;leo</a:t>
            </a:r>
            <a:endParaRPr lang="es-CL" sz="3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L" sz="3600" b="1" dirty="0" err="1" smtClean="0">
                <a:solidFill>
                  <a:schemeClr val="tx2">
                    <a:lumMod val="50000"/>
                  </a:schemeClr>
                </a:solidFill>
              </a:rPr>
              <a:t>Erhard</a:t>
            </a:r>
            <a:r>
              <a:rPr lang="es-CL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CL" sz="3600" b="1" dirty="0" err="1" smtClean="0">
                <a:solidFill>
                  <a:schemeClr val="tx2">
                    <a:lumMod val="50000"/>
                  </a:schemeClr>
                </a:solidFill>
              </a:rPr>
              <a:t>Wenzel</a:t>
            </a:r>
            <a:r>
              <a:rPr lang="es-CL" sz="3600" b="1" dirty="0" smtClean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es-CL" sz="3600" b="1" dirty="0" err="1" smtClean="0">
                <a:solidFill>
                  <a:schemeClr val="tx2">
                    <a:lumMod val="50000"/>
                  </a:schemeClr>
                </a:solidFill>
              </a:rPr>
              <a:t>Eckart</a:t>
            </a:r>
            <a:r>
              <a:rPr lang="es-CL" sz="3600" b="1" dirty="0" smtClean="0">
                <a:solidFill>
                  <a:schemeClr val="tx2">
                    <a:lumMod val="50000"/>
                  </a:schemeClr>
                </a:solidFill>
              </a:rPr>
              <a:t> – ASIVA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L" sz="3600" b="1" dirty="0" smtClean="0">
                <a:solidFill>
                  <a:schemeClr val="bg1">
                    <a:lumMod val="50000"/>
                  </a:schemeClr>
                </a:solidFill>
              </a:rPr>
              <a:t>Luis Alberto Rodriguez - GORE 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L" sz="3600" b="1" dirty="0" smtClean="0">
                <a:solidFill>
                  <a:schemeClr val="bg1">
                    <a:lumMod val="50000"/>
                  </a:schemeClr>
                </a:solidFill>
              </a:rPr>
              <a:t>J. A. Véjar, J. Ibacache y M. Millones - CORE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L" sz="3600" b="1" dirty="0" err="1" smtClean="0">
                <a:solidFill>
                  <a:schemeClr val="tx2">
                    <a:lumMod val="50000"/>
                  </a:schemeClr>
                </a:solidFill>
              </a:rPr>
              <a:t>Dir</a:t>
            </a:r>
            <a:r>
              <a:rPr lang="es-CL" sz="3600" b="1" dirty="0" smtClean="0">
                <a:solidFill>
                  <a:schemeClr val="tx2">
                    <a:lumMod val="50000"/>
                  </a:schemeClr>
                </a:solidFill>
              </a:rPr>
              <a:t> Programa Regional- CONICYT 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s-ES" sz="3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3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53752" y="55076"/>
            <a:ext cx="5382344" cy="2797859"/>
          </a:xfrm>
          <a:prstGeom prst="roundRect">
            <a:avLst/>
          </a:prstGeom>
          <a:gradFill flip="none" rotWithShape="1">
            <a:gsLst>
              <a:gs pos="8000">
                <a:schemeClr val="bg1"/>
              </a:gs>
              <a:gs pos="42000">
                <a:schemeClr val="bg2"/>
              </a:gs>
              <a:gs pos="73000">
                <a:srgbClr val="FFFF99"/>
              </a:gs>
              <a:gs pos="94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0923" y="-315416"/>
            <a:ext cx="5400600" cy="1143000"/>
          </a:xfrm>
          <a:noFill/>
        </p:spPr>
        <p:txBody>
          <a:bodyPr>
            <a:normAutofit/>
          </a:bodyPr>
          <a:lstStyle/>
          <a:p>
            <a:r>
              <a:rPr lang="es-CL" sz="3200" b="1" dirty="0" smtClean="0">
                <a:solidFill>
                  <a:srgbClr val="A50021"/>
                </a:solidFill>
              </a:rPr>
              <a:t>69 Proyectos,  MM$  6.339</a:t>
            </a:r>
            <a:endParaRPr lang="es-ES" sz="3200" b="1" dirty="0">
              <a:solidFill>
                <a:srgbClr val="A50021"/>
              </a:solidFill>
            </a:endParaRPr>
          </a:p>
        </p:txBody>
      </p:sp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4759644"/>
              </p:ext>
            </p:extLst>
          </p:nvPr>
        </p:nvGraphicFramePr>
        <p:xfrm>
          <a:off x="-324544" y="291352"/>
          <a:ext cx="5198276" cy="2561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Elipse"/>
          <p:cNvSpPr/>
          <p:nvPr/>
        </p:nvSpPr>
        <p:spPr>
          <a:xfrm>
            <a:off x="356497" y="2852935"/>
            <a:ext cx="3715543" cy="1584176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35000">
                <a:schemeClr val="bg2"/>
              </a:gs>
              <a:gs pos="100000">
                <a:schemeClr val="bg1"/>
              </a:gs>
            </a:gsLst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CuadroTexto"/>
          <p:cNvSpPr txBox="1"/>
          <p:nvPr/>
        </p:nvSpPr>
        <p:spPr>
          <a:xfrm>
            <a:off x="272113" y="3127434"/>
            <a:ext cx="3884313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3200" dirty="0" smtClean="0"/>
              <a:t>317 Presentaciones </a:t>
            </a:r>
          </a:p>
          <a:p>
            <a:pPr algn="ctr"/>
            <a:r>
              <a:rPr lang="es-CL" sz="3200" dirty="0" smtClean="0"/>
              <a:t>a </a:t>
            </a:r>
            <a:r>
              <a:rPr lang="es-CL" sz="3200" dirty="0"/>
              <a:t>Congresos</a:t>
            </a:r>
          </a:p>
        </p:txBody>
      </p:sp>
      <p:sp>
        <p:nvSpPr>
          <p:cNvPr id="10" name="9 Elipse"/>
          <p:cNvSpPr/>
          <p:nvPr/>
        </p:nvSpPr>
        <p:spPr>
          <a:xfrm>
            <a:off x="809292" y="4725144"/>
            <a:ext cx="2664296" cy="981071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CuadroTexto"/>
          <p:cNvSpPr txBox="1"/>
          <p:nvPr/>
        </p:nvSpPr>
        <p:spPr>
          <a:xfrm>
            <a:off x="881300" y="4840828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Convenios</a:t>
            </a:r>
            <a:endParaRPr lang="es-C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91207" y="5949281"/>
            <a:ext cx="324036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400" b="1" dirty="0" smtClean="0"/>
              <a:t> 12 instituciones publicaron con CREAS</a:t>
            </a:r>
            <a:endParaRPr lang="es-ES" sz="2400" b="1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1"/>
          <a:stretch/>
        </p:blipFill>
        <p:spPr bwMode="auto">
          <a:xfrm>
            <a:off x="4156426" y="3942019"/>
            <a:ext cx="505864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Elipse"/>
          <p:cNvSpPr/>
          <p:nvPr/>
        </p:nvSpPr>
        <p:spPr>
          <a:xfrm>
            <a:off x="4860032" y="2081867"/>
            <a:ext cx="3715543" cy="1584176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35000">
                <a:schemeClr val="bg2"/>
              </a:gs>
              <a:gs pos="100000">
                <a:schemeClr val="bg1"/>
              </a:gs>
            </a:gsLst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16 CuadroTexto"/>
          <p:cNvSpPr txBox="1"/>
          <p:nvPr/>
        </p:nvSpPr>
        <p:spPr>
          <a:xfrm>
            <a:off x="4860032" y="2335346"/>
            <a:ext cx="3884313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3200" dirty="0" smtClean="0"/>
              <a:t>158 Publicaciones </a:t>
            </a:r>
          </a:p>
          <a:p>
            <a:pPr algn="ctr"/>
            <a:r>
              <a:rPr lang="es-CL" sz="3200" dirty="0" smtClean="0"/>
              <a:t>ISI</a:t>
            </a:r>
            <a:endParaRPr lang="es-CL" sz="32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480" y="43708"/>
            <a:ext cx="1785416" cy="186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80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0" descr="creas-2"/>
          <p:cNvPicPr>
            <a:picLocks noChangeAspect="1" noChangeArrowheads="1"/>
          </p:cNvPicPr>
          <p:nvPr/>
        </p:nvPicPr>
        <p:blipFill>
          <a:blip r:embed="rId2">
            <a:lum bright="68000" contrast="-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258008"/>
            <a:ext cx="7416824" cy="659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1 Título"/>
          <p:cNvSpPr>
            <a:spLocks noGrp="1"/>
          </p:cNvSpPr>
          <p:nvPr>
            <p:ph type="title"/>
          </p:nvPr>
        </p:nvSpPr>
        <p:spPr>
          <a:xfrm>
            <a:off x="646708" y="-313493"/>
            <a:ext cx="8229600" cy="1143001"/>
          </a:xfrm>
        </p:spPr>
        <p:txBody>
          <a:bodyPr/>
          <a:lstStyle/>
          <a:p>
            <a:pPr eaLnBrk="1" hangingPunct="1"/>
            <a:r>
              <a:rPr lang="es-CL" altLang="es-MX" sz="4800" b="1" dirty="0" smtClean="0">
                <a:solidFill>
                  <a:srgbClr val="C00000"/>
                </a:solidFill>
              </a:rPr>
              <a:t>Temario</a:t>
            </a:r>
            <a:endParaRPr lang="es-ES" altLang="es-MX" sz="4800" b="1" dirty="0" smtClean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00087" y="1540896"/>
            <a:ext cx="8443913" cy="42780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MX" sz="3400" b="1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s-MX" sz="3400" b="1" dirty="0">
                <a:solidFill>
                  <a:schemeClr val="bg1">
                    <a:lumMod val="50000"/>
                  </a:schemeClr>
                </a:solidFill>
              </a:rPr>
              <a:t>Nuestro </a:t>
            </a:r>
            <a:r>
              <a:rPr lang="es-MX" sz="3400" b="1" dirty="0" smtClean="0">
                <a:solidFill>
                  <a:schemeClr val="bg1">
                    <a:lumMod val="50000"/>
                  </a:schemeClr>
                </a:solidFill>
              </a:rPr>
              <a:t>propósito y</a:t>
            </a:r>
            <a:r>
              <a:rPr lang="es-MX" sz="3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MX" sz="3400" b="1" dirty="0" smtClean="0">
                <a:solidFill>
                  <a:schemeClr val="bg1">
                    <a:lumMod val="50000"/>
                  </a:schemeClr>
                </a:solidFill>
              </a:rPr>
              <a:t>quienes somos</a:t>
            </a: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MX" sz="3400" b="1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s-MX" sz="3400" b="1" dirty="0" smtClean="0">
                <a:solidFill>
                  <a:schemeClr val="tx2">
                    <a:lumMod val="50000"/>
                  </a:schemeClr>
                </a:solidFill>
              </a:rPr>
              <a:t>Nuestra Infraestructura</a:t>
            </a:r>
            <a:endParaRPr lang="es-MX" sz="3400" b="1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MX" sz="3400" b="1" dirty="0" smtClean="0">
                <a:solidFill>
                  <a:schemeClr val="tx2">
                    <a:lumMod val="50000"/>
                  </a:schemeClr>
                </a:solidFill>
              </a:rPr>
              <a:t>	Redes</a:t>
            </a: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MX" sz="3400" b="1" dirty="0" smtClean="0">
                <a:solidFill>
                  <a:schemeClr val="tx2">
                    <a:lumMod val="50000"/>
                  </a:schemeClr>
                </a:solidFill>
              </a:rPr>
              <a:t>	Estrategia Comercial</a:t>
            </a:r>
            <a:endParaRPr lang="es-MX" sz="3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60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662</Words>
  <Application>Microsoft Office PowerPoint</Application>
  <PresentationFormat>Presentación en pantalla (4:3)</PresentationFormat>
  <Paragraphs>167</Paragraphs>
  <Slides>21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Presentación de PowerPoint</vt:lpstr>
      <vt:lpstr>Temario</vt:lpstr>
      <vt:lpstr>Objetivos </vt:lpstr>
      <vt:lpstr>Presentación de PowerPoint</vt:lpstr>
      <vt:lpstr>Presentación de PowerPoint</vt:lpstr>
      <vt:lpstr>Presentación de PowerPoint</vt:lpstr>
      <vt:lpstr>Directorio</vt:lpstr>
      <vt:lpstr>69 Proyectos,  MM$  6.339</vt:lpstr>
      <vt:lpstr>Temario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usuario-Creas</dc:creator>
  <cp:lastModifiedBy>MANENA</cp:lastModifiedBy>
  <cp:revision>68</cp:revision>
  <dcterms:created xsi:type="dcterms:W3CDTF">2014-06-12T16:08:00Z</dcterms:created>
  <dcterms:modified xsi:type="dcterms:W3CDTF">2014-06-30T05:08:37Z</dcterms:modified>
</cp:coreProperties>
</file>