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57" r:id="rId3"/>
    <p:sldId id="273" r:id="rId4"/>
    <p:sldId id="258" r:id="rId5"/>
    <p:sldId id="259" r:id="rId6"/>
    <p:sldId id="270" r:id="rId7"/>
    <p:sldId id="260" r:id="rId8"/>
    <p:sldId id="271" r:id="rId9"/>
    <p:sldId id="272" r:id="rId10"/>
    <p:sldId id="261" r:id="rId11"/>
    <p:sldId id="267" r:id="rId12"/>
    <p:sldId id="269" r:id="rId13"/>
    <p:sldId id="268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11038-8D71-44F7-BCF9-11CFD02A78E9}" type="doc">
      <dgm:prSet loTypeId="urn:microsoft.com/office/officeart/2008/layout/AlternatingPictureBlocks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3C67CBC9-49CD-487B-A21E-60956027A051}" type="pres">
      <dgm:prSet presAssocID="{2BC11038-8D71-44F7-BCF9-11CFD02A78E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</dgm:ptLst>
  <dgm:cxnLst>
    <dgm:cxn modelId="{BE785754-DFE7-4970-A0C0-70967DE8DFAE}" type="presOf" srcId="{2BC11038-8D71-44F7-BCF9-11CFD02A78E9}" destId="{3C67CBC9-49CD-487B-A21E-60956027A051}" srcOrd="0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5D41-E511-4C83-A186-607EF04BB689}" type="datetimeFigureOut">
              <a:rPr lang="es-CL" smtClean="0"/>
              <a:t>30-06-2014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4B337-EFEA-410C-9699-CD407901A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962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7DACA-9340-478A-91EE-7374677E5A4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50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6/30/2014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3504" y="770468"/>
            <a:ext cx="10782300" cy="1986180"/>
          </a:xfrm>
        </p:spPr>
        <p:txBody>
          <a:bodyPr/>
          <a:lstStyle/>
          <a:p>
            <a:r>
              <a:rPr lang="es-CL" sz="7200" b="1" dirty="0" smtClean="0">
                <a:solidFill>
                  <a:schemeClr val="tx1"/>
                </a:solidFill>
              </a:rPr>
              <a:t>Cinéticas de Financiamiento de Centros Regionales</a:t>
            </a:r>
            <a:endParaRPr lang="es-CL" sz="72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tx1"/>
                </a:solidFill>
              </a:rPr>
              <a:t>Estrategias 2014 – 2015</a:t>
            </a:r>
          </a:p>
          <a:p>
            <a:r>
              <a:rPr lang="es-CL" b="1" dirty="0" smtClean="0">
                <a:solidFill>
                  <a:schemeClr val="tx1"/>
                </a:solidFill>
              </a:rPr>
              <a:t>Juan Paulo Vega H. – Director Programa Regional 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3187" y="645459"/>
            <a:ext cx="4674197" cy="576878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s-CL" sz="6000" dirty="0" smtClean="0"/>
              <a:t> También esta lo referente al </a:t>
            </a:r>
            <a:r>
              <a:rPr lang="es-CL" sz="6000" b="1" u="sng" dirty="0" smtClean="0"/>
              <a:t>Financiamiento Basal</a:t>
            </a:r>
            <a:r>
              <a:rPr lang="es-CL" sz="6000" dirty="0" smtClean="0"/>
              <a:t>: </a:t>
            </a:r>
            <a:br>
              <a:rPr lang="es-CL" sz="6000" dirty="0" smtClean="0"/>
            </a:br>
            <a:r>
              <a:rPr lang="es-CL" sz="6000" dirty="0"/>
              <a:t/>
            </a:r>
            <a:br>
              <a:rPr lang="es-CL" sz="6000" dirty="0"/>
            </a:br>
            <a:r>
              <a:rPr lang="es-CL" sz="6000" b="1" dirty="0" smtClean="0"/>
              <a:t>Desafíos por centro</a:t>
            </a:r>
            <a:br>
              <a:rPr lang="es-CL" sz="6000" b="1" dirty="0" smtClean="0"/>
            </a:br>
            <a:r>
              <a:rPr lang="es-CL" sz="6000" b="1" dirty="0" smtClean="0"/>
              <a:t>2014-2015</a:t>
            </a:r>
            <a:endParaRPr lang="es-CL" sz="6000" b="1" dirty="0"/>
          </a:p>
        </p:txBody>
      </p:sp>
      <p:pic>
        <p:nvPicPr>
          <p:cNvPr id="3" name="Imagen 27"/>
          <p:cNvPicPr>
            <a:picLocks noChangeAspect="1"/>
          </p:cNvPicPr>
          <p:nvPr/>
        </p:nvPicPr>
        <p:blipFill rotWithShape="1">
          <a:blip r:embed="rId2"/>
          <a:srcRect l="5831" t="2988" r="4504"/>
          <a:stretch/>
        </p:blipFill>
        <p:spPr>
          <a:xfrm>
            <a:off x="661955" y="242985"/>
            <a:ext cx="5402668" cy="65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167728"/>
              </p:ext>
            </p:extLst>
          </p:nvPr>
        </p:nvGraphicFramePr>
        <p:xfrm>
          <a:off x="662828" y="451504"/>
          <a:ext cx="10753726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819"/>
                <a:gridCol w="86599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Centro</a:t>
                      </a:r>
                      <a:r>
                        <a:rPr lang="es-CL" sz="2400" baseline="0" dirty="0" smtClean="0">
                          <a:solidFill>
                            <a:schemeClr val="tx1"/>
                          </a:solidFill>
                        </a:rPr>
                        <a:t> Regional</a:t>
                      </a:r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Tema</a:t>
                      </a:r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Ceaza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Cequa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Diseño de la post-continuidad (más allá del año 13) , importancia de apalancamiento de recursos de GORE + Terceros que sean equivalentes</a:t>
                      </a:r>
                      <a:r>
                        <a:rPr lang="es-CL" sz="2000" baseline="0" dirty="0" smtClean="0"/>
                        <a:t> (6 años en períodos de dos en dos?)</a:t>
                      </a:r>
                      <a:endParaRPr lang="es-CL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Cihde, </a:t>
                      </a:r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Ciep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Cequa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Centros en regiones extremas</a:t>
                      </a:r>
                      <a:r>
                        <a:rPr lang="es-CL" sz="2000" baseline="0" dirty="0" smtClean="0"/>
                        <a:t> que logren mayores apoyos de sus GORE.</a:t>
                      </a:r>
                      <a:endParaRPr lang="es-CL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Cgna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, Cipa, </a:t>
                      </a:r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Ciep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, Cihde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Concurso de Fortalecimiento a la Continuidad convocado ayer y taller de postulación mañana:</a:t>
                      </a:r>
                      <a:r>
                        <a:rPr lang="es-CL" sz="2000" baseline="0" dirty="0" smtClean="0"/>
                        <a:t> hasta m$200.000/año por 36 meses.</a:t>
                      </a:r>
                      <a:endParaRPr lang="es-CL" sz="2000" dirty="0" smtClean="0"/>
                    </a:p>
                    <a:p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Creas, </a:t>
                      </a:r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Cicitem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Fortalecimiento a la Continuidad también o directo a la post-Continuidad como</a:t>
                      </a:r>
                      <a:r>
                        <a:rPr lang="es-CL" sz="2000" baseline="0" dirty="0" smtClean="0"/>
                        <a:t> se indicó arriba</a:t>
                      </a:r>
                      <a:r>
                        <a:rPr lang="es-CL" sz="2000" dirty="0" smtClean="0"/>
                        <a:t>?</a:t>
                      </a:r>
                    </a:p>
                    <a:p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Ciderh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Ceap</a:t>
                      </a:r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Ceaf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 smtClean="0"/>
                        <a:t>Fin del período de ‘Creación’: Evaluaciones intermedias durante 2014.</a:t>
                      </a:r>
                    </a:p>
                    <a:p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2400" b="1" dirty="0" smtClean="0">
                          <a:solidFill>
                            <a:schemeClr val="tx1"/>
                          </a:solidFill>
                        </a:rPr>
                        <a:t>Ceres, </a:t>
                      </a:r>
                      <a:r>
                        <a:rPr lang="es-CL" sz="2400" b="1" dirty="0" err="1" smtClean="0">
                          <a:solidFill>
                            <a:schemeClr val="tx1"/>
                          </a:solidFill>
                        </a:rPr>
                        <a:t>Cityp</a:t>
                      </a:r>
                      <a:endParaRPr lang="es-C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0" dirty="0" smtClean="0"/>
                        <a:t>Fortalecimiento para centros de la región de Valparaíso que no cuentan con financiamiento de CONICYT.</a:t>
                      </a:r>
                    </a:p>
                    <a:p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7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975" y="2179360"/>
            <a:ext cx="10780776" cy="1137046"/>
          </a:xfrm>
          <a:ln w="38100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CL" sz="6000" b="1" dirty="0" smtClean="0">
                <a:solidFill>
                  <a:schemeClr val="bg1"/>
                </a:solidFill>
              </a:rPr>
              <a:t>Nuevas Acciones en otros ámbitos</a:t>
            </a:r>
            <a:endParaRPr lang="es-CL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0994" y="634131"/>
            <a:ext cx="10753725" cy="58339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L" b="1" dirty="0"/>
              <a:t>Creación de nuevos centros</a:t>
            </a:r>
            <a:r>
              <a:rPr lang="es-CL" dirty="0"/>
              <a:t>: Atacama, Los Ríos. Menor probabilidad: Los </a:t>
            </a:r>
            <a:r>
              <a:rPr lang="es-CL" dirty="0" smtClean="0"/>
              <a:t>Lagos</a:t>
            </a:r>
            <a:r>
              <a:rPr lang="es-CL" dirty="0"/>
              <a:t>.</a:t>
            </a: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b="1" dirty="0"/>
              <a:t>Fortalecimiento de las acciones con GORE y </a:t>
            </a:r>
            <a:r>
              <a:rPr lang="es-CL" b="1" dirty="0" err="1"/>
              <a:t>COREs</a:t>
            </a:r>
            <a:r>
              <a:rPr lang="es-CL" b="1" dirty="0"/>
              <a:t> </a:t>
            </a:r>
            <a:r>
              <a:rPr lang="es-CL" dirty="0"/>
              <a:t>en actividades de </a:t>
            </a:r>
            <a:r>
              <a:rPr lang="es-CL" b="1" u="sng" dirty="0"/>
              <a:t>Educación</a:t>
            </a:r>
            <a:r>
              <a:rPr lang="es-CL" dirty="0"/>
              <a:t> y de Evaluación y de Seguimiento y Control </a:t>
            </a:r>
            <a:r>
              <a:rPr lang="es-CL" dirty="0" smtClean="0"/>
              <a:t>conjunto de proyectos y Centros..</a:t>
            </a:r>
          </a:p>
          <a:p>
            <a:pPr>
              <a:buFont typeface="Wingdings" panose="05000000000000000000" pitchFamily="2" charset="2"/>
              <a:buChar char="Ø"/>
            </a:pPr>
            <a:endParaRPr lang="es-CL" dirty="0" smtClean="0"/>
          </a:p>
          <a:p>
            <a:pPr>
              <a:buFont typeface="Wingdings" panose="05000000000000000000" pitchFamily="2" charset="2"/>
              <a:buChar char="Ø"/>
            </a:pPr>
            <a:endParaRPr lang="es-CL" dirty="0"/>
          </a:p>
          <a:p>
            <a:pPr>
              <a:buFont typeface="Wingdings" panose="05000000000000000000" pitchFamily="2" charset="2"/>
              <a:buChar char="Ø"/>
            </a:pPr>
            <a:r>
              <a:rPr lang="es-CL" dirty="0" smtClean="0"/>
              <a:t> </a:t>
            </a:r>
            <a:r>
              <a:rPr lang="es-CL" b="1" dirty="0"/>
              <a:t>Estudios</a:t>
            </a:r>
            <a:r>
              <a:rPr lang="es-CL" dirty="0"/>
              <a:t>: Entrega estudio </a:t>
            </a:r>
            <a:r>
              <a:rPr lang="es-CL" dirty="0" smtClean="0"/>
              <a:t>Ministerio Economía; </a:t>
            </a:r>
            <a:r>
              <a:rPr lang="es-CL" dirty="0"/>
              <a:t>presentación nuevo estudio a desarrollar para modelar una relación </a:t>
            </a:r>
            <a:r>
              <a:rPr lang="es-CL" dirty="0" err="1"/>
              <a:t>win-win</a:t>
            </a:r>
            <a:r>
              <a:rPr lang="es-CL" dirty="0"/>
              <a:t> con universidades </a:t>
            </a:r>
            <a:r>
              <a:rPr lang="es-CL" dirty="0" err="1" smtClean="0"/>
              <a:t>albergantes</a:t>
            </a:r>
            <a:r>
              <a:rPr lang="es-CL" dirty="0" smtClean="0"/>
              <a:t> (ejecutoras de la creación) y </a:t>
            </a:r>
            <a:r>
              <a:rPr lang="es-CL" dirty="0"/>
              <a:t>también con centros de excelencia </a:t>
            </a:r>
            <a:r>
              <a:rPr lang="es-CL" dirty="0" smtClean="0"/>
              <a:t>extranjeros instalados en Chile.</a:t>
            </a:r>
            <a:endParaRPr lang="es-CL" dirty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22" y="1159929"/>
            <a:ext cx="2504958" cy="16310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54" y="1159929"/>
            <a:ext cx="2538776" cy="16857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804" y="1187284"/>
            <a:ext cx="2226035" cy="16310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202" y="3796809"/>
            <a:ext cx="928517" cy="7866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49" y="3796809"/>
            <a:ext cx="1181134" cy="7866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9" y="5854890"/>
            <a:ext cx="887104" cy="8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3504" y="770468"/>
            <a:ext cx="10782300" cy="1986180"/>
          </a:xfrm>
        </p:spPr>
        <p:txBody>
          <a:bodyPr/>
          <a:lstStyle/>
          <a:p>
            <a:r>
              <a:rPr lang="es-CL" sz="4400" dirty="0" smtClean="0">
                <a:solidFill>
                  <a:schemeClr val="tx1"/>
                </a:solidFill>
              </a:rPr>
              <a:t>Gracias.</a:t>
            </a:r>
            <a:endParaRPr lang="es-CL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224" y="351615"/>
            <a:ext cx="10772775" cy="1658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sz="4400" dirty="0" smtClean="0">
                <a:solidFill>
                  <a:srgbClr val="0070C0"/>
                </a:solidFill>
              </a:rPr>
              <a:t>Importancia de definir </a:t>
            </a:r>
            <a:r>
              <a:rPr lang="es-CL" sz="4400" dirty="0">
                <a:solidFill>
                  <a:srgbClr val="0070C0"/>
                </a:solidFill>
              </a:rPr>
              <a:t>v</a:t>
            </a:r>
            <a:r>
              <a:rPr lang="es-CL" sz="4400" dirty="0" smtClean="0">
                <a:solidFill>
                  <a:srgbClr val="0070C0"/>
                </a:solidFill>
              </a:rPr>
              <a:t>isión e </a:t>
            </a:r>
            <a:r>
              <a:rPr lang="es-CL" sz="4400" b="1" u="sng" dirty="0" smtClean="0">
                <a:solidFill>
                  <a:srgbClr val="0070C0"/>
                </a:solidFill>
              </a:rPr>
              <a:t>identidad</a:t>
            </a:r>
            <a:r>
              <a:rPr lang="es-CL" sz="4400" dirty="0" smtClean="0">
                <a:solidFill>
                  <a:srgbClr val="0070C0"/>
                </a:solidFill>
              </a:rPr>
              <a:t> del CR en su entorno regional, que le asegure larga vida </a:t>
            </a:r>
            <a:br>
              <a:rPr lang="es-CL" sz="4400" dirty="0" smtClean="0">
                <a:solidFill>
                  <a:srgbClr val="0070C0"/>
                </a:solidFill>
              </a:rPr>
            </a:br>
            <a:r>
              <a:rPr lang="es-CL" sz="4400" dirty="0" smtClean="0">
                <a:solidFill>
                  <a:srgbClr val="0070C0"/>
                </a:solidFill>
              </a:rPr>
              <a:t>(y financiamiento).</a:t>
            </a:r>
            <a:endParaRPr lang="es-CL" sz="44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274" y="2292202"/>
            <a:ext cx="10753725" cy="37661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En línea con la </a:t>
            </a:r>
            <a:r>
              <a:rPr lang="es-CL" b="1" dirty="0" smtClean="0"/>
              <a:t>estrategia regional</a:t>
            </a:r>
            <a:r>
              <a:rPr lang="es-CL" dirty="0" smtClean="0"/>
              <a:t> de ciencia/tecnología/innovación o de desarrollo y fomento productivo.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Orientado al desarrollo de </a:t>
            </a:r>
            <a:r>
              <a:rPr lang="es-CL" b="1" dirty="0" smtClean="0"/>
              <a:t>bienes públicos </a:t>
            </a:r>
            <a:r>
              <a:rPr lang="es-CL" dirty="0" smtClean="0"/>
              <a:t>de valor para la región?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Orientado a </a:t>
            </a:r>
            <a:r>
              <a:rPr lang="es-CL" b="1" dirty="0" smtClean="0"/>
              <a:t>fortalecer la competitividad </a:t>
            </a:r>
            <a:r>
              <a:rPr lang="es-CL" dirty="0" smtClean="0"/>
              <a:t>de uno o más sectores productivos?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Orientado a ser un </a:t>
            </a:r>
            <a:r>
              <a:rPr lang="es-CL" b="1" dirty="0" smtClean="0"/>
              <a:t>centro de excelencia </a:t>
            </a:r>
            <a:r>
              <a:rPr lang="es-CL" dirty="0" smtClean="0"/>
              <a:t>en investigación?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Orientado a ser un centro de </a:t>
            </a:r>
            <a:r>
              <a:rPr lang="es-CL" b="1" dirty="0" smtClean="0"/>
              <a:t>transferencia de tecnologías?</a:t>
            </a:r>
            <a:endParaRPr lang="es-C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CL" dirty="0"/>
              <a:t> </a:t>
            </a:r>
            <a:r>
              <a:rPr lang="es-CL" dirty="0" smtClean="0"/>
              <a:t>Sólo una, algunas o todas las anteriores?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07" y="4175294"/>
            <a:ext cx="2081492" cy="23959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63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058" y="1039678"/>
            <a:ext cx="10753725" cy="3737038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CL" b="1" dirty="0" smtClean="0">
                <a:solidFill>
                  <a:schemeClr val="tx1"/>
                </a:solidFill>
              </a:rPr>
              <a:t> Qué </a:t>
            </a:r>
            <a:r>
              <a:rPr lang="es-CL" b="1" dirty="0" smtClean="0">
                <a:solidFill>
                  <a:schemeClr val="tx1"/>
                </a:solidFill>
              </a:rPr>
              <a:t>quiere </a:t>
            </a:r>
            <a:r>
              <a:rPr lang="es-CL" b="1" dirty="0" smtClean="0">
                <a:solidFill>
                  <a:schemeClr val="tx1"/>
                </a:solidFill>
              </a:rPr>
              <a:t>el GORE? Cuáles son sus expectativas con respecto al CR para 2014-2017 y más allá? Cómo es que el GORE mira a su mundo inmediato?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b="1" dirty="0">
                <a:solidFill>
                  <a:schemeClr val="tx1"/>
                </a:solidFill>
              </a:rPr>
              <a:t> </a:t>
            </a:r>
            <a:r>
              <a:rPr lang="es-CL" b="1" dirty="0" smtClean="0">
                <a:solidFill>
                  <a:schemeClr val="tx1"/>
                </a:solidFill>
              </a:rPr>
              <a:t>En paralelo, qué requieren los diversos sectores económicos y sociales de la región?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b="1" dirty="0">
                <a:solidFill>
                  <a:schemeClr val="tx1"/>
                </a:solidFill>
              </a:rPr>
              <a:t> </a:t>
            </a:r>
            <a:r>
              <a:rPr lang="es-CL" b="1" dirty="0" smtClean="0">
                <a:solidFill>
                  <a:schemeClr val="tx1"/>
                </a:solidFill>
              </a:rPr>
              <a:t>Estamos conscientes de ambos aspectos, los hemos internalizado y la identidad definida es consistente con ello?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b="1" dirty="0" smtClean="0">
                <a:solidFill>
                  <a:schemeClr val="tx1"/>
                </a:solidFill>
              </a:rPr>
              <a:t> En particular, qué indicadores de impacto económico y social son de interés del GORE y qué áreas o líneas de investigación son sus preferidas?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b="1" dirty="0">
                <a:solidFill>
                  <a:schemeClr val="tx1"/>
                </a:solidFill>
              </a:rPr>
              <a:t> </a:t>
            </a:r>
            <a:r>
              <a:rPr lang="es-CL" b="1" dirty="0" smtClean="0">
                <a:solidFill>
                  <a:schemeClr val="tx1"/>
                </a:solidFill>
              </a:rPr>
              <a:t>Podría trabajarse para que al menos una de esas áreas/líneas de investigación tomara este desafío de acercarse al GORE y ‘pagara’ por todas las demás investigaciones?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4959487"/>
            <a:ext cx="2199897" cy="15674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7" y="4959487"/>
            <a:ext cx="2278975" cy="170923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65278" y="163773"/>
            <a:ext cx="7874758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LA RESPUESTA ES…..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1432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610" y="471584"/>
            <a:ext cx="10780776" cy="1989228"/>
          </a:xfrm>
          <a:ln w="57150">
            <a:solidFill>
              <a:srgbClr val="FF000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s-CL" sz="3600" b="1" dirty="0" smtClean="0">
                <a:solidFill>
                  <a:srgbClr val="0070C0"/>
                </a:solidFill>
              </a:rPr>
              <a:t>Cómo conectar más al CR con </a:t>
            </a:r>
            <a:r>
              <a:rPr lang="es-CL" sz="3600" b="1" dirty="0" smtClean="0">
                <a:solidFill>
                  <a:srgbClr val="0070C0"/>
                </a:solidFill>
              </a:rPr>
              <a:t>ese mundo, </a:t>
            </a:r>
            <a:r>
              <a:rPr lang="es-CL" sz="3600" b="1" dirty="0" smtClean="0">
                <a:solidFill>
                  <a:srgbClr val="0070C0"/>
                </a:solidFill>
              </a:rPr>
              <a:t>con esas </a:t>
            </a:r>
            <a:r>
              <a:rPr lang="es-CL" sz="3600" b="1" dirty="0">
                <a:solidFill>
                  <a:srgbClr val="0070C0"/>
                </a:solidFill>
              </a:rPr>
              <a:t>audiencias </a:t>
            </a:r>
            <a:r>
              <a:rPr lang="es-CL" sz="3600" b="1" dirty="0" smtClean="0">
                <a:solidFill>
                  <a:srgbClr val="0070C0"/>
                </a:solidFill>
              </a:rPr>
              <a:t>y sus necesidades (serlo)? y</a:t>
            </a:r>
            <a:br>
              <a:rPr lang="es-CL" sz="3600" b="1" dirty="0" smtClean="0">
                <a:solidFill>
                  <a:srgbClr val="0070C0"/>
                </a:solidFill>
              </a:rPr>
            </a:br>
            <a:r>
              <a:rPr lang="es-CL" sz="3600" b="1" dirty="0" smtClean="0">
                <a:solidFill>
                  <a:srgbClr val="0070C0"/>
                </a:solidFill>
              </a:rPr>
              <a:t>cómo visibilizar y destacar </a:t>
            </a:r>
            <a:r>
              <a:rPr lang="es-CL" sz="3600" b="1" dirty="0">
                <a:solidFill>
                  <a:srgbClr val="0070C0"/>
                </a:solidFill>
              </a:rPr>
              <a:t>al CR en su </a:t>
            </a:r>
            <a:r>
              <a:rPr lang="es-CL" sz="3600" b="1" dirty="0" smtClean="0">
                <a:solidFill>
                  <a:srgbClr val="0070C0"/>
                </a:solidFill>
              </a:rPr>
              <a:t>entorno (parecerlo)?</a:t>
            </a:r>
            <a:endParaRPr lang="es-CL" sz="3600" b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04" y="2926081"/>
            <a:ext cx="2756647" cy="33079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70" y="2926081"/>
            <a:ext cx="4410634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8970" y="457689"/>
            <a:ext cx="8842181" cy="3046988"/>
          </a:xfrm>
          <a:prstGeom prst="rect">
            <a:avLst/>
          </a:prstGeom>
          <a:solidFill>
            <a:srgbClr val="92D05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L" sz="4800" b="1" dirty="0" smtClean="0">
                <a:solidFill>
                  <a:schemeClr val="tx1"/>
                </a:solidFill>
              </a:rPr>
              <a:t>Pensamos que un camino es que el CR se transforme en un </a:t>
            </a:r>
          </a:p>
          <a:p>
            <a:pPr algn="ctr"/>
            <a:r>
              <a:rPr lang="es-CL" sz="4800" b="1" i="1" u="sng" dirty="0" smtClean="0">
                <a:solidFill>
                  <a:schemeClr val="tx1"/>
                </a:solidFill>
              </a:rPr>
              <a:t>punto focal y </a:t>
            </a:r>
            <a:r>
              <a:rPr lang="es-CL" sz="4800" b="1" u="sng" dirty="0" smtClean="0">
                <a:solidFill>
                  <a:schemeClr val="tx1"/>
                </a:solidFill>
              </a:rPr>
              <a:t>puente</a:t>
            </a:r>
          </a:p>
          <a:p>
            <a:pPr algn="ctr"/>
            <a:r>
              <a:rPr lang="es-CL" sz="4800" dirty="0">
                <a:solidFill>
                  <a:schemeClr val="tx1"/>
                </a:solidFill>
              </a:rPr>
              <a:t>e</a:t>
            </a:r>
            <a:r>
              <a:rPr lang="es-CL" sz="4800" dirty="0" smtClean="0">
                <a:solidFill>
                  <a:schemeClr val="tx1"/>
                </a:solidFill>
              </a:rPr>
              <a:t>n su región</a:t>
            </a:r>
            <a:endParaRPr lang="es-CL" sz="4800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0" y="3780010"/>
            <a:ext cx="2191870" cy="21918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40" y="3767949"/>
            <a:ext cx="1922930" cy="22039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70" y="3767949"/>
            <a:ext cx="4727381" cy="21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Elipse"/>
          <p:cNvSpPr/>
          <p:nvPr/>
        </p:nvSpPr>
        <p:spPr>
          <a:xfrm>
            <a:off x="4665164" y="2418870"/>
            <a:ext cx="2624213" cy="2490437"/>
          </a:xfrm>
          <a:prstGeom prst="ellipse">
            <a:avLst/>
          </a:prstGeom>
          <a:noFill/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2363352" y="2944253"/>
            <a:ext cx="1716425" cy="6517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8858871" y="6013207"/>
            <a:ext cx="1254896" cy="5355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defPPr>
              <a:defRPr lang="en-US"/>
            </a:defPPr>
            <a:lvl1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600" b="1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algn="ctr"/>
            <a:r>
              <a:rPr lang="es-CL" dirty="0"/>
              <a:t>Sector </a:t>
            </a:r>
            <a:r>
              <a:rPr lang="es-CL" dirty="0" smtClean="0"/>
              <a:t>Productivo y Social</a:t>
            </a:r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6442243" y="5019462"/>
            <a:ext cx="1164000" cy="5515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b="1" dirty="0"/>
              <a:t>Gobierno Regional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800600" y="1135493"/>
            <a:ext cx="2380129" cy="4590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b="1" dirty="0"/>
              <a:t>Universidades y Centros de Excelencia</a:t>
            </a:r>
          </a:p>
        </p:txBody>
      </p:sp>
      <p:cxnSp>
        <p:nvCxnSpPr>
          <p:cNvPr id="28" name="27 Conector recto de flecha"/>
          <p:cNvCxnSpPr>
            <a:endCxn id="21" idx="2"/>
          </p:cNvCxnSpPr>
          <p:nvPr/>
        </p:nvCxnSpPr>
        <p:spPr>
          <a:xfrm>
            <a:off x="2714452" y="2579568"/>
            <a:ext cx="2615000" cy="1116374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1 Título"/>
          <p:cNvSpPr txBox="1">
            <a:spLocks/>
          </p:cNvSpPr>
          <p:nvPr/>
        </p:nvSpPr>
        <p:spPr bwMode="auto">
          <a:xfrm>
            <a:off x="1446664" y="244258"/>
            <a:ext cx="8667104" cy="67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cs typeface="MS PGothic"/>
              </a:rPr>
              <a:t>        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cs typeface="MS PGothic"/>
              </a:rPr>
              <a:t>Propuesta de Modelo de Punto Focal y Puente</a:t>
            </a:r>
            <a:endParaRPr lang="es-ES" sz="3200" b="1" dirty="0">
              <a:solidFill>
                <a:schemeClr val="tx2">
                  <a:lumMod val="75000"/>
                </a:schemeClr>
              </a:solidFill>
              <a:cs typeface="MS PGothic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5329452" y="3226552"/>
            <a:ext cx="1446867" cy="938780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CENTRO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</a:rPr>
              <a:t>REGIONAL</a:t>
            </a:r>
            <a:endParaRPr lang="es-ES" sz="1200" b="1" dirty="0">
              <a:solidFill>
                <a:schemeClr val="tx1"/>
              </a:solidFill>
            </a:endParaRPr>
          </a:p>
        </p:txBody>
      </p:sp>
      <p:grpSp>
        <p:nvGrpSpPr>
          <p:cNvPr id="24" name="10 Grupo"/>
          <p:cNvGrpSpPr/>
          <p:nvPr/>
        </p:nvGrpSpPr>
        <p:grpSpPr>
          <a:xfrm>
            <a:off x="857919" y="1474021"/>
            <a:ext cx="2100434" cy="1673126"/>
            <a:chOff x="4071933" y="2285992"/>
            <a:chExt cx="1357322" cy="1000132"/>
          </a:xfrm>
        </p:grpSpPr>
        <p:sp>
          <p:nvSpPr>
            <p:cNvPr id="26" name="25 Elipse"/>
            <p:cNvSpPr/>
            <p:nvPr/>
          </p:nvSpPr>
          <p:spPr>
            <a:xfrm>
              <a:off x="4214810" y="2285992"/>
              <a:ext cx="1071570" cy="10001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b="1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4071933" y="2498835"/>
              <a:ext cx="1357322" cy="551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Centros</a:t>
              </a:r>
            </a:p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Internacionales </a:t>
              </a:r>
            </a:p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(similares)</a:t>
              </a:r>
              <a:endParaRPr lang="es-ES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35 Conector recto de flecha"/>
          <p:cNvCxnSpPr>
            <a:endCxn id="21" idx="3"/>
          </p:cNvCxnSpPr>
          <p:nvPr/>
        </p:nvCxnSpPr>
        <p:spPr>
          <a:xfrm flipV="1">
            <a:off x="2675526" y="4027851"/>
            <a:ext cx="2865815" cy="1230601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Elipse"/>
          <p:cNvSpPr/>
          <p:nvPr/>
        </p:nvSpPr>
        <p:spPr>
          <a:xfrm>
            <a:off x="1079019" y="4475063"/>
            <a:ext cx="1635433" cy="153814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Capital Humano Avanzado</a:t>
            </a:r>
          </a:p>
        </p:txBody>
      </p:sp>
      <p:grpSp>
        <p:nvGrpSpPr>
          <p:cNvPr id="30" name="10 Grupo"/>
          <p:cNvGrpSpPr/>
          <p:nvPr/>
        </p:nvGrpSpPr>
        <p:grpSpPr>
          <a:xfrm>
            <a:off x="9697158" y="1474021"/>
            <a:ext cx="1658237" cy="1673126"/>
            <a:chOff x="4214810" y="2285992"/>
            <a:chExt cx="1071570" cy="1000132"/>
          </a:xfrm>
          <a:solidFill>
            <a:srgbClr val="FF0000"/>
          </a:solidFill>
        </p:grpSpPr>
        <p:sp>
          <p:nvSpPr>
            <p:cNvPr id="31" name="25 Elipse"/>
            <p:cNvSpPr/>
            <p:nvPr/>
          </p:nvSpPr>
          <p:spPr>
            <a:xfrm>
              <a:off x="4214810" y="2285992"/>
              <a:ext cx="1071570" cy="10001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b="1" dirty="0"/>
            </a:p>
          </p:txBody>
        </p:sp>
        <p:sp>
          <p:nvSpPr>
            <p:cNvPr id="32" name="28 CuadroTexto"/>
            <p:cNvSpPr txBox="1"/>
            <p:nvPr/>
          </p:nvSpPr>
          <p:spPr>
            <a:xfrm>
              <a:off x="4357685" y="2549865"/>
              <a:ext cx="772773" cy="3863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‘Acción </a:t>
              </a:r>
            </a:p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Regional’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25 Elipse"/>
          <p:cNvSpPr/>
          <p:nvPr/>
        </p:nvSpPr>
        <p:spPr>
          <a:xfrm>
            <a:off x="9709764" y="4243674"/>
            <a:ext cx="1658237" cy="16731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Vinculación Ciencia- Empresa</a:t>
            </a:r>
            <a:endParaRPr lang="es-ES" sz="1600" b="1" dirty="0">
              <a:solidFill>
                <a:schemeClr val="tx1"/>
              </a:solidFill>
            </a:endParaRPr>
          </a:p>
        </p:txBody>
      </p:sp>
      <p:cxnSp>
        <p:nvCxnSpPr>
          <p:cNvPr id="11" name="Conector recto de flecha 10"/>
          <p:cNvCxnSpPr>
            <a:stCxn id="35" idx="0"/>
            <a:endCxn id="31" idx="4"/>
          </p:cNvCxnSpPr>
          <p:nvPr/>
        </p:nvCxnSpPr>
        <p:spPr>
          <a:xfrm flipH="1" flipV="1">
            <a:off x="10526277" y="3147147"/>
            <a:ext cx="12606" cy="1096527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7" descr="http://www.heavyknowledge.com/productos/redhat/imagenes/icono_empres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803" y="5920859"/>
            <a:ext cx="889306" cy="8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M:\6. Comunicaciones\Archivos varios\2. LOGOS VARIOS\PPT CUENTA UBLICA MAUKLE\GORE Ma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19" y="4973014"/>
            <a:ext cx="685731" cy="6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angular 22"/>
          <p:cNvCxnSpPr>
            <a:stCxn id="8" idx="1"/>
          </p:cNvCxnSpPr>
          <p:nvPr/>
        </p:nvCxnSpPr>
        <p:spPr>
          <a:xfrm rot="10800000">
            <a:off x="6442243" y="5607597"/>
            <a:ext cx="2416629" cy="673377"/>
          </a:xfrm>
          <a:prstGeom prst="bentConnector2">
            <a:avLst/>
          </a:prstGeom>
          <a:ln w="762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21" idx="4"/>
            <a:endCxn id="47" idx="0"/>
          </p:cNvCxnSpPr>
          <p:nvPr/>
        </p:nvCxnSpPr>
        <p:spPr>
          <a:xfrm flipH="1">
            <a:off x="6052885" y="4165332"/>
            <a:ext cx="1" cy="80768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 flipH="1">
            <a:off x="6008851" y="2417333"/>
            <a:ext cx="1" cy="807682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n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485" y="693806"/>
            <a:ext cx="1180663" cy="732011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4758682" y="5848087"/>
            <a:ext cx="2111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/>
              <a:t>Necesidades</a:t>
            </a:r>
          </a:p>
          <a:p>
            <a:r>
              <a:rPr lang="es-CL" sz="1400" b="1" dirty="0" smtClean="0"/>
              <a:t>Condición Regional, </a:t>
            </a:r>
            <a:r>
              <a:rPr lang="es-CL" sz="1400" b="1" dirty="0" err="1" smtClean="0"/>
              <a:t>Conyunturas</a:t>
            </a:r>
            <a:r>
              <a:rPr lang="es-CL" sz="1400" b="1" dirty="0" smtClean="0"/>
              <a:t>, Líneas Base</a:t>
            </a:r>
            <a:endParaRPr lang="es-CL" sz="1400" b="1" dirty="0"/>
          </a:p>
        </p:txBody>
      </p:sp>
      <p:cxnSp>
        <p:nvCxnSpPr>
          <p:cNvPr id="60" name="27 Conector recto de flecha"/>
          <p:cNvCxnSpPr>
            <a:endCxn id="31" idx="2"/>
          </p:cNvCxnSpPr>
          <p:nvPr/>
        </p:nvCxnSpPr>
        <p:spPr>
          <a:xfrm flipV="1">
            <a:off x="6724666" y="2310584"/>
            <a:ext cx="2972492" cy="1216193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27 Conector recto de flecha"/>
          <p:cNvCxnSpPr>
            <a:endCxn id="35" idx="2"/>
          </p:cNvCxnSpPr>
          <p:nvPr/>
        </p:nvCxnSpPr>
        <p:spPr>
          <a:xfrm>
            <a:off x="6724666" y="3902419"/>
            <a:ext cx="2985098" cy="1177818"/>
          </a:xfrm>
          <a:prstGeom prst="straightConnector1">
            <a:avLst/>
          </a:prstGeom>
          <a:ln w="4445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63"/>
          <p:cNvSpPr/>
          <p:nvPr/>
        </p:nvSpPr>
        <p:spPr>
          <a:xfrm>
            <a:off x="957069" y="1365019"/>
            <a:ext cx="1879334" cy="190509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Elipse 64"/>
          <p:cNvSpPr/>
          <p:nvPr/>
        </p:nvSpPr>
        <p:spPr>
          <a:xfrm>
            <a:off x="949956" y="4305903"/>
            <a:ext cx="1879334" cy="18662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71" y="1872434"/>
            <a:ext cx="552450" cy="876300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39" y="4895175"/>
            <a:ext cx="628650" cy="800100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6289" y="1901448"/>
            <a:ext cx="628650" cy="800100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1413" y="5752582"/>
            <a:ext cx="771525" cy="847725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5073" y="4936274"/>
            <a:ext cx="695325" cy="89535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5588" y="1515318"/>
            <a:ext cx="742950" cy="895350"/>
          </a:xfrm>
          <a:prstGeom prst="rect">
            <a:avLst/>
          </a:prstGeom>
        </p:spPr>
      </p:pic>
      <p:pic>
        <p:nvPicPr>
          <p:cNvPr id="82" name="Imagen 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5818" y="4221907"/>
            <a:ext cx="397991" cy="480690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271" y="2717098"/>
            <a:ext cx="397991" cy="480690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5148" y="2726561"/>
            <a:ext cx="397991" cy="480690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8449" y="4225410"/>
            <a:ext cx="397991" cy="4806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38" y="1616418"/>
            <a:ext cx="1020208" cy="6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" grpId="0"/>
      <p:bldP spid="12" grpId="0"/>
      <p:bldP spid="16" grpId="0"/>
      <p:bldP spid="40" grpId="0"/>
      <p:bldP spid="21" grpId="0" animBg="1"/>
      <p:bldP spid="42" grpId="0" animBg="1"/>
      <p:bldP spid="35" grpId="0" animBg="1"/>
      <p:bldP spid="59" grpId="0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656" y="353482"/>
            <a:ext cx="10772775" cy="1175067"/>
          </a:xfrm>
          <a:ln w="381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CL" sz="4400" dirty="0" smtClean="0">
                <a:solidFill>
                  <a:srgbClr val="0070C0"/>
                </a:solidFill>
              </a:rPr>
              <a:t>Instrumentos que queremos ofrecer para la acción del puente y punto focal: </a:t>
            </a:r>
            <a:r>
              <a:rPr lang="es-CL" sz="4400" b="1" dirty="0" smtClean="0">
                <a:solidFill>
                  <a:srgbClr val="0070C0"/>
                </a:solidFill>
              </a:rPr>
              <a:t>Fortalecimientos</a:t>
            </a:r>
            <a:endParaRPr lang="es-CL" sz="44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" y="1665027"/>
            <a:ext cx="8985959" cy="47357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Fortalecimiento a la </a:t>
            </a:r>
            <a:r>
              <a:rPr lang="es-CL" b="1" i="1" dirty="0" smtClean="0"/>
              <a:t>vinculación internacional</a:t>
            </a:r>
            <a:r>
              <a:rPr lang="es-CL" dirty="0" smtClean="0"/>
              <a:t>: Centros gemelos, sus expertos, sus investigaciones, sus procesos: 1-7-5; 1-7-4; 1-7-3 e inverso.</a:t>
            </a:r>
            <a:endParaRPr lang="es-CL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Fortalecimiento a la vinculación de centros </a:t>
            </a:r>
            <a:r>
              <a:rPr lang="es-CL" b="1" i="1" dirty="0" smtClean="0"/>
              <a:t>con estudiantes de doctorado en Chile y en el extranjero</a:t>
            </a:r>
            <a:r>
              <a:rPr lang="es-CL" dirty="0" smtClean="0"/>
              <a:t> para abordar temas de interés regional: 2-7-5; 2-7-4, 2-7-3,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Fortalecimiento a la </a:t>
            </a:r>
            <a:r>
              <a:rPr lang="es-CL" b="1" dirty="0" smtClean="0"/>
              <a:t>vinculación </a:t>
            </a:r>
            <a:r>
              <a:rPr lang="es-CL" b="1" i="1" dirty="0" smtClean="0"/>
              <a:t>ciencia-empresa: </a:t>
            </a:r>
            <a:r>
              <a:rPr lang="es-CL" dirty="0" smtClean="0"/>
              <a:t>7-4-7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dirty="0" smtClean="0"/>
              <a:t> Fortalecimiento a </a:t>
            </a:r>
            <a:r>
              <a:rPr lang="es-CL" b="1" i="1" dirty="0" smtClean="0"/>
              <a:t>acciones de I+D territorial participativa </a:t>
            </a:r>
            <a:r>
              <a:rPr lang="es-CL" b="1" dirty="0" smtClean="0"/>
              <a:t>para la competitividad de las pymes </a:t>
            </a:r>
            <a:r>
              <a:rPr lang="es-CL" dirty="0" smtClean="0"/>
              <a:t>(‘Acción Regional’): 7-3-7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CL" b="1" i="1" dirty="0" smtClean="0">
                <a:solidFill>
                  <a:srgbClr val="FF0000"/>
                </a:solidFill>
              </a:rPr>
              <a:t> Otros posibles fortalecimientos</a:t>
            </a:r>
            <a:r>
              <a:rPr lang="es-CL" dirty="0" smtClean="0"/>
              <a:t>: a las capacidades de formulación de proyectos (incluyendo marco lógico), a capacidades de transferencia tecnológica, valoración de resultados y comercialización, a la presentación de ‘Programas de financiamiento’ a los GORE, a través de CONICYT (para quienes no tengan figura de Asociativismo).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60" y="2988860"/>
            <a:ext cx="1905870" cy="19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998049"/>
              </p:ext>
            </p:extLst>
          </p:nvPr>
        </p:nvGraphicFramePr>
        <p:xfrm>
          <a:off x="155575" y="3980330"/>
          <a:ext cx="6974188" cy="25414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74188"/>
              </a:tblGrid>
              <a:tr h="580245">
                <a:tc>
                  <a:txBody>
                    <a:bodyPr/>
                    <a:lstStyle/>
                    <a:p>
                      <a:r>
                        <a:rPr lang="es-CL" b="1" dirty="0" smtClean="0"/>
                        <a:t>Resultados esperados</a:t>
                      </a:r>
                    </a:p>
                  </a:txBody>
                  <a:tcPr/>
                </a:tc>
              </a:tr>
              <a:tr h="19612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 smtClean="0"/>
                        <a:t>Generación de vínculos y</a:t>
                      </a:r>
                      <a:r>
                        <a:rPr lang="es-CL" b="1" baseline="0" dirty="0" smtClean="0"/>
                        <a:t> </a:t>
                      </a:r>
                      <a:r>
                        <a:rPr lang="es-CL" b="1" dirty="0" smtClean="0"/>
                        <a:t>redes</a:t>
                      </a:r>
                      <a:r>
                        <a:rPr lang="es-CL" b="1" baseline="0" dirty="0" smtClean="0"/>
                        <a:t> de colaboración.</a:t>
                      </a:r>
                      <a:endParaRPr lang="es-CL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 smtClean="0"/>
                        <a:t>Identificación de desafíos</a:t>
                      </a:r>
                      <a:r>
                        <a:rPr lang="es-CL" b="1" baseline="0" dirty="0" smtClean="0"/>
                        <a:t> y oportunidades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 smtClean="0"/>
                        <a:t>Elaboración de carteras de proyectos de I+D</a:t>
                      </a:r>
                      <a:r>
                        <a:rPr lang="es-CL" b="1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 smtClean="0"/>
                        <a:t>Suscripción de convenios de colaboración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 smtClean="0"/>
                        <a:t>Formulación de un proyecto de I+D</a:t>
                      </a:r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/>
          </p:nvPr>
        </p:nvGraphicFramePr>
        <p:xfrm>
          <a:off x="7211966" y="4112742"/>
          <a:ext cx="4731677" cy="24150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31677"/>
              </a:tblGrid>
              <a:tr h="44581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Impactos potenciales</a:t>
                      </a:r>
                    </a:p>
                  </a:txBody>
                  <a:tcPr/>
                </a:tc>
              </a:tr>
              <a:tr h="1969247">
                <a:tc>
                  <a:txBody>
                    <a:bodyPr/>
                    <a:lstStyle/>
                    <a:p>
                      <a:r>
                        <a:rPr lang="es-CL" b="1" dirty="0" smtClean="0"/>
                        <a:t>Generación y/o incremento de sinergias</a:t>
                      </a:r>
                      <a:r>
                        <a:rPr lang="es-CL" b="1" baseline="0" dirty="0" smtClean="0"/>
                        <a:t> entre investigadores, académicos y empresarios para el impulso de acciones de investigación de mutuo interés que impacta en la competitividad de la región.</a:t>
                      </a:r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819276" y="688622"/>
            <a:ext cx="466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Vinculación Ciencia-Empresa</a:t>
            </a:r>
            <a:endParaRPr lang="es-CL" sz="2800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460375" y="412622"/>
            <a:ext cx="1910300" cy="107522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CL" b="1" dirty="0" smtClean="0"/>
              <a:t>Capital Social</a:t>
            </a:r>
            <a:endParaRPr lang="es-CL" b="1" dirty="0"/>
          </a:p>
        </p:txBody>
      </p:sp>
      <p:sp>
        <p:nvSpPr>
          <p:cNvPr id="2" name="AutoShape 2" descr="data:image/jpeg;base64,/9j/4AAQSkZJRgABAQAAAQABAAD/2wCEAAkGBxQTEhUUExQUFRUXFxcWFBYYFBcWFxgYGBgXFxkXFxgYHCggGBwlGxcUITEhJSkrMC4uFx8zODMsNygtLisBCgoKDg0OGhAQGi8kICYsLCwsLCwsLCwsLCwsLCwsLCw0LCwsLCwsLCwsLCwsLCwsLCwsLCwsLCwsLCwsLCwsLP/AABEIALgBEgMBIgACEQEDEQH/xAAcAAACAgMBAQAAAAAAAAAAAAAEBQMGAAIHAQj/xABKEAABAwIEAgcFAwkFBQkAAAABAgMRACEEBRIxQVEGEyJhcYGRMqGxwdEjUvAHFBVCYnKSouEzU4KywiRDg9LxFjRUY3OUs9Pi/8QAGQEAAwEBAQAAAAAAAAAAAAAAAAECAwQF/8QAJxEAAgICAgICAQQDAAAAAAAAAAECEQMhEjEEE0FRIhQyYYEFwfH/2gAMAwEAAhEDEQA/AD22aJbbqdDNTpZrnNQdKKIQ3UyGqkS1SAjSmtwmpkt1uG6Bg5EUM6JVIHCmK27HwoTqJ5/gUCYPB5VqQeVTqw3j614cOO+gAcz+DXg/F6mOHFa/mwpgR/jevPxvUn5uK86gUAaH8XowYsCBQ3UClGAfKnCJmFH3KikBbUGpAqoW9qlSKQyRJrelmdPqQ3qQYMikac1e+97h9KKAt2qvQaruFxzh3V7h9KNTiXOfuFFMLHArcJpQnGOcx/DRDOMXImPSigsY6K1UikaekC/up9D9amRnij+on3/WgYc4ig3UVhzMn9UepqNWMn9X3/0pgDupoRwUe6bExsCTfkJ5VQWenocJCMM6opTqVpUlWkczFNJsRZnBQzlIR00Qb9S56o+tejpKFCepc/l+tOmA0cFaKFqV/p2f90v+X616nNpIGgjzHyp0xBZTWVGl+RMb1lAF3bRRCG61bTRLaakDxDdSpbqRCalSmkBGG69DdTBNbaaAIC3ah1NfAfFQ+VMQmoFJsP3f9avrTQmwFbdRlFqNUioVCBPdQBVOknSprBqSlwKJN7cBMfPam2X4xt9tLrSgpChII9CDyINcl/KM+l7GK0rSpCQkApMiwuJHGZpQ10gfw8Bh1SAmLAynzBEeM1SjaKZ3jTXhTVT6GdOm8UEtPQ2/tyQs/sngT901cimpaokg01Tej39u7eftHONwQ4oR3d3dV2IqsZSwlLyoEStU9/aoGi4NC1SxUC1AC5geMULiHxpJSZjkaQz3OhLfmKTts1M7iipCu5SfnUCMSrkn0P1pAMMI1RyW6W4fEq5J9D9aKTiVch6H60wCerrZv8elQHFqIiE+/wCtah8gFUCwUePAE86ABhhTUreGNLkdI1cWkeqhRDWfE/7ofxH6UUFh3UmtgzQwzj/y/wCb+le/pb9j+b+lAWZnqurwmIXyZcP8pri/RvHBlotICg88pIUq0BoXUB37j/FXXOkWJ67BvtxpCkFOrc9ogbW51zfA9HEoX1nWKUQICerAA89fyql0xo3fwiN9KZ8BQuIYCSAm0zNzt605OWqNxp4cDwoZ/JVn7gF/vcfOaimXaE2kzAUobTc/Ot8K8uQNRvuLcfKj/wBCr4FPlMVtg8pUhaSogyYAHr8vfV7JdDpCbCsqfRWVRBemzRLZqrN9JmdOoayImwE/GtkdMmOTn8Kf+aooC3oNTJpJludNuoC0kgEkQd7W4E1NmWcBtsqRpUQUiDMXMcKEhN0OBWwqmr6VO8G2v5/+ap2+ki9KFFKQVFYgTHZIHEnnVODRKkmW9Iociw8CPeD868yvFdYgKO9eqN4/e+VIbNFCuUflSx7nXpYQp0p6vrHEA9iLwr+VXurrMVTen3Ro4hIdaUEuoStJBJAWg/qyNiDtYi5FA4umcReMJBJubkdxoBRk8atuHwIUwgLFoWm1ldYDO/7sC9L2cpSpOs6tN4CRe3vp+xI2eNvYmYcWhSXEyNCgQocCDINfQXRbNfzrCtPRBUIUOGpJ0qjzFccxbUtaGxM2SADJPKOJrrnQHKF4bAtNuCFnUtQ5FZmPSKOXJWROPEdxVXy/+3P76v8ANVlxeIQ2ApagkSBJ5nYWqq5c+lT50qB+0Ox/apEIsebZe08IdbSsC41CYnlSxrKmGkqU00hBKSJAvHKTT19rVvPrQGKwhNkkgcb0WNC3BiUr8U/Op0M0Vh8HpHjvW6kqG0egqBmMMUQGaDVinBsR6Ch3M1dHFP8ACKYDYs1Dif7Nf7qvgaVHOnuOj+Go3MxWtJSdMKEGAR86KYAbTXdRCUgb1CXCnY0NiMUFRqSCQIkLWPcFRNUJjdtaangVX8K4E7A/xm/rUqswWDa/cb/KigQ2zoacOe8pHvn5VWRTPMXy+2lt1EgKCxHZMiQOBtelisqbMxrHgoD4JoRQU1EVuUUjd6Mtkg9dipG32qbfyUwwGEDSCjW4u8hS1alDawMbfWnokKDdRKb+0SOQUfgPrRLSSoWlEDhBne5kVroIKlHlA9SaYGaaytQuspDAcMyEtuN9qynbSInUoA+kUpCRyHpVmSzLrgP94PRaZ/zVVMY5oJF7Ej0qm7IikixZDiYSUjgSY7rXpjmqipsJBglaIlQSLKBNyQNpqgZa8s4lmSUIUtCCZUJStaQSDMHyrsSsrZaTK1FInTJUqPMzbxNTTTG2q2V3qUgXcZHi+yP9dQ4tYhlKVoUQXSrQoKACiiJKTHBXpT/NMrYDS1ICFlKe5QAJF/earOExbjRPVcSNVgflA8qpzvREYq7RfOiqjoINbZ/m6MKkOOBRBUUjTBMkTxI5Gk+U9IXSoBQTH47qb4N1LqQFAEalCCARYqGx8KhFSBMr6TNvqQlKFDWFFJMfq7g02xakoQpa4slSgmbqNoEeJFaJwjDEOltIWZDYCRN+MDvpH0iJUokxYwYkwY499VQlspr7LbKS2DAkKTPFMn+YTB5+dLcUhKLCw3t38qe5tl3WtkD2k3T48vMfKq90cKFYgsOj2kS1JI7SZ1J33i8dxrnlBuR2xyVEtv5PspUJxCpAVKUJKYJEjtdwsQOdXnDNgqg8qU5BjdadBABSBEbaeERTvCDteVbKNKjkyScpWwDP8lLqQEPLZ4nShCp5TrB90VTmfyeMJcU4px1UrKglKuri8gak9raBvXSMSKVvii2gREzwSNthcm0czc1JpHMetasg6hG9LXMCppzXqJSEkmRadaQB2Y4FXrUjGRRUa0UYiZglPofrXoAMwoGLGAbe+k3ToYoeRVL/ACjf9yc/eb/+RNX/ADDD9k2JgEwAZPdvVOz7JHMSggNEhUagVBC+yQRBMxdIse/aqXYjjNdG6BK/2T/iL+CKjwP5PVF4JeZW21ftjEIUTyASETerPk+S/mTRRbTqKhJ1GT325DhWkpJqkJI2b0k3mIPdyrk/SiU4p6CQnXKbmIgbec11lWbhOqAO0kJvwue/vqs5T0PT1z3XtDStZS2CJlKxcoAV2CkzCt7CKUXXY2VToc4TikgqJGle5J2Sav2Du4fKff8A0quDKm8K8HGe2iFBKyuZBEKBSOInn9KZs56ErlcCYsN4g8Cd6mWSN1ZSxyq6LMhsKeVInS0iP8S1/wDKKBcgLXsL/wCkVNlWOQ446dgUMRJg36wx76xhRUCQAQVKi/DUQOHKKTEQ6hzohhtJQtRAMT7hNeLB+6Px5VHmCX20L+yV1ZTfSkqN4FtO9qaQMhFoB4Dv5VC+rs+dIcX0sQkwAV3ixH4ua3z7NQGlJBhZSQkEgXIjcwLAk+VaKiWmuyuYnpY6Fq0AFOo6fCbe6vKT/mLn3fen615VUhWdVbdwH9xif/dP/wD20fk+R5binCn80OoJKtTjzypggG/WG96MPQnTH20/8P8A/dM8iyQ4d3WF6+yRGnTv3yeQrOx0M8J0dw6C2UtN/ZjS3qU8sIG0JClkCmC8uQblCJ7kuzc9yqgfzdKPaIT4EE+kUVgMxChJ7PLURJHOBtTshr7Kf0hX1ThaabaQnSLpSe0FQbyTsZqnPYlxTqkqWdI2AsOHKrr0r/tQeaB7lKHyqmYhMPHw+QqSorQ4yxyCn091P+j2JPXFHDWSfCZPuNVjDKuPGrP0KwfWYh5RmEAWHEqAjwsFUktlS6LK0jWS+rvS0OQEgq8d48+dVXMcQUuqO4PtDgRV5xqQNKbBMGeASkA37ogetc9xb6FLICgdwDtN7GtZERNHECbEwdjsfCleOyULfZfbIS82tJUNg4mwUU/t6Ztx99HYZW6D5eIohqFWV5/WoNUHYUaHUqFufgTerbhR2vWqg0LcbeZ9aeZTmB6xKFCZCiFW4cI50iJL5HWIFK3xTZ80sxNKQos1wLepxI5n5Gt+kWHAaWkKlVrbcRxNqWYnHpbGoEFQIISFCTelmZZuFoUokJJVtq7hRBW6CTobvvQqxudiLj6UE3iV6QUHcTOkGfUUi/SK09WrQstgLuDZU3BiPGm6cSlCW9UJBAAtt2dyOW1JxtiUuxDmPTdbYOntwYJ6kAJPIzB5+lAMflNVEKQDfdKUC3gQaJzfLUpJciFmyoNjtfvPfULWDZUpKlp1lQAgFIAVEEqBMqvw8K9WGDx3h9tf9PPl5GdZ3i/v+gk9OitJWllaSmCFK0FIkwLEQZvQrvSRT2nrSmSSEgJCYjeYgGflUCcq0NOhRKkykuqBiSNam4EbWVNCt4B1rq1qWkoKtOgSP1SqYKRawvWUY4JJuK6bXzukbSnmi0m/hN9athKlAxcGdvM3qypc6xhtwe1pgn9pNj7waq2WsNFKC8p021IUlKTF5G5F4O/jVkyRbRacbaU4oJUVHWlKSJNwNJMiQfWuXKoptI6oOTimzneGzdboAWEgt6hpCQkTJJJjclQvWqUW53k+O/xp5i+imG61a1PYhsrJJ0IQUiTJvIIEg3pri+jwcLYbePYaSiHEzr0T2itAlJINwQRbeuWXq597OmMsnGkCozxWHaZHVNKlE3QmYBgSYvWo6arFupb/AB5VH0kwakhuUnSltKdQunUJJGoWmkBTW6Soyd/JcMl6RuPvob6psBRMmNgASfhVxYRCVTxn/KZ+VVD8n2DALjyuWhHjuqP5R61bnl9lQ5IV8KqtGd7KJkGWZcfZCQsGftUknyNxTfGZWgkp/Ni8mPabW0TPLQVBQ8ZrnbWehuQWSq++sR8K2R0hJSAgqbUCSb98250qRcr+S5Do2x/4R8dxFx3f2tZVVHSTE/3yvdWUE0dNd6WII0hJKgYiZv3cxHGgMVnLqt1aAeA3PlxqpYVMOAyRJT8wd/EelWNDekdkCe83PibmkUzUpJve1yVbnwHCuhYfFdkEqFwDy3FURsGLxN9qtGVuktIJ5Dhyt8qCWhd0pVKkH94e+f8AVVNxo+0Hh9at3SVXsn9o+9KfoaoeOzdvrUoBClTpkHsp8TxPhSGhw0bjxFOej+PW1jEhJMOKbQoSROogA24g/PnVFHSSDGgWMTq5GJ2q2ZetBxrErCQVtXkbhwmPOw86a0xvaOidJ8SlKQhRlRB1ACYHCe6fhVKzDBJIlMCdjNquWdBLYWpyJWomOJHARyFVdxovGIKExMARtEGauREBAMWdUkdwPHxo5vEg348frSLNh1LqkJUVcTIte/4NeM5ihI1LVpAsZ5GotGvFlqYxN/ePmKMyrFFKwrVx2kRHEelVxL4LRUkhUCxB3B2g1WGca5qJK3BfYLUmO6ARUSkoqyow5aO+F0EC47qR9I8PITqnTqgi4vBPC+01nQvMOtwiCValJJSonexkTHcRU/Sh+Wk9zg/yqFHKzPjToR/oFkkHtjwWanxGStASEqPgoe+d6mwzk1M80FJTP3efGavlRDQgVlSL+0TyKvpTJ7BEjSRIi48K0xACSBe5SJ33Mfjwp+5FZ2XTKjmmH+zjSAkEAAekCjXXB1LQUhAVEiBYAWSoDgTB9K8zY9Y8lgAQoFSzHsifaHIiD60Li8WhSySpKEDsp1ECwsAJ3sK0c24qPwRwSk5fLPFDUhxstCFr7J0gEDqwJA24e80j/S2lwoCUD2irSqLgH2gUi9u+rKp/2SO0BBTeJBi88ovVd6QPl1r7PQpUL4gG6CBHCZKd+ZqcdRTUt/6KnbarQYrDpdTDWgLLmkLICgngSUj2rarCisgyoMA6runVKwnSFBaiodmSBBBHlVJyrNnEgJdlIbKldkkFKtrREe2dqteT9IlLPZWh20aFANuRMjSoCDEnccb1TTrXQWr32ZmCgmddxtwO/KduO1A4HFJRZGvUf2pVfhvTfHJdWhRZbV1ikjSg6QodrtWUYkAHY8ZFR4NvFMsrK8LKwU6F6W1FIM6pCCSYgetceTEpSs6oSfCiz5fhglBntFQGviJ5d4pXmfQ3DPSUp6pXNFh5o29Iqu5b0qdDwKpW32utEJGmxiLWMjhQWM6aPuOyyFpiyGxHDiZsSeM2reOkqE8bbabRdMsyZWHbCAQoJAAIsTdSlEjnKjzsBQ+NxukKlKjqBFiBAO9jxpDmvTZ1ai22lbMfrRdRAkwSI0zy5b026OZv1zOjHBIclQBIHaRaCVJsk3PLatVJ9UZSxcUpX2UBWWgF1y0X0goSb3kj191KHxebcrCK6xmvRBDiCGV6dV4V2k3OqxF+PfVAznovimJKmlKTPto7afOLjzAp8kzOmIIrKzUOYrKYFmSKsja5HvpEG6b4I9hPhUlMJF9/Sqp0hwiy8SmYIHEja3yq0NpCfE+ZNA5m2SoEDh/X50EiVpCvzJ5skhXWoULmSCNJHPhSjD5PxvVnQ2YVPKo1JgUWOhUjKhvRn5oLWolNSgbUrGXxOYofZDytJU0gBaSrdfPTuoKMXkAeVD4fGnQtTllFICExEyQSQN4Eb99Sfk7ZClYgEAjq0yCJntSPhTPMMrZUlRDaSrcG+q26CefI1tHaMZaZyLNMWp19atJ3gWOybA+6ludGGylVioGBFzA4ecV0TFZY3pBR3lPenke8XpdicGkjtJBjmJ8xWDwrlZ0rPaoW9Fm9bCVJV2m4m+xsq/K9GZk+nEAByOsFg6BB/dWB7Q79xRuUZDCOtDaUFSToix0kESQN5BJE91QuZSUpWEypStIGqwSEzt3mb+ArGa4s2hJSQJl2euYKRIAUQCCJBI4j13p0nPXXwIWjQRMad4N7nYyKg6OZc3KvzpsLJUSCZMbcBaKnx+AIxP8AsyAGgkJAiE3uqOO/GoUqdClTvQwaxcJvb+tqZ/nQhI7opP8A9nOtRBUsbSOsVEi/CrEzpCk6myCnfsggklIBBG4sauU/oxUBdmKAriU3T42O1GrcKTBg7bd4msUyXDMcSe+5P1rzG4NRXIINidwIkgDfwO1UtoTdaKznONW06lQUEdc71JNjCA2IPd2zJ7hSDH4UdYNTwWkWOltZtPPSCDVg6S5eNPWe2tB1IQNgq3bJ46faCRuQJtY0zDlWhOreLwSfebmrb4qzOT2H4jG4tEJaIdbA7IQo6o5FtRC58E0IxiXVqhbXVxuTAv3iZHoK0Us9/rW/5+4P1jbYkBRHcFESKjnYcmPMgYizjKC2JhatPbKiSVFSrRwAnhG1Wk9HMI8ghKUptZSV6dB5i+mfI1z9SD1YfK1atRlSgvSUjcFauyrjaZkWpx0Px7jrpcAIZQkgWMrJ4pT4gC/7XOr3VorT7Hj2XLYw7jbClqWnUptRVKlKB1C/fEUuwXTLHISBiMEtSxYqQkgHvsbeEVcFskAWib/WvUOiIUL8D9eVJZPhofH6KLmmfuPiVZe7q5pCgvzkBJ85oFGIcNhhMSkf+kPka6YBXvlWiy0Jws5r1zsQnB4qeelPzVWwViBf8zxCvQR4yb10kCvdNP3MXAoWAxOLSeyw+jx0x5gW91XXCuKKQVABUXiQPfcURprQ1MpcikqIjh0fcR/Cn6V5Uk1lSM5aF0fgXJTA4GuUMY12f7Ry+3aVv3Cb10To26rSQsnVAJnnsa1aIsepXeACeZ/G9Y8b0OcYnVpBlXGOFDpf+1I5pBFqkAh7alzhpmvbjSp070DMQamSKGbNFo2pDOm/k7wAThVuKF3VwJ+6iw/m1nyonHpIUSmNQ25LH1plljPU4ZhrYhAJ8YBV71UDm3reuhKkc0nbKZmUBQ07ElUfdkm3xqDDsJfWhrSO0YNh7O5PoCa8zvEguwOQJ8xPzpcjGuNkqaOlRBTIEkDjHImPjUN7NIq0dOxGUFV0QURASP1Y2pK/lCgeNJv0E6loKfxC0qVfSCbT94zc0jdxoaOntLnjx9ZrlXrySpPZ01OMbrRaVZS5PtGt2MtWDcz4WqquanE6gsiP1So2qMZiPYAVO2q1V+n/AJJ9p0BlsJ3VRbckFQG0RNtr/P3VzdaSmFayTyJrfB588FQkqHiSof0pSxNKojUk3svrTpSbxUvXouSQOG/n86rGCadeQp1xcIBIATYqI38qWZpm3UtKQgbmAqZ0lRiTxO9cnslFtM68fjxyJO9FxxOHSu4UCDsReqpmvQZp0kh55ueCFAAeAih8ucKG0lLzm8/sk8imNvf31a8E+HEBQIIPxFiPWa6IZeXRhn8f1v8Ago+ZdEGmyga3Qgg6nVKWsAiITAskm51G1qExvR3ApSnS8twlQClB1a9CYJKylHgByGqTXSjWmgH5/WtOdHPxKhl2U4Z5R0/aNhAGl1alBR+8G1K7MW4C5NHYLKnmXIaX2U9psqGsaf7siQq3C5t3i9gW3p2AFRKPGp9rHxDEsOOoDi3EfZiyEIKbqsSoqUSq0xEUORx47TQmZZotLelIifaUOXhwmh8Fmmvsqsr3GlP8ugWhozidO9hyJ94Pyo1l0KEpMikrjQVOoTIit8kYDa1JBMEEx5j6mpi/sqxzNYTWprUqrQD1ZqFSqxaqhUqmBtqrKh1V5QI4/luAbbulInmbn1O3lQj+ZOIcWlJi5FheJnemGHNKc0s8ryPuFbmYZlL51i+8gmaYYn+1bVPce13ze9JWld1H4fcVIyyddbf3il7yu0amQbVGUGkMxtVNsoZDjraPvOISfAqAPupUhFMMvxKmlpcTGpBChIkSOfdQB2PEvgrA/ZJHr/0pRmb4IMWAkqPgCbVXsJ0uSt1KnElA06SQdQmdyNwPU3onpHjoSUpIKVIJ1AgpMgxBG9dCaZzuLRXOkLehSCBOptu3eUAULm4LCUxYwJ7zFzTxvCnGNpdEAtoUlX7yUgII9QfKkebMKUhKXSNQEEpEA8JvXF5b62ev/jIxblyVi/NOkrpQklSlg2jciflTPrEMwpRCoF5EyT38B4VUsfk6yQNaAgbSSCT31HjVvFISS2TESHEwfU71zx8e48onT7cSnKE9fRYMO6h55CdZQFrCVBJiZPCrpmLTbSQlKUpA/ZBJ8SbmudN5cnDlpxStboKViD2QbGO8bU3zPpL1idu1428qifKdJMU8Kg3OqQPnCkh2QsAEA6dUDlYcBanAeDbI0KEqAJVxPd4CqU6esWNagFGEiyufh302dAaSGpUocyb35WsK2y2oRjIjw8alklJLQ2wWdqlDBUNK1GBytJ9a0xrglSFjUlVo+nKqfjsOsOJcS5YHs9hRII56fjajMTi3VqSTYWvpcHxTWSwSaTRpLyIxk4tEaMwxKHFNI7TYUQD2T2RtPEGKtvQTMVIeWw4eyvttzwVxHny7qQqbabIBTKjcqJOq97UwyxoLcQpMyDY8BHEmujG8d8V2c3kYsqipS6OlqTIPA8KWhRSvVJjYjuopnFomCtAPLUJ+NTYlkb+tM42mjxwf0oJxVEuPAQPKoH6zaoECOpmk2NwxRcbfCnKnRzqBxYPC1CsCHLsynsrN+B5+NNmHglYKjAuJ8f8ApVVxTWlUDbejEYolrtcCIPyq2rJLkVVGo0syFxSpEykCmbiIpoZCtVQqVUzgoRy1UB7qrKg117QByEY9I4yeQ3/pQbzhWrUdzQzSaJSK2IJ2E0waNCM7UU0KQxrhzYVLqoVhdqlCqQyUGt9XD1qHVWwMUgJQruqq9OMP7DgkboV8U/6qsuuhcflpxRZw6d3XkJnkmFFZ8khR8qqPZL6HnQhv8wypDmkl3FuhcRJDQskwOGnUr/GK3z/N0KJMR4bU46SOouluAhkJZQkHZKUiwHcAB5VSFOgk3nhXH5ElJ7Pa8HDxx8vsaNFPVdcYlUhIPId3ff0pYMcDMmB3UHi8qdUSQtCUgbKJm5OwE99Q5NhSl49fAQgaheQsnYD0NqyUaWmdC4tU1sAxb2IcUVdW4QCQCEGLWtarJ+T6SHXVos32O1aVG/qBHrRac7aUlcyFIIGnuM3nyoHEYxbo0tc5N7effVOVqqCm9qVof5m428iR2VRVGWh9SlGCQDZRMT670Zi2X0IMAK5wb/AU2zjQG0kKHsjUALg8qiP49jhp0gLoyFdYsvdlKUjTMQT3U1Xj0EkE71W1Y1JhIkqJgWEzRjmWLIErSlR4XN/EU5mkV2BqypxzEqSz7IAUVKnSmeE8fCnOX5SptUuqQUC8jYEDiDxojLMS3h2SHD9qoySLgxbfwAoJzN0kGT+O/nT5GcYtrYY9mLZV2TIk2q59FMaXGSlRnSYHgbgeVc6wGAQr7QgDlpsSOE1YejjhYdJ1qLawEqSYIBEwocuM1UPxdNnN5EZ5Md0WnGNm49KTuvGbm9WZQChQjmESTsD5Ct6PJEZxQG5HrWv6QHAKPgk/Onowg5D0qVOFHKikIQYdHWLlSVAbb3ppismCkQnhw5/1pkhkCpEqp0gBejzfVgpO5P4HjTh5NBLQDcb/ABr1rF8Fb8/katbIemRvCKGcNMXBNLsQgilRSZBorK01VlAzh7ZolJoJtVEtGtSA5k91EoVQjSqIQqkMOZVRCVUE0qitVICTXf8ApW2v8RUaTXs0DNwurP0ObSgOYpYMIGhuxPbULx3xb/HVXmr0sJYZbYMAhHWLB4rXw8vlUzlxVmmLG8klEq+JYWhCusUNa1KWQP1dV4J41W8M51TqluCUgHTcbnjHhNP87e1Kmqrm1wRPnXFGXKWz3V+ENfCC8bmYWZBMVApanhCDcXk8KRoQ6BGgnvERVjyHC6cO64swSQAJEkX2HrW0sTXZlHyIT0gbEuq0EJKSeNoJ9aadGn0ts6l7qBtx1A3B8oqvpfiT3R61oHFqMJ4X7qSx6qIpP1u29FnVmKbkR+PGg/0cp+V6yhsxsLk8TewFJnUOxcADx+lXDCupVh0gGIHutAqHilDbNIZYZb4sR4DKUtvawvXpB7JEGe6DRL2apUqwI8d/OonMZBNhJttwHfSvFNKccKkECdxffn8KODyMSzLBF8hriMQFpKTe1u7v9a2y3ou44NS1AAXCQQFHxKtqGybsvIDpBFyABbVFpPGrXmVgNHL0NS4yx6FCSzbi9CpxwsNqSlIVt7W6QOVSYTMQUyRyrRYKgSrlSTLWnU+ypMHjBmPCnGDydCy5liVNnUejGaB1BTPabISocRaR7qsLYB4VyLotiDhsWZJ0OWPnsfI11Rp2upx46PGlJSbZu6iDWoNTqOod4oU0qESE1rNazXk0xEmutHk6vH41GpVaFdNASMYuLK9frRC4NAOwrxqJjF6TCtvh/SqRm0FHDisrbraynQrZ8/NmiG1VlZVlBLa6ISusrKkYYwalSuflWVlICQLrZKqysoGO+ieC67EoB9lH2i/BOw8zAo/pXhMQvEqdTdvSAABJBHn3n3VlZSpPTKjOUHyi6ZWMS4791P8AFHypM5g3HDBKRe/aBPoK9rKr9PCLtGj8vLKNN9hqMAYj5V66hSW9JSSATBSJkHmKysqpRUlsjFlljlyQndw6uDTn8MfGicuy5ydShp7uNZWVMYKJpl8meRUxmcHqsaF/N3GhpBSoE2lQSR5HesrKqUFLTM8WaeJ3ECead46E95X9BR2AwyUi60k8bgCvKyiMFHoMnkTyfuJnMIlRB1AEGQQRvTM4u0WPmYNeVlKeKM+xY/Inj/awLFuLUIBCQd4ClH4V5h06bdr+A1lZShCMFSRM8spu5MY4PA9YoGDI2kRV+waSEgHgBWVlKYRDUGK1XWVlZlEZNRqVWVlMREtdQrXWVlMCJTtROrCvGvaymTQGZ5VlZWUy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Picture 2" descr="cvasquez_pta_proy_atac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2" y="1963475"/>
            <a:ext cx="2693589" cy="1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35824"/>
              </p:ext>
            </p:extLst>
          </p:nvPr>
        </p:nvGraphicFramePr>
        <p:xfrm>
          <a:off x="2908299" y="1577630"/>
          <a:ext cx="8990189" cy="238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3795"/>
                <a:gridCol w="1388645"/>
                <a:gridCol w="3377749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s-CL" b="1" dirty="0" smtClean="0"/>
                        <a:t>Objetivos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r>
                        <a:rPr lang="es-CL" b="1" dirty="0" smtClean="0"/>
                        <a:t>Generar, ampliar y/o fortalecer vínculos entre la comunidad científica y el sector productivo, que resulten en alianzas y/o iniciativas conjuntas con el fin de abordar desafíos para el mejoramiento </a:t>
                      </a:r>
                      <a:r>
                        <a:rPr lang="es-CL" b="1" u="sng" dirty="0" smtClean="0"/>
                        <a:t>de la competitividad de la región</a:t>
                      </a:r>
                      <a:r>
                        <a:rPr lang="es-CL" b="1" dirty="0" smtClean="0"/>
                        <a:t>, considerando sus prioridades estratégicas y económicas.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Duración del proyecto</a:t>
                      </a:r>
                      <a:endParaRPr lang="es-CL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12 meses</a:t>
                      </a:r>
                      <a:endParaRPr lang="es-CL" b="1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Monto por proyecto (M$)</a:t>
                      </a:r>
                      <a:endParaRPr lang="es-CL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45.000 (monto máximo)</a:t>
                      </a:r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1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539083" y="70269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Acción Regional: I+D Territorial Participativa</a:t>
            </a:r>
            <a:endParaRPr lang="es-CL" sz="2800" b="1" dirty="0"/>
          </a:p>
        </p:txBody>
      </p:sp>
      <p:sp>
        <p:nvSpPr>
          <p:cNvPr id="2" name="AutoShape 2" descr="data:image/jpeg;base64,/9j/4AAQSkZJRgABAQAAAQABAAD/2wCEAAkGBxQTEhUUExQUFRUXFxcWFBYYFBcWFxgYGBgXFxkXFxgYHCggGBwlGxcUITEhJSkrMC4uFx8zODMsNygtLisBCgoKDg0OGhAQGi8kICYsLCwsLCwsLCwsLCwsLCwsLCw0LCwsLCwsLCwsLCwsLCwsLCwsLCwsLCwsLCwsLCwsLP/AABEIALgBEgMBIgACEQEDEQH/xAAcAAACAgMBAQAAAAAAAAAAAAAEBQMGAAIHAQj/xABKEAABAwIEAgcFAwkFBQkAAAABAgMRACEEBRIxQVEGEyJhcYGRMqGxwdEjUvAHFBVCYnKSouEzU4KywiRDg9LxFjRUY3OUs9Pi/8QAGQEAAwEBAQAAAAAAAAAAAAAAAAECAwQF/8QAJxEAAgICAgICAQQDAAAAAAAAAAECEQMhEjEEE0FRIhQyYYEFwfH/2gAMAwEAAhEDEQA/AD22aJbbqdDNTpZrnNQdKKIQ3UyGqkS1SAjSmtwmpkt1uG6Bg5EUM6JVIHCmK27HwoTqJ5/gUCYPB5VqQeVTqw3j614cOO+gAcz+DXg/F6mOHFa/mwpgR/jevPxvUn5uK86gUAaH8XowYsCBQ3UClGAfKnCJmFH3KikBbUGpAqoW9qlSKQyRJrelmdPqQ3qQYMikac1e+97h9KKAt2qvQaruFxzh3V7h9KNTiXOfuFFMLHArcJpQnGOcx/DRDOMXImPSigsY6K1UikaekC/up9D9amRnij+on3/WgYc4ig3UVhzMn9UepqNWMn9X3/0pgDupoRwUe6bExsCTfkJ5VQWenocJCMM6opTqVpUlWkczFNJsRZnBQzlIR00Qb9S56o+tejpKFCepc/l+tOmA0cFaKFqV/p2f90v+X616nNpIGgjzHyp0xBZTWVGl+RMb1lAF3bRRCG61bTRLaakDxDdSpbqRCalSmkBGG69DdTBNbaaAIC3ah1NfAfFQ+VMQmoFJsP3f9avrTQmwFbdRlFqNUioVCBPdQBVOknSprBqSlwKJN7cBMfPam2X4xt9tLrSgpChII9CDyINcl/KM+l7GK0rSpCQkApMiwuJHGZpQ10gfw8Bh1SAmLAynzBEeM1SjaKZ3jTXhTVT6GdOm8UEtPQ2/tyQs/sngT901cimpaokg01Tej39u7eftHONwQ4oR3d3dV2IqsZSwlLyoEStU9/aoGi4NC1SxUC1AC5geMULiHxpJSZjkaQz3OhLfmKTts1M7iipCu5SfnUCMSrkn0P1pAMMI1RyW6W4fEq5J9D9aKTiVch6H60wCerrZv8elQHFqIiE+/wCtah8gFUCwUePAE86ABhhTUreGNLkdI1cWkeqhRDWfE/7ofxH6UUFh3UmtgzQwzj/y/wCb+le/pb9j+b+lAWZnqurwmIXyZcP8pri/RvHBlotICg88pIUq0BoXUB37j/FXXOkWJ67BvtxpCkFOrc9ogbW51zfA9HEoX1nWKUQICerAA89fyql0xo3fwiN9KZ8BQuIYCSAm0zNzt605OWqNxp4cDwoZ/JVn7gF/vcfOaimXaE2kzAUobTc/Ot8K8uQNRvuLcfKj/wBCr4FPlMVtg8pUhaSogyYAHr8vfV7JdDpCbCsqfRWVRBemzRLZqrN9JmdOoayImwE/GtkdMmOTn8Kf+aooC3oNTJpJludNuoC0kgEkQd7W4E1NmWcBtsqRpUQUiDMXMcKEhN0OBWwqmr6VO8G2v5/+ap2+ki9KFFKQVFYgTHZIHEnnVODRKkmW9Iociw8CPeD868yvFdYgKO9eqN4/e+VIbNFCuUflSx7nXpYQp0p6vrHEA9iLwr+VXurrMVTen3Ro4hIdaUEuoStJBJAWg/qyNiDtYi5FA4umcReMJBJubkdxoBRk8atuHwIUwgLFoWm1ldYDO/7sC9L2cpSpOs6tN4CRe3vp+xI2eNvYmYcWhSXEyNCgQocCDINfQXRbNfzrCtPRBUIUOGpJ0qjzFccxbUtaGxM2SADJPKOJrrnQHKF4bAtNuCFnUtQ5FZmPSKOXJWROPEdxVXy/+3P76v8ANVlxeIQ2ApagkSBJ5nYWqq5c+lT50qB+0Ox/apEIsebZe08IdbSsC41CYnlSxrKmGkqU00hBKSJAvHKTT19rVvPrQGKwhNkkgcb0WNC3BiUr8U/Op0M0Vh8HpHjvW6kqG0egqBmMMUQGaDVinBsR6Ch3M1dHFP8ACKYDYs1Dif7Nf7qvgaVHOnuOj+Go3MxWtJSdMKEGAR86KYAbTXdRCUgb1CXCnY0NiMUFRqSCQIkLWPcFRNUJjdtaangVX8K4E7A/xm/rUqswWDa/cb/KigQ2zoacOe8pHvn5VWRTPMXy+2lt1EgKCxHZMiQOBtelisqbMxrHgoD4JoRQU1EVuUUjd6Mtkg9dipG32qbfyUwwGEDSCjW4u8hS1alDawMbfWnokKDdRKb+0SOQUfgPrRLSSoWlEDhBne5kVroIKlHlA9SaYGaaytQuspDAcMyEtuN9qynbSInUoA+kUpCRyHpVmSzLrgP94PRaZ/zVVMY5oJF7Ej0qm7IikixZDiYSUjgSY7rXpjmqipsJBglaIlQSLKBNyQNpqgZa8s4lmSUIUtCCZUJStaQSDMHyrsSsrZaTK1FInTJUqPMzbxNTTTG2q2V3qUgXcZHi+yP9dQ4tYhlKVoUQXSrQoKACiiJKTHBXpT/NMrYDS1ICFlKe5QAJF/earOExbjRPVcSNVgflA8qpzvREYq7RfOiqjoINbZ/m6MKkOOBRBUUjTBMkTxI5Gk+U9IXSoBQTH47qb4N1LqQFAEalCCARYqGx8KhFSBMr6TNvqQlKFDWFFJMfq7g02xakoQpa4slSgmbqNoEeJFaJwjDEOltIWZDYCRN+MDvpH0iJUokxYwYkwY499VQlspr7LbKS2DAkKTPFMn+YTB5+dLcUhKLCw3t38qe5tl3WtkD2k3T48vMfKq90cKFYgsOj2kS1JI7SZ1J33i8dxrnlBuR2xyVEtv5PspUJxCpAVKUJKYJEjtdwsQOdXnDNgqg8qU5BjdadBABSBEbaeERTvCDteVbKNKjkyScpWwDP8lLqQEPLZ4nShCp5TrB90VTmfyeMJcU4px1UrKglKuri8gak9raBvXSMSKVvii2gREzwSNthcm0czc1JpHMetasg6hG9LXMCppzXqJSEkmRadaQB2Y4FXrUjGRRUa0UYiZglPofrXoAMwoGLGAbe+k3ToYoeRVL/ACjf9yc/eb/+RNX/ADDD9k2JgEwAZPdvVOz7JHMSggNEhUagVBC+yQRBMxdIse/aqXYjjNdG6BK/2T/iL+CKjwP5PVF4JeZW21ftjEIUTyASETerPk+S/mTRRbTqKhJ1GT325DhWkpJqkJI2b0k3mIPdyrk/SiU4p6CQnXKbmIgbec11lWbhOqAO0kJvwue/vqs5T0PT1z3XtDStZS2CJlKxcoAV2CkzCt7CKUXXY2VToc4TikgqJGle5J2Sav2Du4fKff8A0quDKm8K8HGe2iFBKyuZBEKBSOInn9KZs56ErlcCYsN4g8Cd6mWSN1ZSxyq6LMhsKeVInS0iP8S1/wDKKBcgLXsL/wCkVNlWOQ446dgUMRJg36wx76xhRUCQAQVKi/DUQOHKKTEQ6hzohhtJQtRAMT7hNeLB+6Px5VHmCX20L+yV1ZTfSkqN4FtO9qaQMhFoB4Dv5VC+rs+dIcX0sQkwAV3ixH4ua3z7NQGlJBhZSQkEgXIjcwLAk+VaKiWmuyuYnpY6Fq0AFOo6fCbe6vKT/mLn3fen615VUhWdVbdwH9xif/dP/wD20fk+R5binCn80OoJKtTjzypggG/WG96MPQnTH20/8P8A/dM8iyQ4d3WF6+yRGnTv3yeQrOx0M8J0dw6C2UtN/ZjS3qU8sIG0JClkCmC8uQblCJ7kuzc9yqgfzdKPaIT4EE+kUVgMxChJ7PLURJHOBtTshr7Kf0hX1ThaabaQnSLpSe0FQbyTsZqnPYlxTqkqWdI2AsOHKrr0r/tQeaB7lKHyqmYhMPHw+QqSorQ4yxyCn091P+j2JPXFHDWSfCZPuNVjDKuPGrP0KwfWYh5RmEAWHEqAjwsFUktlS6LK0jWS+rvS0OQEgq8d48+dVXMcQUuqO4PtDgRV5xqQNKbBMGeASkA37ogetc9xb6FLICgdwDtN7GtZERNHECbEwdjsfCleOyULfZfbIS82tJUNg4mwUU/t6Ztx99HYZW6D5eIohqFWV5/WoNUHYUaHUqFufgTerbhR2vWqg0LcbeZ9aeZTmB6xKFCZCiFW4cI50iJL5HWIFK3xTZ80sxNKQos1wLepxI5n5Gt+kWHAaWkKlVrbcRxNqWYnHpbGoEFQIISFCTelmZZuFoUokJJVtq7hRBW6CTobvvQqxudiLj6UE3iV6QUHcTOkGfUUi/SK09WrQstgLuDZU3BiPGm6cSlCW9UJBAAtt2dyOW1JxtiUuxDmPTdbYOntwYJ6kAJPIzB5+lAMflNVEKQDfdKUC3gQaJzfLUpJciFmyoNjtfvPfULWDZUpKlp1lQAgFIAVEEqBMqvw8K9WGDx3h9tf9PPl5GdZ3i/v+gk9OitJWllaSmCFK0FIkwLEQZvQrvSRT2nrSmSSEgJCYjeYgGflUCcq0NOhRKkykuqBiSNam4EbWVNCt4B1rq1qWkoKtOgSP1SqYKRawvWUY4JJuK6bXzukbSnmi0m/hN9athKlAxcGdvM3qypc6xhtwe1pgn9pNj7waq2WsNFKC8p021IUlKTF5G5F4O/jVkyRbRacbaU4oJUVHWlKSJNwNJMiQfWuXKoptI6oOTimzneGzdboAWEgt6hpCQkTJJJjclQvWqUW53k+O/xp5i+imG61a1PYhsrJJ0IQUiTJvIIEg3pri+jwcLYbePYaSiHEzr0T2itAlJINwQRbeuWXq597OmMsnGkCozxWHaZHVNKlE3QmYBgSYvWo6arFupb/AB5VH0kwakhuUnSltKdQunUJJGoWmkBTW6Soyd/JcMl6RuPvob6psBRMmNgASfhVxYRCVTxn/KZ+VVD8n2DALjyuWhHjuqP5R61bnl9lQ5IV8KqtGd7KJkGWZcfZCQsGftUknyNxTfGZWgkp/Ni8mPabW0TPLQVBQ8ZrnbWehuQWSq++sR8K2R0hJSAgqbUCSb98250qRcr+S5Do2x/4R8dxFx3f2tZVVHSTE/3yvdWUE0dNd6WII0hJKgYiZv3cxHGgMVnLqt1aAeA3PlxqpYVMOAyRJT8wd/EelWNDekdkCe83PibmkUzUpJve1yVbnwHCuhYfFdkEqFwDy3FURsGLxN9qtGVuktIJ5Dhyt8qCWhd0pVKkH94e+f8AVVNxo+0Hh9at3SVXsn9o+9KfoaoeOzdvrUoBClTpkHsp8TxPhSGhw0bjxFOej+PW1jEhJMOKbQoSROogA24g/PnVFHSSDGgWMTq5GJ2q2ZetBxrErCQVtXkbhwmPOw86a0xvaOidJ8SlKQhRlRB1ACYHCe6fhVKzDBJIlMCdjNquWdBLYWpyJWomOJHARyFVdxovGIKExMARtEGauREBAMWdUkdwPHxo5vEg348frSLNh1LqkJUVcTIte/4NeM5ihI1LVpAsZ5GotGvFlqYxN/ePmKMyrFFKwrVx2kRHEelVxL4LRUkhUCxB3B2g1WGca5qJK3BfYLUmO6ARUSkoqyow5aO+F0EC47qR9I8PITqnTqgi4vBPC+01nQvMOtwiCValJJSonexkTHcRU/Sh+Wk9zg/yqFHKzPjToR/oFkkHtjwWanxGStASEqPgoe+d6mwzk1M80FJTP3efGavlRDQgVlSL+0TyKvpTJ7BEjSRIi48K0xACSBe5SJ33Mfjwp+5FZ2XTKjmmH+zjSAkEAAekCjXXB1LQUhAVEiBYAWSoDgTB9K8zY9Y8lgAQoFSzHsifaHIiD60Li8WhSySpKEDsp1ECwsAJ3sK0c24qPwRwSk5fLPFDUhxstCFr7J0gEDqwJA24e80j/S2lwoCUD2irSqLgH2gUi9u+rKp/2SO0BBTeJBi88ovVd6QPl1r7PQpUL4gG6CBHCZKd+ZqcdRTUt/6KnbarQYrDpdTDWgLLmkLICgngSUj2rarCisgyoMA6runVKwnSFBaiodmSBBBHlVJyrNnEgJdlIbKldkkFKtrREe2dqteT9IlLPZWh20aFANuRMjSoCDEnccb1TTrXQWr32ZmCgmddxtwO/KduO1A4HFJRZGvUf2pVfhvTfHJdWhRZbV1ikjSg6QodrtWUYkAHY8ZFR4NvFMsrK8LKwU6F6W1FIM6pCCSYgetceTEpSs6oSfCiz5fhglBntFQGviJ5d4pXmfQ3DPSUp6pXNFh5o29Iqu5b0qdDwKpW32utEJGmxiLWMjhQWM6aPuOyyFpiyGxHDiZsSeM2reOkqE8bbabRdMsyZWHbCAQoJAAIsTdSlEjnKjzsBQ+NxukKlKjqBFiBAO9jxpDmvTZ1ai22lbMfrRdRAkwSI0zy5b026OZv1zOjHBIclQBIHaRaCVJsk3PLatVJ9UZSxcUpX2UBWWgF1y0X0goSb3kj191KHxebcrCK6xmvRBDiCGV6dV4V2k3OqxF+PfVAznovimJKmlKTPto7afOLjzAp8kzOmIIrKzUOYrKYFmSKsja5HvpEG6b4I9hPhUlMJF9/Sqp0hwiy8SmYIHEja3yq0NpCfE+ZNA5m2SoEDh/X50EiVpCvzJ5skhXWoULmSCNJHPhSjD5PxvVnQ2YVPKo1JgUWOhUjKhvRn5oLWolNSgbUrGXxOYofZDytJU0gBaSrdfPTuoKMXkAeVD4fGnQtTllFICExEyQSQN4Eb99Sfk7ZClYgEAjq0yCJntSPhTPMMrZUlRDaSrcG+q26CefI1tHaMZaZyLNMWp19atJ3gWOybA+6ludGGylVioGBFzA4ecV0TFZY3pBR3lPenke8XpdicGkjtJBjmJ8xWDwrlZ0rPaoW9Fm9bCVJV2m4m+xsq/K9GZk+nEAByOsFg6BB/dWB7Q79xRuUZDCOtDaUFSToix0kESQN5BJE91QuZSUpWEypStIGqwSEzt3mb+ArGa4s2hJSQJl2euYKRIAUQCCJBI4j13p0nPXXwIWjQRMad4N7nYyKg6OZc3KvzpsLJUSCZMbcBaKnx+AIxP8AsyAGgkJAiE3uqOO/GoUqdClTvQwaxcJvb+tqZ/nQhI7opP8A9nOtRBUsbSOsVEi/CrEzpCk6myCnfsggklIBBG4sauU/oxUBdmKAriU3T42O1GrcKTBg7bd4msUyXDMcSe+5P1rzG4NRXIINidwIkgDfwO1UtoTdaKznONW06lQUEdc71JNjCA2IPd2zJ7hSDH4UdYNTwWkWOltZtPPSCDVg6S5eNPWe2tB1IQNgq3bJ46faCRuQJtY0zDlWhOreLwSfebmrb4qzOT2H4jG4tEJaIdbA7IQo6o5FtRC58E0IxiXVqhbXVxuTAv3iZHoK0Us9/rW/5+4P1jbYkBRHcFESKjnYcmPMgYizjKC2JhatPbKiSVFSrRwAnhG1Wk9HMI8ghKUptZSV6dB5i+mfI1z9SD1YfK1atRlSgvSUjcFauyrjaZkWpx0Px7jrpcAIZQkgWMrJ4pT4gC/7XOr3VorT7Hj2XLYw7jbClqWnUptRVKlKB1C/fEUuwXTLHISBiMEtSxYqQkgHvsbeEVcFskAWib/WvUOiIUL8D9eVJZPhofH6KLmmfuPiVZe7q5pCgvzkBJ85oFGIcNhhMSkf+kPka6YBXvlWiy0Jws5r1zsQnB4qeelPzVWwViBf8zxCvQR4yb10kCvdNP3MXAoWAxOLSeyw+jx0x5gW91XXCuKKQVABUXiQPfcURprQ1MpcikqIjh0fcR/Cn6V5Uk1lSM5aF0fgXJTA4GuUMY12f7Ry+3aVv3Cb10To26rSQsnVAJnnsa1aIsepXeACeZ/G9Y8b0OcYnVpBlXGOFDpf+1I5pBFqkAh7alzhpmvbjSp070DMQamSKGbNFo2pDOm/k7wAThVuKF3VwJ+6iw/m1nyonHpIUSmNQ25LH1plljPU4ZhrYhAJ8YBV71UDm3reuhKkc0nbKZmUBQ07ElUfdkm3xqDDsJfWhrSO0YNh7O5PoCa8zvEguwOQJ8xPzpcjGuNkqaOlRBTIEkDjHImPjUN7NIq0dOxGUFV0QURASP1Y2pK/lCgeNJv0E6loKfxC0qVfSCbT94zc0jdxoaOntLnjx9ZrlXrySpPZ01OMbrRaVZS5PtGt2MtWDcz4WqquanE6gsiP1So2qMZiPYAVO2q1V+n/AJJ9p0BlsJ3VRbckFQG0RNtr/P3VzdaSmFayTyJrfB588FQkqHiSof0pSxNKojUk3svrTpSbxUvXouSQOG/n86rGCadeQp1xcIBIATYqI38qWZpm3UtKQgbmAqZ0lRiTxO9cnslFtM68fjxyJO9FxxOHSu4UCDsReqpmvQZp0kh55ueCFAAeAih8ucKG0lLzm8/sk8imNvf31a8E+HEBQIIPxFiPWa6IZeXRhn8f1v8Ago+ZdEGmyga3Qgg6nVKWsAiITAskm51G1qExvR3ApSnS8twlQClB1a9CYJKylHgByGqTXSjWmgH5/WtOdHPxKhl2U4Z5R0/aNhAGl1alBR+8G1K7MW4C5NHYLKnmXIaX2U9psqGsaf7siQq3C5t3i9gW3p2AFRKPGp9rHxDEsOOoDi3EfZiyEIKbqsSoqUSq0xEUORx47TQmZZotLelIifaUOXhwmh8Fmmvsqsr3GlP8ugWhozidO9hyJ94Pyo1l0KEpMikrjQVOoTIit8kYDa1JBMEEx5j6mpi/sqxzNYTWprUqrQD1ZqFSqxaqhUqmBtqrKh1V5QI4/luAbbulInmbn1O3lQj+ZOIcWlJi5FheJnemGHNKc0s8ryPuFbmYZlL51i+8gmaYYn+1bVPce13ze9JWld1H4fcVIyyddbf3il7yu0amQbVGUGkMxtVNsoZDjraPvOISfAqAPupUhFMMvxKmlpcTGpBChIkSOfdQB2PEvgrA/ZJHr/0pRmb4IMWAkqPgCbVXsJ0uSt1KnElA06SQdQmdyNwPU3onpHjoSUpIKVIJ1AgpMgxBG9dCaZzuLRXOkLehSCBOptu3eUAULm4LCUxYwJ7zFzTxvCnGNpdEAtoUlX7yUgII9QfKkebMKUhKXSNQEEpEA8JvXF5b62ev/jIxblyVi/NOkrpQklSlg2jciflTPrEMwpRCoF5EyT38B4VUsfk6yQNaAgbSSCT31HjVvFISS2TESHEwfU71zx8e48onT7cSnKE9fRYMO6h55CdZQFrCVBJiZPCrpmLTbSQlKUpA/ZBJ8SbmudN5cnDlpxStboKViD2QbGO8bU3zPpL1idu1428qifKdJMU8Kg3OqQPnCkh2QsAEA6dUDlYcBanAeDbI0KEqAJVxPd4CqU6esWNagFGEiyufh302dAaSGpUocyb35WsK2y2oRjIjw8alklJLQ2wWdqlDBUNK1GBytJ9a0xrglSFjUlVo+nKqfjsOsOJcS5YHs9hRII56fjajMTi3VqSTYWvpcHxTWSwSaTRpLyIxk4tEaMwxKHFNI7TYUQD2T2RtPEGKtvQTMVIeWw4eyvttzwVxHny7qQqbabIBTKjcqJOq97UwyxoLcQpMyDY8BHEmujG8d8V2c3kYsqipS6OlqTIPA8KWhRSvVJjYjuopnFomCtAPLUJ+NTYlkb+tM42mjxwf0oJxVEuPAQPKoH6zaoECOpmk2NwxRcbfCnKnRzqBxYPC1CsCHLsynsrN+B5+NNmHglYKjAuJ8f8ApVVxTWlUDbejEYolrtcCIPyq2rJLkVVGo0syFxSpEykCmbiIpoZCtVQqVUzgoRy1UB7qrKg117QByEY9I4yeQ3/pQbzhWrUdzQzSaJSK2IJ2E0waNCM7UU0KQxrhzYVLqoVhdqlCqQyUGt9XD1qHVWwMUgJQruqq9OMP7DgkboV8U/6qsuuhcflpxRZw6d3XkJnkmFFZ8khR8qqPZL6HnQhv8wypDmkl3FuhcRJDQskwOGnUr/GK3z/N0KJMR4bU46SOouluAhkJZQkHZKUiwHcAB5VSFOgk3nhXH5ElJ7Pa8HDxx8vsaNFPVdcYlUhIPId3ff0pYMcDMmB3UHi8qdUSQtCUgbKJm5OwE99Q5NhSl49fAQgaheQsnYD0NqyUaWmdC4tU1sAxb2IcUVdW4QCQCEGLWtarJ+T6SHXVos32O1aVG/qBHrRac7aUlcyFIIGnuM3nyoHEYxbo0tc5N7effVOVqqCm9qVof5m428iR2VRVGWh9SlGCQDZRMT670Zi2X0IMAK5wb/AU2zjQG0kKHsjUALg8qiP49jhp0gLoyFdYsvdlKUjTMQT3U1Xj0EkE71W1Y1JhIkqJgWEzRjmWLIErSlR4XN/EU5mkV2BqypxzEqSz7IAUVKnSmeE8fCnOX5SptUuqQUC8jYEDiDxojLMS3h2SHD9qoySLgxbfwAoJzN0kGT+O/nT5GcYtrYY9mLZV2TIk2q59FMaXGSlRnSYHgbgeVc6wGAQr7QgDlpsSOE1YejjhYdJ1qLawEqSYIBEwocuM1UPxdNnN5EZ5Md0WnGNm49KTuvGbm9WZQChQjmESTsD5Ct6PJEZxQG5HrWv6QHAKPgk/Onowg5D0qVOFHKikIQYdHWLlSVAbb3ppismCkQnhw5/1pkhkCpEqp0gBejzfVgpO5P4HjTh5NBLQDcb/ABr1rF8Fb8/katbIemRvCKGcNMXBNLsQgilRSZBorK01VlAzh7ZolJoJtVEtGtSA5k91EoVQjSqIQqkMOZVRCVUE0qitVICTXf8ApW2v8RUaTXs0DNwurP0ObSgOYpYMIGhuxPbULx3xb/HVXmr0sJYZbYMAhHWLB4rXw8vlUzlxVmmLG8klEq+JYWhCusUNa1KWQP1dV4J41W8M51TqluCUgHTcbnjHhNP87e1Kmqrm1wRPnXFGXKWz3V+ENfCC8bmYWZBMVApanhCDcXk8KRoQ6BGgnvERVjyHC6cO64swSQAJEkX2HrW0sTXZlHyIT0gbEuq0EJKSeNoJ9aadGn0ts6l7qBtx1A3B8oqvpfiT3R61oHFqMJ4X7qSx6qIpP1u29FnVmKbkR+PGg/0cp+V6yhsxsLk8TewFJnUOxcADx+lXDCupVh0gGIHutAqHilDbNIZYZb4sR4DKUtvawvXpB7JEGe6DRL2apUqwI8d/OonMZBNhJttwHfSvFNKccKkECdxffn8KODyMSzLBF8hriMQFpKTe1u7v9a2y3ou44NS1AAXCQQFHxKtqGybsvIDpBFyABbVFpPGrXmVgNHL0NS4yx6FCSzbi9CpxwsNqSlIVt7W6QOVSYTMQUyRyrRYKgSrlSTLWnU+ypMHjBmPCnGDydCy5liVNnUejGaB1BTPabISocRaR7qsLYB4VyLotiDhsWZJ0OWPnsfI11Rp2upx46PGlJSbZu6iDWoNTqOod4oU0qESE1rNazXk0xEmutHk6vH41GpVaFdNASMYuLK9frRC4NAOwrxqJjF6TCtvh/SqRm0FHDisrbraynQrZ8/NmiG1VlZVlBLa6ISusrKkYYwalSuflWVlICQLrZKqysoGO+ieC67EoB9lH2i/BOw8zAo/pXhMQvEqdTdvSAABJBHn3n3VlZSpPTKjOUHyi6ZWMS4791P8AFHypM5g3HDBKRe/aBPoK9rKr9PCLtGj8vLKNN9hqMAYj5V66hSW9JSSATBSJkHmKysqpRUlsjFlljlyQndw6uDTn8MfGicuy5ydShp7uNZWVMYKJpl8meRUxmcHqsaF/N3GhpBSoE2lQSR5HesrKqUFLTM8WaeJ3ECead46E95X9BR2AwyUi60k8bgCvKyiMFHoMnkTyfuJnMIlRB1AEGQQRvTM4u0WPmYNeVlKeKM+xY/Inj/awLFuLUIBCQd4ClH4V5h06bdr+A1lZShCMFSRM8spu5MY4PA9YoGDI2kRV+waSEgHgBWVlKYRDUGK1XWVlZlEZNRqVWVlMREtdQrXWVlMCJTtROrCvGvaymTQGZ5VlZWUy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914977696"/>
              </p:ext>
            </p:extLst>
          </p:nvPr>
        </p:nvGraphicFramePr>
        <p:xfrm>
          <a:off x="1" y="1409699"/>
          <a:ext cx="12192000" cy="5321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3 Rectángulo redondeado"/>
          <p:cNvSpPr/>
          <p:nvPr/>
        </p:nvSpPr>
        <p:spPr>
          <a:xfrm>
            <a:off x="460375" y="426690"/>
            <a:ext cx="1910300" cy="107522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s-CL" b="1" dirty="0" smtClean="0"/>
              <a:t>Capital Social con I+D</a:t>
            </a:r>
            <a:endParaRPr lang="es-CL" b="1" dirty="0"/>
          </a:p>
        </p:txBody>
      </p:sp>
      <p:graphicFrame>
        <p:nvGraphicFramePr>
          <p:cNvPr id="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20179"/>
              </p:ext>
            </p:extLst>
          </p:nvPr>
        </p:nvGraphicFramePr>
        <p:xfrm>
          <a:off x="2908299" y="1577630"/>
          <a:ext cx="8990189" cy="265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3795"/>
                <a:gridCol w="1388645"/>
                <a:gridCol w="3377749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s-CL" b="1" dirty="0" smtClean="0"/>
                        <a:t>Objetivos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Promover, mediante un proceso ampliamente participativo que a partir de una primera etapa de VCE o en forma directa, se obtengan soluciones a problemas de carácter local a través de la formulación y ejecución conjunta de proyectos de investigación y desarrollo </a:t>
                      </a:r>
                      <a:r>
                        <a:rPr lang="es-CL" b="1" baseline="0" dirty="0" smtClean="0">
                          <a:solidFill>
                            <a:srgbClr val="FF0000"/>
                          </a:solidFill>
                        </a:rPr>
                        <a:t>territorial.</a:t>
                      </a:r>
                      <a:endParaRPr lang="es-CL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Duración del proyecto</a:t>
                      </a:r>
                      <a:endParaRPr lang="es-CL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 36 meses</a:t>
                      </a:r>
                      <a:endParaRPr lang="es-CL" b="1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solidFill>
                            <a:schemeClr val="bg1"/>
                          </a:solidFill>
                        </a:rPr>
                        <a:t>Monto por proyecto (M$)</a:t>
                      </a:r>
                      <a:endParaRPr lang="es-CL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 120.000 (monto máximo) </a:t>
                      </a:r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928559"/>
              </p:ext>
            </p:extLst>
          </p:nvPr>
        </p:nvGraphicFramePr>
        <p:xfrm>
          <a:off x="155575" y="3980330"/>
          <a:ext cx="6974188" cy="25414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74188"/>
              </a:tblGrid>
              <a:tr h="580245">
                <a:tc>
                  <a:txBody>
                    <a:bodyPr/>
                    <a:lstStyle/>
                    <a:p>
                      <a:r>
                        <a:rPr lang="es-CL" b="1" dirty="0" smtClean="0"/>
                        <a:t>Resultados esperados</a:t>
                      </a:r>
                    </a:p>
                  </a:txBody>
                  <a:tcPr/>
                </a:tc>
              </a:tr>
              <a:tr h="1961250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L" b="1" dirty="0" smtClean="0"/>
                        <a:t>Investigación y desarrollo</a:t>
                      </a:r>
                      <a:r>
                        <a:rPr lang="es-CL" b="1" baseline="0" dirty="0" smtClean="0"/>
                        <a:t> colaborativa y participativa con pymes.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 smtClean="0"/>
                        <a:t>Adaptación de conocimiento existente tanto nacional como internacional a la realidad local para problemas locales, considerando prácticas y cultura vigente.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CL" b="1" baseline="0" dirty="0" smtClean="0"/>
                        <a:t>Soluciones de tipo bien público.</a:t>
                      </a:r>
                      <a:endParaRPr lang="es-CL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588690"/>
              </p:ext>
            </p:extLst>
          </p:nvPr>
        </p:nvGraphicFramePr>
        <p:xfrm>
          <a:off x="7211966" y="4112742"/>
          <a:ext cx="4731677" cy="24150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31677"/>
              </a:tblGrid>
              <a:tr h="445811">
                <a:tc>
                  <a:txBody>
                    <a:bodyPr/>
                    <a:lstStyle/>
                    <a:p>
                      <a:r>
                        <a:rPr lang="es-CL" b="1" dirty="0" smtClean="0"/>
                        <a:t>Impactos potenciales</a:t>
                      </a:r>
                    </a:p>
                  </a:txBody>
                  <a:tcPr/>
                </a:tc>
              </a:tr>
              <a:tr h="196924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Diversificación económica, mejoramiento productividad de economía local.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Mejoramiento condiciones de entorno para el desarrollo local.</a:t>
                      </a:r>
                    </a:p>
                    <a:p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45398"/>
            <a:ext cx="2734235" cy="22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TC103457491[[fn=Metropolitano]]</Template>
  <TotalTime>617</TotalTime>
  <Words>974</Words>
  <Application>Microsoft Office PowerPoint</Application>
  <PresentationFormat>Panorámica</PresentationFormat>
  <Paragraphs>99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Wingdings</vt:lpstr>
      <vt:lpstr>Metropolitana</vt:lpstr>
      <vt:lpstr>Cinéticas de Financiamiento de Centros Regionales</vt:lpstr>
      <vt:lpstr>Importancia de definir visión e identidad del CR en su entorno regional, que le asegure larga vida  (y financiamiento).</vt:lpstr>
      <vt:lpstr>Presentación de PowerPoint</vt:lpstr>
      <vt:lpstr>Cómo conectar más al CR con ese mundo, con esas audiencias y sus necesidades (serlo)? y cómo visibilizar y destacar al CR en su entorno (parecerlo)?</vt:lpstr>
      <vt:lpstr>Presentación de PowerPoint</vt:lpstr>
      <vt:lpstr>Presentación de PowerPoint</vt:lpstr>
      <vt:lpstr>Instrumentos que queremos ofrecer para la acción del puente y punto focal: Fortalecimientos</vt:lpstr>
      <vt:lpstr>Presentación de PowerPoint</vt:lpstr>
      <vt:lpstr>Presentación de PowerPoint</vt:lpstr>
      <vt:lpstr> También esta lo referente al Financiamiento Basal:   Desafíos por centro 2014-2015</vt:lpstr>
      <vt:lpstr>Presentación de PowerPoint</vt:lpstr>
      <vt:lpstr>Nuevas Acciones en otros ámbitos</vt:lpstr>
      <vt:lpstr>Presentación de PowerPoint</vt:lpstr>
      <vt:lpstr>Gracias.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Cinéticas de Financiamiento de Centros Regionales</dc:title>
  <dc:creator>Juan Vega Haristoy</dc:creator>
  <cp:lastModifiedBy>Juan Vega Haristoy</cp:lastModifiedBy>
  <cp:revision>70</cp:revision>
  <dcterms:created xsi:type="dcterms:W3CDTF">2014-06-23T19:57:27Z</dcterms:created>
  <dcterms:modified xsi:type="dcterms:W3CDTF">2014-06-30T18:29:24Z</dcterms:modified>
</cp:coreProperties>
</file>