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handoutMasterIdLst>
    <p:handoutMasterId r:id="rId18"/>
  </p:handoutMasterIdLst>
  <p:sldIdLst>
    <p:sldId id="257" r:id="rId5"/>
    <p:sldId id="445" r:id="rId6"/>
    <p:sldId id="465" r:id="rId7"/>
    <p:sldId id="468" r:id="rId8"/>
    <p:sldId id="469" r:id="rId9"/>
    <p:sldId id="470" r:id="rId10"/>
    <p:sldId id="467" r:id="rId11"/>
    <p:sldId id="466" r:id="rId12"/>
    <p:sldId id="471" r:id="rId13"/>
    <p:sldId id="472" r:id="rId14"/>
    <p:sldId id="473" r:id="rId15"/>
    <p:sldId id="464" r:id="rId16"/>
  </p:sldIdLst>
  <p:sldSz cx="9144000" cy="6858000" type="screen4x3"/>
  <p:notesSz cx="7010400" cy="9296400"/>
  <p:defaultTextStyle>
    <a:defPPr>
      <a:defRPr lang="es-ES_tradnl"/>
    </a:defPPr>
    <a:lvl1pPr algn="l" defTabSz="457200" rtl="0" fontAlgn="base">
      <a:spcBef>
        <a:spcPct val="0"/>
      </a:spcBef>
      <a:spcAft>
        <a:spcPct val="0"/>
      </a:spcAft>
      <a:defRPr kern="1200">
        <a:solidFill>
          <a:schemeClr val="tx1"/>
        </a:solidFill>
        <a:latin typeface="Arial" pitchFamily="34" charset="0"/>
        <a:ea typeface="+mn-ea"/>
        <a:cs typeface="+mn-cs"/>
      </a:defRPr>
    </a:lvl1pPr>
    <a:lvl2pPr marL="457200" algn="l" defTabSz="457200" rtl="0" fontAlgn="base">
      <a:spcBef>
        <a:spcPct val="0"/>
      </a:spcBef>
      <a:spcAft>
        <a:spcPct val="0"/>
      </a:spcAft>
      <a:defRPr kern="1200">
        <a:solidFill>
          <a:schemeClr val="tx1"/>
        </a:solidFill>
        <a:latin typeface="Arial" pitchFamily="34" charset="0"/>
        <a:ea typeface="+mn-ea"/>
        <a:cs typeface="+mn-cs"/>
      </a:defRPr>
    </a:lvl2pPr>
    <a:lvl3pPr marL="914400" algn="l" defTabSz="457200" rtl="0" fontAlgn="base">
      <a:spcBef>
        <a:spcPct val="0"/>
      </a:spcBef>
      <a:spcAft>
        <a:spcPct val="0"/>
      </a:spcAft>
      <a:defRPr kern="1200">
        <a:solidFill>
          <a:schemeClr val="tx1"/>
        </a:solidFill>
        <a:latin typeface="Arial" pitchFamily="34" charset="0"/>
        <a:ea typeface="+mn-ea"/>
        <a:cs typeface="+mn-cs"/>
      </a:defRPr>
    </a:lvl3pPr>
    <a:lvl4pPr marL="1371600" algn="l" defTabSz="457200" rtl="0" fontAlgn="base">
      <a:spcBef>
        <a:spcPct val="0"/>
      </a:spcBef>
      <a:spcAft>
        <a:spcPct val="0"/>
      </a:spcAft>
      <a:defRPr kern="1200">
        <a:solidFill>
          <a:schemeClr val="tx1"/>
        </a:solidFill>
        <a:latin typeface="Arial" pitchFamily="34" charset="0"/>
        <a:ea typeface="+mn-ea"/>
        <a:cs typeface="+mn-cs"/>
      </a:defRPr>
    </a:lvl4pPr>
    <a:lvl5pPr marL="1828800" algn="l" defTabSz="457200"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ios" initials="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CC99FF"/>
    <a:srgbClr val="9966FF"/>
    <a:srgbClr val="FF7C80"/>
    <a:srgbClr val="AE20FF"/>
    <a:srgbClr val="A2FF4B"/>
    <a:srgbClr val="A6A6E8"/>
    <a:srgbClr val="9999FF"/>
    <a:srgbClr val="DD3865"/>
    <a:srgbClr val="0096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53" autoAdjust="0"/>
    <p:restoredTop sz="93368" autoAdjust="0"/>
  </p:normalViewPr>
  <p:slideViewPr>
    <p:cSldViewPr snapToObjects="1">
      <p:cViewPr varScale="1">
        <p:scale>
          <a:sx n="82" d="100"/>
          <a:sy n="82" d="100"/>
        </p:scale>
        <p:origin x="1302" y="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s-ES_tradnl"/>
          </a:p>
        </p:txBody>
      </p:sp>
      <p:sp>
        <p:nvSpPr>
          <p:cNvPr id="3" name="Marcador de fecha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9E79A8A1-8099-47DF-8628-D816E98F1D8F}" type="datetimeFigureOut">
              <a:rPr lang="es-ES_tradnl"/>
              <a:pPr>
                <a:defRPr/>
              </a:pPr>
              <a:t>26/06/2014</a:t>
            </a:fld>
            <a:endParaRPr lang="es-ES_tradnl"/>
          </a:p>
        </p:txBody>
      </p:sp>
      <p:sp>
        <p:nvSpPr>
          <p:cNvPr id="4" name="Marcador de pie de página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s-ES_tradnl"/>
          </a:p>
        </p:txBody>
      </p:sp>
      <p:sp>
        <p:nvSpPr>
          <p:cNvPr id="5" name="Marcador de número de diapositiva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E10F4CFB-A767-4EAF-9922-13915387F9FB}" type="slidenum">
              <a:rPr lang="es-ES_tradnl"/>
              <a:pPr>
                <a:defRPr/>
              </a:pPr>
              <a:t>‹Nº›</a:t>
            </a:fld>
            <a:endParaRPr lang="es-ES_tradnl"/>
          </a:p>
        </p:txBody>
      </p:sp>
    </p:spTree>
    <p:extLst>
      <p:ext uri="{BB962C8B-B14F-4D97-AF65-F5344CB8AC3E}">
        <p14:creationId xmlns:p14="http://schemas.microsoft.com/office/powerpoint/2010/main" val="4110697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s-CL"/>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6EBE5E65-2ED0-41BD-9284-FC8A096157D8}" type="datetimeFigureOut">
              <a:rPr lang="es-CL"/>
              <a:pPr>
                <a:defRPr/>
              </a:pPr>
              <a:t>26-06-2014</a:t>
            </a:fld>
            <a:endParaRPr lang="es-CL"/>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s-CL" noProof="0"/>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CL" noProof="0"/>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s-CL"/>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950EDBDE-CC30-46C2-8B2C-287DEC402FB6}" type="slidenum">
              <a:rPr lang="es-CL"/>
              <a:pPr>
                <a:defRPr/>
              </a:pPr>
              <a:t>‹Nº›</a:t>
            </a:fld>
            <a:endParaRPr lang="es-CL"/>
          </a:p>
        </p:txBody>
      </p:sp>
    </p:spTree>
    <p:extLst>
      <p:ext uri="{BB962C8B-B14F-4D97-AF65-F5344CB8AC3E}">
        <p14:creationId xmlns:p14="http://schemas.microsoft.com/office/powerpoint/2010/main" val="27964029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171450" indent="-171450">
              <a:buFontTx/>
              <a:buChar char="-"/>
            </a:pPr>
            <a:endParaRPr lang="es-CL" baseline="0" dirty="0" smtClean="0"/>
          </a:p>
          <a:p>
            <a:pPr marL="171450" indent="-171450">
              <a:buFontTx/>
              <a:buChar char="-"/>
            </a:pPr>
            <a:endParaRPr lang="es-CL" baseline="0" dirty="0" smtClean="0"/>
          </a:p>
          <a:p>
            <a:endParaRPr lang="es-CL" baseline="0" dirty="0" smtClean="0"/>
          </a:p>
          <a:p>
            <a:endParaRPr lang="es-CL" baseline="0" dirty="0" smtClean="0"/>
          </a:p>
          <a:p>
            <a:endParaRPr lang="es-CL" dirty="0"/>
          </a:p>
        </p:txBody>
      </p:sp>
      <p:sp>
        <p:nvSpPr>
          <p:cNvPr id="4" name="3 Marcador de número de diapositiva"/>
          <p:cNvSpPr>
            <a:spLocks noGrp="1"/>
          </p:cNvSpPr>
          <p:nvPr>
            <p:ph type="sldNum" sz="quarter" idx="10"/>
          </p:nvPr>
        </p:nvSpPr>
        <p:spPr/>
        <p:txBody>
          <a:bodyPr/>
          <a:lstStyle/>
          <a:p>
            <a:pPr>
              <a:defRPr/>
            </a:pPr>
            <a:fld id="{950EDBDE-CC30-46C2-8B2C-287DEC402FB6}" type="slidenum">
              <a:rPr lang="es-CL" smtClean="0"/>
              <a:pPr>
                <a:defRPr/>
              </a:pPr>
              <a:t>1</a:t>
            </a:fld>
            <a:endParaRPr lang="es-CL"/>
          </a:p>
        </p:txBody>
      </p:sp>
    </p:spTree>
    <p:extLst>
      <p:ext uri="{BB962C8B-B14F-4D97-AF65-F5344CB8AC3E}">
        <p14:creationId xmlns:p14="http://schemas.microsoft.com/office/powerpoint/2010/main" val="3574467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a:defRPr/>
            </a:pPr>
            <a:fld id="{950EDBDE-CC30-46C2-8B2C-287DEC402FB6}" type="slidenum">
              <a:rPr lang="es-CL" smtClean="0"/>
              <a:pPr>
                <a:defRPr/>
              </a:pPr>
              <a:t>10</a:t>
            </a:fld>
            <a:endParaRPr lang="es-CL"/>
          </a:p>
        </p:txBody>
      </p:sp>
    </p:spTree>
    <p:extLst>
      <p:ext uri="{BB962C8B-B14F-4D97-AF65-F5344CB8AC3E}">
        <p14:creationId xmlns:p14="http://schemas.microsoft.com/office/powerpoint/2010/main" val="3678441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950EDBDE-CC30-46C2-8B2C-287DEC402FB6}" type="slidenum">
              <a:rPr lang="es-CL" smtClean="0"/>
              <a:pPr>
                <a:defRPr/>
              </a:pPr>
              <a:t>11</a:t>
            </a:fld>
            <a:endParaRPr lang="es-CL"/>
          </a:p>
        </p:txBody>
      </p:sp>
    </p:spTree>
    <p:extLst>
      <p:ext uri="{BB962C8B-B14F-4D97-AF65-F5344CB8AC3E}">
        <p14:creationId xmlns:p14="http://schemas.microsoft.com/office/powerpoint/2010/main" val="3473479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171450" indent="-171450">
              <a:buFontTx/>
              <a:buChar char="-"/>
            </a:pPr>
            <a:endParaRPr lang="es-CL" baseline="0" dirty="0" smtClean="0"/>
          </a:p>
          <a:p>
            <a:pPr marL="171450" indent="-171450">
              <a:buFontTx/>
              <a:buChar char="-"/>
            </a:pPr>
            <a:endParaRPr lang="es-CL" baseline="0" dirty="0" smtClean="0"/>
          </a:p>
          <a:p>
            <a:endParaRPr lang="es-CL" baseline="0" dirty="0" smtClean="0"/>
          </a:p>
          <a:p>
            <a:endParaRPr lang="es-CL" baseline="0" dirty="0" smtClean="0"/>
          </a:p>
          <a:p>
            <a:endParaRPr lang="es-CL" dirty="0"/>
          </a:p>
        </p:txBody>
      </p:sp>
      <p:sp>
        <p:nvSpPr>
          <p:cNvPr id="4" name="3 Marcador de número de diapositiva"/>
          <p:cNvSpPr>
            <a:spLocks noGrp="1"/>
          </p:cNvSpPr>
          <p:nvPr>
            <p:ph type="sldNum" sz="quarter" idx="10"/>
          </p:nvPr>
        </p:nvSpPr>
        <p:spPr/>
        <p:txBody>
          <a:bodyPr/>
          <a:lstStyle/>
          <a:p>
            <a:pPr>
              <a:defRPr/>
            </a:pPr>
            <a:fld id="{950EDBDE-CC30-46C2-8B2C-287DEC402FB6}" type="slidenum">
              <a:rPr lang="es-CL" smtClean="0"/>
              <a:pPr>
                <a:defRPr/>
              </a:pPr>
              <a:t>12</a:t>
            </a:fld>
            <a:endParaRPr lang="es-CL"/>
          </a:p>
        </p:txBody>
      </p:sp>
    </p:spTree>
    <p:extLst>
      <p:ext uri="{BB962C8B-B14F-4D97-AF65-F5344CB8AC3E}">
        <p14:creationId xmlns:p14="http://schemas.microsoft.com/office/powerpoint/2010/main" val="3574467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a:defRPr/>
            </a:pPr>
            <a:fld id="{950EDBDE-CC30-46C2-8B2C-287DEC402FB6}" type="slidenum">
              <a:rPr lang="es-CL" smtClean="0"/>
              <a:pPr>
                <a:defRPr/>
              </a:pPr>
              <a:t>2</a:t>
            </a:fld>
            <a:endParaRPr lang="es-CL"/>
          </a:p>
        </p:txBody>
      </p:sp>
    </p:spTree>
    <p:extLst>
      <p:ext uri="{BB962C8B-B14F-4D97-AF65-F5344CB8AC3E}">
        <p14:creationId xmlns:p14="http://schemas.microsoft.com/office/powerpoint/2010/main" val="524379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950EDBDE-CC30-46C2-8B2C-287DEC402FB6}" type="slidenum">
              <a:rPr lang="es-CL" smtClean="0"/>
              <a:pPr>
                <a:defRPr/>
              </a:pPr>
              <a:t>3</a:t>
            </a:fld>
            <a:endParaRPr lang="es-CL"/>
          </a:p>
        </p:txBody>
      </p:sp>
    </p:spTree>
    <p:extLst>
      <p:ext uri="{BB962C8B-B14F-4D97-AF65-F5344CB8AC3E}">
        <p14:creationId xmlns:p14="http://schemas.microsoft.com/office/powerpoint/2010/main" val="3665583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950EDBDE-CC30-46C2-8B2C-287DEC402FB6}" type="slidenum">
              <a:rPr lang="es-CL" smtClean="0"/>
              <a:pPr>
                <a:defRPr/>
              </a:pPr>
              <a:t>4</a:t>
            </a:fld>
            <a:endParaRPr lang="es-CL"/>
          </a:p>
        </p:txBody>
      </p:sp>
    </p:spTree>
    <p:extLst>
      <p:ext uri="{BB962C8B-B14F-4D97-AF65-F5344CB8AC3E}">
        <p14:creationId xmlns:p14="http://schemas.microsoft.com/office/powerpoint/2010/main" val="2962429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a:defRPr/>
            </a:pPr>
            <a:fld id="{950EDBDE-CC30-46C2-8B2C-287DEC402FB6}" type="slidenum">
              <a:rPr lang="es-CL" smtClean="0"/>
              <a:pPr>
                <a:defRPr/>
              </a:pPr>
              <a:t>5</a:t>
            </a:fld>
            <a:endParaRPr lang="es-CL"/>
          </a:p>
        </p:txBody>
      </p:sp>
    </p:spTree>
    <p:extLst>
      <p:ext uri="{BB962C8B-B14F-4D97-AF65-F5344CB8AC3E}">
        <p14:creationId xmlns:p14="http://schemas.microsoft.com/office/powerpoint/2010/main" val="3971346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950EDBDE-CC30-46C2-8B2C-287DEC402FB6}" type="slidenum">
              <a:rPr lang="es-CL" smtClean="0"/>
              <a:pPr>
                <a:defRPr/>
              </a:pPr>
              <a:t>6</a:t>
            </a:fld>
            <a:endParaRPr lang="es-CL"/>
          </a:p>
        </p:txBody>
      </p:sp>
    </p:spTree>
    <p:extLst>
      <p:ext uri="{BB962C8B-B14F-4D97-AF65-F5344CB8AC3E}">
        <p14:creationId xmlns:p14="http://schemas.microsoft.com/office/powerpoint/2010/main" val="2100833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a:defRPr/>
            </a:pPr>
            <a:fld id="{950EDBDE-CC30-46C2-8B2C-287DEC402FB6}" type="slidenum">
              <a:rPr lang="es-CL" smtClean="0"/>
              <a:pPr>
                <a:defRPr/>
              </a:pPr>
              <a:t>7</a:t>
            </a:fld>
            <a:endParaRPr lang="es-CL"/>
          </a:p>
        </p:txBody>
      </p:sp>
    </p:spTree>
    <p:extLst>
      <p:ext uri="{BB962C8B-B14F-4D97-AF65-F5344CB8AC3E}">
        <p14:creationId xmlns:p14="http://schemas.microsoft.com/office/powerpoint/2010/main" val="388391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a:defRPr/>
            </a:pPr>
            <a:fld id="{950EDBDE-CC30-46C2-8B2C-287DEC402FB6}" type="slidenum">
              <a:rPr lang="es-CL" smtClean="0"/>
              <a:pPr>
                <a:defRPr/>
              </a:pPr>
              <a:t>8</a:t>
            </a:fld>
            <a:endParaRPr lang="es-CL"/>
          </a:p>
        </p:txBody>
      </p:sp>
    </p:spTree>
    <p:extLst>
      <p:ext uri="{BB962C8B-B14F-4D97-AF65-F5344CB8AC3E}">
        <p14:creationId xmlns:p14="http://schemas.microsoft.com/office/powerpoint/2010/main" val="2011809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a:defRPr/>
            </a:pPr>
            <a:fld id="{950EDBDE-CC30-46C2-8B2C-287DEC402FB6}" type="slidenum">
              <a:rPr lang="es-CL" smtClean="0"/>
              <a:pPr>
                <a:defRPr/>
              </a:pPr>
              <a:t>9</a:t>
            </a:fld>
            <a:endParaRPr lang="es-CL"/>
          </a:p>
        </p:txBody>
      </p:sp>
    </p:spTree>
    <p:extLst>
      <p:ext uri="{BB962C8B-B14F-4D97-AF65-F5344CB8AC3E}">
        <p14:creationId xmlns:p14="http://schemas.microsoft.com/office/powerpoint/2010/main" val="10786353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Título 6"/>
          <p:cNvSpPr txBox="1">
            <a:spLocks/>
          </p:cNvSpPr>
          <p:nvPr userDrawn="1"/>
        </p:nvSpPr>
        <p:spPr bwMode="auto">
          <a:xfrm>
            <a:off x="96838" y="6186488"/>
            <a:ext cx="7138987" cy="84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algn="l" eaLnBrk="1" hangingPunct="1">
              <a:defRPr/>
            </a:pPr>
            <a:r>
              <a:rPr lang="es-ES_tradnl" sz="1050" b="1" dirty="0" smtClean="0">
                <a:solidFill>
                  <a:schemeClr val="bg1">
                    <a:lumMod val="65000"/>
                    <a:lumOff val="35000"/>
                  </a:schemeClr>
                </a:solidFill>
                <a:latin typeface="gobCL"/>
              </a:rPr>
              <a:t>Comisión Nacional de Investigación Científica y Tecnológic</a:t>
            </a:r>
            <a:r>
              <a:rPr lang="es-ES_tradnl" sz="1100" b="1" dirty="0" smtClean="0">
                <a:solidFill>
                  <a:schemeClr val="bg1">
                    <a:lumMod val="65000"/>
                    <a:lumOff val="35000"/>
                  </a:schemeClr>
                </a:solidFill>
                <a:latin typeface="gobCL"/>
              </a:rPr>
              <a:t>a</a:t>
            </a:r>
          </a:p>
        </p:txBody>
      </p:sp>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51725" y="7938"/>
            <a:ext cx="1220788" cy="111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596188" y="6419850"/>
            <a:ext cx="1076325"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919861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E744C058-1FD5-48FC-9E35-0098B592F8B5}" type="datetime1">
              <a:rPr lang="es-ES_tradnl"/>
              <a:pPr>
                <a:defRPr/>
              </a:pPr>
              <a:t>26/06/2014</a:t>
            </a:fld>
            <a:endParaRPr lang="es-ES_tradnl"/>
          </a:p>
        </p:txBody>
      </p:sp>
      <p:sp>
        <p:nvSpPr>
          <p:cNvPr id="5" name="Marcador de pie de página 4"/>
          <p:cNvSpPr>
            <a:spLocks noGrp="1"/>
          </p:cNvSpPr>
          <p:nvPr>
            <p:ph type="ftr" sz="quarter" idx="11"/>
          </p:nvPr>
        </p:nvSpPr>
        <p:spPr/>
        <p:txBody>
          <a:bodyPr/>
          <a:lstStyle>
            <a:lvl1pPr>
              <a:defRPr/>
            </a:lvl1pPr>
          </a:lstStyle>
          <a:p>
            <a:pPr>
              <a:defRPr/>
            </a:pPr>
            <a:endParaRPr lang="es-ES_tradnl"/>
          </a:p>
        </p:txBody>
      </p:sp>
      <p:sp>
        <p:nvSpPr>
          <p:cNvPr id="6" name="Marcador de número de diapositiva 5"/>
          <p:cNvSpPr>
            <a:spLocks noGrp="1"/>
          </p:cNvSpPr>
          <p:nvPr>
            <p:ph type="sldNum" sz="quarter" idx="12"/>
          </p:nvPr>
        </p:nvSpPr>
        <p:spPr/>
        <p:txBody>
          <a:bodyPr/>
          <a:lstStyle>
            <a:lvl1pPr>
              <a:defRPr/>
            </a:lvl1pPr>
          </a:lstStyle>
          <a:p>
            <a:pPr>
              <a:defRPr/>
            </a:pPr>
            <a:fld id="{762BFB12-A0DB-4486-8523-3404819EF4D1}" type="slidenum">
              <a:rPr lang="es-ES_tradnl"/>
              <a:pPr>
                <a:defRPr/>
              </a:pPr>
              <a:t>‹Nº›</a:t>
            </a:fld>
            <a:endParaRPr lang="es-ES_tradnl"/>
          </a:p>
        </p:txBody>
      </p:sp>
    </p:spTree>
    <p:extLst>
      <p:ext uri="{BB962C8B-B14F-4D97-AF65-F5344CB8AC3E}">
        <p14:creationId xmlns:p14="http://schemas.microsoft.com/office/powerpoint/2010/main" val="217707592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09C66FBF-DB9A-4BE8-B919-42326BD10FFC}" type="datetime1">
              <a:rPr lang="es-ES_tradnl"/>
              <a:pPr>
                <a:defRPr/>
              </a:pPr>
              <a:t>26/06/2014</a:t>
            </a:fld>
            <a:endParaRPr lang="es-ES_tradnl"/>
          </a:p>
        </p:txBody>
      </p:sp>
      <p:sp>
        <p:nvSpPr>
          <p:cNvPr id="5" name="Marcador de pie de página 4"/>
          <p:cNvSpPr>
            <a:spLocks noGrp="1"/>
          </p:cNvSpPr>
          <p:nvPr>
            <p:ph type="ftr" sz="quarter" idx="11"/>
          </p:nvPr>
        </p:nvSpPr>
        <p:spPr/>
        <p:txBody>
          <a:bodyPr/>
          <a:lstStyle>
            <a:lvl1pPr>
              <a:defRPr/>
            </a:lvl1pPr>
          </a:lstStyle>
          <a:p>
            <a:pPr>
              <a:defRPr/>
            </a:pPr>
            <a:endParaRPr lang="es-ES_tradnl"/>
          </a:p>
        </p:txBody>
      </p:sp>
      <p:sp>
        <p:nvSpPr>
          <p:cNvPr id="6" name="Marcador de número de diapositiva 5"/>
          <p:cNvSpPr>
            <a:spLocks noGrp="1"/>
          </p:cNvSpPr>
          <p:nvPr>
            <p:ph type="sldNum" sz="quarter" idx="12"/>
          </p:nvPr>
        </p:nvSpPr>
        <p:spPr/>
        <p:txBody>
          <a:bodyPr/>
          <a:lstStyle>
            <a:lvl1pPr>
              <a:defRPr/>
            </a:lvl1pPr>
          </a:lstStyle>
          <a:p>
            <a:pPr>
              <a:defRPr/>
            </a:pPr>
            <a:fld id="{F78C8299-BDB6-4FFD-BAFB-A5972F0C2F26}" type="slidenum">
              <a:rPr lang="es-ES_tradnl"/>
              <a:pPr>
                <a:defRPr/>
              </a:pPr>
              <a:t>‹Nº›</a:t>
            </a:fld>
            <a:endParaRPr lang="es-ES_tradnl"/>
          </a:p>
        </p:txBody>
      </p:sp>
    </p:spTree>
    <p:extLst>
      <p:ext uri="{BB962C8B-B14F-4D97-AF65-F5344CB8AC3E}">
        <p14:creationId xmlns:p14="http://schemas.microsoft.com/office/powerpoint/2010/main" val="31488122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lvl1pPr>
              <a:defRPr/>
            </a:lvl1pPr>
          </a:lstStyle>
          <a:p>
            <a:pPr>
              <a:defRPr/>
            </a:pPr>
            <a:fld id="{064AA19E-39F2-4EF6-80FF-98509C9CDD6F}" type="datetime1">
              <a:rPr lang="es-ES_tradnl"/>
              <a:pPr>
                <a:defRPr/>
              </a:pPr>
              <a:t>26/06/2014</a:t>
            </a:fld>
            <a:endParaRPr lang="es-ES_tradnl"/>
          </a:p>
        </p:txBody>
      </p:sp>
      <p:sp>
        <p:nvSpPr>
          <p:cNvPr id="5" name="Marcador de pie de página 4"/>
          <p:cNvSpPr>
            <a:spLocks noGrp="1"/>
          </p:cNvSpPr>
          <p:nvPr>
            <p:ph type="ftr" sz="quarter" idx="11"/>
          </p:nvPr>
        </p:nvSpPr>
        <p:spPr/>
        <p:txBody>
          <a:bodyPr/>
          <a:lstStyle>
            <a:lvl1pPr>
              <a:defRPr/>
            </a:lvl1pPr>
          </a:lstStyle>
          <a:p>
            <a:pPr>
              <a:defRPr/>
            </a:pPr>
            <a:endParaRPr lang="es-ES_tradnl"/>
          </a:p>
        </p:txBody>
      </p:sp>
      <p:sp>
        <p:nvSpPr>
          <p:cNvPr id="6" name="Marcador de número de diapositiva 5"/>
          <p:cNvSpPr>
            <a:spLocks noGrp="1"/>
          </p:cNvSpPr>
          <p:nvPr>
            <p:ph type="sldNum" sz="quarter" idx="12"/>
          </p:nvPr>
        </p:nvSpPr>
        <p:spPr/>
        <p:txBody>
          <a:bodyPr/>
          <a:lstStyle>
            <a:lvl1pPr>
              <a:defRPr/>
            </a:lvl1pPr>
          </a:lstStyle>
          <a:p>
            <a:pPr>
              <a:defRPr/>
            </a:pPr>
            <a:fld id="{E58B5548-2F4F-49B4-92D3-4793F2931142}" type="slidenum">
              <a:rPr lang="es-ES_tradnl"/>
              <a:pPr>
                <a:defRPr/>
              </a:pPr>
              <a:t>‹Nº›</a:t>
            </a:fld>
            <a:endParaRPr lang="es-ES_tradnl"/>
          </a:p>
        </p:txBody>
      </p:sp>
    </p:spTree>
    <p:extLst>
      <p:ext uri="{BB962C8B-B14F-4D97-AF65-F5344CB8AC3E}">
        <p14:creationId xmlns:p14="http://schemas.microsoft.com/office/powerpoint/2010/main" val="378863859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592FF579-7D27-44DE-9AF4-B62B6A9FC844}" type="datetime1">
              <a:rPr lang="es-ES_tradnl"/>
              <a:pPr>
                <a:defRPr/>
              </a:pPr>
              <a:t>26/06/2014</a:t>
            </a:fld>
            <a:endParaRPr lang="es-ES_tradnl"/>
          </a:p>
        </p:txBody>
      </p:sp>
      <p:sp>
        <p:nvSpPr>
          <p:cNvPr id="5" name="Marcador de pie de página 4"/>
          <p:cNvSpPr>
            <a:spLocks noGrp="1"/>
          </p:cNvSpPr>
          <p:nvPr>
            <p:ph type="ftr" sz="quarter" idx="11"/>
          </p:nvPr>
        </p:nvSpPr>
        <p:spPr/>
        <p:txBody>
          <a:bodyPr/>
          <a:lstStyle>
            <a:lvl1pPr>
              <a:defRPr/>
            </a:lvl1pPr>
          </a:lstStyle>
          <a:p>
            <a:pPr>
              <a:defRPr/>
            </a:pPr>
            <a:endParaRPr lang="es-ES_tradnl"/>
          </a:p>
        </p:txBody>
      </p:sp>
      <p:sp>
        <p:nvSpPr>
          <p:cNvPr id="6" name="Marcador de número de diapositiva 5"/>
          <p:cNvSpPr>
            <a:spLocks noGrp="1"/>
          </p:cNvSpPr>
          <p:nvPr>
            <p:ph type="sldNum" sz="quarter" idx="12"/>
          </p:nvPr>
        </p:nvSpPr>
        <p:spPr/>
        <p:txBody>
          <a:bodyPr/>
          <a:lstStyle>
            <a:lvl1pPr>
              <a:defRPr/>
            </a:lvl1pPr>
          </a:lstStyle>
          <a:p>
            <a:pPr>
              <a:defRPr/>
            </a:pPr>
            <a:fld id="{6174E3ED-1D86-47DA-B222-9EA2582CE38F}" type="slidenum">
              <a:rPr lang="es-ES_tradnl"/>
              <a:pPr>
                <a:defRPr/>
              </a:pPr>
              <a:t>‹Nº›</a:t>
            </a:fld>
            <a:endParaRPr lang="es-ES_tradnl"/>
          </a:p>
        </p:txBody>
      </p:sp>
    </p:spTree>
    <p:extLst>
      <p:ext uri="{BB962C8B-B14F-4D97-AF65-F5344CB8AC3E}">
        <p14:creationId xmlns:p14="http://schemas.microsoft.com/office/powerpoint/2010/main" val="170757604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3"/>
          <p:cNvSpPr>
            <a:spLocks noGrp="1"/>
          </p:cNvSpPr>
          <p:nvPr>
            <p:ph type="dt" sz="half" idx="10"/>
          </p:nvPr>
        </p:nvSpPr>
        <p:spPr/>
        <p:txBody>
          <a:bodyPr/>
          <a:lstStyle>
            <a:lvl1pPr>
              <a:defRPr/>
            </a:lvl1pPr>
          </a:lstStyle>
          <a:p>
            <a:pPr>
              <a:defRPr/>
            </a:pPr>
            <a:fld id="{AC5C96A1-9F2C-43FC-975F-8768108C7C2C}" type="datetime1">
              <a:rPr lang="es-ES_tradnl"/>
              <a:pPr>
                <a:defRPr/>
              </a:pPr>
              <a:t>26/06/2014</a:t>
            </a:fld>
            <a:endParaRPr lang="es-ES_tradnl"/>
          </a:p>
        </p:txBody>
      </p:sp>
      <p:sp>
        <p:nvSpPr>
          <p:cNvPr id="6" name="Marcador de pie de página 4"/>
          <p:cNvSpPr>
            <a:spLocks noGrp="1"/>
          </p:cNvSpPr>
          <p:nvPr>
            <p:ph type="ftr" sz="quarter" idx="11"/>
          </p:nvPr>
        </p:nvSpPr>
        <p:spPr/>
        <p:txBody>
          <a:bodyPr/>
          <a:lstStyle>
            <a:lvl1pPr>
              <a:defRPr/>
            </a:lvl1pPr>
          </a:lstStyle>
          <a:p>
            <a:pPr>
              <a:defRPr/>
            </a:pPr>
            <a:endParaRPr lang="es-ES_tradnl"/>
          </a:p>
        </p:txBody>
      </p:sp>
      <p:sp>
        <p:nvSpPr>
          <p:cNvPr id="7" name="Marcador de número de diapositiva 5"/>
          <p:cNvSpPr>
            <a:spLocks noGrp="1"/>
          </p:cNvSpPr>
          <p:nvPr>
            <p:ph type="sldNum" sz="quarter" idx="12"/>
          </p:nvPr>
        </p:nvSpPr>
        <p:spPr/>
        <p:txBody>
          <a:bodyPr/>
          <a:lstStyle>
            <a:lvl1pPr>
              <a:defRPr/>
            </a:lvl1pPr>
          </a:lstStyle>
          <a:p>
            <a:pPr>
              <a:defRPr/>
            </a:pPr>
            <a:fld id="{E1C44F33-EF85-485B-AFA1-6ACFD5F79D25}" type="slidenum">
              <a:rPr lang="es-ES_tradnl"/>
              <a:pPr>
                <a:defRPr/>
              </a:pPr>
              <a:t>‹Nº›</a:t>
            </a:fld>
            <a:endParaRPr lang="es-ES_tradnl"/>
          </a:p>
        </p:txBody>
      </p:sp>
    </p:spTree>
    <p:extLst>
      <p:ext uri="{BB962C8B-B14F-4D97-AF65-F5344CB8AC3E}">
        <p14:creationId xmlns:p14="http://schemas.microsoft.com/office/powerpoint/2010/main" val="167468527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_tradnl"/>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3"/>
          <p:cNvSpPr>
            <a:spLocks noGrp="1"/>
          </p:cNvSpPr>
          <p:nvPr>
            <p:ph type="dt" sz="half" idx="10"/>
          </p:nvPr>
        </p:nvSpPr>
        <p:spPr/>
        <p:txBody>
          <a:bodyPr/>
          <a:lstStyle>
            <a:lvl1pPr>
              <a:defRPr/>
            </a:lvl1pPr>
          </a:lstStyle>
          <a:p>
            <a:pPr>
              <a:defRPr/>
            </a:pPr>
            <a:fld id="{4CCA52D1-2821-460E-9536-0AD4CA5F39E6}" type="datetime1">
              <a:rPr lang="es-ES_tradnl"/>
              <a:pPr>
                <a:defRPr/>
              </a:pPr>
              <a:t>26/06/2014</a:t>
            </a:fld>
            <a:endParaRPr lang="es-ES_tradnl"/>
          </a:p>
        </p:txBody>
      </p:sp>
      <p:sp>
        <p:nvSpPr>
          <p:cNvPr id="8" name="Marcador de pie de página 4"/>
          <p:cNvSpPr>
            <a:spLocks noGrp="1"/>
          </p:cNvSpPr>
          <p:nvPr>
            <p:ph type="ftr" sz="quarter" idx="11"/>
          </p:nvPr>
        </p:nvSpPr>
        <p:spPr/>
        <p:txBody>
          <a:bodyPr/>
          <a:lstStyle>
            <a:lvl1pPr>
              <a:defRPr/>
            </a:lvl1pPr>
          </a:lstStyle>
          <a:p>
            <a:pPr>
              <a:defRPr/>
            </a:pPr>
            <a:endParaRPr lang="es-ES_tradnl"/>
          </a:p>
        </p:txBody>
      </p:sp>
      <p:sp>
        <p:nvSpPr>
          <p:cNvPr id="9" name="Marcador de número de diapositiva 5"/>
          <p:cNvSpPr>
            <a:spLocks noGrp="1"/>
          </p:cNvSpPr>
          <p:nvPr>
            <p:ph type="sldNum" sz="quarter" idx="12"/>
          </p:nvPr>
        </p:nvSpPr>
        <p:spPr/>
        <p:txBody>
          <a:bodyPr/>
          <a:lstStyle>
            <a:lvl1pPr>
              <a:defRPr/>
            </a:lvl1pPr>
          </a:lstStyle>
          <a:p>
            <a:pPr>
              <a:defRPr/>
            </a:pPr>
            <a:fld id="{69A68757-614B-4FCB-AC89-E73A9C022960}" type="slidenum">
              <a:rPr lang="es-ES_tradnl"/>
              <a:pPr>
                <a:defRPr/>
              </a:pPr>
              <a:t>‹Nº›</a:t>
            </a:fld>
            <a:endParaRPr lang="es-ES_tradnl"/>
          </a:p>
        </p:txBody>
      </p:sp>
    </p:spTree>
    <p:extLst>
      <p:ext uri="{BB962C8B-B14F-4D97-AF65-F5344CB8AC3E}">
        <p14:creationId xmlns:p14="http://schemas.microsoft.com/office/powerpoint/2010/main" val="188675246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3"/>
          <p:cNvSpPr>
            <a:spLocks noGrp="1"/>
          </p:cNvSpPr>
          <p:nvPr>
            <p:ph type="dt" sz="half" idx="10"/>
          </p:nvPr>
        </p:nvSpPr>
        <p:spPr/>
        <p:txBody>
          <a:bodyPr/>
          <a:lstStyle>
            <a:lvl1pPr>
              <a:defRPr/>
            </a:lvl1pPr>
          </a:lstStyle>
          <a:p>
            <a:pPr>
              <a:defRPr/>
            </a:pPr>
            <a:fld id="{F5EDB4C3-52E1-4E89-856F-E8180C66F80F}" type="datetime1">
              <a:rPr lang="es-ES_tradnl"/>
              <a:pPr>
                <a:defRPr/>
              </a:pPr>
              <a:t>26/06/2014</a:t>
            </a:fld>
            <a:endParaRPr lang="es-ES_tradnl"/>
          </a:p>
        </p:txBody>
      </p:sp>
      <p:sp>
        <p:nvSpPr>
          <p:cNvPr id="4" name="Marcador de pie de página 4"/>
          <p:cNvSpPr>
            <a:spLocks noGrp="1"/>
          </p:cNvSpPr>
          <p:nvPr>
            <p:ph type="ftr" sz="quarter" idx="11"/>
          </p:nvPr>
        </p:nvSpPr>
        <p:spPr/>
        <p:txBody>
          <a:bodyPr/>
          <a:lstStyle>
            <a:lvl1pPr>
              <a:defRPr/>
            </a:lvl1pPr>
          </a:lstStyle>
          <a:p>
            <a:pPr>
              <a:defRPr/>
            </a:pPr>
            <a:endParaRPr lang="es-ES_tradnl"/>
          </a:p>
        </p:txBody>
      </p:sp>
      <p:sp>
        <p:nvSpPr>
          <p:cNvPr id="5" name="Marcador de número de diapositiva 5"/>
          <p:cNvSpPr>
            <a:spLocks noGrp="1"/>
          </p:cNvSpPr>
          <p:nvPr>
            <p:ph type="sldNum" sz="quarter" idx="12"/>
          </p:nvPr>
        </p:nvSpPr>
        <p:spPr/>
        <p:txBody>
          <a:bodyPr/>
          <a:lstStyle>
            <a:lvl1pPr>
              <a:defRPr/>
            </a:lvl1pPr>
          </a:lstStyle>
          <a:p>
            <a:pPr>
              <a:defRPr/>
            </a:pPr>
            <a:fld id="{4B4229D5-3915-4D87-AB49-78A97B28825C}" type="slidenum">
              <a:rPr lang="es-ES_tradnl"/>
              <a:pPr>
                <a:defRPr/>
              </a:pPr>
              <a:t>‹Nº›</a:t>
            </a:fld>
            <a:endParaRPr lang="es-ES_tradnl"/>
          </a:p>
        </p:txBody>
      </p:sp>
    </p:spTree>
    <p:extLst>
      <p:ext uri="{BB962C8B-B14F-4D97-AF65-F5344CB8AC3E}">
        <p14:creationId xmlns:p14="http://schemas.microsoft.com/office/powerpoint/2010/main" val="36552229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248FA283-701F-47C2-9110-1C182E9A1662}" type="datetime1">
              <a:rPr lang="es-ES_tradnl"/>
              <a:pPr>
                <a:defRPr/>
              </a:pPr>
              <a:t>26/06/2014</a:t>
            </a:fld>
            <a:endParaRPr lang="es-ES_tradnl"/>
          </a:p>
        </p:txBody>
      </p:sp>
      <p:sp>
        <p:nvSpPr>
          <p:cNvPr id="3" name="Marcador de pie de página 4"/>
          <p:cNvSpPr>
            <a:spLocks noGrp="1"/>
          </p:cNvSpPr>
          <p:nvPr>
            <p:ph type="ftr" sz="quarter" idx="11"/>
          </p:nvPr>
        </p:nvSpPr>
        <p:spPr/>
        <p:txBody>
          <a:bodyPr/>
          <a:lstStyle>
            <a:lvl1pPr>
              <a:defRPr/>
            </a:lvl1pPr>
          </a:lstStyle>
          <a:p>
            <a:pPr>
              <a:defRPr/>
            </a:pPr>
            <a:endParaRPr lang="es-ES_tradnl"/>
          </a:p>
        </p:txBody>
      </p:sp>
      <p:sp>
        <p:nvSpPr>
          <p:cNvPr id="4" name="Marcador de número de diapositiva 5"/>
          <p:cNvSpPr>
            <a:spLocks noGrp="1"/>
          </p:cNvSpPr>
          <p:nvPr>
            <p:ph type="sldNum" sz="quarter" idx="12"/>
          </p:nvPr>
        </p:nvSpPr>
        <p:spPr/>
        <p:txBody>
          <a:bodyPr/>
          <a:lstStyle>
            <a:lvl1pPr>
              <a:defRPr/>
            </a:lvl1pPr>
          </a:lstStyle>
          <a:p>
            <a:pPr>
              <a:defRPr/>
            </a:pPr>
            <a:fld id="{B826F06B-8D7E-48B1-98E3-912C658F03A5}" type="slidenum">
              <a:rPr lang="es-ES_tradnl"/>
              <a:pPr>
                <a:defRPr/>
              </a:pPr>
              <a:t>‹Nº›</a:t>
            </a:fld>
            <a:endParaRPr lang="es-ES_tradnl"/>
          </a:p>
        </p:txBody>
      </p:sp>
    </p:spTree>
    <p:extLst>
      <p:ext uri="{BB962C8B-B14F-4D97-AF65-F5344CB8AC3E}">
        <p14:creationId xmlns:p14="http://schemas.microsoft.com/office/powerpoint/2010/main" val="296966316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_tradnl"/>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DFE76B03-0FE2-4693-80E2-CA4495320AE3}" type="datetime1">
              <a:rPr lang="es-ES_tradnl"/>
              <a:pPr>
                <a:defRPr/>
              </a:pPr>
              <a:t>26/06/2014</a:t>
            </a:fld>
            <a:endParaRPr lang="es-ES_tradnl"/>
          </a:p>
        </p:txBody>
      </p:sp>
      <p:sp>
        <p:nvSpPr>
          <p:cNvPr id="6" name="Marcador de pie de página 4"/>
          <p:cNvSpPr>
            <a:spLocks noGrp="1"/>
          </p:cNvSpPr>
          <p:nvPr>
            <p:ph type="ftr" sz="quarter" idx="11"/>
          </p:nvPr>
        </p:nvSpPr>
        <p:spPr/>
        <p:txBody>
          <a:bodyPr/>
          <a:lstStyle>
            <a:lvl1pPr>
              <a:defRPr/>
            </a:lvl1pPr>
          </a:lstStyle>
          <a:p>
            <a:pPr>
              <a:defRPr/>
            </a:pPr>
            <a:endParaRPr lang="es-ES_tradnl"/>
          </a:p>
        </p:txBody>
      </p:sp>
      <p:sp>
        <p:nvSpPr>
          <p:cNvPr id="7" name="Marcador de número de diapositiva 5"/>
          <p:cNvSpPr>
            <a:spLocks noGrp="1"/>
          </p:cNvSpPr>
          <p:nvPr>
            <p:ph type="sldNum" sz="quarter" idx="12"/>
          </p:nvPr>
        </p:nvSpPr>
        <p:spPr/>
        <p:txBody>
          <a:bodyPr/>
          <a:lstStyle>
            <a:lvl1pPr>
              <a:defRPr/>
            </a:lvl1pPr>
          </a:lstStyle>
          <a:p>
            <a:pPr>
              <a:defRPr/>
            </a:pPr>
            <a:fld id="{58C67D67-6F9B-4D4E-888A-A1F4E686E1E2}" type="slidenum">
              <a:rPr lang="es-ES_tradnl"/>
              <a:pPr>
                <a:defRPr/>
              </a:pPr>
              <a:t>‹Nº›</a:t>
            </a:fld>
            <a:endParaRPr lang="es-ES_tradnl"/>
          </a:p>
        </p:txBody>
      </p:sp>
    </p:spTree>
    <p:extLst>
      <p:ext uri="{BB962C8B-B14F-4D97-AF65-F5344CB8AC3E}">
        <p14:creationId xmlns:p14="http://schemas.microsoft.com/office/powerpoint/2010/main" val="119999252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_tradnl"/>
          </a:p>
        </p:txBody>
      </p:sp>
      <p:sp>
        <p:nvSpPr>
          <p:cNvPr id="3" name="Marcador de posición de imagen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7A53FA9E-2BD8-4CCB-B023-723941357AD4}" type="datetime1">
              <a:rPr lang="es-ES_tradnl"/>
              <a:pPr>
                <a:defRPr/>
              </a:pPr>
              <a:t>26/06/2014</a:t>
            </a:fld>
            <a:endParaRPr lang="es-ES_tradnl"/>
          </a:p>
        </p:txBody>
      </p:sp>
      <p:sp>
        <p:nvSpPr>
          <p:cNvPr id="6" name="Marcador de pie de página 4"/>
          <p:cNvSpPr>
            <a:spLocks noGrp="1"/>
          </p:cNvSpPr>
          <p:nvPr>
            <p:ph type="ftr" sz="quarter" idx="11"/>
          </p:nvPr>
        </p:nvSpPr>
        <p:spPr/>
        <p:txBody>
          <a:bodyPr/>
          <a:lstStyle>
            <a:lvl1pPr>
              <a:defRPr/>
            </a:lvl1pPr>
          </a:lstStyle>
          <a:p>
            <a:pPr>
              <a:defRPr/>
            </a:pPr>
            <a:endParaRPr lang="es-ES_tradnl"/>
          </a:p>
        </p:txBody>
      </p:sp>
      <p:sp>
        <p:nvSpPr>
          <p:cNvPr id="7" name="Marcador de número de diapositiva 5"/>
          <p:cNvSpPr>
            <a:spLocks noGrp="1"/>
          </p:cNvSpPr>
          <p:nvPr>
            <p:ph type="sldNum" sz="quarter" idx="12"/>
          </p:nvPr>
        </p:nvSpPr>
        <p:spPr/>
        <p:txBody>
          <a:bodyPr/>
          <a:lstStyle>
            <a:lvl1pPr>
              <a:defRPr/>
            </a:lvl1pPr>
          </a:lstStyle>
          <a:p>
            <a:pPr>
              <a:defRPr/>
            </a:pPr>
            <a:fld id="{3E7F1FAC-4D60-4832-B57F-D8FA7C2D753C}" type="slidenum">
              <a:rPr lang="es-ES_tradnl"/>
              <a:pPr>
                <a:defRPr/>
              </a:pPr>
              <a:t>‹Nº›</a:t>
            </a:fld>
            <a:endParaRPr lang="es-ES_tradnl"/>
          </a:p>
        </p:txBody>
      </p:sp>
    </p:spTree>
    <p:extLst>
      <p:ext uri="{BB962C8B-B14F-4D97-AF65-F5344CB8AC3E}">
        <p14:creationId xmlns:p14="http://schemas.microsoft.com/office/powerpoint/2010/main" val="241503453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smtClean="0"/>
              <a:t>Clic para editar título</a:t>
            </a:r>
          </a:p>
        </p:txBody>
      </p:sp>
      <p:sp>
        <p:nvSpPr>
          <p:cNvPr id="1027" name="Marcador de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F170586-A5C3-4E15-91BF-5193ED2D5ECA}" type="datetime1">
              <a:rPr lang="es-ES_tradnl"/>
              <a:pPr>
                <a:defRPr/>
              </a:pPr>
              <a:t>26/06/2014</a:t>
            </a:fld>
            <a:endParaRPr lang="es-ES_tradnl"/>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_tradnl"/>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DECD681-0B53-4248-92DF-3CB3F07F1881}" type="slidenum">
              <a:rPr lang="es-ES_tradnl"/>
              <a:pPr>
                <a:defRPr/>
              </a:pPr>
              <a:t>‹Nº›</a:t>
            </a:fld>
            <a:endParaRPr lang="es-ES_tradnl"/>
          </a:p>
        </p:txBody>
      </p:sp>
    </p:spTree>
  </p:cSld>
  <p:clrMap bg1="dk1" tx1="lt1" bg2="dk2" tx2="lt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conicyt.cl/" TargetMode="External"/><Relationship Id="rId7" Type="http://schemas.openxmlformats.org/officeDocument/2006/relationships/hyperlink" Target="http://www.conicyt.cl/oirs"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www.conicyt.cl/regional" TargetMode="External"/><Relationship Id="rId5" Type="http://schemas.openxmlformats.org/officeDocument/2006/relationships/hyperlink" Target="mailto:arebolledo@conicyt.cl" TargetMode="External"/><Relationship Id="rId4" Type="http://schemas.openxmlformats.org/officeDocument/2006/relationships/hyperlink" Target="http://spl.conicyt.c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pPr>
              <a:defRPr/>
            </a:pPr>
            <a:fld id="{9F73094A-93EE-42C2-9C63-D0DE87676323}" type="slidenum">
              <a:rPr lang="es-ES_tradnl" smtClean="0"/>
              <a:pPr>
                <a:defRPr/>
              </a:pPr>
              <a:t>1</a:t>
            </a:fld>
            <a:endParaRPr lang="es-ES_tradnl" dirty="0"/>
          </a:p>
        </p:txBody>
      </p:sp>
      <p:sp>
        <p:nvSpPr>
          <p:cNvPr id="3076" name="2 CuadroTexto"/>
          <p:cNvSpPr txBox="1">
            <a:spLocks noChangeArrowheads="1"/>
          </p:cNvSpPr>
          <p:nvPr/>
        </p:nvSpPr>
        <p:spPr bwMode="auto">
          <a:xfrm>
            <a:off x="333292" y="2005221"/>
            <a:ext cx="8527249"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defRPr>
            </a:lvl9pPr>
          </a:lstStyle>
          <a:p>
            <a:pPr eaLnBrk="1" hangingPunct="1">
              <a:defRPr/>
            </a:pPr>
            <a:r>
              <a:rPr lang="es-CL" sz="2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Concurso Nacional de “FORTALECIMIENTO A LA CONTINUIDAD DE CENTROS REGIONALES DE INVESTIGACIÓN CIENTÍFICA Y TECNOLÓGICA” del Programa Regional de Investigación Científica y Tecnológica de CONICYT</a:t>
            </a:r>
          </a:p>
          <a:p>
            <a:pPr eaLnBrk="1" hangingPunct="1">
              <a:defRPr/>
            </a:pPr>
            <a:endParaRPr lang="es-CL"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eaLnBrk="1" hangingPunct="1">
              <a:defRPr/>
            </a:pPr>
            <a:r>
              <a:rPr lang="es-CL" sz="20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Revisión de Bases concursales</a:t>
            </a:r>
            <a:endParaRPr lang="es-CL" sz="2000" b="1"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3078"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0"/>
            <a:ext cx="230505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479" y="5013176"/>
            <a:ext cx="2314575" cy="3297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uadroTexto 6"/>
          <p:cNvSpPr txBox="1"/>
          <p:nvPr/>
        </p:nvSpPr>
        <p:spPr>
          <a:xfrm>
            <a:off x="3752800" y="6321425"/>
            <a:ext cx="4419600" cy="400050"/>
          </a:xfrm>
          <a:prstGeom prst="rect">
            <a:avLst/>
          </a:prstGeom>
          <a:noFill/>
        </p:spPr>
        <p:txBody>
          <a:bodyPr>
            <a:spAutoFit/>
          </a:bodyPr>
          <a:lstStyle/>
          <a:p>
            <a:pPr algn="ctr" fontAlgn="auto">
              <a:spcBef>
                <a:spcPts val="0"/>
              </a:spcBef>
              <a:spcAft>
                <a:spcPts val="0"/>
              </a:spcAft>
              <a:defRPr/>
            </a:pPr>
            <a:r>
              <a:rPr lang="es-CL" sz="2000" b="1" dirty="0" smtClean="0">
                <a:solidFill>
                  <a:schemeClr val="bg1"/>
                </a:solidFill>
                <a:latin typeface="gobCL"/>
              </a:rPr>
              <a:t>Santiago, 1 </a:t>
            </a:r>
            <a:r>
              <a:rPr lang="es-CL" sz="2000" b="1" dirty="0" smtClean="0">
                <a:solidFill>
                  <a:schemeClr val="bg1"/>
                </a:solidFill>
                <a:latin typeface="gobCL"/>
              </a:rPr>
              <a:t>de </a:t>
            </a:r>
            <a:r>
              <a:rPr lang="es-CL" sz="2000" b="1" dirty="0" smtClean="0">
                <a:solidFill>
                  <a:schemeClr val="bg1"/>
                </a:solidFill>
                <a:latin typeface="gobCL"/>
              </a:rPr>
              <a:t>julio de 2014</a:t>
            </a:r>
            <a:endParaRPr lang="es-CL" b="1" dirty="0">
              <a:solidFill>
                <a:schemeClr val="bg1"/>
              </a:solidFill>
              <a:latin typeface="gobCL"/>
            </a:endParaRPr>
          </a:p>
        </p:txBody>
      </p:sp>
      <p:sp>
        <p:nvSpPr>
          <p:cNvPr id="9" name="CuadroTexto 6"/>
          <p:cNvSpPr txBox="1"/>
          <p:nvPr/>
        </p:nvSpPr>
        <p:spPr>
          <a:xfrm>
            <a:off x="3044088" y="5280754"/>
            <a:ext cx="5859760" cy="1015663"/>
          </a:xfrm>
          <a:prstGeom prst="rect">
            <a:avLst/>
          </a:prstGeom>
          <a:noFill/>
        </p:spPr>
        <p:txBody>
          <a:bodyPr wrap="square">
            <a:spAutoFit/>
          </a:bodyPr>
          <a:lstStyle/>
          <a:p>
            <a:pPr algn="ctr" fontAlgn="auto">
              <a:spcBef>
                <a:spcPts val="0"/>
              </a:spcBef>
              <a:spcAft>
                <a:spcPts val="0"/>
              </a:spcAft>
              <a:defRPr/>
            </a:pPr>
            <a:endParaRPr lang="es-CL" sz="2000" b="1" dirty="0">
              <a:solidFill>
                <a:srgbClr val="0070C0"/>
              </a:solidFill>
              <a:latin typeface="gobCL"/>
            </a:endParaRPr>
          </a:p>
          <a:p>
            <a:pPr algn="ctr" fontAlgn="auto">
              <a:spcBef>
                <a:spcPts val="0"/>
              </a:spcBef>
              <a:spcAft>
                <a:spcPts val="0"/>
              </a:spcAft>
              <a:defRPr/>
            </a:pPr>
            <a:r>
              <a:rPr lang="es-CL" sz="2000" b="1" dirty="0" smtClean="0">
                <a:solidFill>
                  <a:srgbClr val="0070C0"/>
                </a:solidFill>
                <a:latin typeface="gobCL"/>
              </a:rPr>
              <a:t>Andrés Rebolledo M.</a:t>
            </a:r>
            <a:endParaRPr lang="es-CL" sz="2000" b="1" dirty="0" smtClean="0">
              <a:solidFill>
                <a:srgbClr val="0070C0"/>
              </a:solidFill>
              <a:latin typeface="gobCL"/>
            </a:endParaRPr>
          </a:p>
          <a:p>
            <a:pPr algn="ctr" fontAlgn="auto">
              <a:spcBef>
                <a:spcPts val="0"/>
              </a:spcBef>
              <a:spcAft>
                <a:spcPts val="0"/>
              </a:spcAft>
              <a:defRPr/>
            </a:pPr>
            <a:r>
              <a:rPr lang="es-CL" sz="2000" b="1" dirty="0" smtClean="0">
                <a:solidFill>
                  <a:srgbClr val="0070C0"/>
                </a:solidFill>
                <a:latin typeface="gobCL"/>
              </a:rPr>
              <a:t>Subd</a:t>
            </a:r>
            <a:r>
              <a:rPr lang="es-CL" sz="2000" b="1" dirty="0" smtClean="0">
                <a:solidFill>
                  <a:srgbClr val="0070C0"/>
                </a:solidFill>
                <a:latin typeface="gobCL"/>
              </a:rPr>
              <a:t>irector </a:t>
            </a:r>
            <a:r>
              <a:rPr lang="es-CL" sz="2000" b="1" dirty="0" smtClean="0">
                <a:solidFill>
                  <a:srgbClr val="0070C0"/>
                </a:solidFill>
                <a:latin typeface="gobCL"/>
              </a:rPr>
              <a:t>Programa Regional de CONICYT</a:t>
            </a:r>
            <a:endParaRPr lang="es-CL" b="1" dirty="0">
              <a:solidFill>
                <a:srgbClr val="0070C0"/>
              </a:solidFill>
              <a:latin typeface="gobCL"/>
            </a:endParaRPr>
          </a:p>
        </p:txBody>
      </p:sp>
      <p:pic>
        <p:nvPicPr>
          <p:cNvPr id="10"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1730" y="266700"/>
            <a:ext cx="2190750" cy="110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43 Rectángulo redondeado"/>
          <p:cNvSpPr/>
          <p:nvPr/>
        </p:nvSpPr>
        <p:spPr>
          <a:xfrm>
            <a:off x="193195" y="547655"/>
            <a:ext cx="8352928" cy="1671973"/>
          </a:xfrm>
          <a:prstGeom prst="roundRect">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 sz="1200" dirty="0">
                <a:latin typeface="Verdana" panose="020B0604030504040204" pitchFamily="34" charset="0"/>
                <a:ea typeface="Verdana" panose="020B0604030504040204" pitchFamily="34" charset="0"/>
                <a:cs typeface="Verdana" panose="020B0604030504040204" pitchFamily="34" charset="0"/>
              </a:rPr>
              <a:t>Diagnóstico de la situación del Centro Regional y su proyecto de continuidad (Línea Base): Se evaluará la propuesta en términos de la calidad de la información entregada (datos, fuentes, otros) y de los indicadores utilizados para su elaboración, debiendo describir la situación del Centro Regional, en particular durante la ejecución del proyecto de continuidad. Se deberá también entregar antecedentes respecto a iniciativas complementarias al proyecto de continuidad que el Centro esté llevando a cabo, identificando a través de un mapa conceptual (diagrama), el número de proyectos financiados de distintas fuentes, vinculados con cada una de las líneas de investigación vigentes.</a:t>
            </a:r>
            <a:endParaRPr lang="es-CL" sz="1200" dirty="0">
              <a:latin typeface="Verdana" panose="020B0604030504040204" pitchFamily="34" charset="0"/>
              <a:ea typeface="Verdana" panose="020B0604030504040204" pitchFamily="34" charset="0"/>
              <a:cs typeface="Verdana" panose="020B0604030504040204" pitchFamily="34" charset="0"/>
            </a:endParaRPr>
          </a:p>
        </p:txBody>
      </p:sp>
      <p:sp>
        <p:nvSpPr>
          <p:cNvPr id="54" name="CuadroTexto 53"/>
          <p:cNvSpPr txBox="1"/>
          <p:nvPr/>
        </p:nvSpPr>
        <p:spPr>
          <a:xfrm>
            <a:off x="355939" y="128650"/>
            <a:ext cx="3384376" cy="369332"/>
          </a:xfrm>
          <a:prstGeom prst="rect">
            <a:avLst/>
          </a:prstGeom>
          <a:noFill/>
        </p:spPr>
        <p:txBody>
          <a:bodyPr wrap="square" rtlCol="0">
            <a:spAutoFit/>
          </a:bodyPr>
          <a:lstStyle/>
          <a:p>
            <a:r>
              <a:rPr lang="es-CL" dirty="0" smtClean="0">
                <a:solidFill>
                  <a:schemeClr val="bg1"/>
                </a:solidFill>
              </a:rPr>
              <a:t>Diagnóstico (35%)</a:t>
            </a:r>
            <a:endParaRPr lang="es-CL" dirty="0">
              <a:solidFill>
                <a:schemeClr val="bg1"/>
              </a:solidFill>
            </a:endParaRPr>
          </a:p>
        </p:txBody>
      </p:sp>
      <p:sp>
        <p:nvSpPr>
          <p:cNvPr id="55" name="43 Rectángulo redondeado"/>
          <p:cNvSpPr/>
          <p:nvPr/>
        </p:nvSpPr>
        <p:spPr>
          <a:xfrm>
            <a:off x="251520" y="2752942"/>
            <a:ext cx="8352928" cy="1112335"/>
          </a:xfrm>
          <a:prstGeom prst="roundRect">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pPr lvl="0"/>
            <a:r>
              <a:rPr lang="es-ES" sz="1200" dirty="0">
                <a:latin typeface="Verdana" panose="020B0604030504040204" pitchFamily="34" charset="0"/>
                <a:ea typeface="Verdana" panose="020B0604030504040204" pitchFamily="34" charset="0"/>
                <a:cs typeface="Verdana" panose="020B0604030504040204" pitchFamily="34" charset="0"/>
              </a:rPr>
              <a:t>Se evaluará la calidad y rigurosidad de la fundamentación de la propuesta en términos de por qué y cómo el problema/oportunidad detectado en el diagnóstico será abordado en el  proyecto, así como la diferenciación y valor agregado con otras iniciativas que se estén llevando a cabo en esta materia, debiendo ser incrementales y/o complementarios  respecto a otros proyectos en ejecución, lo cual deberá ser debidamente identificado y justificado.</a:t>
            </a:r>
            <a:endParaRPr lang="es-CL" sz="1200" dirty="0">
              <a:latin typeface="Verdana" panose="020B0604030504040204" pitchFamily="34" charset="0"/>
              <a:ea typeface="Verdana" panose="020B0604030504040204" pitchFamily="34" charset="0"/>
              <a:cs typeface="Verdana" panose="020B0604030504040204" pitchFamily="34" charset="0"/>
            </a:endParaRPr>
          </a:p>
        </p:txBody>
      </p:sp>
      <p:sp>
        <p:nvSpPr>
          <p:cNvPr id="56" name="CuadroTexto 55"/>
          <p:cNvSpPr txBox="1"/>
          <p:nvPr/>
        </p:nvSpPr>
        <p:spPr>
          <a:xfrm>
            <a:off x="361165" y="2369420"/>
            <a:ext cx="6664442" cy="369332"/>
          </a:xfrm>
          <a:prstGeom prst="rect">
            <a:avLst/>
          </a:prstGeom>
          <a:noFill/>
        </p:spPr>
        <p:txBody>
          <a:bodyPr wrap="square" rtlCol="0">
            <a:spAutoFit/>
          </a:bodyPr>
          <a:lstStyle/>
          <a:p>
            <a:pPr marL="0" lvl="2"/>
            <a:r>
              <a:rPr lang="es-ES" dirty="0">
                <a:solidFill>
                  <a:schemeClr val="bg1"/>
                </a:solidFill>
              </a:rPr>
              <a:t>Formulación y Justificación del proyecto (15%)</a:t>
            </a:r>
            <a:endParaRPr lang="es-CL" dirty="0">
              <a:solidFill>
                <a:schemeClr val="bg1"/>
              </a:solidFill>
            </a:endParaRPr>
          </a:p>
        </p:txBody>
      </p:sp>
      <p:sp>
        <p:nvSpPr>
          <p:cNvPr id="59" name="43 Rectángulo redondeado"/>
          <p:cNvSpPr/>
          <p:nvPr/>
        </p:nvSpPr>
        <p:spPr>
          <a:xfrm>
            <a:off x="187932" y="4307128"/>
            <a:ext cx="8416516" cy="2386770"/>
          </a:xfrm>
          <a:prstGeom prst="roundRect">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pPr marL="285750" lvl="0" indent="-285750">
              <a:buFont typeface="Wingdings" panose="05000000000000000000" pitchFamily="2" charset="2"/>
              <a:buChar char="Ø"/>
            </a:pPr>
            <a:r>
              <a:rPr lang="es-ES" sz="1200" dirty="0">
                <a:latin typeface="Verdana" panose="020B0604030504040204" pitchFamily="34" charset="0"/>
                <a:ea typeface="Verdana" panose="020B0604030504040204" pitchFamily="34" charset="0"/>
                <a:cs typeface="Verdana" panose="020B0604030504040204" pitchFamily="34" charset="0"/>
              </a:rPr>
              <a:t>Claridad, calidad y coherencia en el planteamiento de cada uno de los objetivos a lograr en el proyecto y sus respectivas actividades a desarrollar, sus resultados, metas, indicadores y plazos</a:t>
            </a:r>
            <a:r>
              <a:rPr lang="es-ES" sz="1200" dirty="0" smtClean="0">
                <a:latin typeface="Verdana" panose="020B0604030504040204" pitchFamily="34" charset="0"/>
                <a:ea typeface="Verdana" panose="020B0604030504040204" pitchFamily="34" charset="0"/>
                <a:cs typeface="Verdana" panose="020B0604030504040204" pitchFamily="34" charset="0"/>
              </a:rPr>
              <a:t>.</a:t>
            </a:r>
          </a:p>
          <a:p>
            <a:pPr marL="285750" lvl="0" indent="-285750">
              <a:buFont typeface="Wingdings" panose="05000000000000000000" pitchFamily="2" charset="2"/>
              <a:buChar char="Ø"/>
            </a:pPr>
            <a:endParaRPr lang="es-ES" sz="12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Wingdings" panose="05000000000000000000" pitchFamily="2" charset="2"/>
              <a:buChar char="Ø"/>
            </a:pPr>
            <a:r>
              <a:rPr lang="es-ES" sz="1200" dirty="0">
                <a:latin typeface="Verdana" panose="020B0604030504040204" pitchFamily="34" charset="0"/>
                <a:ea typeface="Verdana" panose="020B0604030504040204" pitchFamily="34" charset="0"/>
                <a:cs typeface="Verdana" panose="020B0604030504040204" pitchFamily="34" charset="0"/>
              </a:rPr>
              <a:t>Nivel de especificación y alcance de los resultados esperados e impacto, tanto con la ejecución del proyecto como con su posterior contribución al Centro. Se considerará la calidad de los indicadores que se presenten. </a:t>
            </a:r>
            <a:endParaRPr lang="es-CL" sz="1200" dirty="0" smtClean="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Wingdings" panose="05000000000000000000" pitchFamily="2" charset="2"/>
              <a:buChar char="Ø"/>
            </a:pPr>
            <a:endParaRPr lang="es-CL" sz="12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Wingdings" panose="05000000000000000000" pitchFamily="2" charset="2"/>
              <a:buChar char="Ø"/>
            </a:pPr>
            <a:r>
              <a:rPr lang="es-ES" sz="1200" dirty="0">
                <a:latin typeface="Verdana" panose="020B0604030504040204" pitchFamily="34" charset="0"/>
                <a:ea typeface="Verdana" panose="020B0604030504040204" pitchFamily="34" charset="0"/>
                <a:cs typeface="Verdana" panose="020B0604030504040204" pitchFamily="34" charset="0"/>
              </a:rPr>
              <a:t>Consistencia de los recursos solicitados con las necesidades del proyecto, aplicando criterios de eficiencia y efectividad. </a:t>
            </a:r>
            <a:r>
              <a:rPr lang="es-ES" sz="1200" dirty="0" smtClean="0">
                <a:latin typeface="Verdana" panose="020B0604030504040204" pitchFamily="34" charset="0"/>
                <a:ea typeface="Verdana" panose="020B0604030504040204" pitchFamily="34" charset="0"/>
                <a:cs typeface="Verdana" panose="020B0604030504040204" pitchFamily="34" charset="0"/>
              </a:rPr>
              <a:t>Se </a:t>
            </a:r>
            <a:r>
              <a:rPr lang="es-ES" sz="1200" dirty="0">
                <a:latin typeface="Verdana" panose="020B0604030504040204" pitchFamily="34" charset="0"/>
                <a:ea typeface="Verdana" panose="020B0604030504040204" pitchFamily="34" charset="0"/>
                <a:cs typeface="Verdana" panose="020B0604030504040204" pitchFamily="34" charset="0"/>
              </a:rPr>
              <a:t>evaluará el flujo financiero que se presente según refleje la estrategia de sostenibilidad del Centro Regional, justificando la distribución de los recursos a través de los años, en coherencia con su plan de consolidación, teniendo como horizonte temporal, al menos entre los 5 a 10 próximos años</a:t>
            </a:r>
            <a:r>
              <a:rPr lang="es-ES" sz="1200" dirty="0" smtClean="0">
                <a:latin typeface="Verdana" panose="020B0604030504040204" pitchFamily="34" charset="0"/>
                <a:ea typeface="Verdana" panose="020B0604030504040204" pitchFamily="34" charset="0"/>
                <a:cs typeface="Verdana" panose="020B0604030504040204" pitchFamily="34" charset="0"/>
              </a:rPr>
              <a:t>.</a:t>
            </a:r>
            <a:endParaRPr lang="es-CL" sz="1200" dirty="0">
              <a:latin typeface="Verdana" panose="020B0604030504040204" pitchFamily="34" charset="0"/>
              <a:ea typeface="Verdana" panose="020B0604030504040204" pitchFamily="34" charset="0"/>
              <a:cs typeface="Verdana" panose="020B0604030504040204" pitchFamily="34" charset="0"/>
            </a:endParaRPr>
          </a:p>
        </p:txBody>
      </p:sp>
      <p:sp>
        <p:nvSpPr>
          <p:cNvPr id="60" name="CuadroTexto 59"/>
          <p:cNvSpPr txBox="1"/>
          <p:nvPr/>
        </p:nvSpPr>
        <p:spPr>
          <a:xfrm>
            <a:off x="355939" y="3937796"/>
            <a:ext cx="6664442" cy="369332"/>
          </a:xfrm>
          <a:prstGeom prst="rect">
            <a:avLst/>
          </a:prstGeom>
          <a:noFill/>
        </p:spPr>
        <p:txBody>
          <a:bodyPr wrap="square" rtlCol="0">
            <a:spAutoFit/>
          </a:bodyPr>
          <a:lstStyle/>
          <a:p>
            <a:pPr marL="0" lvl="2"/>
            <a:r>
              <a:rPr lang="es-ES" dirty="0">
                <a:solidFill>
                  <a:schemeClr val="bg1"/>
                </a:solidFill>
              </a:rPr>
              <a:t>Calidad Técnica del proyecto (30%)</a:t>
            </a:r>
            <a:endParaRPr lang="es-CL" dirty="0">
              <a:solidFill>
                <a:schemeClr val="bg1"/>
              </a:solidFill>
            </a:endParaRPr>
          </a:p>
        </p:txBody>
      </p:sp>
    </p:spTree>
    <p:extLst>
      <p:ext uri="{BB962C8B-B14F-4D97-AF65-F5344CB8AC3E}">
        <p14:creationId xmlns:p14="http://schemas.microsoft.com/office/powerpoint/2010/main" val="64328288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43 Rectángulo redondeado"/>
          <p:cNvSpPr/>
          <p:nvPr/>
        </p:nvSpPr>
        <p:spPr>
          <a:xfrm>
            <a:off x="362379" y="959642"/>
            <a:ext cx="8386085" cy="879885"/>
          </a:xfrm>
          <a:prstGeom prst="roundRect">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endParaRPr lang="es-CL"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 name="1 Marcador de número de diapositiva"/>
          <p:cNvSpPr>
            <a:spLocks noGrp="1"/>
          </p:cNvSpPr>
          <p:nvPr>
            <p:ph type="sldNum" sz="quarter" idx="4294967295"/>
          </p:nvPr>
        </p:nvSpPr>
        <p:spPr>
          <a:xfrm>
            <a:off x="6831013" y="6304235"/>
            <a:ext cx="2133600" cy="365125"/>
          </a:xfrm>
        </p:spPr>
        <p:txBody>
          <a:bodyPr/>
          <a:lstStyle/>
          <a:p>
            <a:pPr>
              <a:defRPr/>
            </a:pPr>
            <a:fld id="{A041E64F-5459-4411-AAB3-11499B73FFA2}" type="slidenum">
              <a:rPr lang="es-ES_tradnl" smtClean="0">
                <a:solidFill>
                  <a:schemeClr val="bg1">
                    <a:lumMod val="65000"/>
                    <a:lumOff val="35000"/>
                  </a:schemeClr>
                </a:solidFill>
              </a:rPr>
              <a:pPr>
                <a:defRPr/>
              </a:pPr>
              <a:t>11</a:t>
            </a:fld>
            <a:endParaRPr lang="es-ES_tradnl" dirty="0">
              <a:solidFill>
                <a:schemeClr val="bg1">
                  <a:lumMod val="65000"/>
                  <a:lumOff val="35000"/>
                </a:schemeClr>
              </a:solidFill>
            </a:endParaRPr>
          </a:p>
        </p:txBody>
      </p:sp>
      <p:sp>
        <p:nvSpPr>
          <p:cNvPr id="12" name="CuadroTexto 11"/>
          <p:cNvSpPr txBox="1"/>
          <p:nvPr/>
        </p:nvSpPr>
        <p:spPr>
          <a:xfrm>
            <a:off x="467544" y="990124"/>
            <a:ext cx="8280920" cy="1015663"/>
          </a:xfrm>
          <a:prstGeom prst="rect">
            <a:avLst/>
          </a:prstGeom>
          <a:noFill/>
        </p:spPr>
        <p:txBody>
          <a:bodyPr wrap="square" rtlCol="0">
            <a:spAutoFit/>
          </a:bodyPr>
          <a:lstStyle/>
          <a:p>
            <a:pPr marL="0" lvl="2"/>
            <a:r>
              <a:rPr lang="es-ES" sz="1200" b="1" dirty="0">
                <a:solidFill>
                  <a:schemeClr val="bg1"/>
                </a:solidFill>
                <a:latin typeface="Verdana" panose="020B0604030504040204" pitchFamily="34" charset="0"/>
                <a:ea typeface="Verdana" panose="020B0604030504040204" pitchFamily="34" charset="0"/>
                <a:cs typeface="Verdana" panose="020B0604030504040204" pitchFamily="34" charset="0"/>
              </a:rPr>
              <a:t>Criterios de </a:t>
            </a:r>
            <a:r>
              <a:rPr lang="es-ES" sz="12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Selección</a:t>
            </a: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Sobre la base de los antecedentes aportados por la evaluación científico-tecnológica, los proyectos serán ordenados de mayor a menor, de acuerdo a los criterios evaluados, lo que dará origen a un ranking de puntajes. </a:t>
            </a:r>
            <a:endParaRPr lang="es-CL"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lvl="2"/>
            <a:endParaRPr lang="es-CL"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s-CL"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0" name="43 Rectángulo redondeado"/>
          <p:cNvSpPr/>
          <p:nvPr/>
        </p:nvSpPr>
        <p:spPr>
          <a:xfrm>
            <a:off x="362379" y="1897756"/>
            <a:ext cx="8386085" cy="4627588"/>
          </a:xfrm>
          <a:prstGeom prst="roundRect">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endParaRPr lang="es-CL" b="1" dirty="0"/>
          </a:p>
        </p:txBody>
      </p:sp>
      <p:sp>
        <p:nvSpPr>
          <p:cNvPr id="41" name="CuadroTexto 40"/>
          <p:cNvSpPr txBox="1"/>
          <p:nvPr/>
        </p:nvSpPr>
        <p:spPr>
          <a:xfrm>
            <a:off x="467544" y="2031353"/>
            <a:ext cx="8280920" cy="4708981"/>
          </a:xfrm>
          <a:prstGeom prst="rect">
            <a:avLst/>
          </a:prstGeom>
          <a:noFill/>
        </p:spPr>
        <p:txBody>
          <a:bodyPr wrap="square" rtlCol="0">
            <a:spAutoFit/>
          </a:bodyPr>
          <a:lstStyle/>
          <a:p>
            <a:pPr marL="0" lvl="2"/>
            <a:r>
              <a:rPr lang="es-ES" sz="1200" b="1" dirty="0">
                <a:solidFill>
                  <a:schemeClr val="bg1"/>
                </a:solidFill>
                <a:latin typeface="Verdana" panose="020B0604030504040204" pitchFamily="34" charset="0"/>
                <a:ea typeface="Verdana" panose="020B0604030504040204" pitchFamily="34" charset="0"/>
                <a:cs typeface="Verdana" panose="020B0604030504040204" pitchFamily="34" charset="0"/>
              </a:rPr>
              <a:t>Adjudicación del certamen</a:t>
            </a:r>
            <a:endParaRPr lang="es-CL" sz="12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El Consejo Asesor del Programa Regional confeccionará una propuesta de adjudicación a CONICYT, teniendo a la vista el ranking de puntajes. Excepcionalmente, el Consejo Asesor podrá imponer condiciones a los proyectos adjudicados, con el objeto de perfeccionar el cumplimiento de los objetivos de los mismos, y siempre que con ello no se afecte el monto total adjudicado, la naturaleza de los proyectos y la igualdad de condiciones para  los postulantes. </a:t>
            </a:r>
            <a:endParaRPr lang="es-CL" sz="12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s-CL"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El concurso podrá también contemplar una lista de espera, de proyectos bien evaluados no seleccionados, con una vigencia hasta de 90 días posteriores a la adjudicación del certamen, para una eventual reasignación de recursos.</a:t>
            </a:r>
            <a:endParaRPr lang="es-CL"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s-CL"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CONICYT dictará la resolución de adjudicación respectiva tomando en consideración la recomendación del Consejo Asesor. Podrán ser adjudicados aquellos proyectos que cumplan con la calificación de “Bueno” (nota 3). </a:t>
            </a: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Sin perjuicio de lo anterior, cada criterio evaluado deberá también obtener un puntaje igual o superior a 3 para que el proyecto pueda ser adjudicado, a excepción del criterio “Aportes pecuniarios complementarios”, que tendrá una calificación en relación a los recursos monetarios que se comprometan</a:t>
            </a:r>
            <a:r>
              <a:rPr lang="es-ES" sz="12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t>
            </a:r>
          </a:p>
          <a:p>
            <a:endPar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La resolución de adjudicación será dictada por el Presidente de CONICYT y publicada en la página web de CONICYT, indicando los proyectos  adjudicados,  y los que se encuentren en lista de espera, en caso que corresponda, señalando los respectivos montos solicitados y los montos adjudicados. Sin perjuicio de lo anterior, a todos los postulantes se les notificará el resultado del concurso oportunamente a través de carta certificada.</a:t>
            </a:r>
            <a:endParaRPr lang="es-CL"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s-CL"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s-CL"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CuadroTexto 15"/>
          <p:cNvSpPr txBox="1"/>
          <p:nvPr/>
        </p:nvSpPr>
        <p:spPr>
          <a:xfrm>
            <a:off x="362379" y="532081"/>
            <a:ext cx="2520280" cy="369332"/>
          </a:xfrm>
          <a:prstGeom prst="rect">
            <a:avLst/>
          </a:prstGeom>
          <a:noFill/>
        </p:spPr>
        <p:txBody>
          <a:bodyPr wrap="square" rtlCol="0">
            <a:spAutoFit/>
          </a:bodyPr>
          <a:lstStyle/>
          <a:p>
            <a:r>
              <a:rPr lang="es-CL"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Selección</a:t>
            </a:r>
            <a:endParaRPr lang="es-CL" u="sng"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3790636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pPr>
              <a:defRPr/>
            </a:pPr>
            <a:fld id="{9F73094A-93EE-42C2-9C63-D0DE87676323}" type="slidenum">
              <a:rPr lang="es-ES_tradnl" smtClean="0"/>
              <a:pPr>
                <a:defRPr/>
              </a:pPr>
              <a:t>12</a:t>
            </a:fld>
            <a:endParaRPr lang="es-ES_tradnl"/>
          </a:p>
        </p:txBody>
      </p:sp>
      <p:pic>
        <p:nvPicPr>
          <p:cNvPr id="3078"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0"/>
            <a:ext cx="230505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316" y="4470211"/>
            <a:ext cx="2314575" cy="2255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1730" y="266700"/>
            <a:ext cx="2190750" cy="110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uadroTexto 5"/>
          <p:cNvSpPr txBox="1"/>
          <p:nvPr/>
        </p:nvSpPr>
        <p:spPr>
          <a:xfrm>
            <a:off x="3779912" y="3068960"/>
            <a:ext cx="2645790" cy="830997"/>
          </a:xfrm>
          <a:prstGeom prst="rect">
            <a:avLst/>
          </a:prstGeom>
          <a:noFill/>
        </p:spPr>
        <p:txBody>
          <a:bodyPr wrap="square" rtlCol="0">
            <a:spAutoFit/>
          </a:bodyPr>
          <a:lstStyle/>
          <a:p>
            <a:r>
              <a:rPr lang="es-CL" sz="4800" dirty="0" smtClean="0">
                <a:solidFill>
                  <a:schemeClr val="bg1"/>
                </a:solidFill>
              </a:rPr>
              <a:t>Gracias</a:t>
            </a:r>
            <a:endParaRPr lang="es-CL" sz="4800" dirty="0">
              <a:solidFill>
                <a:schemeClr val="bg1"/>
              </a:solidFill>
            </a:endParaRPr>
          </a:p>
        </p:txBody>
      </p:sp>
    </p:spTree>
    <p:extLst>
      <p:ext uri="{BB962C8B-B14F-4D97-AF65-F5344CB8AC3E}">
        <p14:creationId xmlns:p14="http://schemas.microsoft.com/office/powerpoint/2010/main" val="12338953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1 Título"/>
          <p:cNvSpPr txBox="1">
            <a:spLocks/>
          </p:cNvSpPr>
          <p:nvPr/>
        </p:nvSpPr>
        <p:spPr>
          <a:xfrm>
            <a:off x="164307" y="44624"/>
            <a:ext cx="7272808" cy="576064"/>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algn="just">
              <a:spcBef>
                <a:spcPts val="1800"/>
              </a:spcBef>
            </a:pPr>
            <a:r>
              <a:rPr lang="es-CL" sz="3600" b="1" dirty="0" smtClean="0">
                <a:solidFill>
                  <a:schemeClr val="bg1"/>
                </a:solidFill>
              </a:rPr>
              <a:t>Principales disposiciones de las Bases concursales</a:t>
            </a:r>
            <a:r>
              <a:rPr lang="es-CL" sz="3200" b="1" dirty="0" smtClean="0"/>
              <a:t>rritorial</a:t>
            </a:r>
            <a:endParaRPr lang="es-CL" sz="3200" b="1" dirty="0"/>
          </a:p>
          <a:p>
            <a:pPr algn="just">
              <a:spcBef>
                <a:spcPts val="1800"/>
              </a:spcBef>
            </a:pPr>
            <a:endParaRPr lang="es-CL" sz="3600" b="1" dirty="0">
              <a:solidFill>
                <a:schemeClr val="bg1"/>
              </a:solidFill>
            </a:endParaRPr>
          </a:p>
          <a:p>
            <a:pPr algn="just">
              <a:spcBef>
                <a:spcPts val="1800"/>
              </a:spcBef>
            </a:pPr>
            <a:endParaRPr lang="es-CL" sz="3600" b="1" dirty="0" smtClean="0">
              <a:solidFill>
                <a:schemeClr val="bg1"/>
              </a:solidFill>
            </a:endParaRPr>
          </a:p>
          <a:p>
            <a:pPr algn="just">
              <a:spcBef>
                <a:spcPts val="1800"/>
              </a:spcBef>
            </a:pPr>
            <a:endParaRPr lang="es-CL" sz="3600" b="1" dirty="0">
              <a:solidFill>
                <a:schemeClr val="bg1"/>
              </a:solidFill>
            </a:endParaRPr>
          </a:p>
          <a:p>
            <a:pPr algn="just">
              <a:spcBef>
                <a:spcPts val="1800"/>
              </a:spcBef>
            </a:pPr>
            <a:endParaRPr lang="es-CL" sz="3600" b="1" dirty="0" smtClean="0">
              <a:solidFill>
                <a:schemeClr val="bg1"/>
              </a:solidFill>
            </a:endParaRPr>
          </a:p>
          <a:p>
            <a:pPr marL="457200" indent="-457200" algn="just">
              <a:spcBef>
                <a:spcPts val="1800"/>
              </a:spcBef>
              <a:buFont typeface="Wingdings" panose="05000000000000000000" pitchFamily="2" charset="2"/>
              <a:buChar char="Ø"/>
            </a:pPr>
            <a:endParaRPr lang="es-CL" sz="3600" b="1" u="sng" dirty="0">
              <a:solidFill>
                <a:schemeClr val="bg1"/>
              </a:solidFill>
            </a:endParaRPr>
          </a:p>
        </p:txBody>
      </p:sp>
      <p:grpSp>
        <p:nvGrpSpPr>
          <p:cNvPr id="4" name="Grupo 3"/>
          <p:cNvGrpSpPr/>
          <p:nvPr/>
        </p:nvGrpSpPr>
        <p:grpSpPr>
          <a:xfrm>
            <a:off x="1382290" y="3885936"/>
            <a:ext cx="551458" cy="405615"/>
            <a:chOff x="1320751" y="3618718"/>
            <a:chExt cx="551458" cy="405615"/>
          </a:xfrm>
        </p:grpSpPr>
        <p:sp>
          <p:nvSpPr>
            <p:cNvPr id="6" name="Conector recto 3"/>
            <p:cNvSpPr/>
            <p:nvPr/>
          </p:nvSpPr>
          <p:spPr>
            <a:xfrm>
              <a:off x="1320751" y="3618718"/>
              <a:ext cx="551458" cy="405615"/>
            </a:xfrm>
            <a:custGeom>
              <a:avLst/>
              <a:gdLst/>
              <a:ahLst/>
              <a:cxnLst/>
              <a:rect l="0" t="0" r="0" b="0"/>
              <a:pathLst>
                <a:path>
                  <a:moveTo>
                    <a:pt x="0" y="0"/>
                  </a:moveTo>
                  <a:lnTo>
                    <a:pt x="275729" y="0"/>
                  </a:lnTo>
                  <a:lnTo>
                    <a:pt x="275729" y="405615"/>
                  </a:lnTo>
                  <a:lnTo>
                    <a:pt x="551458" y="405615"/>
                  </a:lnTo>
                </a:path>
              </a:pathLst>
            </a:custGeom>
            <a:noFill/>
          </p:spPr>
          <p:style>
            <a:lnRef idx="2">
              <a:schemeClr val="accent5">
                <a:hueOff val="0"/>
                <a:satOff val="0"/>
                <a:lumOff val="0"/>
                <a:alphaOff val="0"/>
              </a:schemeClr>
            </a:lnRef>
            <a:fillRef idx="0">
              <a:scrgbClr r="0" g="0" b="0"/>
            </a:fillRef>
            <a:effectRef idx="0">
              <a:schemeClr val="accent4">
                <a:tint val="90000"/>
                <a:hueOff val="0"/>
                <a:satOff val="0"/>
                <a:lumOff val="0"/>
                <a:alphaOff val="0"/>
              </a:schemeClr>
            </a:effectRef>
            <a:fontRef idx="minor">
              <a:schemeClr val="tx1">
                <a:hueOff val="0"/>
                <a:satOff val="0"/>
                <a:lumOff val="0"/>
                <a:alphaOff val="0"/>
              </a:schemeClr>
            </a:fontRef>
          </p:style>
        </p:sp>
        <p:sp>
          <p:nvSpPr>
            <p:cNvPr id="7" name="Conector recto 4"/>
            <p:cNvSpPr/>
            <p:nvPr/>
          </p:nvSpPr>
          <p:spPr>
            <a:xfrm>
              <a:off x="1579366" y="3804412"/>
              <a:ext cx="34228" cy="342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133350">
                <a:lnSpc>
                  <a:spcPct val="90000"/>
                </a:lnSpc>
                <a:spcBef>
                  <a:spcPct val="0"/>
                </a:spcBef>
                <a:spcAft>
                  <a:spcPct val="35000"/>
                </a:spcAft>
              </a:pPr>
              <a:endParaRPr lang="es-CL" sz="300" kern="1200"/>
            </a:p>
          </p:txBody>
        </p:sp>
      </p:grpSp>
      <p:grpSp>
        <p:nvGrpSpPr>
          <p:cNvPr id="9" name="Grupo 8"/>
          <p:cNvGrpSpPr/>
          <p:nvPr/>
        </p:nvGrpSpPr>
        <p:grpSpPr>
          <a:xfrm>
            <a:off x="1382290" y="3813405"/>
            <a:ext cx="551458" cy="91440"/>
            <a:chOff x="1320751" y="3546187"/>
            <a:chExt cx="551458" cy="91440"/>
          </a:xfrm>
        </p:grpSpPr>
        <p:sp>
          <p:nvSpPr>
            <p:cNvPr id="10" name="Conector recto 5"/>
            <p:cNvSpPr/>
            <p:nvPr/>
          </p:nvSpPr>
          <p:spPr>
            <a:xfrm>
              <a:off x="1320751" y="3546187"/>
              <a:ext cx="551458" cy="91440"/>
            </a:xfrm>
            <a:custGeom>
              <a:avLst/>
              <a:gdLst/>
              <a:ahLst/>
              <a:cxnLst/>
              <a:rect l="0" t="0" r="0" b="0"/>
              <a:pathLst>
                <a:path>
                  <a:moveTo>
                    <a:pt x="0" y="72531"/>
                  </a:moveTo>
                  <a:lnTo>
                    <a:pt x="275729" y="72531"/>
                  </a:lnTo>
                  <a:lnTo>
                    <a:pt x="275729" y="45720"/>
                  </a:lnTo>
                  <a:lnTo>
                    <a:pt x="551458" y="45720"/>
                  </a:lnTo>
                </a:path>
              </a:pathLst>
            </a:custGeom>
            <a:noFill/>
          </p:spPr>
          <p:style>
            <a:lnRef idx="2">
              <a:schemeClr val="accent5">
                <a:hueOff val="0"/>
                <a:satOff val="0"/>
                <a:lumOff val="0"/>
                <a:alphaOff val="0"/>
              </a:schemeClr>
            </a:lnRef>
            <a:fillRef idx="0">
              <a:scrgbClr r="0" g="0" b="0"/>
            </a:fillRef>
            <a:effectRef idx="0">
              <a:schemeClr val="accent4">
                <a:tint val="90000"/>
                <a:hueOff val="0"/>
                <a:satOff val="0"/>
                <a:lumOff val="0"/>
                <a:alphaOff val="0"/>
              </a:schemeClr>
            </a:effectRef>
            <a:fontRef idx="minor">
              <a:schemeClr val="tx1">
                <a:hueOff val="0"/>
                <a:satOff val="0"/>
                <a:lumOff val="0"/>
                <a:alphaOff val="0"/>
              </a:schemeClr>
            </a:fontRef>
          </p:style>
        </p:sp>
        <p:sp>
          <p:nvSpPr>
            <p:cNvPr id="11" name="Conector recto 6"/>
            <p:cNvSpPr/>
            <p:nvPr/>
          </p:nvSpPr>
          <p:spPr>
            <a:xfrm>
              <a:off x="1582677" y="3578104"/>
              <a:ext cx="27605" cy="2760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p>
          </p:txBody>
        </p:sp>
      </p:grpSp>
      <p:grpSp>
        <p:nvGrpSpPr>
          <p:cNvPr id="12" name="Grupo 11"/>
          <p:cNvGrpSpPr/>
          <p:nvPr/>
        </p:nvGrpSpPr>
        <p:grpSpPr>
          <a:xfrm>
            <a:off x="1382290" y="3420443"/>
            <a:ext cx="551458" cy="465492"/>
            <a:chOff x="1320751" y="3153225"/>
            <a:chExt cx="551458" cy="465492"/>
          </a:xfrm>
        </p:grpSpPr>
        <p:sp>
          <p:nvSpPr>
            <p:cNvPr id="13" name="Conector recto 7"/>
            <p:cNvSpPr/>
            <p:nvPr/>
          </p:nvSpPr>
          <p:spPr>
            <a:xfrm>
              <a:off x="1320751" y="3153225"/>
              <a:ext cx="551458" cy="465492"/>
            </a:xfrm>
            <a:custGeom>
              <a:avLst/>
              <a:gdLst/>
              <a:ahLst/>
              <a:cxnLst/>
              <a:rect l="0" t="0" r="0" b="0"/>
              <a:pathLst>
                <a:path>
                  <a:moveTo>
                    <a:pt x="0" y="465492"/>
                  </a:moveTo>
                  <a:lnTo>
                    <a:pt x="275729" y="465492"/>
                  </a:lnTo>
                  <a:lnTo>
                    <a:pt x="275729" y="0"/>
                  </a:lnTo>
                  <a:lnTo>
                    <a:pt x="551458" y="0"/>
                  </a:lnTo>
                </a:path>
              </a:pathLst>
            </a:custGeom>
            <a:noFill/>
          </p:spPr>
          <p:style>
            <a:lnRef idx="2">
              <a:schemeClr val="accent5">
                <a:hueOff val="0"/>
                <a:satOff val="0"/>
                <a:lumOff val="0"/>
                <a:alphaOff val="0"/>
              </a:schemeClr>
            </a:lnRef>
            <a:fillRef idx="0">
              <a:scrgbClr r="0" g="0" b="0"/>
            </a:fillRef>
            <a:effectRef idx="0">
              <a:schemeClr val="accent4">
                <a:tint val="90000"/>
                <a:hueOff val="0"/>
                <a:satOff val="0"/>
                <a:lumOff val="0"/>
                <a:alphaOff val="0"/>
              </a:schemeClr>
            </a:effectRef>
            <a:fontRef idx="minor">
              <a:schemeClr val="tx1">
                <a:hueOff val="0"/>
                <a:satOff val="0"/>
                <a:lumOff val="0"/>
                <a:alphaOff val="0"/>
              </a:schemeClr>
            </a:fontRef>
          </p:style>
        </p:sp>
        <p:sp>
          <p:nvSpPr>
            <p:cNvPr id="14" name="Conector recto 8"/>
            <p:cNvSpPr/>
            <p:nvPr/>
          </p:nvSpPr>
          <p:spPr>
            <a:xfrm>
              <a:off x="1578439" y="3367930"/>
              <a:ext cx="36082" cy="3608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133350">
                <a:lnSpc>
                  <a:spcPct val="90000"/>
                </a:lnSpc>
                <a:spcBef>
                  <a:spcPct val="0"/>
                </a:spcBef>
                <a:spcAft>
                  <a:spcPct val="35000"/>
                </a:spcAft>
              </a:pPr>
              <a:endParaRPr lang="es-CL" sz="300" kern="1200"/>
            </a:p>
          </p:txBody>
        </p:sp>
      </p:grpSp>
      <p:grpSp>
        <p:nvGrpSpPr>
          <p:cNvPr id="15" name="Grupo 14"/>
          <p:cNvGrpSpPr/>
          <p:nvPr/>
        </p:nvGrpSpPr>
        <p:grpSpPr>
          <a:xfrm>
            <a:off x="421586" y="2945458"/>
            <a:ext cx="960703" cy="1880956"/>
            <a:chOff x="360047" y="2678240"/>
            <a:chExt cx="960703" cy="1880956"/>
          </a:xfrm>
          <a:scene3d>
            <a:camera prst="orthographicFront"/>
            <a:lightRig rig="flat" dir="t"/>
          </a:scene3d>
        </p:grpSpPr>
        <p:sp>
          <p:nvSpPr>
            <p:cNvPr id="16" name="Rectángulo 15"/>
            <p:cNvSpPr/>
            <p:nvPr/>
          </p:nvSpPr>
          <p:spPr>
            <a:xfrm rot="16200000">
              <a:off x="-100079" y="3138366"/>
              <a:ext cx="1880956" cy="960703"/>
            </a:xfrm>
            <a:prstGeom prst="rect">
              <a:avLst/>
            </a:prstGeom>
            <a:sp3d prstMaterial="dkEdge">
              <a:bevelT w="8200" h="38100"/>
            </a:sp3d>
          </p:spPr>
          <p:style>
            <a:lnRef idx="2">
              <a:schemeClr val="accent1"/>
            </a:lnRef>
            <a:fillRef idx="1">
              <a:schemeClr val="lt1"/>
            </a:fillRef>
            <a:effectRef idx="0">
              <a:schemeClr val="accent1"/>
            </a:effectRef>
            <a:fontRef idx="minor">
              <a:schemeClr val="dk1"/>
            </a:fontRef>
          </p:style>
        </p:sp>
        <p:sp>
          <p:nvSpPr>
            <p:cNvPr id="17" name="Rectángulo 16"/>
            <p:cNvSpPr/>
            <p:nvPr/>
          </p:nvSpPr>
          <p:spPr>
            <a:xfrm rot="16200000">
              <a:off x="-100079" y="3138366"/>
              <a:ext cx="1880956" cy="960703"/>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s-CL" sz="2800" b="1" kern="1200" dirty="0" smtClean="0"/>
                <a:t>OBJETIVOS</a:t>
              </a:r>
              <a:endParaRPr lang="es-CL" sz="2800" b="1" kern="1200" dirty="0"/>
            </a:p>
          </p:txBody>
        </p:sp>
      </p:grpSp>
      <p:grpSp>
        <p:nvGrpSpPr>
          <p:cNvPr id="18" name="Grupo 17"/>
          <p:cNvGrpSpPr/>
          <p:nvPr/>
        </p:nvGrpSpPr>
        <p:grpSpPr>
          <a:xfrm>
            <a:off x="1933748" y="3235321"/>
            <a:ext cx="6273290" cy="370245"/>
            <a:chOff x="1872209" y="2968103"/>
            <a:chExt cx="6273290" cy="370245"/>
          </a:xfrm>
          <a:scene3d>
            <a:camera prst="orthographicFront"/>
            <a:lightRig rig="flat" dir="t"/>
          </a:scene3d>
        </p:grpSpPr>
        <p:sp>
          <p:nvSpPr>
            <p:cNvPr id="19" name="Rectángulo 18"/>
            <p:cNvSpPr/>
            <p:nvPr/>
          </p:nvSpPr>
          <p:spPr>
            <a:xfrm>
              <a:off x="1872209" y="2968103"/>
              <a:ext cx="6273290" cy="370245"/>
            </a:xfrm>
            <a:prstGeom prst="rect">
              <a:avLst/>
            </a:prstGeom>
            <a:gradFill flip="none" rotWithShape="0">
              <a:gsLst>
                <a:gs pos="0">
                  <a:srgbClr val="CC99FF">
                    <a:shade val="30000"/>
                    <a:satMod val="115000"/>
                  </a:srgbClr>
                </a:gs>
                <a:gs pos="50000">
                  <a:srgbClr val="CC99FF">
                    <a:shade val="67500"/>
                    <a:satMod val="115000"/>
                  </a:srgbClr>
                </a:gs>
                <a:gs pos="100000">
                  <a:srgbClr val="CC99FF">
                    <a:shade val="100000"/>
                    <a:satMod val="115000"/>
                  </a:srgbClr>
                </a:gs>
              </a:gsLst>
              <a:path path="circle">
                <a:fillToRect l="100000" t="100000"/>
              </a:path>
              <a:tileRect r="-100000" b="-100000"/>
            </a:gradFill>
            <a:effectLst/>
            <a:sp3d prstMaterial="dkEdge">
              <a:bevelT w="8200" h="38100"/>
            </a:sp3d>
          </p:spPr>
          <p:style>
            <a:lnRef idx="0">
              <a:schemeClr val="lt1">
                <a:hueOff val="0"/>
                <a:satOff val="0"/>
                <a:lumOff val="0"/>
                <a:alphaOff val="0"/>
              </a:schemeClr>
            </a:lnRef>
            <a:fillRef idx="2">
              <a:scrgbClr r="0" g="0" b="0"/>
            </a:fillRef>
            <a:effectRef idx="1">
              <a:scrgbClr r="0" g="0" b="0"/>
            </a:effectRef>
            <a:fontRef idx="minor">
              <a:schemeClr val="dk1"/>
            </a:fontRef>
          </p:style>
        </p:sp>
        <p:sp>
          <p:nvSpPr>
            <p:cNvPr id="20" name="Rectángulo 19"/>
            <p:cNvSpPr/>
            <p:nvPr/>
          </p:nvSpPr>
          <p:spPr>
            <a:xfrm>
              <a:off x="1872209" y="2968103"/>
              <a:ext cx="6273290" cy="370245"/>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CL" sz="2400" kern="1200" dirty="0" smtClean="0"/>
                <a:t>Consolidación Científica</a:t>
              </a:r>
            </a:p>
          </p:txBody>
        </p:sp>
      </p:grpSp>
      <p:grpSp>
        <p:nvGrpSpPr>
          <p:cNvPr id="21" name="Grupo 20"/>
          <p:cNvGrpSpPr/>
          <p:nvPr/>
        </p:nvGrpSpPr>
        <p:grpSpPr>
          <a:xfrm>
            <a:off x="1933748" y="3666619"/>
            <a:ext cx="6273290" cy="385011"/>
            <a:chOff x="1872209" y="3399401"/>
            <a:chExt cx="6273290" cy="385011"/>
          </a:xfrm>
          <a:scene3d>
            <a:camera prst="orthographicFront"/>
            <a:lightRig rig="flat" dir="t"/>
          </a:scene3d>
        </p:grpSpPr>
        <p:sp>
          <p:nvSpPr>
            <p:cNvPr id="22" name="Rectángulo 21"/>
            <p:cNvSpPr/>
            <p:nvPr/>
          </p:nvSpPr>
          <p:spPr>
            <a:xfrm>
              <a:off x="1872209" y="3399401"/>
              <a:ext cx="6273290" cy="385011"/>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23" name="Rectángulo 22"/>
            <p:cNvSpPr/>
            <p:nvPr/>
          </p:nvSpPr>
          <p:spPr>
            <a:xfrm>
              <a:off x="1872209" y="3399401"/>
              <a:ext cx="6273290" cy="38501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CL" sz="2400" b="1" kern="1200" dirty="0" smtClean="0"/>
                <a:t>Consolidación Institucional</a:t>
              </a:r>
              <a:endParaRPr lang="es-CL" sz="2400" b="1" kern="1200" dirty="0"/>
            </a:p>
          </p:txBody>
        </p:sp>
      </p:grpSp>
      <p:grpSp>
        <p:nvGrpSpPr>
          <p:cNvPr id="24" name="Grupo 23"/>
          <p:cNvGrpSpPr/>
          <p:nvPr/>
        </p:nvGrpSpPr>
        <p:grpSpPr>
          <a:xfrm>
            <a:off x="1933748" y="4099041"/>
            <a:ext cx="6273290" cy="385021"/>
            <a:chOff x="1872209" y="3831823"/>
            <a:chExt cx="6273290" cy="385021"/>
          </a:xfrm>
          <a:scene3d>
            <a:camera prst="orthographicFront"/>
            <a:lightRig rig="flat" dir="t"/>
          </a:scene3d>
        </p:grpSpPr>
        <p:sp>
          <p:nvSpPr>
            <p:cNvPr id="25" name="Rectángulo 24"/>
            <p:cNvSpPr/>
            <p:nvPr/>
          </p:nvSpPr>
          <p:spPr>
            <a:xfrm>
              <a:off x="1872209" y="3831823"/>
              <a:ext cx="6273290" cy="385021"/>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26" name="Rectángulo 25"/>
            <p:cNvSpPr/>
            <p:nvPr/>
          </p:nvSpPr>
          <p:spPr>
            <a:xfrm>
              <a:off x="1872209" y="3831823"/>
              <a:ext cx="6273290" cy="38502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CL" sz="2400" b="1" kern="1200" dirty="0" smtClean="0"/>
                <a:t>Consolidación Territorial</a:t>
              </a:r>
            </a:p>
          </p:txBody>
        </p:sp>
      </p:grpSp>
      <p:sp>
        <p:nvSpPr>
          <p:cNvPr id="2" name="CuadroTexto 1"/>
          <p:cNvSpPr txBox="1"/>
          <p:nvPr/>
        </p:nvSpPr>
        <p:spPr>
          <a:xfrm>
            <a:off x="128664" y="1682945"/>
            <a:ext cx="8748464" cy="1138773"/>
          </a:xfrm>
          <a:prstGeom prst="rect">
            <a:avLst/>
          </a:prstGeom>
          <a:noFill/>
        </p:spPr>
        <p:txBody>
          <a:bodyPr wrap="square" rtlCol="0">
            <a:spAutoFit/>
          </a:bodyPr>
          <a:lstStyle/>
          <a:p>
            <a:r>
              <a:rPr lang="es-CL" sz="1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Contribuir a la consolidación del </a:t>
            </a: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Centro  Regional con miras a la sostenibilidad propia, ya sea en el ámbito regional o nacional, a través de la continuidad de sus labores, toda vez que el </a:t>
            </a:r>
            <a:r>
              <a:rPr lang="es-CL" sz="1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centro </a:t>
            </a:r>
            <a:r>
              <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rPr>
              <a:t>demuestre su contribución en la instalación de capacidades científicas tecnológicas al interior de su </a:t>
            </a:r>
            <a:r>
              <a:rPr lang="es-CL" sz="1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región</a:t>
            </a:r>
            <a:r>
              <a:rPr lang="es-CL" b="1" dirty="0" smtClean="0"/>
              <a:t>.</a:t>
            </a:r>
            <a:endParaRPr lang="es-CL" sz="1600" dirty="0"/>
          </a:p>
        </p:txBody>
      </p:sp>
      <p:sp>
        <p:nvSpPr>
          <p:cNvPr id="3" name="CuadroTexto 2"/>
          <p:cNvSpPr txBox="1"/>
          <p:nvPr/>
        </p:nvSpPr>
        <p:spPr>
          <a:xfrm>
            <a:off x="152874" y="1329504"/>
            <a:ext cx="8830942" cy="584775"/>
          </a:xfrm>
          <a:prstGeom prst="rect">
            <a:avLst/>
          </a:prstGeom>
          <a:noFill/>
        </p:spPr>
        <p:txBody>
          <a:bodyPr wrap="square" rtlCol="0">
            <a:spAutoFit/>
          </a:bodyPr>
          <a:lstStyle/>
          <a:p>
            <a:pPr marL="0" lvl="1"/>
            <a:r>
              <a:rPr lang="es-CL" sz="2000" b="1" u="sng" dirty="0">
                <a:solidFill>
                  <a:schemeClr val="bg1"/>
                </a:solidFill>
              </a:rPr>
              <a:t>Objetivo general</a:t>
            </a:r>
            <a:endParaRPr lang="es-CL" sz="2000" b="1" dirty="0">
              <a:solidFill>
                <a:schemeClr val="bg1"/>
              </a:solidFill>
            </a:endParaRPr>
          </a:p>
          <a:p>
            <a:endParaRPr lang="es-CL" sz="1100" dirty="0"/>
          </a:p>
        </p:txBody>
      </p:sp>
      <p:sp>
        <p:nvSpPr>
          <p:cNvPr id="28" name="Rectángulo 27"/>
          <p:cNvSpPr/>
          <p:nvPr/>
        </p:nvSpPr>
        <p:spPr>
          <a:xfrm>
            <a:off x="149025" y="5025029"/>
            <a:ext cx="3389069" cy="400110"/>
          </a:xfrm>
          <a:prstGeom prst="rect">
            <a:avLst/>
          </a:prstGeom>
        </p:spPr>
        <p:txBody>
          <a:bodyPr wrap="none">
            <a:spAutoFit/>
          </a:bodyPr>
          <a:lstStyle/>
          <a:p>
            <a:pPr marL="0" lvl="1"/>
            <a:r>
              <a:rPr lang="es-CL" sz="2000" b="1" u="sng" dirty="0">
                <a:solidFill>
                  <a:schemeClr val="bg1"/>
                </a:solidFill>
              </a:rPr>
              <a:t>Duración y financiamiento</a:t>
            </a:r>
            <a:endParaRPr lang="es-CL" sz="2000" b="1" u="sng" dirty="0">
              <a:solidFill>
                <a:schemeClr val="bg1"/>
              </a:solidFill>
            </a:endParaRPr>
          </a:p>
        </p:txBody>
      </p:sp>
      <p:grpSp>
        <p:nvGrpSpPr>
          <p:cNvPr id="29" name="Grupo 28"/>
          <p:cNvGrpSpPr/>
          <p:nvPr/>
        </p:nvGrpSpPr>
        <p:grpSpPr>
          <a:xfrm>
            <a:off x="401588" y="5597222"/>
            <a:ext cx="3450332" cy="737768"/>
            <a:chOff x="-204242" y="3741753"/>
            <a:chExt cx="8349742" cy="737768"/>
          </a:xfrm>
          <a:solidFill>
            <a:srgbClr val="FF7C80"/>
          </a:solidFill>
          <a:scene3d>
            <a:camera prst="orthographicFront"/>
            <a:lightRig rig="flat" dir="t"/>
          </a:scene3d>
        </p:grpSpPr>
        <p:sp>
          <p:nvSpPr>
            <p:cNvPr id="30" name="Rectángulo 29"/>
            <p:cNvSpPr/>
            <p:nvPr/>
          </p:nvSpPr>
          <p:spPr>
            <a:xfrm>
              <a:off x="-155847" y="3741753"/>
              <a:ext cx="8301347" cy="737768"/>
            </a:xfrm>
            <a:prstGeom prst="rect">
              <a:avLst/>
            </a:prstGeom>
            <a:grpFill/>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31" name="Rectángulo 30"/>
            <p:cNvSpPr/>
            <p:nvPr/>
          </p:nvSpPr>
          <p:spPr>
            <a:xfrm>
              <a:off x="-204242" y="3787939"/>
              <a:ext cx="8225817" cy="691581"/>
            </a:xfrm>
            <a:prstGeom prst="rect">
              <a:avLst/>
            </a:prstGeom>
            <a:grpFill/>
            <a:sp3d/>
          </p:spPr>
          <p:style>
            <a:lnRef idx="0">
              <a:scrgbClr r="0" g="0" b="0"/>
            </a:lnRef>
            <a:fillRef idx="0">
              <a:scrgbClr r="0" g="0" b="0"/>
            </a:fillRef>
            <a:effectRef idx="0">
              <a:scrgbClr r="0" g="0" b="0"/>
            </a:effectRef>
            <a:fontRef idx="minor">
              <a:schemeClr val="dk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CL" sz="1400" kern="1200" dirty="0" smtClean="0"/>
                <a:t>Los proyectos tendrán una duración mínima de 24 meses y máxima de 36 meses para su ejecución.</a:t>
              </a:r>
              <a:endParaRPr lang="es-CL" sz="1400" kern="1200" dirty="0"/>
            </a:p>
          </p:txBody>
        </p:sp>
      </p:grpSp>
      <p:grpSp>
        <p:nvGrpSpPr>
          <p:cNvPr id="32" name="Grupo 31"/>
          <p:cNvGrpSpPr/>
          <p:nvPr/>
        </p:nvGrpSpPr>
        <p:grpSpPr>
          <a:xfrm>
            <a:off x="4407986" y="5597233"/>
            <a:ext cx="3623302" cy="775978"/>
            <a:chOff x="1872209" y="3956203"/>
            <a:chExt cx="6862168" cy="260641"/>
          </a:xfrm>
          <a:solidFill>
            <a:srgbClr val="FF7C80"/>
          </a:solidFill>
          <a:scene3d>
            <a:camera prst="orthographicFront"/>
            <a:lightRig rig="flat" dir="t"/>
          </a:scene3d>
        </p:grpSpPr>
        <p:sp>
          <p:nvSpPr>
            <p:cNvPr id="33" name="Rectángulo 32"/>
            <p:cNvSpPr/>
            <p:nvPr/>
          </p:nvSpPr>
          <p:spPr>
            <a:xfrm>
              <a:off x="1872209" y="3956203"/>
              <a:ext cx="6682418" cy="260641"/>
            </a:xfrm>
            <a:prstGeom prst="rect">
              <a:avLst/>
            </a:prstGeom>
            <a:grpFill/>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34" name="Rectángulo 33"/>
            <p:cNvSpPr/>
            <p:nvPr/>
          </p:nvSpPr>
          <p:spPr>
            <a:xfrm>
              <a:off x="2051959" y="3956811"/>
              <a:ext cx="6682418" cy="260033"/>
            </a:xfrm>
            <a:prstGeom prst="rect">
              <a:avLst/>
            </a:prstGeom>
            <a:grpFill/>
            <a:sp3d/>
          </p:spPr>
          <p:style>
            <a:lnRef idx="0">
              <a:scrgbClr r="0" g="0" b="0"/>
            </a:lnRef>
            <a:fillRef idx="0">
              <a:scrgbClr r="0" g="0" b="0"/>
            </a:fillRef>
            <a:effectRef idx="0">
              <a:scrgbClr r="0" g="0" b="0"/>
            </a:effectRef>
            <a:fontRef idx="minor">
              <a:schemeClr val="dk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CL" sz="1400" kern="1200" dirty="0" smtClean="0"/>
                <a:t>El límite máximo de financiamiento a solicitar por CONICYT para la ejecución total del proyecto, es de $600.000.000.- (seiscientos millones de pesos).</a:t>
              </a:r>
              <a:endParaRPr lang="es-CL" sz="1400" kern="1200" dirty="0" smtClean="0"/>
            </a:p>
          </p:txBody>
        </p:sp>
      </p:grpSp>
    </p:spTree>
    <p:extLst>
      <p:ext uri="{BB962C8B-B14F-4D97-AF65-F5344CB8AC3E}">
        <p14:creationId xmlns:p14="http://schemas.microsoft.com/office/powerpoint/2010/main" val="8267813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43 Rectángulo redondeado"/>
          <p:cNvSpPr/>
          <p:nvPr/>
        </p:nvSpPr>
        <p:spPr>
          <a:xfrm>
            <a:off x="224734" y="1664806"/>
            <a:ext cx="8496944" cy="1029062"/>
          </a:xfrm>
          <a:prstGeom prst="roundRect">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endParaRPr lang="es-CL" b="1" dirty="0"/>
          </a:p>
        </p:txBody>
      </p:sp>
      <p:sp>
        <p:nvSpPr>
          <p:cNvPr id="2" name="1 Marcador de número de diapositiva"/>
          <p:cNvSpPr>
            <a:spLocks noGrp="1"/>
          </p:cNvSpPr>
          <p:nvPr>
            <p:ph type="sldNum" sz="quarter" idx="4294967295"/>
          </p:nvPr>
        </p:nvSpPr>
        <p:spPr>
          <a:xfrm>
            <a:off x="6831013" y="6304235"/>
            <a:ext cx="2133600" cy="365125"/>
          </a:xfrm>
        </p:spPr>
        <p:txBody>
          <a:bodyPr/>
          <a:lstStyle/>
          <a:p>
            <a:pPr>
              <a:defRPr/>
            </a:pPr>
            <a:fld id="{A041E64F-5459-4411-AAB3-11499B73FFA2}" type="slidenum">
              <a:rPr lang="es-ES_tradnl" smtClean="0">
                <a:solidFill>
                  <a:schemeClr val="bg1">
                    <a:lumMod val="65000"/>
                    <a:lumOff val="35000"/>
                  </a:schemeClr>
                </a:solidFill>
              </a:rPr>
              <a:pPr>
                <a:defRPr/>
              </a:pPr>
              <a:t>3</a:t>
            </a:fld>
            <a:endParaRPr lang="es-ES_tradnl" dirty="0">
              <a:solidFill>
                <a:schemeClr val="bg1">
                  <a:lumMod val="65000"/>
                  <a:lumOff val="35000"/>
                </a:schemeClr>
              </a:solidFill>
            </a:endParaRPr>
          </a:p>
        </p:txBody>
      </p:sp>
      <p:sp>
        <p:nvSpPr>
          <p:cNvPr id="8" name="11 Título"/>
          <p:cNvSpPr txBox="1">
            <a:spLocks/>
          </p:cNvSpPr>
          <p:nvPr/>
        </p:nvSpPr>
        <p:spPr>
          <a:xfrm>
            <a:off x="395536" y="332656"/>
            <a:ext cx="6840760" cy="638944"/>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algn="just">
              <a:lnSpc>
                <a:spcPct val="150000"/>
              </a:lnSpc>
              <a:spcBef>
                <a:spcPts val="1800"/>
              </a:spcBef>
            </a:pPr>
            <a:r>
              <a:rPr lang="es-CL" sz="2800" b="1" dirty="0" smtClean="0">
                <a:solidFill>
                  <a:schemeClr val="bg1"/>
                </a:solidFill>
              </a:rPr>
              <a:t>Requisitos y criterios de admisibilidad</a:t>
            </a:r>
            <a:endParaRPr lang="es-CL" sz="2800" b="1" dirty="0">
              <a:solidFill>
                <a:schemeClr val="bg1"/>
              </a:solidFill>
            </a:endParaRPr>
          </a:p>
        </p:txBody>
      </p:sp>
      <p:sp>
        <p:nvSpPr>
          <p:cNvPr id="11" name="CuadroTexto 10"/>
          <p:cNvSpPr txBox="1"/>
          <p:nvPr/>
        </p:nvSpPr>
        <p:spPr>
          <a:xfrm>
            <a:off x="263387" y="1119602"/>
            <a:ext cx="8208912" cy="369332"/>
          </a:xfrm>
          <a:prstGeom prst="rect">
            <a:avLst/>
          </a:prstGeom>
          <a:noFill/>
        </p:spPr>
        <p:txBody>
          <a:bodyPr wrap="square" rtlCol="0">
            <a:spAutoFit/>
          </a:bodyPr>
          <a:lstStyle/>
          <a:p>
            <a:r>
              <a:rPr lang="es-CL" dirty="0" smtClean="0">
                <a:solidFill>
                  <a:schemeClr val="bg1"/>
                </a:solidFill>
              </a:rPr>
              <a:t>Serán admisibles sólo las entidades que cumplan con los siguientes requisitos:</a:t>
            </a:r>
            <a:endParaRPr lang="es-CL" dirty="0">
              <a:solidFill>
                <a:schemeClr val="bg1"/>
              </a:solidFill>
            </a:endParaRPr>
          </a:p>
        </p:txBody>
      </p:sp>
      <p:sp>
        <p:nvSpPr>
          <p:cNvPr id="12" name="CuadroTexto 11"/>
          <p:cNvSpPr txBox="1"/>
          <p:nvPr/>
        </p:nvSpPr>
        <p:spPr>
          <a:xfrm>
            <a:off x="310135" y="1700808"/>
            <a:ext cx="8352928" cy="954107"/>
          </a:xfrm>
          <a:prstGeom prst="rect">
            <a:avLst/>
          </a:prstGeom>
          <a:noFill/>
        </p:spPr>
        <p:txBody>
          <a:bodyPr wrap="square" rtlCol="0">
            <a:spAutoFit/>
          </a:bodyPr>
          <a:lstStyle/>
          <a:p>
            <a:r>
              <a:rPr lang="es-CL" sz="1400" dirty="0" smtClean="0">
                <a:solidFill>
                  <a:schemeClr val="bg1"/>
                </a:solidFill>
              </a:rPr>
              <a:t>Ser un Centro regional creado en el marco de concursos convocados por el Programa Regional de CONICYT, que se encuentren vigentes, desarrollando su proyecto de investigación en el marco de la etapa de continuidad, habiendo transcurrido a lo menos 3 años completos desde la fecha del acto administrativo que prorroga el proyecto de creación hasta la fecha de cierre de esta convocatoria.</a:t>
            </a:r>
            <a:endParaRPr lang="es-CL" sz="1400" dirty="0">
              <a:solidFill>
                <a:schemeClr val="bg1"/>
              </a:solidFill>
            </a:endParaRPr>
          </a:p>
        </p:txBody>
      </p:sp>
      <p:sp>
        <p:nvSpPr>
          <p:cNvPr id="54" name="43 Rectángulo redondeado"/>
          <p:cNvSpPr/>
          <p:nvPr/>
        </p:nvSpPr>
        <p:spPr>
          <a:xfrm>
            <a:off x="246474" y="2759708"/>
            <a:ext cx="8496944" cy="619439"/>
          </a:xfrm>
          <a:prstGeom prst="roundRect">
            <a:avLst/>
          </a:prstGeom>
          <a:gradFill flip="none" rotWithShape="1">
            <a:gsLst>
              <a:gs pos="0">
                <a:srgbClr val="9999FF">
                  <a:shade val="30000"/>
                  <a:satMod val="115000"/>
                </a:srgbClr>
              </a:gs>
              <a:gs pos="39000">
                <a:srgbClr val="A6A6E8"/>
              </a:gs>
              <a:gs pos="100000">
                <a:srgbClr val="9999FF">
                  <a:shade val="100000"/>
                  <a:satMod val="115000"/>
                </a:srgbClr>
              </a:gs>
            </a:gsLst>
            <a:path path="circle">
              <a:fillToRect l="100000" t="100000"/>
            </a:path>
            <a:tileRect r="-100000" b="-100000"/>
          </a:gradFill>
          <a:ln>
            <a:noFill/>
          </a:ln>
        </p:spPr>
        <p:style>
          <a:lnRef idx="2">
            <a:schemeClr val="accent1"/>
          </a:lnRef>
          <a:fillRef idx="1">
            <a:schemeClr val="lt1"/>
          </a:fillRef>
          <a:effectRef idx="0">
            <a:schemeClr val="accent1"/>
          </a:effectRef>
          <a:fontRef idx="minor">
            <a:schemeClr val="dk1"/>
          </a:fontRef>
        </p:style>
        <p:txBody>
          <a:bodyPr rtlCol="0" anchor="ctr"/>
          <a:lstStyle/>
          <a:p>
            <a:endParaRPr lang="es-CL" b="1" dirty="0"/>
          </a:p>
        </p:txBody>
      </p:sp>
      <p:sp>
        <p:nvSpPr>
          <p:cNvPr id="55" name="CuadroTexto 54"/>
          <p:cNvSpPr txBox="1"/>
          <p:nvPr/>
        </p:nvSpPr>
        <p:spPr>
          <a:xfrm>
            <a:off x="296742" y="2801217"/>
            <a:ext cx="8352928" cy="523220"/>
          </a:xfrm>
          <a:prstGeom prst="rect">
            <a:avLst/>
          </a:prstGeom>
          <a:noFill/>
        </p:spPr>
        <p:txBody>
          <a:bodyPr wrap="square" rtlCol="0">
            <a:spAutoFit/>
          </a:bodyPr>
          <a:lstStyle/>
          <a:p>
            <a:r>
              <a:rPr lang="es-CL" sz="1400" dirty="0" smtClean="0">
                <a:solidFill>
                  <a:schemeClr val="bg1"/>
                </a:solidFill>
              </a:rPr>
              <a:t>No mantener compromisos pendientes con </a:t>
            </a:r>
            <a:r>
              <a:rPr lang="es-CL" sz="1100" dirty="0" smtClean="0">
                <a:solidFill>
                  <a:schemeClr val="bg1"/>
                </a:solidFill>
              </a:rPr>
              <a:t>CONICYT</a:t>
            </a:r>
            <a:r>
              <a:rPr lang="es-CL" sz="1400" dirty="0" smtClean="0">
                <a:solidFill>
                  <a:schemeClr val="bg1"/>
                </a:solidFill>
              </a:rPr>
              <a:t> relativos a sus informes técnicos y declaraciones de gastos, al momento de la postulación</a:t>
            </a:r>
            <a:endParaRPr lang="es-CL" sz="1400" dirty="0">
              <a:solidFill>
                <a:schemeClr val="bg1"/>
              </a:solidFill>
            </a:endParaRPr>
          </a:p>
        </p:txBody>
      </p:sp>
      <p:sp>
        <p:nvSpPr>
          <p:cNvPr id="56" name="43 Rectángulo redondeado"/>
          <p:cNvSpPr/>
          <p:nvPr/>
        </p:nvSpPr>
        <p:spPr>
          <a:xfrm>
            <a:off x="259939" y="3420656"/>
            <a:ext cx="8496944" cy="405741"/>
          </a:xfrm>
          <a:prstGeom prst="roundRect">
            <a:avLst/>
          </a:prstGeom>
          <a:gradFill flip="none" rotWithShape="1">
            <a:gsLst>
              <a:gs pos="0">
                <a:srgbClr val="A2FF4B">
                  <a:tint val="66000"/>
                  <a:satMod val="160000"/>
                </a:srgbClr>
              </a:gs>
              <a:gs pos="50000">
                <a:srgbClr val="A2FF4B">
                  <a:tint val="44500"/>
                  <a:satMod val="160000"/>
                </a:srgbClr>
              </a:gs>
              <a:gs pos="100000">
                <a:srgbClr val="A2FF4B">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r>
              <a:rPr lang="es-CL" sz="1400" dirty="0" smtClean="0">
                <a:solidFill>
                  <a:schemeClr val="bg1"/>
                </a:solidFill>
                <a:latin typeface="Arial" pitchFamily="34" charset="0"/>
              </a:rPr>
              <a:t>Poseer Personalidad Jurídica</a:t>
            </a:r>
            <a:endParaRPr lang="es-CL" sz="1400" dirty="0">
              <a:solidFill>
                <a:schemeClr val="bg1"/>
              </a:solidFill>
              <a:latin typeface="Arial" pitchFamily="34" charset="0"/>
            </a:endParaRPr>
          </a:p>
        </p:txBody>
      </p:sp>
      <p:sp>
        <p:nvSpPr>
          <p:cNvPr id="57" name="43 Rectángulo redondeado"/>
          <p:cNvSpPr/>
          <p:nvPr/>
        </p:nvSpPr>
        <p:spPr>
          <a:xfrm>
            <a:off x="251520" y="3896481"/>
            <a:ext cx="8470158" cy="881451"/>
          </a:xfrm>
          <a:prstGeom prst="roundRect">
            <a:avLst/>
          </a:prstGeom>
          <a:solidFill>
            <a:srgbClr val="CC99FF"/>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s-CL" sz="1400" dirty="0" smtClean="0">
                <a:solidFill>
                  <a:schemeClr val="bg1"/>
                </a:solidFill>
                <a:latin typeface="Arial" pitchFamily="34" charset="0"/>
              </a:rPr>
              <a:t>Presentación: Los proyectos deberán contener toda la información requerida en el formulario de presentación n(incluyendo anexos y medios de verificación que se soliciten). En caso de ausencia de cualquiera de las firmas solicitadas o de no postular bajo las condiciones establecidas respecto a la Forma.</a:t>
            </a:r>
            <a:endParaRPr lang="es-CL" sz="1400" dirty="0">
              <a:solidFill>
                <a:schemeClr val="bg1"/>
              </a:solidFill>
              <a:latin typeface="Arial" pitchFamily="34" charset="0"/>
            </a:endParaRPr>
          </a:p>
        </p:txBody>
      </p:sp>
      <p:sp>
        <p:nvSpPr>
          <p:cNvPr id="60" name="43 Rectángulo redondeado"/>
          <p:cNvSpPr/>
          <p:nvPr/>
        </p:nvSpPr>
        <p:spPr>
          <a:xfrm>
            <a:off x="275039" y="4848016"/>
            <a:ext cx="8470158" cy="881451"/>
          </a:xfrm>
          <a:prstGeom prst="roundRect">
            <a:avLst/>
          </a:prstGeom>
          <a:solidFill>
            <a:srgbClr val="CC99FF"/>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s-CL" sz="1400" dirty="0" smtClean="0">
                <a:solidFill>
                  <a:schemeClr val="bg1"/>
                </a:solidFill>
                <a:latin typeface="Arial" pitchFamily="34" charset="0"/>
              </a:rPr>
              <a:t>Pertinencia: Los proyectos deberán abordar al menos uno de los objetivos y actividades especificados en el punto 2.2 y </a:t>
            </a:r>
            <a:r>
              <a:rPr lang="es-CL" sz="1400" b="1" dirty="0" smtClean="0">
                <a:solidFill>
                  <a:schemeClr val="bg1"/>
                </a:solidFill>
                <a:latin typeface="Arial" pitchFamily="34" charset="0"/>
              </a:rPr>
              <a:t>de manera imperativa el de consolidación científica</a:t>
            </a:r>
            <a:r>
              <a:rPr lang="es-CL" sz="1400" dirty="0" smtClean="0">
                <a:solidFill>
                  <a:schemeClr val="bg1"/>
                </a:solidFill>
                <a:latin typeface="Arial" pitchFamily="34" charset="0"/>
              </a:rPr>
              <a:t>.</a:t>
            </a:r>
          </a:p>
          <a:p>
            <a:r>
              <a:rPr lang="es-CL" sz="1400" dirty="0" smtClean="0">
                <a:solidFill>
                  <a:schemeClr val="bg1"/>
                </a:solidFill>
                <a:latin typeface="Arial" pitchFamily="34" charset="0"/>
              </a:rPr>
              <a:t>Si un centro presentase más de un proyecto, será admisible aquel que cumpliendo con todos los requisitos y criterios de admisibilidad, haya sido recibido formalmente primero por CONICYT.</a:t>
            </a:r>
            <a:endParaRPr lang="es-CL" sz="1400" dirty="0">
              <a:solidFill>
                <a:schemeClr val="bg1"/>
              </a:solidFill>
              <a:latin typeface="Arial" pitchFamily="34" charset="0"/>
            </a:endParaRPr>
          </a:p>
        </p:txBody>
      </p:sp>
      <p:sp>
        <p:nvSpPr>
          <p:cNvPr id="61" name="43 Rectángulo redondeado"/>
          <p:cNvSpPr/>
          <p:nvPr/>
        </p:nvSpPr>
        <p:spPr>
          <a:xfrm>
            <a:off x="296742" y="5799551"/>
            <a:ext cx="8470158" cy="581777"/>
          </a:xfrm>
          <a:prstGeom prst="roundRect">
            <a:avLst/>
          </a:prstGeom>
          <a:solidFill>
            <a:srgbClr val="CC99FF"/>
          </a:solidFill>
          <a:ln>
            <a:noFill/>
          </a:ln>
        </p:spPr>
        <p:style>
          <a:lnRef idx="2">
            <a:schemeClr val="accent1"/>
          </a:lnRef>
          <a:fillRef idx="1">
            <a:schemeClr val="lt1"/>
          </a:fillRef>
          <a:effectRef idx="0">
            <a:schemeClr val="accent1"/>
          </a:effectRef>
          <a:fontRef idx="minor">
            <a:schemeClr val="dk1"/>
          </a:fontRef>
        </p:style>
        <p:txBody>
          <a:bodyPr rtlCol="0" anchor="ctr"/>
          <a:lstStyle/>
          <a:p>
            <a:r>
              <a:rPr lang="es-CL" sz="1400" dirty="0" smtClean="0">
                <a:solidFill>
                  <a:schemeClr val="bg1"/>
                </a:solidFill>
                <a:latin typeface="Arial" pitchFamily="34" charset="0"/>
              </a:rPr>
              <a:t>Duración y financiamiento: Los proyectos deberán cumplir con las condiciones de duración y financiamiento en las presentes bases.</a:t>
            </a:r>
            <a:endParaRPr lang="es-CL" sz="1400" dirty="0">
              <a:solidFill>
                <a:schemeClr val="bg1"/>
              </a:solidFill>
              <a:latin typeface="Arial" pitchFamily="34" charset="0"/>
            </a:endParaRPr>
          </a:p>
        </p:txBody>
      </p:sp>
    </p:spTree>
    <p:extLst>
      <p:ext uri="{BB962C8B-B14F-4D97-AF65-F5344CB8AC3E}">
        <p14:creationId xmlns:p14="http://schemas.microsoft.com/office/powerpoint/2010/main" val="346154032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43 Rectángulo redondeado"/>
          <p:cNvSpPr/>
          <p:nvPr/>
        </p:nvSpPr>
        <p:spPr>
          <a:xfrm>
            <a:off x="152726" y="1157606"/>
            <a:ext cx="8496944" cy="595830"/>
          </a:xfrm>
          <a:prstGeom prst="roundRect">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endParaRPr lang="es-CL" b="1" dirty="0"/>
          </a:p>
        </p:txBody>
      </p:sp>
      <p:sp>
        <p:nvSpPr>
          <p:cNvPr id="2" name="1 Marcador de número de diapositiva"/>
          <p:cNvSpPr>
            <a:spLocks noGrp="1"/>
          </p:cNvSpPr>
          <p:nvPr>
            <p:ph type="sldNum" sz="quarter" idx="4294967295"/>
          </p:nvPr>
        </p:nvSpPr>
        <p:spPr>
          <a:xfrm>
            <a:off x="6831013" y="6304235"/>
            <a:ext cx="2133600" cy="365125"/>
          </a:xfrm>
        </p:spPr>
        <p:txBody>
          <a:bodyPr/>
          <a:lstStyle/>
          <a:p>
            <a:pPr>
              <a:defRPr/>
            </a:pPr>
            <a:fld id="{A041E64F-5459-4411-AAB3-11499B73FFA2}" type="slidenum">
              <a:rPr lang="es-ES_tradnl" smtClean="0">
                <a:solidFill>
                  <a:schemeClr val="bg1">
                    <a:lumMod val="65000"/>
                    <a:lumOff val="35000"/>
                  </a:schemeClr>
                </a:solidFill>
              </a:rPr>
              <a:pPr>
                <a:defRPr/>
              </a:pPr>
              <a:t>4</a:t>
            </a:fld>
            <a:endParaRPr lang="es-ES_tradnl" dirty="0">
              <a:solidFill>
                <a:schemeClr val="bg1">
                  <a:lumMod val="65000"/>
                  <a:lumOff val="35000"/>
                </a:schemeClr>
              </a:solidFill>
            </a:endParaRPr>
          </a:p>
        </p:txBody>
      </p:sp>
      <p:sp>
        <p:nvSpPr>
          <p:cNvPr id="8" name="11 Título"/>
          <p:cNvSpPr txBox="1">
            <a:spLocks/>
          </p:cNvSpPr>
          <p:nvPr/>
        </p:nvSpPr>
        <p:spPr>
          <a:xfrm>
            <a:off x="395536" y="332656"/>
            <a:ext cx="6840760" cy="638944"/>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algn="just">
              <a:lnSpc>
                <a:spcPct val="150000"/>
              </a:lnSpc>
              <a:spcBef>
                <a:spcPts val="1800"/>
              </a:spcBef>
            </a:pPr>
            <a:r>
              <a:rPr lang="es-CL" sz="2800" b="1" dirty="0" smtClean="0">
                <a:solidFill>
                  <a:schemeClr val="bg1"/>
                </a:solidFill>
              </a:rPr>
              <a:t>Financiamiento del proyecto</a:t>
            </a:r>
            <a:endParaRPr lang="es-CL" sz="2800" b="1" dirty="0">
              <a:solidFill>
                <a:schemeClr val="bg1"/>
              </a:solidFill>
            </a:endParaRPr>
          </a:p>
        </p:txBody>
      </p:sp>
      <p:sp>
        <p:nvSpPr>
          <p:cNvPr id="12" name="CuadroTexto 11"/>
          <p:cNvSpPr txBox="1"/>
          <p:nvPr/>
        </p:nvSpPr>
        <p:spPr>
          <a:xfrm>
            <a:off x="203209" y="1168152"/>
            <a:ext cx="8352928" cy="738664"/>
          </a:xfrm>
          <a:prstGeom prst="rect">
            <a:avLst/>
          </a:prstGeom>
          <a:noFill/>
        </p:spPr>
        <p:txBody>
          <a:bodyPr wrap="square" rtlCol="0">
            <a:spAutoFit/>
          </a:bodyPr>
          <a:lstStyle/>
          <a:p>
            <a:pPr lvl="0"/>
            <a:r>
              <a:rPr lang="es-CL" sz="1400" dirty="0" smtClean="0">
                <a:solidFill>
                  <a:schemeClr val="bg1"/>
                </a:solidFill>
              </a:rPr>
              <a:t>Aportes. </a:t>
            </a:r>
            <a:r>
              <a:rPr lang="es-CL" sz="1400" dirty="0">
                <a:solidFill>
                  <a:schemeClr val="bg1"/>
                </a:solidFill>
              </a:rPr>
              <a:t>El límite máximo de financiamiento a solicitar por CONICYT para la ejecución total del proyecto, es de $600.000.000.- (seiscientos millones de pesos).</a:t>
            </a:r>
          </a:p>
          <a:p>
            <a:endParaRPr lang="es-CL" sz="1400" dirty="0">
              <a:solidFill>
                <a:schemeClr val="bg1"/>
              </a:solidFill>
            </a:endParaRPr>
          </a:p>
        </p:txBody>
      </p:sp>
      <p:sp>
        <p:nvSpPr>
          <p:cNvPr id="54" name="43 Rectángulo redondeado"/>
          <p:cNvSpPr/>
          <p:nvPr/>
        </p:nvSpPr>
        <p:spPr>
          <a:xfrm>
            <a:off x="152726" y="2831855"/>
            <a:ext cx="8496944" cy="619439"/>
          </a:xfrm>
          <a:prstGeom prst="roundRect">
            <a:avLst/>
          </a:prstGeom>
          <a:gradFill flip="none" rotWithShape="1">
            <a:gsLst>
              <a:gs pos="0">
                <a:srgbClr val="9999FF">
                  <a:shade val="30000"/>
                  <a:satMod val="115000"/>
                </a:srgbClr>
              </a:gs>
              <a:gs pos="39000">
                <a:srgbClr val="A6A6E8"/>
              </a:gs>
              <a:gs pos="100000">
                <a:srgbClr val="9999FF">
                  <a:shade val="100000"/>
                  <a:satMod val="115000"/>
                </a:srgbClr>
              </a:gs>
            </a:gsLst>
            <a:path path="circle">
              <a:fillToRect l="100000" t="100000"/>
            </a:path>
            <a:tileRect r="-100000" b="-100000"/>
          </a:gradFill>
          <a:ln>
            <a:noFill/>
          </a:ln>
        </p:spPr>
        <p:style>
          <a:lnRef idx="2">
            <a:schemeClr val="accent1"/>
          </a:lnRef>
          <a:fillRef idx="1">
            <a:schemeClr val="lt1"/>
          </a:fillRef>
          <a:effectRef idx="0">
            <a:schemeClr val="accent1"/>
          </a:effectRef>
          <a:fontRef idx="minor">
            <a:schemeClr val="dk1"/>
          </a:fontRef>
        </p:style>
        <p:txBody>
          <a:bodyPr rtlCol="0" anchor="ctr"/>
          <a:lstStyle/>
          <a:p>
            <a:endParaRPr lang="es-CL" b="1" dirty="0"/>
          </a:p>
        </p:txBody>
      </p:sp>
      <p:sp>
        <p:nvSpPr>
          <p:cNvPr id="55" name="CuadroTexto 54"/>
          <p:cNvSpPr txBox="1"/>
          <p:nvPr/>
        </p:nvSpPr>
        <p:spPr>
          <a:xfrm>
            <a:off x="251446" y="2838272"/>
            <a:ext cx="8352928" cy="523220"/>
          </a:xfrm>
          <a:prstGeom prst="rect">
            <a:avLst/>
          </a:prstGeom>
          <a:noFill/>
        </p:spPr>
        <p:txBody>
          <a:bodyPr wrap="square" rtlCol="0">
            <a:spAutoFit/>
          </a:bodyPr>
          <a:lstStyle/>
          <a:p>
            <a:r>
              <a:rPr lang="es-CL" sz="1400" dirty="0" smtClean="0">
                <a:solidFill>
                  <a:schemeClr val="bg1"/>
                </a:solidFill>
              </a:rPr>
              <a:t>Asimismo el Centro Regional o las instituciones participantes, podrán efectuar cualquier otro aporte durante la ejecución del proyecto.</a:t>
            </a:r>
            <a:endParaRPr lang="es-CL" sz="1400" dirty="0">
              <a:solidFill>
                <a:schemeClr val="bg1"/>
              </a:solidFill>
            </a:endParaRPr>
          </a:p>
        </p:txBody>
      </p:sp>
      <p:sp>
        <p:nvSpPr>
          <p:cNvPr id="56" name="43 Rectángulo redondeado"/>
          <p:cNvSpPr/>
          <p:nvPr/>
        </p:nvSpPr>
        <p:spPr>
          <a:xfrm>
            <a:off x="152726" y="1785062"/>
            <a:ext cx="8496944" cy="917990"/>
          </a:xfrm>
          <a:prstGeom prst="roundRect">
            <a:avLst/>
          </a:prstGeom>
          <a:gradFill flip="none" rotWithShape="1">
            <a:gsLst>
              <a:gs pos="0">
                <a:srgbClr val="A2FF4B">
                  <a:tint val="66000"/>
                  <a:satMod val="160000"/>
                </a:srgbClr>
              </a:gs>
              <a:gs pos="50000">
                <a:srgbClr val="A2FF4B">
                  <a:tint val="44500"/>
                  <a:satMod val="160000"/>
                </a:srgbClr>
              </a:gs>
              <a:gs pos="100000">
                <a:srgbClr val="A2FF4B">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r>
              <a:rPr lang="es-CL" sz="1400" dirty="0" smtClean="0">
                <a:solidFill>
                  <a:schemeClr val="bg1"/>
                </a:solidFill>
                <a:latin typeface="Arial" pitchFamily="34" charset="0"/>
              </a:rPr>
              <a:t>Adicional al aporte solicitado a CONICYT, el proyecto podrá contemplar aportes pecuniarios complementarios, provenientes de otras instituciones participantes, en especial del Gobierno Regional, los que deberán ser incorporados en la ejecución del proyecto. El porcentaje que se aporte en relación al costo total del proyecto será positivamente valorado en la evaluación del mismo.</a:t>
            </a:r>
            <a:endParaRPr lang="es-CL" sz="1400" dirty="0">
              <a:solidFill>
                <a:schemeClr val="bg1"/>
              </a:solidFill>
              <a:latin typeface="Arial" pitchFamily="34" charset="0"/>
            </a:endParaRPr>
          </a:p>
        </p:txBody>
      </p:sp>
      <p:grpSp>
        <p:nvGrpSpPr>
          <p:cNvPr id="13" name="Grupo 12"/>
          <p:cNvGrpSpPr/>
          <p:nvPr/>
        </p:nvGrpSpPr>
        <p:grpSpPr>
          <a:xfrm>
            <a:off x="162915" y="3775757"/>
            <a:ext cx="736678" cy="1880957"/>
            <a:chOff x="360047" y="2678240"/>
            <a:chExt cx="960704" cy="1880957"/>
          </a:xfrm>
          <a:scene3d>
            <a:camera prst="orthographicFront"/>
            <a:lightRig rig="flat" dir="t"/>
          </a:scene3d>
        </p:grpSpPr>
        <p:sp>
          <p:nvSpPr>
            <p:cNvPr id="14" name="Rectángulo 13"/>
            <p:cNvSpPr/>
            <p:nvPr/>
          </p:nvSpPr>
          <p:spPr>
            <a:xfrm rot="16200000">
              <a:off x="-100079" y="3138366"/>
              <a:ext cx="1880956" cy="960703"/>
            </a:xfrm>
            <a:prstGeom prst="rect">
              <a:avLst/>
            </a:prstGeom>
            <a:sp3d prstMaterial="dkEdge">
              <a:bevelT w="8200" h="38100"/>
            </a:sp3d>
          </p:spPr>
          <p:style>
            <a:lnRef idx="2">
              <a:schemeClr val="accent1"/>
            </a:lnRef>
            <a:fillRef idx="1">
              <a:schemeClr val="lt1"/>
            </a:fillRef>
            <a:effectRef idx="0">
              <a:schemeClr val="accent1"/>
            </a:effectRef>
            <a:fontRef idx="minor">
              <a:schemeClr val="dk1"/>
            </a:fontRef>
          </p:style>
        </p:sp>
        <p:sp>
          <p:nvSpPr>
            <p:cNvPr id="15" name="Rectángulo 14"/>
            <p:cNvSpPr/>
            <p:nvPr/>
          </p:nvSpPr>
          <p:spPr>
            <a:xfrm rot="16200000">
              <a:off x="-100078" y="3138367"/>
              <a:ext cx="1880956" cy="960703"/>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txBody>
            <a:bodyPr spcFirstLastPara="0" vert="horz" wrap="square" lIns="15240" tIns="15240" rIns="15240" bIns="15240" numCol="1" spcCol="1270" anchor="ctr" anchorCtr="0">
              <a:noAutofit/>
            </a:bodyPr>
            <a:lstStyle/>
            <a:p>
              <a:pPr algn="ctr" defTabSz="1066800">
                <a:lnSpc>
                  <a:spcPct val="90000"/>
                </a:lnSpc>
                <a:spcAft>
                  <a:spcPct val="35000"/>
                </a:spcAft>
              </a:pPr>
              <a:r>
                <a:rPr lang="es-CL" sz="2400" b="1" dirty="0"/>
                <a:t>ÍTEMS FINANCIABLES</a:t>
              </a:r>
              <a:endParaRPr lang="es-CL" sz="2400" b="1" dirty="0"/>
            </a:p>
          </p:txBody>
        </p:sp>
      </p:grpSp>
      <p:grpSp>
        <p:nvGrpSpPr>
          <p:cNvPr id="16" name="Grupo 15"/>
          <p:cNvGrpSpPr/>
          <p:nvPr/>
        </p:nvGrpSpPr>
        <p:grpSpPr>
          <a:xfrm>
            <a:off x="1007999" y="4045244"/>
            <a:ext cx="3419985" cy="327979"/>
            <a:chOff x="1872209" y="2968103"/>
            <a:chExt cx="6273290" cy="370245"/>
          </a:xfrm>
          <a:solidFill>
            <a:srgbClr val="66CCFF"/>
          </a:solidFill>
          <a:scene3d>
            <a:camera prst="orthographicFront"/>
            <a:lightRig rig="flat" dir="t"/>
          </a:scene3d>
        </p:grpSpPr>
        <p:sp>
          <p:nvSpPr>
            <p:cNvPr id="17" name="Rectángulo 16"/>
            <p:cNvSpPr/>
            <p:nvPr/>
          </p:nvSpPr>
          <p:spPr>
            <a:xfrm>
              <a:off x="1872209" y="2968103"/>
              <a:ext cx="6273290" cy="370245"/>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18" name="Rectángulo 17"/>
            <p:cNvSpPr/>
            <p:nvPr/>
          </p:nvSpPr>
          <p:spPr>
            <a:xfrm>
              <a:off x="1872209" y="2968103"/>
              <a:ext cx="6273290" cy="370245"/>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CL" sz="2000" kern="1200" dirty="0" smtClean="0"/>
                <a:t>Equipos</a:t>
              </a:r>
              <a:endParaRPr lang="es-CL" sz="2000" kern="1200" dirty="0" smtClean="0"/>
            </a:p>
          </p:txBody>
        </p:sp>
      </p:grpSp>
      <p:grpSp>
        <p:nvGrpSpPr>
          <p:cNvPr id="19" name="Grupo 18"/>
          <p:cNvGrpSpPr/>
          <p:nvPr/>
        </p:nvGrpSpPr>
        <p:grpSpPr>
          <a:xfrm>
            <a:off x="1002344" y="4415966"/>
            <a:ext cx="3398854" cy="363553"/>
            <a:chOff x="1872209" y="3403316"/>
            <a:chExt cx="6313272" cy="339183"/>
          </a:xfrm>
          <a:scene3d>
            <a:camera prst="orthographicFront"/>
            <a:lightRig rig="flat" dir="t"/>
          </a:scene3d>
        </p:grpSpPr>
        <p:sp>
          <p:nvSpPr>
            <p:cNvPr id="20" name="Rectángulo 19"/>
            <p:cNvSpPr/>
            <p:nvPr/>
          </p:nvSpPr>
          <p:spPr>
            <a:xfrm>
              <a:off x="1902941" y="3437511"/>
              <a:ext cx="6282540" cy="304988"/>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21" name="Rectángulo 20"/>
            <p:cNvSpPr/>
            <p:nvPr/>
          </p:nvSpPr>
          <p:spPr>
            <a:xfrm>
              <a:off x="1872209" y="3403316"/>
              <a:ext cx="6273290" cy="315690"/>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CL" sz="2000" kern="1200" dirty="0" smtClean="0"/>
                <a:t>Material Fungible</a:t>
              </a:r>
              <a:endParaRPr lang="es-CL" sz="2000" kern="1200" dirty="0"/>
            </a:p>
          </p:txBody>
        </p:sp>
      </p:grpSp>
      <p:grpSp>
        <p:nvGrpSpPr>
          <p:cNvPr id="22" name="Grupo 21"/>
          <p:cNvGrpSpPr/>
          <p:nvPr/>
        </p:nvGrpSpPr>
        <p:grpSpPr>
          <a:xfrm>
            <a:off x="1009721" y="5214762"/>
            <a:ext cx="3391477" cy="332171"/>
            <a:chOff x="1872209" y="3831823"/>
            <a:chExt cx="6279672" cy="292829"/>
          </a:xfrm>
          <a:scene3d>
            <a:camera prst="orthographicFront"/>
            <a:lightRig rig="flat" dir="t"/>
          </a:scene3d>
        </p:grpSpPr>
        <p:sp>
          <p:nvSpPr>
            <p:cNvPr id="23" name="Rectángulo 22"/>
            <p:cNvSpPr/>
            <p:nvPr/>
          </p:nvSpPr>
          <p:spPr>
            <a:xfrm>
              <a:off x="1872209" y="3831823"/>
              <a:ext cx="6273290" cy="292829"/>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24" name="Rectángulo 23"/>
            <p:cNvSpPr/>
            <p:nvPr/>
          </p:nvSpPr>
          <p:spPr>
            <a:xfrm>
              <a:off x="1878591" y="3911780"/>
              <a:ext cx="6273290" cy="14036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CL" sz="2000" kern="1200" dirty="0" smtClean="0"/>
                <a:t>Publicaciones y Seminarios</a:t>
              </a:r>
              <a:endParaRPr lang="es-CL" sz="2000" kern="1200" dirty="0" smtClean="0"/>
            </a:p>
          </p:txBody>
        </p:sp>
      </p:grpSp>
      <p:grpSp>
        <p:nvGrpSpPr>
          <p:cNvPr id="25" name="Grupo 24"/>
          <p:cNvGrpSpPr/>
          <p:nvPr/>
        </p:nvGrpSpPr>
        <p:grpSpPr>
          <a:xfrm>
            <a:off x="1039951" y="3721346"/>
            <a:ext cx="3388033" cy="263417"/>
            <a:chOff x="1872209" y="2968101"/>
            <a:chExt cx="6273290" cy="400297"/>
          </a:xfrm>
          <a:scene3d>
            <a:camera prst="orthographicFront"/>
            <a:lightRig rig="flat" dir="t"/>
          </a:scene3d>
        </p:grpSpPr>
        <p:sp>
          <p:nvSpPr>
            <p:cNvPr id="26" name="Rectángulo 25"/>
            <p:cNvSpPr/>
            <p:nvPr/>
          </p:nvSpPr>
          <p:spPr>
            <a:xfrm>
              <a:off x="1872209" y="2968103"/>
              <a:ext cx="6273290" cy="310777"/>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27" name="Rectángulo 26"/>
            <p:cNvSpPr/>
            <p:nvPr/>
          </p:nvSpPr>
          <p:spPr>
            <a:xfrm>
              <a:off x="1872209" y="2968101"/>
              <a:ext cx="6273290" cy="400297"/>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CL" sz="2000" kern="1200" dirty="0" smtClean="0"/>
                <a:t>Remuneraciones y Honorarios</a:t>
              </a:r>
              <a:endParaRPr lang="es-CL" sz="2000" kern="1200" dirty="0" smtClean="0"/>
            </a:p>
          </p:txBody>
        </p:sp>
      </p:grpSp>
      <p:grpSp>
        <p:nvGrpSpPr>
          <p:cNvPr id="28" name="Grupo 27"/>
          <p:cNvGrpSpPr/>
          <p:nvPr/>
        </p:nvGrpSpPr>
        <p:grpSpPr>
          <a:xfrm>
            <a:off x="1009720" y="4832506"/>
            <a:ext cx="3388031" cy="331410"/>
            <a:chOff x="1872209" y="3884781"/>
            <a:chExt cx="6273290" cy="385021"/>
          </a:xfrm>
          <a:scene3d>
            <a:camera prst="orthographicFront"/>
            <a:lightRig rig="flat" dir="t"/>
          </a:scene3d>
        </p:grpSpPr>
        <p:sp>
          <p:nvSpPr>
            <p:cNvPr id="29" name="Rectángulo 28"/>
            <p:cNvSpPr/>
            <p:nvPr/>
          </p:nvSpPr>
          <p:spPr>
            <a:xfrm>
              <a:off x="1872209" y="3884781"/>
              <a:ext cx="6273290" cy="385021"/>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30" name="Rectángulo 29"/>
            <p:cNvSpPr/>
            <p:nvPr/>
          </p:nvSpPr>
          <p:spPr>
            <a:xfrm>
              <a:off x="1872209" y="3928338"/>
              <a:ext cx="6273290" cy="263460"/>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CL" sz="2000" kern="1200" dirty="0" smtClean="0"/>
                <a:t>Pasajes y Viáticos</a:t>
              </a:r>
              <a:endParaRPr lang="es-CL" sz="2000" kern="1200" dirty="0" smtClean="0"/>
            </a:p>
          </p:txBody>
        </p:sp>
      </p:grpSp>
      <p:grpSp>
        <p:nvGrpSpPr>
          <p:cNvPr id="31" name="Grupo 30"/>
          <p:cNvGrpSpPr/>
          <p:nvPr/>
        </p:nvGrpSpPr>
        <p:grpSpPr>
          <a:xfrm>
            <a:off x="989706" y="5535881"/>
            <a:ext cx="3442678" cy="365439"/>
            <a:chOff x="1822612" y="3831823"/>
            <a:chExt cx="6322887" cy="385021"/>
          </a:xfrm>
          <a:scene3d>
            <a:camera prst="orthographicFront"/>
            <a:lightRig rig="flat" dir="t"/>
          </a:scene3d>
        </p:grpSpPr>
        <p:sp>
          <p:nvSpPr>
            <p:cNvPr id="32" name="Rectángulo 31"/>
            <p:cNvSpPr/>
            <p:nvPr/>
          </p:nvSpPr>
          <p:spPr>
            <a:xfrm>
              <a:off x="1822612" y="3888774"/>
              <a:ext cx="6273290" cy="305600"/>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33" name="Rectángulo 32"/>
            <p:cNvSpPr/>
            <p:nvPr/>
          </p:nvSpPr>
          <p:spPr>
            <a:xfrm>
              <a:off x="1872209" y="3831823"/>
              <a:ext cx="6273290" cy="38502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CL" sz="2000" kern="1200" dirty="0" smtClean="0"/>
                <a:t>Gastos de operación</a:t>
              </a:r>
              <a:endParaRPr lang="es-CL" sz="2000" kern="1200" dirty="0" smtClean="0"/>
            </a:p>
          </p:txBody>
        </p:sp>
      </p:grpSp>
      <p:sp>
        <p:nvSpPr>
          <p:cNvPr id="34" name="CuadroTexto 33"/>
          <p:cNvSpPr txBox="1"/>
          <p:nvPr/>
        </p:nvSpPr>
        <p:spPr>
          <a:xfrm>
            <a:off x="94174" y="5904292"/>
            <a:ext cx="4971818" cy="600164"/>
          </a:xfrm>
          <a:prstGeom prst="rect">
            <a:avLst/>
          </a:prstGeom>
          <a:noFill/>
        </p:spPr>
        <p:txBody>
          <a:bodyPr wrap="square" rtlCol="0">
            <a:spAutoFit/>
          </a:bodyPr>
          <a:lstStyle/>
          <a:p>
            <a:r>
              <a:rPr lang="es-CL" sz="1100" dirty="0" smtClean="0">
                <a:solidFill>
                  <a:schemeClr val="bg1"/>
                </a:solidFill>
              </a:rPr>
              <a:t>Para todos los ítems señalados, se deben aplicar los procedimientos referenciales contenidos en el “Manual de declaración de gastos de proyectos de Centros Regionales”.</a:t>
            </a:r>
            <a:endParaRPr lang="es-CL" sz="1100" dirty="0">
              <a:solidFill>
                <a:schemeClr val="bg1"/>
              </a:solidFill>
            </a:endParaRPr>
          </a:p>
        </p:txBody>
      </p:sp>
      <p:grpSp>
        <p:nvGrpSpPr>
          <p:cNvPr id="36" name="Grupo 35"/>
          <p:cNvGrpSpPr/>
          <p:nvPr/>
        </p:nvGrpSpPr>
        <p:grpSpPr>
          <a:xfrm>
            <a:off x="4702836" y="3698872"/>
            <a:ext cx="3950029" cy="415295"/>
            <a:chOff x="568400" y="3138366"/>
            <a:chExt cx="1684263" cy="982851"/>
          </a:xfrm>
          <a:solidFill>
            <a:srgbClr val="CC99FF"/>
          </a:solidFill>
          <a:scene3d>
            <a:camera prst="orthographicFront"/>
            <a:lightRig rig="flat" dir="t"/>
          </a:scene3d>
        </p:grpSpPr>
        <p:sp>
          <p:nvSpPr>
            <p:cNvPr id="37" name="Rectángulo 36"/>
            <p:cNvSpPr/>
            <p:nvPr/>
          </p:nvSpPr>
          <p:spPr>
            <a:xfrm>
              <a:off x="568400" y="3138366"/>
              <a:ext cx="1684262" cy="960703"/>
            </a:xfrm>
            <a:prstGeom prst="rect">
              <a:avLst/>
            </a:prstGeom>
            <a:grpFill/>
            <a:ln>
              <a:solidFill>
                <a:srgbClr val="9966FF"/>
              </a:solidFill>
            </a:ln>
            <a:sp3d prstMaterial="dkEdge">
              <a:bevelT w="8200" h="38100"/>
            </a:sp3d>
          </p:spPr>
          <p:style>
            <a:lnRef idx="2">
              <a:schemeClr val="accent1"/>
            </a:lnRef>
            <a:fillRef idx="1">
              <a:schemeClr val="lt1"/>
            </a:fillRef>
            <a:effectRef idx="0">
              <a:schemeClr val="accent1"/>
            </a:effectRef>
            <a:fontRef idx="minor">
              <a:schemeClr val="dk1"/>
            </a:fontRef>
          </p:style>
        </p:sp>
        <p:sp>
          <p:nvSpPr>
            <p:cNvPr id="38" name="Rectángulo 37"/>
            <p:cNvSpPr/>
            <p:nvPr/>
          </p:nvSpPr>
          <p:spPr>
            <a:xfrm>
              <a:off x="568400" y="3160514"/>
              <a:ext cx="1684263" cy="960703"/>
            </a:xfrm>
            <a:prstGeom prst="rect">
              <a:avLst/>
            </a:prstGeom>
            <a:grpFill/>
            <a:ln>
              <a:solidFill>
                <a:srgbClr val="9966FF"/>
              </a:solidFill>
            </a:ln>
            <a:sp3d/>
          </p:spPr>
          <p:style>
            <a:lnRef idx="0">
              <a:scrgbClr r="0" g="0" b="0"/>
            </a:lnRef>
            <a:fillRef idx="0">
              <a:scrgbClr r="0" g="0" b="0"/>
            </a:fillRef>
            <a:effectRef idx="0">
              <a:scrgbClr r="0" g="0" b="0"/>
            </a:effectRef>
            <a:fontRef idx="minor">
              <a:schemeClr val="dk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s-CL" sz="2400" b="1" kern="1200" dirty="0" smtClean="0"/>
                <a:t>GASTOS NO FINANCIABLES</a:t>
              </a:r>
              <a:endParaRPr lang="es-CL" sz="2400" b="1" kern="1200" dirty="0"/>
            </a:p>
          </p:txBody>
        </p:sp>
      </p:grpSp>
      <p:sp>
        <p:nvSpPr>
          <p:cNvPr id="39" name="CuadroTexto 38"/>
          <p:cNvSpPr txBox="1"/>
          <p:nvPr/>
        </p:nvSpPr>
        <p:spPr>
          <a:xfrm>
            <a:off x="4699641" y="4154721"/>
            <a:ext cx="3950030" cy="2031325"/>
          </a:xfrm>
          <a:prstGeom prst="rect">
            <a:avLst/>
          </a:prstGeom>
          <a:solidFill>
            <a:srgbClr val="CC99FF"/>
          </a:solidFill>
        </p:spPr>
        <p:txBody>
          <a:bodyPr wrap="square" rtlCol="0">
            <a:spAutoFit/>
          </a:bodyPr>
          <a:lstStyle/>
          <a:p>
            <a:r>
              <a:rPr lang="es-CL" sz="1400" b="1" dirty="0" smtClean="0">
                <a:solidFill>
                  <a:schemeClr val="bg1"/>
                </a:solidFill>
              </a:rPr>
              <a:t>Este proyecto no financiará remuneraciones, ni honorarios, no otros ítems financiables señalados que ya estén siendo cubiertos por otros proyectos, a excepción del proyecto de continuidad vigente y sólo de manera complementaria hasta que el proyecto de continuidad finalice, siempre y cuando el proyecto así lo justifique.</a:t>
            </a:r>
            <a:endParaRPr lang="es-CL" sz="1400" b="1" dirty="0">
              <a:solidFill>
                <a:schemeClr val="bg1"/>
              </a:solidFill>
            </a:endParaRPr>
          </a:p>
        </p:txBody>
      </p:sp>
    </p:spTree>
    <p:extLst>
      <p:ext uri="{BB962C8B-B14F-4D97-AF65-F5344CB8AC3E}">
        <p14:creationId xmlns:p14="http://schemas.microsoft.com/office/powerpoint/2010/main" val="113681928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1 Título"/>
          <p:cNvSpPr txBox="1">
            <a:spLocks/>
          </p:cNvSpPr>
          <p:nvPr/>
        </p:nvSpPr>
        <p:spPr>
          <a:xfrm>
            <a:off x="149103" y="160538"/>
            <a:ext cx="7272808" cy="576064"/>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algn="just">
              <a:spcBef>
                <a:spcPts val="1800"/>
              </a:spcBef>
            </a:pPr>
            <a:r>
              <a:rPr lang="es-CL" sz="3600" b="1" dirty="0" smtClean="0">
                <a:solidFill>
                  <a:schemeClr val="bg1"/>
                </a:solidFill>
              </a:rPr>
              <a:t>Presentación de las propuestas</a:t>
            </a:r>
            <a:endParaRPr lang="es-CL" sz="3200" b="1" dirty="0"/>
          </a:p>
          <a:p>
            <a:pPr algn="just">
              <a:spcBef>
                <a:spcPts val="1800"/>
              </a:spcBef>
            </a:pPr>
            <a:endParaRPr lang="es-CL" sz="3600" b="1" dirty="0">
              <a:solidFill>
                <a:schemeClr val="bg1"/>
              </a:solidFill>
            </a:endParaRPr>
          </a:p>
          <a:p>
            <a:pPr algn="just">
              <a:spcBef>
                <a:spcPts val="1800"/>
              </a:spcBef>
            </a:pPr>
            <a:endParaRPr lang="es-CL" sz="3600" b="1" dirty="0" smtClean="0">
              <a:solidFill>
                <a:schemeClr val="bg1"/>
              </a:solidFill>
            </a:endParaRPr>
          </a:p>
          <a:p>
            <a:pPr algn="just">
              <a:spcBef>
                <a:spcPts val="1800"/>
              </a:spcBef>
            </a:pPr>
            <a:endParaRPr lang="es-CL" sz="3600" b="1" dirty="0">
              <a:solidFill>
                <a:schemeClr val="bg1"/>
              </a:solidFill>
            </a:endParaRPr>
          </a:p>
          <a:p>
            <a:pPr algn="just">
              <a:spcBef>
                <a:spcPts val="1800"/>
              </a:spcBef>
            </a:pPr>
            <a:endParaRPr lang="es-CL" sz="3600" b="1" dirty="0" smtClean="0">
              <a:solidFill>
                <a:schemeClr val="bg1"/>
              </a:solidFill>
            </a:endParaRPr>
          </a:p>
          <a:p>
            <a:pPr marL="457200" indent="-457200" algn="just">
              <a:spcBef>
                <a:spcPts val="1800"/>
              </a:spcBef>
              <a:buFont typeface="Wingdings" panose="05000000000000000000" pitchFamily="2" charset="2"/>
              <a:buChar char="Ø"/>
            </a:pPr>
            <a:endParaRPr lang="es-CL" sz="3600" b="1" u="sng" dirty="0">
              <a:solidFill>
                <a:schemeClr val="bg1"/>
              </a:solidFill>
            </a:endParaRPr>
          </a:p>
        </p:txBody>
      </p:sp>
      <p:sp>
        <p:nvSpPr>
          <p:cNvPr id="20" name="Rectángulo 19"/>
          <p:cNvSpPr/>
          <p:nvPr/>
        </p:nvSpPr>
        <p:spPr>
          <a:xfrm>
            <a:off x="149102" y="908721"/>
            <a:ext cx="8804917" cy="1872208"/>
          </a:xfrm>
          <a:prstGeom prst="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txBody>
          <a:bodyPr spcFirstLastPara="0" vert="horz" wrap="square" lIns="15240" tIns="15240" rIns="15240" bIns="15240" numCol="1" spcCol="1270" anchor="ctr" anchorCtr="0">
            <a:noAutofit/>
          </a:bodyPr>
          <a:lstStyle/>
          <a:p>
            <a:pPr marL="93663" lvl="1"/>
            <a:r>
              <a:rPr lang="es-CL" sz="1400" b="1" kern="12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FORMA</a:t>
            </a:r>
            <a:r>
              <a:rPr lang="es-CL" sz="1400" kern="1200" dirty="0" smtClean="0">
                <a:latin typeface="Verdana" panose="020B0604030504040204" pitchFamily="34" charset="0"/>
                <a:ea typeface="Verdana" panose="020B0604030504040204" pitchFamily="34" charset="0"/>
                <a:cs typeface="Verdana" panose="020B0604030504040204" pitchFamily="34" charset="0"/>
              </a:rPr>
              <a:t>. Los proyectos deberán </a:t>
            </a:r>
            <a:r>
              <a:rPr lang="es-ES" sz="1400" dirty="0">
                <a:latin typeface="Verdana" panose="020B0604030504040204" pitchFamily="34" charset="0"/>
                <a:ea typeface="Verdana" panose="020B0604030504040204" pitchFamily="34" charset="0"/>
                <a:cs typeface="Verdana" panose="020B0604030504040204" pitchFamily="34" charset="0"/>
              </a:rPr>
              <a:t>Los proyectos deberán presentarse en los </a:t>
            </a:r>
            <a:r>
              <a:rPr lang="es-ES" sz="1400" u="sng" dirty="0">
                <a:latin typeface="Verdana" panose="020B0604030504040204" pitchFamily="34" charset="0"/>
                <a:ea typeface="Verdana" panose="020B0604030504040204" pitchFamily="34" charset="0"/>
                <a:cs typeface="Verdana" panose="020B0604030504040204" pitchFamily="34" charset="0"/>
              </a:rPr>
              <a:t>formularios preestablecidos </a:t>
            </a:r>
            <a:r>
              <a:rPr lang="x-none" sz="1400" dirty="0">
                <a:latin typeface="Verdana" panose="020B0604030504040204" pitchFamily="34" charset="0"/>
                <a:ea typeface="Verdana" panose="020B0604030504040204" pitchFamily="34" charset="0"/>
                <a:cs typeface="Verdana" panose="020B0604030504040204" pitchFamily="34" charset="0"/>
              </a:rPr>
              <a:t> </a:t>
            </a:r>
            <a:r>
              <a:rPr lang="es-ES" sz="1400" dirty="0">
                <a:latin typeface="Verdana" panose="020B0604030504040204" pitchFamily="34" charset="0"/>
                <a:ea typeface="Verdana" panose="020B0604030504040204" pitchFamily="34" charset="0"/>
                <a:cs typeface="Verdana" panose="020B0604030504040204" pitchFamily="34" charset="0"/>
              </a:rPr>
              <a:t>sin modificar su formato. Pueden ser presentados de 2 maneras: física o electrónica</a:t>
            </a:r>
            <a:r>
              <a:rPr lang="es-ES" sz="1400" dirty="0" smtClean="0">
                <a:latin typeface="Verdana" panose="020B0604030504040204" pitchFamily="34" charset="0"/>
                <a:ea typeface="Verdana" panose="020B0604030504040204" pitchFamily="34" charset="0"/>
                <a:cs typeface="Verdana" panose="020B0604030504040204" pitchFamily="34" charset="0"/>
              </a:rPr>
              <a:t>.</a:t>
            </a:r>
          </a:p>
          <a:p>
            <a:pPr marL="685800" lvl="1" indent="-228600">
              <a:buAutoNum type="alphaLcParenR"/>
            </a:pPr>
            <a:r>
              <a:rPr lang="es-ES" sz="1400" dirty="0" smtClean="0">
                <a:latin typeface="Verdana" panose="020B0604030504040204" pitchFamily="34" charset="0"/>
                <a:ea typeface="Verdana" panose="020B0604030504040204" pitchFamily="34" charset="0"/>
                <a:cs typeface="Verdana" panose="020B0604030504040204" pitchFamily="34" charset="0"/>
              </a:rPr>
              <a:t>la </a:t>
            </a:r>
            <a:r>
              <a:rPr lang="es-ES" sz="1400" dirty="0">
                <a:latin typeface="Verdana" panose="020B0604030504040204" pitchFamily="34" charset="0"/>
                <a:ea typeface="Verdana" panose="020B0604030504040204" pitchFamily="34" charset="0"/>
                <a:cs typeface="Verdana" panose="020B0604030504040204" pitchFamily="34" charset="0"/>
              </a:rPr>
              <a:t>presentación física corresponde a 1 ejemplar en papel y 1 copia idéntica digital (CD), los cuales deberán ser entregados en un sobre en la Oficina de Partes de </a:t>
            </a:r>
            <a:r>
              <a:rPr lang="es-ES" sz="1400" dirty="0" smtClean="0">
                <a:latin typeface="Verdana" panose="020B0604030504040204" pitchFamily="34" charset="0"/>
                <a:ea typeface="Verdana" panose="020B0604030504040204" pitchFamily="34" charset="0"/>
                <a:cs typeface="Verdana" panose="020B0604030504040204" pitchFamily="34" charset="0"/>
              </a:rPr>
              <a:t>CONICYT.</a:t>
            </a:r>
          </a:p>
          <a:p>
            <a:pPr marL="685800" lvl="1" indent="-228600">
              <a:buAutoNum type="alphaLcParenR"/>
            </a:pPr>
            <a:r>
              <a:rPr lang="es-ES" sz="1400" dirty="0" smtClean="0">
                <a:latin typeface="Verdana" panose="020B0604030504040204" pitchFamily="34" charset="0"/>
                <a:ea typeface="Verdana" panose="020B0604030504040204" pitchFamily="34" charset="0"/>
                <a:cs typeface="Verdana" panose="020B0604030504040204" pitchFamily="34" charset="0"/>
              </a:rPr>
              <a:t>la </a:t>
            </a:r>
            <a:r>
              <a:rPr lang="es-ES" sz="1400" dirty="0">
                <a:latin typeface="Verdana" panose="020B0604030504040204" pitchFamily="34" charset="0"/>
                <a:ea typeface="Verdana" panose="020B0604030504040204" pitchFamily="34" charset="0"/>
                <a:cs typeface="Verdana" panose="020B0604030504040204" pitchFamily="34" charset="0"/>
              </a:rPr>
              <a:t>presentación electrónica, corresponde al envío del formulario con la información requerida que estará disponible en la página web </a:t>
            </a:r>
            <a:r>
              <a:rPr lang="es-ES" sz="1400" u="sng" dirty="0">
                <a:latin typeface="Verdana" panose="020B0604030504040204" pitchFamily="34" charset="0"/>
                <a:ea typeface="Verdana" panose="020B0604030504040204" pitchFamily="34" charset="0"/>
                <a:cs typeface="Verdana" panose="020B0604030504040204" pitchFamily="34" charset="0"/>
                <a:hlinkClick r:id="rId3"/>
              </a:rPr>
              <a:t>http://www.conicyt.cl</a:t>
            </a:r>
            <a:r>
              <a:rPr lang="es-ES" sz="1400" dirty="0">
                <a:latin typeface="Verdana" panose="020B0604030504040204" pitchFamily="34" charset="0"/>
                <a:ea typeface="Verdana" panose="020B0604030504040204" pitchFamily="34" charset="0"/>
                <a:cs typeface="Verdana" panose="020B0604030504040204" pitchFamily="34" charset="0"/>
              </a:rPr>
              <a:t> o en </a:t>
            </a:r>
            <a:r>
              <a:rPr lang="es-ES" sz="1400" u="sng" dirty="0">
                <a:latin typeface="Verdana" panose="020B0604030504040204" pitchFamily="34" charset="0"/>
                <a:ea typeface="Verdana" panose="020B0604030504040204" pitchFamily="34" charset="0"/>
                <a:cs typeface="Verdana" panose="020B0604030504040204" pitchFamily="34" charset="0"/>
                <a:hlinkClick r:id="rId4"/>
              </a:rPr>
              <a:t>http://</a:t>
            </a:r>
            <a:r>
              <a:rPr lang="es-ES" sz="1400" u="sng" dirty="0" smtClean="0">
                <a:latin typeface="Verdana" panose="020B0604030504040204" pitchFamily="34" charset="0"/>
                <a:ea typeface="Verdana" panose="020B0604030504040204" pitchFamily="34" charset="0"/>
                <a:cs typeface="Verdana" panose="020B0604030504040204" pitchFamily="34" charset="0"/>
                <a:hlinkClick r:id="rId4"/>
              </a:rPr>
              <a:t>spl.conicyt.cl</a:t>
            </a:r>
            <a:r>
              <a:rPr lang="es-ES" sz="1400" u="sng" dirty="0" smtClean="0">
                <a:latin typeface="Verdana" panose="020B0604030504040204" pitchFamily="34" charset="0"/>
                <a:ea typeface="Verdana" panose="020B0604030504040204" pitchFamily="34" charset="0"/>
                <a:cs typeface="Verdana" panose="020B0604030504040204" pitchFamily="34" charset="0"/>
              </a:rPr>
              <a:t> </a:t>
            </a:r>
            <a:r>
              <a:rPr lang="es-ES" sz="1400" dirty="0" smtClean="0">
                <a:latin typeface="Verdana" panose="020B0604030504040204" pitchFamily="34" charset="0"/>
                <a:ea typeface="Verdana" panose="020B0604030504040204" pitchFamily="34" charset="0"/>
                <a:cs typeface="Verdana" panose="020B0604030504040204" pitchFamily="34" charset="0"/>
              </a:rPr>
              <a:t>a </a:t>
            </a:r>
            <a:r>
              <a:rPr lang="es-ES" sz="1400" dirty="0">
                <a:latin typeface="Verdana" panose="020B0604030504040204" pitchFamily="34" charset="0"/>
                <a:ea typeface="Verdana" panose="020B0604030504040204" pitchFamily="34" charset="0"/>
                <a:cs typeface="Verdana" panose="020B0604030504040204" pitchFamily="34" charset="0"/>
              </a:rPr>
              <a:t>contar de la fecha de apertura de la convocatoria.</a:t>
            </a:r>
            <a:endParaRPr lang="es-CL" sz="1400" dirty="0">
              <a:latin typeface="Verdana" panose="020B0604030504040204" pitchFamily="34" charset="0"/>
              <a:ea typeface="Verdana" panose="020B0604030504040204" pitchFamily="34" charset="0"/>
              <a:cs typeface="Verdana" panose="020B0604030504040204" pitchFamily="34" charset="0"/>
            </a:endParaRPr>
          </a:p>
          <a:p>
            <a:pPr lvl="0" defTabSz="1066800">
              <a:lnSpc>
                <a:spcPct val="90000"/>
              </a:lnSpc>
              <a:spcBef>
                <a:spcPct val="0"/>
              </a:spcBef>
              <a:spcAft>
                <a:spcPct val="35000"/>
              </a:spcAft>
            </a:pPr>
            <a:r>
              <a:rPr lang="es-CL" sz="1400" kern="1200" dirty="0" smtClean="0">
                <a:latin typeface="Verdana" panose="020B0604030504040204" pitchFamily="34" charset="0"/>
                <a:ea typeface="Verdana" panose="020B0604030504040204" pitchFamily="34" charset="0"/>
                <a:cs typeface="Verdana" panose="020B0604030504040204" pitchFamily="34" charset="0"/>
              </a:rPr>
              <a:t> </a:t>
            </a:r>
            <a:endParaRPr lang="es-CL" sz="1400" kern="1200" dirty="0" smtClean="0">
              <a:latin typeface="Verdana" panose="020B0604030504040204" pitchFamily="34" charset="0"/>
              <a:ea typeface="Verdana" panose="020B0604030504040204" pitchFamily="34" charset="0"/>
              <a:cs typeface="Verdana" panose="020B0604030504040204" pitchFamily="34" charset="0"/>
            </a:endParaRPr>
          </a:p>
        </p:txBody>
      </p:sp>
      <p:grpSp>
        <p:nvGrpSpPr>
          <p:cNvPr id="21" name="Grupo 20"/>
          <p:cNvGrpSpPr/>
          <p:nvPr/>
        </p:nvGrpSpPr>
        <p:grpSpPr>
          <a:xfrm>
            <a:off x="125602" y="3510929"/>
            <a:ext cx="8828418" cy="2219826"/>
            <a:chOff x="1827412" y="2037459"/>
            <a:chExt cx="6359764" cy="2198738"/>
          </a:xfrm>
          <a:scene3d>
            <a:camera prst="orthographicFront"/>
            <a:lightRig rig="flat" dir="t"/>
          </a:scene3d>
        </p:grpSpPr>
        <p:sp>
          <p:nvSpPr>
            <p:cNvPr id="22" name="Rectángulo 21"/>
            <p:cNvSpPr/>
            <p:nvPr/>
          </p:nvSpPr>
          <p:spPr>
            <a:xfrm>
              <a:off x="1827412" y="2037459"/>
              <a:ext cx="6359764" cy="2198738"/>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23" name="Rectángulo 22"/>
            <p:cNvSpPr/>
            <p:nvPr/>
          </p:nvSpPr>
          <p:spPr>
            <a:xfrm>
              <a:off x="1870648" y="2477930"/>
              <a:ext cx="6273290" cy="1317795"/>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5240" tIns="15240" rIns="15240" bIns="15240" numCol="1" spcCol="1270" anchor="ctr" anchorCtr="0">
              <a:noAutofit/>
            </a:bodyPr>
            <a:lstStyle/>
            <a:p>
              <a:pPr marL="0" lvl="1">
                <a:tabLst>
                  <a:tab pos="0" algn="l"/>
                </a:tabLst>
              </a:pPr>
              <a:r>
                <a:rPr lang="es-ES" sz="1400" b="1" dirty="0" smtClean="0">
                  <a:latin typeface="Verdana" panose="020B0604030504040204" pitchFamily="34" charset="0"/>
                  <a:ea typeface="Verdana" panose="020B0604030504040204" pitchFamily="34" charset="0"/>
                  <a:cs typeface="Verdana" panose="020B0604030504040204" pitchFamily="34" charset="0"/>
                </a:rPr>
                <a:t>LUGAR Y PLAZO DE POSTULACIONES</a:t>
              </a:r>
              <a:r>
                <a:rPr lang="es-ES" sz="1400" dirty="0" smtClean="0">
                  <a:latin typeface="Verdana" panose="020B0604030504040204" pitchFamily="34" charset="0"/>
                  <a:ea typeface="Verdana" panose="020B0604030504040204" pitchFamily="34" charset="0"/>
                  <a:cs typeface="Verdana" panose="020B0604030504040204" pitchFamily="34" charset="0"/>
                </a:rPr>
                <a:t>: </a:t>
              </a:r>
            </a:p>
            <a:p>
              <a:pPr marL="342900" lvl="1" indent="-342900">
                <a:buAutoNum type="alphaLcParenR"/>
                <a:tabLst>
                  <a:tab pos="0" algn="l"/>
                </a:tabLst>
              </a:pPr>
              <a:r>
                <a:rPr lang="es-ES" sz="1400" dirty="0" smtClean="0">
                  <a:latin typeface="Verdana" panose="020B0604030504040204" pitchFamily="34" charset="0"/>
                  <a:ea typeface="Verdana" panose="020B0604030504040204" pitchFamily="34" charset="0"/>
                  <a:cs typeface="Verdana" panose="020B0604030504040204" pitchFamily="34" charset="0"/>
                </a:rPr>
                <a:t>Las </a:t>
              </a:r>
              <a:r>
                <a:rPr lang="es-ES" sz="1400" dirty="0">
                  <a:latin typeface="Verdana" panose="020B0604030504040204" pitchFamily="34" charset="0"/>
                  <a:ea typeface="Verdana" panose="020B0604030504040204" pitchFamily="34" charset="0"/>
                  <a:cs typeface="Verdana" panose="020B0604030504040204" pitchFamily="34" charset="0"/>
                </a:rPr>
                <a:t>postulaciones en formato físico serán recibidas dentro de los 30 días hábiles siguientes a contar del  aviso de la convocatoria, hasta las 14:00 horas, en la Oficina de Partes de CONICYT, </a:t>
              </a:r>
              <a:r>
                <a:rPr lang="es-ES" sz="1400" dirty="0" smtClean="0">
                  <a:latin typeface="Verdana" panose="020B0604030504040204" pitchFamily="34" charset="0"/>
                  <a:ea typeface="Verdana" panose="020B0604030504040204" pitchFamily="34" charset="0"/>
                  <a:cs typeface="Verdana" panose="020B0604030504040204" pitchFamily="34" charset="0"/>
                </a:rPr>
                <a:t>o </a:t>
              </a:r>
              <a:r>
                <a:rPr lang="es-ES" sz="1400" dirty="0">
                  <a:latin typeface="Verdana" panose="020B0604030504040204" pitchFamily="34" charset="0"/>
                  <a:ea typeface="Verdana" panose="020B0604030504040204" pitchFamily="34" charset="0"/>
                  <a:cs typeface="Verdana" panose="020B0604030504040204" pitchFamily="34" charset="0"/>
                </a:rPr>
                <a:t>bien deberán ser despachadas por correo o </a:t>
              </a:r>
              <a:r>
                <a:rPr lang="es-ES" sz="1400" dirty="0" err="1">
                  <a:latin typeface="Verdana" panose="020B0604030504040204" pitchFamily="34" charset="0"/>
                  <a:ea typeface="Verdana" panose="020B0604030504040204" pitchFamily="34" charset="0"/>
                  <a:cs typeface="Verdana" panose="020B0604030504040204" pitchFamily="34" charset="0"/>
                </a:rPr>
                <a:t>courier</a:t>
              </a:r>
              <a:r>
                <a:rPr lang="es-ES" sz="1400" dirty="0">
                  <a:latin typeface="Verdana" panose="020B0604030504040204" pitchFamily="34" charset="0"/>
                  <a:ea typeface="Verdana" panose="020B0604030504040204" pitchFamily="34" charset="0"/>
                  <a:cs typeface="Verdana" panose="020B0604030504040204" pitchFamily="34" charset="0"/>
                </a:rPr>
                <a:t> </a:t>
              </a:r>
              <a:r>
                <a:rPr lang="es-ES" sz="1400" dirty="0" smtClean="0">
                  <a:latin typeface="Verdana" panose="020B0604030504040204" pitchFamily="34" charset="0"/>
                  <a:ea typeface="Verdana" panose="020B0604030504040204" pitchFamily="34" charset="0"/>
                  <a:cs typeface="Verdana" panose="020B0604030504040204" pitchFamily="34" charset="0"/>
                </a:rPr>
                <a:t>de </a:t>
              </a:r>
              <a:r>
                <a:rPr lang="es-ES" sz="1400" dirty="0">
                  <a:latin typeface="Verdana" panose="020B0604030504040204" pitchFamily="34" charset="0"/>
                  <a:ea typeface="Verdana" panose="020B0604030504040204" pitchFamily="34" charset="0"/>
                  <a:cs typeface="Verdana" panose="020B0604030504040204" pitchFamily="34" charset="0"/>
                </a:rPr>
                <a:t>manera de cumplir con la misma fecha y hora señalada como límite. En este caso los proponentes deberán enviar obligatoriamente el comprobante de despacho dentro de las 24 horas siguientes, a </a:t>
              </a:r>
              <a:r>
                <a:rPr lang="es-ES" sz="1400" dirty="0" smtClean="0">
                  <a:latin typeface="Verdana" panose="020B0604030504040204" pitchFamily="34" charset="0"/>
                  <a:ea typeface="Verdana" panose="020B0604030504040204" pitchFamily="34" charset="0"/>
                  <a:cs typeface="Verdana" panose="020B0604030504040204" pitchFamily="34" charset="0"/>
                </a:rPr>
                <a:t>la dirección </a:t>
              </a:r>
              <a:r>
                <a:rPr lang="es-ES" sz="1400" dirty="0">
                  <a:latin typeface="Verdana" panose="020B0604030504040204" pitchFamily="34" charset="0"/>
                  <a:ea typeface="Verdana" panose="020B0604030504040204" pitchFamily="34" charset="0"/>
                  <a:cs typeface="Verdana" panose="020B0604030504040204" pitchFamily="34" charset="0"/>
                </a:rPr>
                <a:t>de correo electrónico: </a:t>
              </a:r>
              <a:r>
                <a:rPr lang="es-ES" sz="1400" u="sng" dirty="0">
                  <a:latin typeface="Verdana" panose="020B0604030504040204" pitchFamily="34" charset="0"/>
                  <a:ea typeface="Verdana" panose="020B0604030504040204" pitchFamily="34" charset="0"/>
                  <a:cs typeface="Verdana" panose="020B0604030504040204" pitchFamily="34" charset="0"/>
                  <a:hlinkClick r:id="rId5"/>
                </a:rPr>
                <a:t>arebolledo@conicyt.cl</a:t>
              </a:r>
              <a:r>
                <a:rPr lang="es-ES" sz="1400" dirty="0">
                  <a:latin typeface="Verdana" panose="020B0604030504040204" pitchFamily="34" charset="0"/>
                  <a:ea typeface="Verdana" panose="020B0604030504040204" pitchFamily="34" charset="0"/>
                  <a:cs typeface="Verdana" panose="020B0604030504040204" pitchFamily="34" charset="0"/>
                </a:rPr>
                <a:t>  </a:t>
              </a:r>
              <a:endParaRPr lang="es-ES" sz="1400" dirty="0" smtClean="0">
                <a:latin typeface="Verdana" panose="020B0604030504040204" pitchFamily="34" charset="0"/>
                <a:ea typeface="Verdana" panose="020B0604030504040204" pitchFamily="34" charset="0"/>
                <a:cs typeface="Verdana" panose="020B0604030504040204" pitchFamily="34" charset="0"/>
              </a:endParaRPr>
            </a:p>
            <a:p>
              <a:pPr marL="342900" lvl="1" indent="-342900">
                <a:buAutoNum type="alphaLcParenR"/>
                <a:tabLst>
                  <a:tab pos="0" algn="l"/>
                </a:tabLst>
              </a:pPr>
              <a:r>
                <a:rPr lang="es-ES" sz="1400" dirty="0" smtClean="0">
                  <a:latin typeface="Verdana" panose="020B0604030504040204" pitchFamily="34" charset="0"/>
                  <a:ea typeface="Verdana" panose="020B0604030504040204" pitchFamily="34" charset="0"/>
                  <a:cs typeface="Verdana" panose="020B0604030504040204" pitchFamily="34" charset="0"/>
                </a:rPr>
                <a:t>Las </a:t>
              </a:r>
              <a:r>
                <a:rPr lang="es-ES" sz="1400" dirty="0">
                  <a:latin typeface="Verdana" panose="020B0604030504040204" pitchFamily="34" charset="0"/>
                  <a:ea typeface="Verdana" panose="020B0604030504040204" pitchFamily="34" charset="0"/>
                  <a:cs typeface="Verdana" panose="020B0604030504040204" pitchFamily="34" charset="0"/>
                </a:rPr>
                <a:t>postulaciones electrónicas se recibirán en el sistema de postulación en línea dentro de los 30 días hábiles siguientes a contar del  aviso de la convocatoria, hasta las 14:00 </a:t>
              </a:r>
              <a:r>
                <a:rPr lang="es-ES" sz="1400" dirty="0" smtClean="0">
                  <a:latin typeface="Verdana" panose="020B0604030504040204" pitchFamily="34" charset="0"/>
                  <a:ea typeface="Verdana" panose="020B0604030504040204" pitchFamily="34" charset="0"/>
                  <a:cs typeface="Verdana" panose="020B0604030504040204" pitchFamily="34" charset="0"/>
                </a:rPr>
                <a:t>horas en </a:t>
              </a:r>
              <a:r>
                <a:rPr lang="es-ES" sz="1400" u="sng" dirty="0">
                  <a:latin typeface="Verdana" panose="020B0604030504040204" pitchFamily="34" charset="0"/>
                  <a:ea typeface="Verdana" panose="020B0604030504040204" pitchFamily="34" charset="0"/>
                  <a:cs typeface="Verdana" panose="020B0604030504040204" pitchFamily="34" charset="0"/>
                  <a:hlinkClick r:id="rId4"/>
                </a:rPr>
                <a:t>http://</a:t>
              </a:r>
              <a:r>
                <a:rPr lang="es-ES" sz="1400" u="sng" dirty="0" smtClean="0">
                  <a:latin typeface="Verdana" panose="020B0604030504040204" pitchFamily="34" charset="0"/>
                  <a:ea typeface="Verdana" panose="020B0604030504040204" pitchFamily="34" charset="0"/>
                  <a:cs typeface="Verdana" panose="020B0604030504040204" pitchFamily="34" charset="0"/>
                  <a:hlinkClick r:id="rId4"/>
                </a:rPr>
                <a:t>spl.conicyt.cl</a:t>
              </a:r>
              <a:endParaRPr lang="es-CL" sz="14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24" name="Grupo 23"/>
          <p:cNvGrpSpPr/>
          <p:nvPr/>
        </p:nvGrpSpPr>
        <p:grpSpPr>
          <a:xfrm>
            <a:off x="125602" y="2882403"/>
            <a:ext cx="8828418" cy="557323"/>
            <a:chOff x="1872209" y="3813788"/>
            <a:chExt cx="6286714" cy="290436"/>
          </a:xfrm>
          <a:scene3d>
            <a:camera prst="orthographicFront"/>
            <a:lightRig rig="flat" dir="t"/>
          </a:scene3d>
        </p:grpSpPr>
        <p:sp>
          <p:nvSpPr>
            <p:cNvPr id="25" name="Rectángulo 24"/>
            <p:cNvSpPr/>
            <p:nvPr/>
          </p:nvSpPr>
          <p:spPr>
            <a:xfrm>
              <a:off x="1885633" y="3813788"/>
              <a:ext cx="6273290" cy="290436"/>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26" name="Rectángulo 25"/>
            <p:cNvSpPr/>
            <p:nvPr/>
          </p:nvSpPr>
          <p:spPr>
            <a:xfrm>
              <a:off x="1872209" y="3937911"/>
              <a:ext cx="6273290" cy="166313"/>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5240" tIns="15240" rIns="15240" bIns="15240" numCol="1" spcCol="1270" anchor="ctr" anchorCtr="0">
              <a:noAutofit/>
            </a:bodyPr>
            <a:lstStyle/>
            <a:p>
              <a:pPr marL="93663" lvl="1"/>
              <a:r>
                <a:rPr lang="es-CL"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BASES</a:t>
              </a:r>
              <a:r>
                <a:rPr lang="es-CL" sz="1400" dirty="0" smtClean="0">
                  <a:latin typeface="Verdana" panose="020B0604030504040204" pitchFamily="34" charset="0"/>
                  <a:ea typeface="Verdana" panose="020B0604030504040204" pitchFamily="34" charset="0"/>
                  <a:cs typeface="Verdana" panose="020B0604030504040204" pitchFamily="34" charset="0"/>
                </a:rPr>
                <a:t>. Las bases  </a:t>
              </a:r>
              <a:r>
                <a:rPr lang="es-ES" sz="1400" dirty="0">
                  <a:latin typeface="Verdana" panose="020B0604030504040204" pitchFamily="34" charset="0"/>
                  <a:ea typeface="Verdana" panose="020B0604030504040204" pitchFamily="34" charset="0"/>
                  <a:cs typeface="Verdana" panose="020B0604030504040204" pitchFamily="34" charset="0"/>
                </a:rPr>
                <a:t>estarán disponibles en la Oficina de Partes de CONICYT, </a:t>
              </a:r>
              <a:r>
                <a:rPr lang="es-ES" sz="1400" dirty="0" smtClean="0">
                  <a:latin typeface="Verdana" panose="020B0604030504040204" pitchFamily="34" charset="0"/>
                  <a:ea typeface="Verdana" panose="020B0604030504040204" pitchFamily="34" charset="0"/>
                  <a:cs typeface="Verdana" panose="020B0604030504040204" pitchFamily="34" charset="0"/>
                </a:rPr>
                <a:t>a </a:t>
              </a:r>
              <a:r>
                <a:rPr lang="es-ES" sz="1400" dirty="0">
                  <a:latin typeface="Verdana" panose="020B0604030504040204" pitchFamily="34" charset="0"/>
                  <a:ea typeface="Verdana" panose="020B0604030504040204" pitchFamily="34" charset="0"/>
                  <a:cs typeface="Verdana" panose="020B0604030504040204" pitchFamily="34" charset="0"/>
                </a:rPr>
                <a:t>contar de la fecha señalada en el aviso de la convocatoria y en el sitio web </a:t>
              </a:r>
              <a:r>
                <a:rPr lang="es-ES" sz="1400" u="sng" dirty="0">
                  <a:latin typeface="Verdana" panose="020B0604030504040204" pitchFamily="34" charset="0"/>
                  <a:ea typeface="Verdana" panose="020B0604030504040204" pitchFamily="34" charset="0"/>
                  <a:cs typeface="Verdana" panose="020B0604030504040204" pitchFamily="34" charset="0"/>
                  <a:hlinkClick r:id="rId6"/>
                </a:rPr>
                <a:t>www.conicyt.cl/regional</a:t>
              </a:r>
              <a:r>
                <a:rPr lang="es-ES" sz="1400" dirty="0">
                  <a:latin typeface="Verdana" panose="020B0604030504040204" pitchFamily="34" charset="0"/>
                  <a:ea typeface="Verdana" panose="020B0604030504040204" pitchFamily="34" charset="0"/>
                  <a:cs typeface="Verdana" panose="020B0604030504040204" pitchFamily="34" charset="0"/>
                </a:rPr>
                <a:t> </a:t>
              </a:r>
              <a:endParaRPr lang="es-CL" sz="1400" dirty="0">
                <a:latin typeface="Verdana" panose="020B0604030504040204" pitchFamily="34" charset="0"/>
                <a:ea typeface="Verdana" panose="020B0604030504040204" pitchFamily="34" charset="0"/>
                <a:cs typeface="Verdana" panose="020B0604030504040204" pitchFamily="34" charset="0"/>
              </a:endParaRPr>
            </a:p>
            <a:p>
              <a:pPr marL="93663" lvl="1"/>
              <a:endParaRPr lang="es-ES" sz="1400" dirty="0">
                <a:latin typeface="Verdana" panose="020B0604030504040204" pitchFamily="34" charset="0"/>
                <a:ea typeface="Verdana" panose="020B0604030504040204" pitchFamily="34" charset="0"/>
                <a:cs typeface="Verdana" panose="020B0604030504040204" pitchFamily="34" charset="0"/>
              </a:endParaRPr>
            </a:p>
          </p:txBody>
        </p:sp>
      </p:grpSp>
      <p:grpSp>
        <p:nvGrpSpPr>
          <p:cNvPr id="35" name="Grupo 34"/>
          <p:cNvGrpSpPr/>
          <p:nvPr/>
        </p:nvGrpSpPr>
        <p:grpSpPr>
          <a:xfrm>
            <a:off x="149103" y="5823709"/>
            <a:ext cx="8818401" cy="868257"/>
            <a:chOff x="1872209" y="3808243"/>
            <a:chExt cx="6279260" cy="335504"/>
          </a:xfrm>
          <a:scene3d>
            <a:camera prst="orthographicFront"/>
            <a:lightRig rig="flat" dir="t"/>
          </a:scene3d>
        </p:grpSpPr>
        <p:sp>
          <p:nvSpPr>
            <p:cNvPr id="36" name="Rectángulo 35"/>
            <p:cNvSpPr/>
            <p:nvPr/>
          </p:nvSpPr>
          <p:spPr>
            <a:xfrm>
              <a:off x="1878179" y="3808243"/>
              <a:ext cx="6273290" cy="335504"/>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37" name="Rectángulo 36"/>
            <p:cNvSpPr/>
            <p:nvPr/>
          </p:nvSpPr>
          <p:spPr>
            <a:xfrm>
              <a:off x="1872209" y="3937911"/>
              <a:ext cx="6273290" cy="166313"/>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5240" tIns="15240" rIns="15240" bIns="15240" numCol="1" spcCol="1270" anchor="ctr" anchorCtr="0">
              <a:noAutofit/>
            </a:bodyPr>
            <a:lstStyle/>
            <a:p>
              <a:pPr marL="0" lvl="1"/>
              <a:r>
                <a:rPr lang="es-CL"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CONSULTAS Y ACLARACIONES</a:t>
              </a:r>
              <a:r>
                <a:rPr lang="es-CL" sz="1400" dirty="0" smtClean="0">
                  <a:latin typeface="Verdana" panose="020B0604030504040204" pitchFamily="34" charset="0"/>
                  <a:ea typeface="Verdana" panose="020B0604030504040204" pitchFamily="34" charset="0"/>
                  <a:cs typeface="Verdana" panose="020B0604030504040204" pitchFamily="34" charset="0"/>
                </a:rPr>
                <a:t>. </a:t>
              </a:r>
              <a:r>
                <a:rPr lang="es-ES" sz="1400" dirty="0">
                  <a:latin typeface="Verdana" panose="020B0604030504040204" pitchFamily="34" charset="0"/>
                  <a:ea typeface="Verdana" panose="020B0604030504040204" pitchFamily="34" charset="0"/>
                  <a:cs typeface="Verdana" panose="020B0604030504040204" pitchFamily="34" charset="0"/>
                </a:rPr>
                <a:t>Las consultas podrán ser dirigidas por escrito a la Oficina de Informaciones, Reclamos y Sugerencias (OIRS) de CONICYT, </a:t>
              </a:r>
              <a:r>
                <a:rPr lang="es-ES" sz="1400" u="sng" dirty="0">
                  <a:latin typeface="Verdana" panose="020B0604030504040204" pitchFamily="34" charset="0"/>
                  <a:ea typeface="Verdana" panose="020B0604030504040204" pitchFamily="34" charset="0"/>
                  <a:cs typeface="Verdana" panose="020B0604030504040204" pitchFamily="34" charset="0"/>
                  <a:hlinkClick r:id="rId7"/>
                </a:rPr>
                <a:t>www.conicyt.cl/oirs</a:t>
              </a:r>
              <a:r>
                <a:rPr lang="es-ES" sz="1400" dirty="0">
                  <a:latin typeface="Verdana" panose="020B0604030504040204" pitchFamily="34" charset="0"/>
                  <a:ea typeface="Verdana" panose="020B0604030504040204" pitchFamily="34" charset="0"/>
                  <a:cs typeface="Verdana" panose="020B0604030504040204" pitchFamily="34" charset="0"/>
                </a:rPr>
                <a:t>, o bien a la siguiente dirección de correo electrónico: </a:t>
              </a:r>
              <a:r>
                <a:rPr lang="es-ES" sz="1400" u="sng" dirty="0">
                  <a:latin typeface="Verdana" panose="020B0604030504040204" pitchFamily="34" charset="0"/>
                  <a:ea typeface="Verdana" panose="020B0604030504040204" pitchFamily="34" charset="0"/>
                  <a:cs typeface="Verdana" panose="020B0604030504040204" pitchFamily="34" charset="0"/>
                  <a:hlinkClick r:id="rId5"/>
                </a:rPr>
                <a:t>arebolledo@conicyt.cl</a:t>
              </a:r>
              <a:r>
                <a:rPr lang="es-ES" sz="1400" dirty="0">
                  <a:latin typeface="Verdana" panose="020B0604030504040204" pitchFamily="34" charset="0"/>
                  <a:ea typeface="Verdana" panose="020B0604030504040204" pitchFamily="34" charset="0"/>
                  <a:cs typeface="Verdana" panose="020B0604030504040204" pitchFamily="34" charset="0"/>
                </a:rPr>
                <a:t>, desde la apertura del concurso y hasta 10 días corridos anteriores al cierre de la convocatoria.</a:t>
              </a:r>
              <a:endParaRPr lang="es-CL" sz="1400" dirty="0">
                <a:latin typeface="Verdana" panose="020B0604030504040204" pitchFamily="34" charset="0"/>
                <a:ea typeface="Verdana" panose="020B0604030504040204" pitchFamily="34" charset="0"/>
                <a:cs typeface="Verdana" panose="020B0604030504040204" pitchFamily="34" charset="0"/>
              </a:endParaRPr>
            </a:p>
            <a:p>
              <a:pPr marL="93663" lvl="1"/>
              <a:endParaRPr lang="es-ES" sz="1400" dirty="0">
                <a:latin typeface="Verdana" panose="020B0604030504040204" pitchFamily="34" charset="0"/>
                <a:ea typeface="Verdana" panose="020B0604030504040204" pitchFamily="34" charset="0"/>
                <a:cs typeface="Verdana" panose="020B0604030504040204" pitchFamily="34" charset="0"/>
              </a:endParaRPr>
            </a:p>
          </p:txBody>
        </p:sp>
      </p:grpSp>
    </p:spTree>
    <p:extLst>
      <p:ext uri="{BB962C8B-B14F-4D97-AF65-F5344CB8AC3E}">
        <p14:creationId xmlns:p14="http://schemas.microsoft.com/office/powerpoint/2010/main" val="185505059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43 Rectángulo redondeado"/>
          <p:cNvSpPr/>
          <p:nvPr/>
        </p:nvSpPr>
        <p:spPr>
          <a:xfrm>
            <a:off x="3191850" y="1180963"/>
            <a:ext cx="3279144" cy="1129543"/>
          </a:xfrm>
          <a:prstGeom prst="roundRect">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endParaRPr lang="es-CL" b="1" dirty="0"/>
          </a:p>
        </p:txBody>
      </p:sp>
      <p:sp>
        <p:nvSpPr>
          <p:cNvPr id="2" name="1 Marcador de número de diapositiva"/>
          <p:cNvSpPr>
            <a:spLocks noGrp="1"/>
          </p:cNvSpPr>
          <p:nvPr>
            <p:ph type="sldNum" sz="quarter" idx="4294967295"/>
          </p:nvPr>
        </p:nvSpPr>
        <p:spPr>
          <a:xfrm>
            <a:off x="6831013" y="6304235"/>
            <a:ext cx="2133600" cy="365125"/>
          </a:xfrm>
        </p:spPr>
        <p:txBody>
          <a:bodyPr/>
          <a:lstStyle/>
          <a:p>
            <a:pPr>
              <a:defRPr/>
            </a:pPr>
            <a:fld id="{A041E64F-5459-4411-AAB3-11499B73FFA2}" type="slidenum">
              <a:rPr lang="es-ES_tradnl" smtClean="0">
                <a:solidFill>
                  <a:schemeClr val="bg1">
                    <a:lumMod val="65000"/>
                    <a:lumOff val="35000"/>
                  </a:schemeClr>
                </a:solidFill>
              </a:rPr>
              <a:pPr>
                <a:defRPr/>
              </a:pPr>
              <a:t>6</a:t>
            </a:fld>
            <a:endParaRPr lang="es-ES_tradnl" dirty="0">
              <a:solidFill>
                <a:schemeClr val="bg1">
                  <a:lumMod val="65000"/>
                  <a:lumOff val="35000"/>
                </a:schemeClr>
              </a:solidFill>
            </a:endParaRPr>
          </a:p>
        </p:txBody>
      </p:sp>
      <p:sp>
        <p:nvSpPr>
          <p:cNvPr id="8" name="11 Título"/>
          <p:cNvSpPr txBox="1">
            <a:spLocks/>
          </p:cNvSpPr>
          <p:nvPr/>
        </p:nvSpPr>
        <p:spPr>
          <a:xfrm>
            <a:off x="362379" y="37072"/>
            <a:ext cx="6840760" cy="638944"/>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algn="just">
              <a:lnSpc>
                <a:spcPct val="150000"/>
              </a:lnSpc>
              <a:spcBef>
                <a:spcPts val="1800"/>
              </a:spcBef>
            </a:pPr>
            <a:r>
              <a:rPr lang="es-CL" sz="2800" b="1" dirty="0" smtClean="0">
                <a:solidFill>
                  <a:schemeClr val="bg1"/>
                </a:solidFill>
              </a:rPr>
              <a:t>Evaluación y selección de las propuestas</a:t>
            </a:r>
            <a:endParaRPr lang="es-CL" sz="2800" b="1" dirty="0">
              <a:solidFill>
                <a:schemeClr val="bg1"/>
              </a:solidFill>
            </a:endParaRPr>
          </a:p>
        </p:txBody>
      </p:sp>
      <p:sp>
        <p:nvSpPr>
          <p:cNvPr id="12" name="CuadroTexto 11"/>
          <p:cNvSpPr txBox="1"/>
          <p:nvPr/>
        </p:nvSpPr>
        <p:spPr>
          <a:xfrm>
            <a:off x="3275856" y="1239384"/>
            <a:ext cx="3195138" cy="1077218"/>
          </a:xfrm>
          <a:prstGeom prst="rect">
            <a:avLst/>
          </a:prstGeom>
          <a:noFill/>
        </p:spPr>
        <p:txBody>
          <a:bodyPr wrap="square" rtlCol="0">
            <a:spAutoFit/>
          </a:bodyPr>
          <a:lstStyle/>
          <a:p>
            <a:pPr lvl="0"/>
            <a:r>
              <a:rPr lang="es-CL" sz="1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Evaluación del Consejo Asesor del Programa Regional</a:t>
            </a:r>
            <a:endPar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pSp>
        <p:nvGrpSpPr>
          <p:cNvPr id="13" name="Grupo 12"/>
          <p:cNvGrpSpPr/>
          <p:nvPr/>
        </p:nvGrpSpPr>
        <p:grpSpPr>
          <a:xfrm>
            <a:off x="260478" y="4509120"/>
            <a:ext cx="1880957" cy="736678"/>
            <a:chOff x="-386081" y="3250379"/>
            <a:chExt cx="2452961" cy="736678"/>
          </a:xfrm>
          <a:scene3d>
            <a:camera prst="orthographicFront"/>
            <a:lightRig rig="flat" dir="t"/>
          </a:scene3d>
        </p:grpSpPr>
        <p:sp>
          <p:nvSpPr>
            <p:cNvPr id="14" name="Rectángulo 13"/>
            <p:cNvSpPr/>
            <p:nvPr/>
          </p:nvSpPr>
          <p:spPr>
            <a:xfrm>
              <a:off x="-386081" y="3250379"/>
              <a:ext cx="2452960" cy="736677"/>
            </a:xfrm>
            <a:prstGeom prst="rect">
              <a:avLst/>
            </a:prstGeom>
            <a:sp3d prstMaterial="dkEdge">
              <a:bevelT w="8200" h="38100"/>
            </a:sp3d>
          </p:spPr>
          <p:style>
            <a:lnRef idx="2">
              <a:schemeClr val="accent1"/>
            </a:lnRef>
            <a:fillRef idx="1">
              <a:schemeClr val="lt1"/>
            </a:fillRef>
            <a:effectRef idx="0">
              <a:schemeClr val="accent1"/>
            </a:effectRef>
            <a:fontRef idx="minor">
              <a:schemeClr val="dk1"/>
            </a:fontRef>
          </p:style>
        </p:sp>
        <p:sp>
          <p:nvSpPr>
            <p:cNvPr id="15" name="Rectángulo 14"/>
            <p:cNvSpPr/>
            <p:nvPr/>
          </p:nvSpPr>
          <p:spPr>
            <a:xfrm>
              <a:off x="-386080" y="3250380"/>
              <a:ext cx="2452960" cy="736677"/>
            </a:xfrm>
            <a:prstGeom prst="rect">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txBody>
            <a:bodyPr spcFirstLastPara="0" vert="horz" wrap="square" lIns="15240" tIns="15240" rIns="15240" bIns="15240" numCol="1" spcCol="1270" anchor="ctr" anchorCtr="0">
              <a:noAutofit/>
            </a:bodyPr>
            <a:lstStyle/>
            <a:p>
              <a:pPr algn="ctr" defTabSz="1066800">
                <a:lnSpc>
                  <a:spcPct val="90000"/>
                </a:lnSpc>
                <a:spcAft>
                  <a:spcPct val="35000"/>
                </a:spcAft>
              </a:pPr>
              <a:r>
                <a:rPr lang="es-CL" sz="2400" b="1" dirty="0" smtClean="0"/>
                <a:t>CRITERIOS DE EVALUACIÓN</a:t>
              </a:r>
              <a:endParaRPr lang="es-CL" sz="2400" b="1" dirty="0"/>
            </a:p>
          </p:txBody>
        </p:sp>
      </p:grpSp>
      <p:sp>
        <p:nvSpPr>
          <p:cNvPr id="3" name="Flecha derecha 2"/>
          <p:cNvSpPr/>
          <p:nvPr/>
        </p:nvSpPr>
        <p:spPr>
          <a:xfrm>
            <a:off x="430611" y="949791"/>
            <a:ext cx="2279432" cy="1479598"/>
          </a:xfrm>
          <a:prstGeom prst="rightArrow">
            <a:avLst/>
          </a:prstGeom>
          <a:solidFill>
            <a:srgbClr val="66CC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a:p>
        </p:txBody>
      </p:sp>
      <p:sp>
        <p:nvSpPr>
          <p:cNvPr id="4" name="CuadroTexto 3"/>
          <p:cNvSpPr txBox="1"/>
          <p:nvPr/>
        </p:nvSpPr>
        <p:spPr>
          <a:xfrm>
            <a:off x="641326" y="1415880"/>
            <a:ext cx="1470202" cy="523220"/>
          </a:xfrm>
          <a:prstGeom prst="rect">
            <a:avLst/>
          </a:prstGeom>
          <a:noFill/>
        </p:spPr>
        <p:txBody>
          <a:bodyPr wrap="square" rtlCol="0">
            <a:spAutoFit/>
          </a:bodyPr>
          <a:lstStyle/>
          <a:p>
            <a:r>
              <a:rPr lang="es-CL" sz="14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Informes de expertos</a:t>
            </a:r>
            <a:endPar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0" name="43 Rectángulo redondeado"/>
          <p:cNvSpPr/>
          <p:nvPr/>
        </p:nvSpPr>
        <p:spPr>
          <a:xfrm>
            <a:off x="3159838" y="2542843"/>
            <a:ext cx="3279144" cy="1392156"/>
          </a:xfrm>
          <a:prstGeom prst="roundRect">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endParaRPr lang="es-CL" b="1" dirty="0"/>
          </a:p>
        </p:txBody>
      </p:sp>
      <p:sp>
        <p:nvSpPr>
          <p:cNvPr id="41" name="CuadroTexto 40"/>
          <p:cNvSpPr txBox="1"/>
          <p:nvPr/>
        </p:nvSpPr>
        <p:spPr>
          <a:xfrm>
            <a:off x="3316941" y="2596093"/>
            <a:ext cx="3195138" cy="1569660"/>
          </a:xfrm>
          <a:prstGeom prst="rect">
            <a:avLst/>
          </a:prstGeom>
          <a:noFill/>
        </p:spPr>
        <p:txBody>
          <a:bodyPr wrap="square" rtlCol="0">
            <a:spAutoFit/>
          </a:bodyPr>
          <a:lstStyle/>
          <a:p>
            <a:pPr lvl="0"/>
            <a:r>
              <a:rPr lang="es-CL" sz="1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Ranking de proyectos de acuerdo a evaluación – Formulación de observaciones – Acta de adjudicación</a:t>
            </a:r>
            <a:endPar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110649764"/>
              </p:ext>
            </p:extLst>
          </p:nvPr>
        </p:nvGraphicFramePr>
        <p:xfrm>
          <a:off x="2483768" y="4165752"/>
          <a:ext cx="6192688" cy="2288665"/>
        </p:xfrm>
        <a:graphic>
          <a:graphicData uri="http://schemas.openxmlformats.org/drawingml/2006/table">
            <a:tbl>
              <a:tblPr firstRow="1" firstCol="1" bandRow="1">
                <a:tableStyleId>{00A15C55-8517-42AA-B614-E9B94910E393}</a:tableStyleId>
              </a:tblPr>
              <a:tblGrid>
                <a:gridCol w="4752528"/>
                <a:gridCol w="1440160"/>
              </a:tblGrid>
              <a:tr h="548585">
                <a:tc>
                  <a:txBody>
                    <a:bodyPr/>
                    <a:lstStyle/>
                    <a:p>
                      <a:pPr marL="457200" algn="ctr">
                        <a:lnSpc>
                          <a:spcPct val="115000"/>
                        </a:lnSpc>
                        <a:spcBef>
                          <a:spcPts val="600"/>
                        </a:spcBef>
                        <a:spcAft>
                          <a:spcPts val="600"/>
                        </a:spcAft>
                      </a:pPr>
                      <a:r>
                        <a:rPr lang="es-ES" sz="1400" dirty="0">
                          <a:effectLst/>
                          <a:latin typeface="Verdana" panose="020B0604030504040204" pitchFamily="34" charset="0"/>
                          <a:ea typeface="Verdana" panose="020B0604030504040204" pitchFamily="34" charset="0"/>
                          <a:cs typeface="Verdana" panose="020B0604030504040204" pitchFamily="34" charset="0"/>
                        </a:rPr>
                        <a:t>Criterio</a:t>
                      </a:r>
                      <a:endParaRPr lang="es-CL" sz="1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c>
                  <a:txBody>
                    <a:bodyPr/>
                    <a:lstStyle/>
                    <a:p>
                      <a:pPr marL="0" indent="0" algn="ctr">
                        <a:lnSpc>
                          <a:spcPct val="115000"/>
                        </a:lnSpc>
                        <a:spcBef>
                          <a:spcPts val="600"/>
                        </a:spcBef>
                        <a:spcAft>
                          <a:spcPts val="600"/>
                        </a:spcAft>
                      </a:pPr>
                      <a:r>
                        <a:rPr lang="es-ES" sz="1400" dirty="0">
                          <a:effectLst/>
                          <a:latin typeface="Verdana" panose="020B0604030504040204" pitchFamily="34" charset="0"/>
                          <a:ea typeface="Verdana" panose="020B0604030504040204" pitchFamily="34" charset="0"/>
                          <a:cs typeface="Verdana" panose="020B0604030504040204" pitchFamily="34" charset="0"/>
                        </a:rPr>
                        <a:t>Ponderación</a:t>
                      </a:r>
                      <a:endParaRPr lang="es-CL" sz="1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tc>
              </a:tr>
              <a:tr h="348016">
                <a:tc>
                  <a:txBody>
                    <a:bodyPr/>
                    <a:lstStyle/>
                    <a:p>
                      <a:pPr marL="457200" algn="just">
                        <a:lnSpc>
                          <a:spcPct val="115000"/>
                        </a:lnSpc>
                        <a:spcBef>
                          <a:spcPts val="600"/>
                        </a:spcBef>
                        <a:spcAft>
                          <a:spcPts val="600"/>
                        </a:spcAft>
                      </a:pPr>
                      <a:r>
                        <a:rPr lang="es-ES" sz="1400" dirty="0">
                          <a:effectLst/>
                          <a:latin typeface="Verdana" panose="020B0604030504040204" pitchFamily="34" charset="0"/>
                          <a:ea typeface="Verdana" panose="020B0604030504040204" pitchFamily="34" charset="0"/>
                          <a:cs typeface="Verdana" panose="020B0604030504040204" pitchFamily="34" charset="0"/>
                        </a:rPr>
                        <a:t>Diagnóstico</a:t>
                      </a:r>
                      <a:endParaRPr lang="es-CL" sz="1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algn="ctr">
                        <a:lnSpc>
                          <a:spcPct val="115000"/>
                        </a:lnSpc>
                        <a:spcBef>
                          <a:spcPts val="600"/>
                        </a:spcBef>
                        <a:spcAft>
                          <a:spcPts val="600"/>
                        </a:spcAft>
                      </a:pPr>
                      <a:r>
                        <a:rPr lang="es-ES" sz="1400" dirty="0">
                          <a:effectLst/>
                          <a:latin typeface="Verdana" panose="020B0604030504040204" pitchFamily="34" charset="0"/>
                          <a:ea typeface="Verdana" panose="020B0604030504040204" pitchFamily="34" charset="0"/>
                          <a:cs typeface="Verdana" panose="020B0604030504040204" pitchFamily="34" charset="0"/>
                        </a:rPr>
                        <a:t>35%</a:t>
                      </a:r>
                      <a:endParaRPr lang="es-CL" sz="1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348016">
                <a:tc>
                  <a:txBody>
                    <a:bodyPr/>
                    <a:lstStyle/>
                    <a:p>
                      <a:pPr marL="457200" algn="just">
                        <a:lnSpc>
                          <a:spcPct val="115000"/>
                        </a:lnSpc>
                        <a:spcBef>
                          <a:spcPts val="600"/>
                        </a:spcBef>
                        <a:spcAft>
                          <a:spcPts val="600"/>
                        </a:spcAft>
                      </a:pPr>
                      <a:r>
                        <a:rPr lang="es-ES" sz="1400" dirty="0">
                          <a:effectLst/>
                          <a:latin typeface="Verdana" panose="020B0604030504040204" pitchFamily="34" charset="0"/>
                          <a:ea typeface="Verdana" panose="020B0604030504040204" pitchFamily="34" charset="0"/>
                          <a:cs typeface="Verdana" panose="020B0604030504040204" pitchFamily="34" charset="0"/>
                        </a:rPr>
                        <a:t>Formulación y Justificación del proyecto</a:t>
                      </a:r>
                      <a:endParaRPr lang="es-CL" sz="1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algn="ctr">
                        <a:lnSpc>
                          <a:spcPct val="115000"/>
                        </a:lnSpc>
                        <a:spcBef>
                          <a:spcPts val="600"/>
                        </a:spcBef>
                        <a:spcAft>
                          <a:spcPts val="600"/>
                        </a:spcAft>
                      </a:pPr>
                      <a:r>
                        <a:rPr lang="es-ES" sz="1400" dirty="0">
                          <a:effectLst/>
                          <a:latin typeface="Verdana" panose="020B0604030504040204" pitchFamily="34" charset="0"/>
                          <a:ea typeface="Verdana" panose="020B0604030504040204" pitchFamily="34" charset="0"/>
                          <a:cs typeface="Verdana" panose="020B0604030504040204" pitchFamily="34" charset="0"/>
                        </a:rPr>
                        <a:t>15%</a:t>
                      </a:r>
                      <a:endParaRPr lang="es-CL" sz="1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348016">
                <a:tc>
                  <a:txBody>
                    <a:bodyPr/>
                    <a:lstStyle/>
                    <a:p>
                      <a:pPr marL="457200" algn="just">
                        <a:lnSpc>
                          <a:spcPct val="115000"/>
                        </a:lnSpc>
                        <a:spcBef>
                          <a:spcPts val="600"/>
                        </a:spcBef>
                        <a:spcAft>
                          <a:spcPts val="600"/>
                        </a:spcAft>
                      </a:pPr>
                      <a:r>
                        <a:rPr lang="es-ES" sz="1400" dirty="0">
                          <a:effectLst/>
                          <a:latin typeface="Verdana" panose="020B0604030504040204" pitchFamily="34" charset="0"/>
                          <a:ea typeface="Verdana" panose="020B0604030504040204" pitchFamily="34" charset="0"/>
                          <a:cs typeface="Verdana" panose="020B0604030504040204" pitchFamily="34" charset="0"/>
                        </a:rPr>
                        <a:t>Calidad técnica del proyecto</a:t>
                      </a:r>
                      <a:endParaRPr lang="es-CL" sz="1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algn="ctr">
                        <a:lnSpc>
                          <a:spcPct val="115000"/>
                        </a:lnSpc>
                        <a:spcBef>
                          <a:spcPts val="600"/>
                        </a:spcBef>
                        <a:spcAft>
                          <a:spcPts val="600"/>
                        </a:spcAft>
                      </a:pPr>
                      <a:r>
                        <a:rPr lang="es-ES" sz="1400" dirty="0">
                          <a:effectLst/>
                          <a:latin typeface="Verdana" panose="020B0604030504040204" pitchFamily="34" charset="0"/>
                          <a:ea typeface="Verdana" panose="020B0604030504040204" pitchFamily="34" charset="0"/>
                          <a:cs typeface="Verdana" panose="020B0604030504040204" pitchFamily="34" charset="0"/>
                        </a:rPr>
                        <a:t>30%</a:t>
                      </a:r>
                      <a:endParaRPr lang="es-CL" sz="1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348016">
                <a:tc>
                  <a:txBody>
                    <a:bodyPr/>
                    <a:lstStyle/>
                    <a:p>
                      <a:pPr marL="457200" algn="just">
                        <a:lnSpc>
                          <a:spcPct val="115000"/>
                        </a:lnSpc>
                        <a:spcBef>
                          <a:spcPts val="600"/>
                        </a:spcBef>
                        <a:spcAft>
                          <a:spcPts val="600"/>
                        </a:spcAft>
                      </a:pPr>
                      <a:r>
                        <a:rPr lang="es-ES" sz="1400" dirty="0">
                          <a:effectLst/>
                          <a:latin typeface="Verdana" panose="020B0604030504040204" pitchFamily="34" charset="0"/>
                          <a:ea typeface="Verdana" panose="020B0604030504040204" pitchFamily="34" charset="0"/>
                          <a:cs typeface="Verdana" panose="020B0604030504040204" pitchFamily="34" charset="0"/>
                        </a:rPr>
                        <a:t>Equipo de Trabajo</a:t>
                      </a:r>
                      <a:endParaRPr lang="es-CL" sz="1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algn="ctr">
                        <a:lnSpc>
                          <a:spcPct val="115000"/>
                        </a:lnSpc>
                        <a:spcBef>
                          <a:spcPts val="600"/>
                        </a:spcBef>
                        <a:spcAft>
                          <a:spcPts val="600"/>
                        </a:spcAft>
                      </a:pPr>
                      <a:r>
                        <a:rPr lang="es-ES" sz="1400" dirty="0">
                          <a:effectLst/>
                          <a:latin typeface="Verdana" panose="020B0604030504040204" pitchFamily="34" charset="0"/>
                          <a:ea typeface="Verdana" panose="020B0604030504040204" pitchFamily="34" charset="0"/>
                          <a:cs typeface="Verdana" panose="020B0604030504040204" pitchFamily="34" charset="0"/>
                        </a:rPr>
                        <a:t>10%</a:t>
                      </a:r>
                      <a:endParaRPr lang="es-CL" sz="1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348016">
                <a:tc>
                  <a:txBody>
                    <a:bodyPr/>
                    <a:lstStyle/>
                    <a:p>
                      <a:pPr marL="457200" algn="just">
                        <a:lnSpc>
                          <a:spcPct val="115000"/>
                        </a:lnSpc>
                        <a:spcBef>
                          <a:spcPts val="600"/>
                        </a:spcBef>
                        <a:spcAft>
                          <a:spcPts val="600"/>
                        </a:spcAft>
                      </a:pPr>
                      <a:r>
                        <a:rPr lang="es-ES" sz="1400" dirty="0">
                          <a:effectLst/>
                          <a:latin typeface="Verdana" panose="020B0604030504040204" pitchFamily="34" charset="0"/>
                          <a:ea typeface="Verdana" panose="020B0604030504040204" pitchFamily="34" charset="0"/>
                          <a:cs typeface="Verdana" panose="020B0604030504040204" pitchFamily="34" charset="0"/>
                        </a:rPr>
                        <a:t>Aportes Pecuniarios</a:t>
                      </a:r>
                      <a:endParaRPr lang="es-CL" sz="1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algn="ctr">
                        <a:lnSpc>
                          <a:spcPct val="115000"/>
                        </a:lnSpc>
                        <a:spcBef>
                          <a:spcPts val="600"/>
                        </a:spcBef>
                        <a:spcAft>
                          <a:spcPts val="600"/>
                        </a:spcAft>
                      </a:pPr>
                      <a:r>
                        <a:rPr lang="es-ES" sz="1400" dirty="0">
                          <a:effectLst/>
                          <a:latin typeface="Verdana" panose="020B0604030504040204" pitchFamily="34" charset="0"/>
                          <a:ea typeface="Verdana" panose="020B0604030504040204" pitchFamily="34" charset="0"/>
                          <a:cs typeface="Verdana" panose="020B0604030504040204" pitchFamily="34" charset="0"/>
                        </a:rPr>
                        <a:t>10%</a:t>
                      </a:r>
                      <a:endParaRPr lang="es-CL" sz="1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bl>
          </a:graphicData>
        </a:graphic>
      </p:graphicFrame>
      <p:sp>
        <p:nvSpPr>
          <p:cNvPr id="6" name="CuadroTexto 5"/>
          <p:cNvSpPr txBox="1"/>
          <p:nvPr/>
        </p:nvSpPr>
        <p:spPr>
          <a:xfrm>
            <a:off x="362379" y="676016"/>
            <a:ext cx="2520280" cy="369332"/>
          </a:xfrm>
          <a:prstGeom prst="rect">
            <a:avLst/>
          </a:prstGeom>
          <a:noFill/>
        </p:spPr>
        <p:txBody>
          <a:bodyPr wrap="square" rtlCol="0">
            <a:spAutoFit/>
          </a:bodyPr>
          <a:lstStyle/>
          <a:p>
            <a:r>
              <a:rPr lang="es-CL" u="sng" dirty="0" smtClean="0">
                <a:solidFill>
                  <a:schemeClr val="bg1"/>
                </a:solidFill>
                <a:latin typeface="Verdana" panose="020B0604030504040204" pitchFamily="34" charset="0"/>
                <a:ea typeface="Verdana" panose="020B0604030504040204" pitchFamily="34" charset="0"/>
                <a:cs typeface="Verdana" panose="020B0604030504040204" pitchFamily="34" charset="0"/>
              </a:rPr>
              <a:t>Evaluación</a:t>
            </a:r>
            <a:endParaRPr lang="es-CL" u="sng"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3141281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43 Rectángulo redondeado"/>
          <p:cNvSpPr/>
          <p:nvPr/>
        </p:nvSpPr>
        <p:spPr>
          <a:xfrm>
            <a:off x="193195" y="547655"/>
            <a:ext cx="8352928" cy="1671973"/>
          </a:xfrm>
          <a:prstGeom prst="roundRect">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 sz="1200" dirty="0">
                <a:latin typeface="Verdana" panose="020B0604030504040204" pitchFamily="34" charset="0"/>
                <a:ea typeface="Verdana" panose="020B0604030504040204" pitchFamily="34" charset="0"/>
                <a:cs typeface="Verdana" panose="020B0604030504040204" pitchFamily="34" charset="0"/>
              </a:rPr>
              <a:t>Diagnóstico de la situación del Centro Regional y su proyecto de continuidad (Línea Base): Se evaluará la propuesta en términos de la calidad de la información entregada (datos, fuentes, otros) y de los indicadores utilizados para su elaboración, debiendo describir la situación del Centro Regional, en particular durante la ejecución del proyecto de continuidad. Se deberá también entregar antecedentes respecto a iniciativas complementarias al proyecto de continuidad que el Centro esté llevando a cabo, identificando a través de un mapa conceptual (diagrama), el número de proyectos financiados de distintas fuentes, vinculados con cada una de las líneas de investigación vigentes.</a:t>
            </a:r>
            <a:endParaRPr lang="es-CL" sz="1200" dirty="0">
              <a:latin typeface="Verdana" panose="020B0604030504040204" pitchFamily="34" charset="0"/>
              <a:ea typeface="Verdana" panose="020B0604030504040204" pitchFamily="34" charset="0"/>
              <a:cs typeface="Verdana" panose="020B0604030504040204" pitchFamily="34" charset="0"/>
            </a:endParaRPr>
          </a:p>
        </p:txBody>
      </p:sp>
      <p:sp>
        <p:nvSpPr>
          <p:cNvPr id="54" name="CuadroTexto 53"/>
          <p:cNvSpPr txBox="1"/>
          <p:nvPr/>
        </p:nvSpPr>
        <p:spPr>
          <a:xfrm>
            <a:off x="355939" y="128650"/>
            <a:ext cx="3384376" cy="369332"/>
          </a:xfrm>
          <a:prstGeom prst="rect">
            <a:avLst/>
          </a:prstGeom>
          <a:noFill/>
        </p:spPr>
        <p:txBody>
          <a:bodyPr wrap="square" rtlCol="0">
            <a:spAutoFit/>
          </a:bodyPr>
          <a:lstStyle/>
          <a:p>
            <a:r>
              <a:rPr lang="es-CL" dirty="0" smtClean="0">
                <a:solidFill>
                  <a:schemeClr val="bg1"/>
                </a:solidFill>
              </a:rPr>
              <a:t>Diagnóstico (35%)</a:t>
            </a:r>
            <a:endParaRPr lang="es-CL" dirty="0">
              <a:solidFill>
                <a:schemeClr val="bg1"/>
              </a:solidFill>
            </a:endParaRPr>
          </a:p>
        </p:txBody>
      </p:sp>
      <p:sp>
        <p:nvSpPr>
          <p:cNvPr id="55" name="43 Rectángulo redondeado"/>
          <p:cNvSpPr/>
          <p:nvPr/>
        </p:nvSpPr>
        <p:spPr>
          <a:xfrm>
            <a:off x="251520" y="2752942"/>
            <a:ext cx="8352928" cy="1112335"/>
          </a:xfrm>
          <a:prstGeom prst="roundRect">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pPr lvl="0"/>
            <a:r>
              <a:rPr lang="es-ES" sz="1200" dirty="0">
                <a:latin typeface="Verdana" panose="020B0604030504040204" pitchFamily="34" charset="0"/>
                <a:ea typeface="Verdana" panose="020B0604030504040204" pitchFamily="34" charset="0"/>
                <a:cs typeface="Verdana" panose="020B0604030504040204" pitchFamily="34" charset="0"/>
              </a:rPr>
              <a:t>Se evaluará la calidad y rigurosidad de la fundamentación de la propuesta en términos de por qué y cómo el problema/oportunidad detectado en el diagnóstico será abordado en el  proyecto, así como la diferenciación y valor agregado con otras iniciativas que se estén llevando a cabo en esta materia, debiendo ser incrementales y/o complementarios  respecto a otros proyectos en ejecución, lo cual deberá ser debidamente identificado y justificado.</a:t>
            </a:r>
            <a:endParaRPr lang="es-CL" sz="1200" dirty="0">
              <a:latin typeface="Verdana" panose="020B0604030504040204" pitchFamily="34" charset="0"/>
              <a:ea typeface="Verdana" panose="020B0604030504040204" pitchFamily="34" charset="0"/>
              <a:cs typeface="Verdana" panose="020B0604030504040204" pitchFamily="34" charset="0"/>
            </a:endParaRPr>
          </a:p>
        </p:txBody>
      </p:sp>
      <p:sp>
        <p:nvSpPr>
          <p:cNvPr id="56" name="CuadroTexto 55"/>
          <p:cNvSpPr txBox="1"/>
          <p:nvPr/>
        </p:nvSpPr>
        <p:spPr>
          <a:xfrm>
            <a:off x="361165" y="2369420"/>
            <a:ext cx="6664442" cy="369332"/>
          </a:xfrm>
          <a:prstGeom prst="rect">
            <a:avLst/>
          </a:prstGeom>
          <a:noFill/>
        </p:spPr>
        <p:txBody>
          <a:bodyPr wrap="square" rtlCol="0">
            <a:spAutoFit/>
          </a:bodyPr>
          <a:lstStyle/>
          <a:p>
            <a:pPr marL="0" lvl="2"/>
            <a:r>
              <a:rPr lang="es-ES" dirty="0">
                <a:solidFill>
                  <a:schemeClr val="bg1"/>
                </a:solidFill>
              </a:rPr>
              <a:t>Formulación y Justificación del proyecto (15%)</a:t>
            </a:r>
            <a:endParaRPr lang="es-CL" dirty="0">
              <a:solidFill>
                <a:schemeClr val="bg1"/>
              </a:solidFill>
            </a:endParaRPr>
          </a:p>
        </p:txBody>
      </p:sp>
      <p:sp>
        <p:nvSpPr>
          <p:cNvPr id="59" name="43 Rectángulo redondeado"/>
          <p:cNvSpPr/>
          <p:nvPr/>
        </p:nvSpPr>
        <p:spPr>
          <a:xfrm>
            <a:off x="187932" y="4307128"/>
            <a:ext cx="8416516" cy="2386770"/>
          </a:xfrm>
          <a:prstGeom prst="roundRect">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pPr marL="285750" lvl="0" indent="-285750">
              <a:buFont typeface="Wingdings" panose="05000000000000000000" pitchFamily="2" charset="2"/>
              <a:buChar char="Ø"/>
            </a:pPr>
            <a:r>
              <a:rPr lang="es-ES" sz="1200" dirty="0">
                <a:latin typeface="Verdana" panose="020B0604030504040204" pitchFamily="34" charset="0"/>
                <a:ea typeface="Verdana" panose="020B0604030504040204" pitchFamily="34" charset="0"/>
                <a:cs typeface="Verdana" panose="020B0604030504040204" pitchFamily="34" charset="0"/>
              </a:rPr>
              <a:t>Claridad, calidad y coherencia en el planteamiento de cada uno de los objetivos a lograr en el proyecto y sus respectivas actividades a desarrollar, sus resultados, metas, indicadores y plazos</a:t>
            </a:r>
            <a:r>
              <a:rPr lang="es-ES" sz="1200" dirty="0" smtClean="0">
                <a:latin typeface="Verdana" panose="020B0604030504040204" pitchFamily="34" charset="0"/>
                <a:ea typeface="Verdana" panose="020B0604030504040204" pitchFamily="34" charset="0"/>
                <a:cs typeface="Verdana" panose="020B0604030504040204" pitchFamily="34" charset="0"/>
              </a:rPr>
              <a:t>.</a:t>
            </a:r>
          </a:p>
          <a:p>
            <a:pPr marL="285750" lvl="0" indent="-285750">
              <a:buFont typeface="Wingdings" panose="05000000000000000000" pitchFamily="2" charset="2"/>
              <a:buChar char="Ø"/>
            </a:pPr>
            <a:endParaRPr lang="es-ES" sz="1200" dirty="0" smtClean="0">
              <a:latin typeface="Verdana" panose="020B0604030504040204" pitchFamily="34" charset="0"/>
              <a:ea typeface="Verdana" panose="020B0604030504040204" pitchFamily="34" charset="0"/>
              <a:cs typeface="Verdana" panose="020B0604030504040204" pitchFamily="34" charset="0"/>
            </a:endParaRPr>
          </a:p>
          <a:p>
            <a:pPr marL="285750" indent="-285750">
              <a:buFont typeface="Wingdings" panose="05000000000000000000" pitchFamily="2" charset="2"/>
              <a:buChar char="Ø"/>
            </a:pPr>
            <a:r>
              <a:rPr lang="es-ES" sz="1200" dirty="0">
                <a:latin typeface="Verdana" panose="020B0604030504040204" pitchFamily="34" charset="0"/>
                <a:ea typeface="Verdana" panose="020B0604030504040204" pitchFamily="34" charset="0"/>
                <a:cs typeface="Verdana" panose="020B0604030504040204" pitchFamily="34" charset="0"/>
              </a:rPr>
              <a:t>Nivel de especificación y alcance de los resultados esperados e impacto, tanto con la ejecución del proyecto como con su posterior contribución al Centro. Se considerará la calidad de los indicadores que se presenten. </a:t>
            </a:r>
            <a:endParaRPr lang="es-CL" sz="1200" dirty="0" smtClean="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Wingdings" panose="05000000000000000000" pitchFamily="2" charset="2"/>
              <a:buChar char="Ø"/>
            </a:pPr>
            <a:endParaRPr lang="es-CL" sz="12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Wingdings" panose="05000000000000000000" pitchFamily="2" charset="2"/>
              <a:buChar char="Ø"/>
            </a:pPr>
            <a:r>
              <a:rPr lang="es-ES" sz="1200" dirty="0">
                <a:latin typeface="Verdana" panose="020B0604030504040204" pitchFamily="34" charset="0"/>
                <a:ea typeface="Verdana" panose="020B0604030504040204" pitchFamily="34" charset="0"/>
                <a:cs typeface="Verdana" panose="020B0604030504040204" pitchFamily="34" charset="0"/>
              </a:rPr>
              <a:t>Consistencia de los recursos solicitados con las necesidades del proyecto, aplicando criterios de eficiencia y efectividad. </a:t>
            </a:r>
            <a:r>
              <a:rPr lang="es-ES" sz="1200" dirty="0" smtClean="0">
                <a:latin typeface="Verdana" panose="020B0604030504040204" pitchFamily="34" charset="0"/>
                <a:ea typeface="Verdana" panose="020B0604030504040204" pitchFamily="34" charset="0"/>
                <a:cs typeface="Verdana" panose="020B0604030504040204" pitchFamily="34" charset="0"/>
              </a:rPr>
              <a:t>Se </a:t>
            </a:r>
            <a:r>
              <a:rPr lang="es-ES" sz="1200" dirty="0">
                <a:latin typeface="Verdana" panose="020B0604030504040204" pitchFamily="34" charset="0"/>
                <a:ea typeface="Verdana" panose="020B0604030504040204" pitchFamily="34" charset="0"/>
                <a:cs typeface="Verdana" panose="020B0604030504040204" pitchFamily="34" charset="0"/>
              </a:rPr>
              <a:t>evaluará el flujo financiero que se presente según refleje la estrategia de sostenibilidad del Centro Regional, justificando la distribución de los recursos a través de los años, en coherencia con su plan de consolidación, teniendo como horizonte temporal, al menos entre los 5 a 10 próximos años</a:t>
            </a:r>
            <a:r>
              <a:rPr lang="es-ES" sz="1200" dirty="0" smtClean="0">
                <a:latin typeface="Verdana" panose="020B0604030504040204" pitchFamily="34" charset="0"/>
                <a:ea typeface="Verdana" panose="020B0604030504040204" pitchFamily="34" charset="0"/>
                <a:cs typeface="Verdana" panose="020B0604030504040204" pitchFamily="34" charset="0"/>
              </a:rPr>
              <a:t>.</a:t>
            </a:r>
            <a:endParaRPr lang="es-CL" sz="1200" dirty="0">
              <a:latin typeface="Verdana" panose="020B0604030504040204" pitchFamily="34" charset="0"/>
              <a:ea typeface="Verdana" panose="020B0604030504040204" pitchFamily="34" charset="0"/>
              <a:cs typeface="Verdana" panose="020B0604030504040204" pitchFamily="34" charset="0"/>
            </a:endParaRPr>
          </a:p>
        </p:txBody>
      </p:sp>
      <p:sp>
        <p:nvSpPr>
          <p:cNvPr id="60" name="CuadroTexto 59"/>
          <p:cNvSpPr txBox="1"/>
          <p:nvPr/>
        </p:nvSpPr>
        <p:spPr>
          <a:xfrm>
            <a:off x="355939" y="3937796"/>
            <a:ext cx="6664442" cy="369332"/>
          </a:xfrm>
          <a:prstGeom prst="rect">
            <a:avLst/>
          </a:prstGeom>
          <a:noFill/>
        </p:spPr>
        <p:txBody>
          <a:bodyPr wrap="square" rtlCol="0">
            <a:spAutoFit/>
          </a:bodyPr>
          <a:lstStyle/>
          <a:p>
            <a:pPr marL="0" lvl="2"/>
            <a:r>
              <a:rPr lang="es-ES" dirty="0">
                <a:solidFill>
                  <a:schemeClr val="bg1"/>
                </a:solidFill>
              </a:rPr>
              <a:t>Calidad Técnica del proyecto (30%)</a:t>
            </a:r>
            <a:endParaRPr lang="es-CL" dirty="0">
              <a:solidFill>
                <a:schemeClr val="bg1"/>
              </a:solidFill>
            </a:endParaRPr>
          </a:p>
        </p:txBody>
      </p:sp>
    </p:spTree>
    <p:extLst>
      <p:ext uri="{BB962C8B-B14F-4D97-AF65-F5344CB8AC3E}">
        <p14:creationId xmlns:p14="http://schemas.microsoft.com/office/powerpoint/2010/main" val="119770483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1 Título"/>
          <p:cNvSpPr txBox="1">
            <a:spLocks/>
          </p:cNvSpPr>
          <p:nvPr/>
        </p:nvSpPr>
        <p:spPr>
          <a:xfrm>
            <a:off x="535255" y="345823"/>
            <a:ext cx="7272808" cy="576064"/>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algn="just">
              <a:spcBef>
                <a:spcPts val="1800"/>
              </a:spcBef>
            </a:pPr>
            <a:endParaRPr lang="es-CL" sz="3600" b="1" dirty="0">
              <a:solidFill>
                <a:schemeClr val="bg1"/>
              </a:solidFill>
            </a:endParaRPr>
          </a:p>
          <a:p>
            <a:pPr algn="just">
              <a:spcBef>
                <a:spcPts val="1800"/>
              </a:spcBef>
            </a:pPr>
            <a:endParaRPr lang="es-CL" sz="3600" b="1" dirty="0" smtClean="0">
              <a:solidFill>
                <a:schemeClr val="bg1"/>
              </a:solidFill>
            </a:endParaRPr>
          </a:p>
          <a:p>
            <a:pPr marL="457200" indent="-457200" algn="just">
              <a:spcBef>
                <a:spcPts val="1800"/>
              </a:spcBef>
              <a:buFont typeface="Wingdings" panose="05000000000000000000" pitchFamily="2" charset="2"/>
              <a:buChar char="Ø"/>
            </a:pPr>
            <a:endParaRPr lang="es-CL" sz="3600" b="1" u="sng" dirty="0">
              <a:solidFill>
                <a:schemeClr val="bg1"/>
              </a:solidFill>
            </a:endParaRPr>
          </a:p>
        </p:txBody>
      </p:sp>
      <p:sp>
        <p:nvSpPr>
          <p:cNvPr id="11" name="Conector recto 6"/>
          <p:cNvSpPr/>
          <p:nvPr/>
        </p:nvSpPr>
        <p:spPr>
          <a:xfrm>
            <a:off x="1627102" y="5092652"/>
            <a:ext cx="27605" cy="2760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p>
        </p:txBody>
      </p:sp>
      <p:sp>
        <p:nvSpPr>
          <p:cNvPr id="27" name="43 Rectángulo redondeado"/>
          <p:cNvSpPr/>
          <p:nvPr/>
        </p:nvSpPr>
        <p:spPr>
          <a:xfrm>
            <a:off x="216496" y="1280727"/>
            <a:ext cx="8352928" cy="1212169"/>
          </a:xfrm>
          <a:prstGeom prst="roundRect">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lin ang="2700000" scaled="1"/>
            <a:tileRect/>
          </a:gradFill>
          <a:ln>
            <a:noFill/>
          </a:ln>
        </p:spPr>
        <p:style>
          <a:lnRef idx="2">
            <a:schemeClr val="accent1"/>
          </a:lnRef>
          <a:fillRef idx="1">
            <a:schemeClr val="lt1"/>
          </a:fillRef>
          <a:effectRef idx="0">
            <a:schemeClr val="accent1"/>
          </a:effectRef>
          <a:fontRef idx="minor">
            <a:schemeClr val="dk1"/>
          </a:fontRef>
        </p:style>
        <p:txBody>
          <a:bodyPr rtlCol="0" anchor="ctr"/>
          <a:lstStyle/>
          <a:p>
            <a:pPr marL="285750" lvl="0" indent="-285750">
              <a:buFont typeface="Wingdings" panose="05000000000000000000" pitchFamily="2" charset="2"/>
              <a:buChar char="Ø"/>
            </a:pPr>
            <a:r>
              <a:rPr lang="es-ES" sz="1200" dirty="0">
                <a:latin typeface="Verdana" panose="020B0604030504040204" pitchFamily="34" charset="0"/>
                <a:ea typeface="Verdana" panose="020B0604030504040204" pitchFamily="34" charset="0"/>
                <a:cs typeface="Verdana" panose="020B0604030504040204" pitchFamily="34" charset="0"/>
              </a:rPr>
              <a:t>Formación, capacidad y experiencia del(de la) Director(a) Responsable del proyecto </a:t>
            </a:r>
            <a:endParaRPr lang="es-CL" sz="1200"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Wingdings" panose="05000000000000000000" pitchFamily="2" charset="2"/>
              <a:buChar char="Ø"/>
            </a:pPr>
            <a:r>
              <a:rPr lang="es-ES" sz="1200" dirty="0">
                <a:latin typeface="Verdana" panose="020B0604030504040204" pitchFamily="34" charset="0"/>
                <a:ea typeface="Verdana" panose="020B0604030504040204" pitchFamily="34" charset="0"/>
                <a:cs typeface="Verdana" panose="020B0604030504040204" pitchFamily="34" charset="0"/>
              </a:rPr>
              <a:t>Formación y experiencia del equipo de trabajo dispuesto para la ejecución del proyecto </a:t>
            </a:r>
            <a:endParaRPr lang="es-CL" sz="1200"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Wingdings" panose="05000000000000000000" pitchFamily="2" charset="2"/>
              <a:buChar char="Ø"/>
            </a:pPr>
            <a:r>
              <a:rPr lang="es-ES" sz="1200" dirty="0">
                <a:latin typeface="Verdana" panose="020B0604030504040204" pitchFamily="34" charset="0"/>
                <a:ea typeface="Verdana" panose="020B0604030504040204" pitchFamily="34" charset="0"/>
                <a:cs typeface="Verdana" panose="020B0604030504040204" pitchFamily="34" charset="0"/>
              </a:rPr>
              <a:t>Capacidad del equipo de trabajo para lograr los resultados comprometidos en los plazos definidos. </a:t>
            </a:r>
            <a:endParaRPr lang="es-CL" sz="1200" dirty="0">
              <a:latin typeface="Verdana" panose="020B0604030504040204" pitchFamily="34" charset="0"/>
              <a:ea typeface="Verdana" panose="020B0604030504040204" pitchFamily="34" charset="0"/>
              <a:cs typeface="Verdana" panose="020B0604030504040204" pitchFamily="34" charset="0"/>
            </a:endParaRPr>
          </a:p>
          <a:p>
            <a:pPr lvl="0"/>
            <a:endParaRPr lang="es-CL" sz="1200" dirty="0">
              <a:latin typeface="Verdana" panose="020B0604030504040204" pitchFamily="34" charset="0"/>
              <a:ea typeface="Verdana" panose="020B0604030504040204" pitchFamily="34" charset="0"/>
              <a:cs typeface="Verdana" panose="020B0604030504040204" pitchFamily="34" charset="0"/>
            </a:endParaRPr>
          </a:p>
        </p:txBody>
      </p:sp>
      <p:sp>
        <p:nvSpPr>
          <p:cNvPr id="28" name="CuadroTexto 27"/>
          <p:cNvSpPr txBox="1"/>
          <p:nvPr/>
        </p:nvSpPr>
        <p:spPr>
          <a:xfrm>
            <a:off x="251520" y="921887"/>
            <a:ext cx="6664442" cy="369332"/>
          </a:xfrm>
          <a:prstGeom prst="rect">
            <a:avLst/>
          </a:prstGeom>
          <a:noFill/>
        </p:spPr>
        <p:txBody>
          <a:bodyPr wrap="square" rtlCol="0">
            <a:spAutoFit/>
          </a:bodyPr>
          <a:lstStyle/>
          <a:p>
            <a:pPr marL="0" lvl="2"/>
            <a:r>
              <a:rPr lang="es-ES" dirty="0" smtClean="0">
                <a:solidFill>
                  <a:schemeClr val="bg1"/>
                </a:solidFill>
              </a:rPr>
              <a:t>Equipo de trabajo (10</a:t>
            </a:r>
            <a:r>
              <a:rPr lang="es-ES" dirty="0">
                <a:solidFill>
                  <a:schemeClr val="bg1"/>
                </a:solidFill>
              </a:rPr>
              <a:t>%)</a:t>
            </a:r>
            <a:endParaRPr lang="es-CL" dirty="0">
              <a:solidFill>
                <a:schemeClr val="bg1"/>
              </a:solidFill>
            </a:endParaRPr>
          </a:p>
        </p:txBody>
      </p:sp>
      <p:sp>
        <p:nvSpPr>
          <p:cNvPr id="30" name="CuadroTexto 29"/>
          <p:cNvSpPr txBox="1"/>
          <p:nvPr/>
        </p:nvSpPr>
        <p:spPr>
          <a:xfrm>
            <a:off x="251520" y="2623530"/>
            <a:ext cx="8317904" cy="923330"/>
          </a:xfrm>
          <a:prstGeom prst="rect">
            <a:avLst/>
          </a:prstGeom>
          <a:noFill/>
        </p:spPr>
        <p:txBody>
          <a:bodyPr wrap="square" rtlCol="0">
            <a:spAutoFit/>
          </a:bodyPr>
          <a:lstStyle/>
          <a:p>
            <a:pPr marL="0" lvl="2"/>
            <a:r>
              <a:rPr lang="es-ES" dirty="0" smtClean="0">
                <a:solidFill>
                  <a:schemeClr val="bg1"/>
                </a:solidFill>
              </a:rPr>
              <a:t>Aportes pecuniarios complementarios (10%), presados </a:t>
            </a:r>
            <a:r>
              <a:rPr lang="es-ES" dirty="0">
                <a:solidFill>
                  <a:schemeClr val="bg1"/>
                </a:solidFill>
              </a:rPr>
              <a:t>en recursos monetarios</a:t>
            </a:r>
            <a:r>
              <a:rPr lang="es-ES" dirty="0"/>
              <a:t>, </a:t>
            </a:r>
            <a:r>
              <a:rPr lang="es-ES" dirty="0">
                <a:solidFill>
                  <a:schemeClr val="bg1"/>
                </a:solidFill>
              </a:rPr>
              <a:t>como parte del flujo del proyecto.  </a:t>
            </a:r>
            <a:endParaRPr lang="es-CL" dirty="0">
              <a:solidFill>
                <a:schemeClr val="bg1"/>
              </a:solidFill>
            </a:endParaRPr>
          </a:p>
          <a:p>
            <a:pPr marL="0" lvl="2"/>
            <a:endParaRPr lang="es-CL" dirty="0">
              <a:solidFill>
                <a:schemeClr val="bg1"/>
              </a:solidFill>
            </a:endParaRPr>
          </a:p>
        </p:txBody>
      </p:sp>
      <p:graphicFrame>
        <p:nvGraphicFramePr>
          <p:cNvPr id="5" name="Tabla 4"/>
          <p:cNvGraphicFramePr>
            <a:graphicFrameLocks noGrp="1"/>
          </p:cNvGraphicFramePr>
          <p:nvPr>
            <p:extLst>
              <p:ext uri="{D42A27DB-BD31-4B8C-83A1-F6EECF244321}">
                <p14:modId xmlns:p14="http://schemas.microsoft.com/office/powerpoint/2010/main" val="4115160472"/>
              </p:ext>
            </p:extLst>
          </p:nvPr>
        </p:nvGraphicFramePr>
        <p:xfrm>
          <a:off x="395536" y="3546860"/>
          <a:ext cx="8064896" cy="1259840"/>
        </p:xfrm>
        <a:graphic>
          <a:graphicData uri="http://schemas.openxmlformats.org/drawingml/2006/table">
            <a:tbl>
              <a:tblPr firstRow="1" bandRow="1">
                <a:tableStyleId>{21E4AEA4-8DFA-4A89-87EB-49C32662AFE0}</a:tableStyleId>
              </a:tblPr>
              <a:tblGrid>
                <a:gridCol w="6624736"/>
                <a:gridCol w="1440160"/>
              </a:tblGrid>
              <a:tr h="370840">
                <a:tc>
                  <a:txBody>
                    <a:bodyPr/>
                    <a:lstStyle/>
                    <a:p>
                      <a:r>
                        <a:rPr lang="es-CL" sz="1400" dirty="0" smtClean="0">
                          <a:latin typeface="Verdana" panose="020B0604030504040204" pitchFamily="34" charset="0"/>
                          <a:ea typeface="Verdana" panose="020B0604030504040204" pitchFamily="34" charset="0"/>
                          <a:cs typeface="Verdana" panose="020B0604030504040204" pitchFamily="34" charset="0"/>
                        </a:rPr>
                        <a:t>Situación</a:t>
                      </a:r>
                      <a:endParaRPr lang="es-CL" sz="14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s-CL" sz="1400" dirty="0" smtClean="0">
                          <a:latin typeface="Verdana" panose="020B0604030504040204" pitchFamily="34" charset="0"/>
                          <a:ea typeface="Verdana" panose="020B0604030504040204" pitchFamily="34" charset="0"/>
                          <a:cs typeface="Verdana" panose="020B0604030504040204" pitchFamily="34" charset="0"/>
                        </a:rPr>
                        <a:t>Nota</a:t>
                      </a:r>
                      <a:endParaRPr lang="es-CL" sz="1400"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r>
                        <a:rPr lang="es-ES" sz="14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El proyecto no considera aportes pecuniarios complementarios </a:t>
                      </a:r>
                      <a:endParaRPr lang="es-CL" sz="14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s-CL" sz="1400" dirty="0" smtClean="0">
                          <a:latin typeface="Verdana" panose="020B0604030504040204" pitchFamily="34" charset="0"/>
                          <a:ea typeface="Verdana" panose="020B0604030504040204" pitchFamily="34" charset="0"/>
                          <a:cs typeface="Verdana" panose="020B0604030504040204" pitchFamily="34" charset="0"/>
                        </a:rPr>
                        <a:t>3</a:t>
                      </a:r>
                      <a:endParaRPr lang="es-CL" sz="1400"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r>
                        <a:rPr lang="es-ES" sz="1400" kern="1200" dirty="0" smtClean="0">
                          <a:solidFill>
                            <a:schemeClr val="dk1"/>
                          </a:solidFill>
                          <a:effectLst/>
                          <a:latin typeface="Verdana" panose="020B0604030504040204" pitchFamily="34" charset="0"/>
                          <a:ea typeface="Verdana" panose="020B0604030504040204" pitchFamily="34" charset="0"/>
                          <a:cs typeface="Verdana" panose="020B0604030504040204" pitchFamily="34" charset="0"/>
                        </a:rPr>
                        <a:t>El proyecto contempla un aporte pecuniario igual o superior al aporte solicitado a CONICYT</a:t>
                      </a:r>
                      <a:endParaRPr lang="es-CL" sz="14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es-CL" sz="1400" dirty="0" smtClean="0">
                          <a:latin typeface="Verdana" panose="020B0604030504040204" pitchFamily="34" charset="0"/>
                          <a:ea typeface="Verdana" panose="020B0604030504040204" pitchFamily="34" charset="0"/>
                          <a:cs typeface="Verdana" panose="020B0604030504040204" pitchFamily="34" charset="0"/>
                        </a:rPr>
                        <a:t>5</a:t>
                      </a:r>
                      <a:endParaRPr lang="es-CL" sz="1400" dirty="0">
                        <a:latin typeface="Verdana" panose="020B0604030504040204" pitchFamily="34" charset="0"/>
                        <a:ea typeface="Verdana" panose="020B0604030504040204" pitchFamily="34" charset="0"/>
                        <a:cs typeface="Verdana" panose="020B0604030504040204" pitchFamily="34" charset="0"/>
                      </a:endParaRPr>
                    </a:p>
                  </a:txBody>
                  <a:tcPr/>
                </a:tc>
              </a:tr>
            </a:tbl>
          </a:graphicData>
        </a:graphic>
      </p:graphicFrame>
      <p:sp>
        <p:nvSpPr>
          <p:cNvPr id="31" name="CuadroTexto 30"/>
          <p:cNvSpPr txBox="1"/>
          <p:nvPr/>
        </p:nvSpPr>
        <p:spPr>
          <a:xfrm>
            <a:off x="535254" y="5106454"/>
            <a:ext cx="7925177" cy="523220"/>
          </a:xfrm>
          <a:prstGeom prst="rect">
            <a:avLst/>
          </a:prstGeom>
          <a:noFill/>
        </p:spPr>
        <p:txBody>
          <a:bodyPr wrap="square" rtlCol="0">
            <a:spAutoFit/>
          </a:bodyPr>
          <a:lstStyle/>
          <a:p>
            <a:r>
              <a:rPr lang="es-ES" sz="1400" dirty="0">
                <a:solidFill>
                  <a:schemeClr val="bg1"/>
                </a:solidFill>
                <a:latin typeface="Verdana" panose="020B0604030504040204" pitchFamily="34" charset="0"/>
                <a:ea typeface="Verdana" panose="020B0604030504040204" pitchFamily="34" charset="0"/>
                <a:cs typeface="Verdana" panose="020B0604030504040204" pitchFamily="34" charset="0"/>
              </a:rPr>
              <a:t>Cada uno de estos criterios será calificado con una nota entre 0 y 5, según el siguiente cuadro:</a:t>
            </a:r>
            <a:endParaRPr lang="es-CL"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8252166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1 Título"/>
          <p:cNvSpPr txBox="1">
            <a:spLocks/>
          </p:cNvSpPr>
          <p:nvPr/>
        </p:nvSpPr>
        <p:spPr>
          <a:xfrm>
            <a:off x="535255" y="345823"/>
            <a:ext cx="7272808" cy="576064"/>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algn="just">
              <a:spcBef>
                <a:spcPts val="1800"/>
              </a:spcBef>
            </a:pPr>
            <a:endParaRPr lang="es-CL" sz="3600" b="1" dirty="0">
              <a:solidFill>
                <a:schemeClr val="bg1"/>
              </a:solidFill>
            </a:endParaRPr>
          </a:p>
          <a:p>
            <a:pPr algn="just">
              <a:spcBef>
                <a:spcPts val="1800"/>
              </a:spcBef>
            </a:pPr>
            <a:endParaRPr lang="es-CL" sz="3600" b="1" dirty="0" smtClean="0">
              <a:solidFill>
                <a:schemeClr val="bg1"/>
              </a:solidFill>
            </a:endParaRPr>
          </a:p>
          <a:p>
            <a:pPr marL="457200" indent="-457200" algn="just">
              <a:spcBef>
                <a:spcPts val="1800"/>
              </a:spcBef>
              <a:buFont typeface="Wingdings" panose="05000000000000000000" pitchFamily="2" charset="2"/>
              <a:buChar char="Ø"/>
            </a:pPr>
            <a:endParaRPr lang="es-CL" sz="3600" b="1" u="sng" dirty="0">
              <a:solidFill>
                <a:schemeClr val="bg1"/>
              </a:solidFill>
            </a:endParaRPr>
          </a:p>
        </p:txBody>
      </p:sp>
      <p:sp>
        <p:nvSpPr>
          <p:cNvPr id="11" name="Conector recto 6"/>
          <p:cNvSpPr/>
          <p:nvPr/>
        </p:nvSpPr>
        <p:spPr>
          <a:xfrm>
            <a:off x="1627102" y="5092652"/>
            <a:ext cx="27605" cy="2760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L" sz="500" kern="1200"/>
          </a:p>
        </p:txBody>
      </p:sp>
      <p:graphicFrame>
        <p:nvGraphicFramePr>
          <p:cNvPr id="2" name="Tabla 1"/>
          <p:cNvGraphicFramePr>
            <a:graphicFrameLocks noGrp="1"/>
          </p:cNvGraphicFramePr>
          <p:nvPr>
            <p:extLst>
              <p:ext uri="{D42A27DB-BD31-4B8C-83A1-F6EECF244321}">
                <p14:modId xmlns:p14="http://schemas.microsoft.com/office/powerpoint/2010/main" val="1089491676"/>
              </p:ext>
            </p:extLst>
          </p:nvPr>
        </p:nvGraphicFramePr>
        <p:xfrm>
          <a:off x="617849" y="941359"/>
          <a:ext cx="7781160" cy="3744416"/>
        </p:xfrm>
        <a:graphic>
          <a:graphicData uri="http://schemas.openxmlformats.org/drawingml/2006/table">
            <a:tbl>
              <a:tblPr firstRow="1" firstCol="1" bandRow="1">
                <a:tableStyleId>{00A15C55-8517-42AA-B614-E9B94910E393}</a:tableStyleId>
              </a:tblPr>
              <a:tblGrid>
                <a:gridCol w="1300441"/>
                <a:gridCol w="988244"/>
                <a:gridCol w="5492475"/>
              </a:tblGrid>
              <a:tr h="279832">
                <a:tc>
                  <a:txBody>
                    <a:bodyPr/>
                    <a:lstStyle/>
                    <a:p>
                      <a:pPr algn="ctr">
                        <a:spcBef>
                          <a:spcPts val="600"/>
                        </a:spcBef>
                        <a:spcAft>
                          <a:spcPts val="600"/>
                        </a:spcAft>
                      </a:pPr>
                      <a:r>
                        <a:rPr lang="es-ES" sz="1400" dirty="0">
                          <a:effectLst/>
                        </a:rPr>
                        <a:t>Calificación</a:t>
                      </a:r>
                      <a:endParaRPr lang="es-CL" sz="20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Bef>
                          <a:spcPts val="600"/>
                        </a:spcBef>
                        <a:spcAft>
                          <a:spcPts val="600"/>
                        </a:spcAft>
                      </a:pPr>
                      <a:r>
                        <a:rPr lang="es-ES" sz="1400">
                          <a:effectLst/>
                        </a:rPr>
                        <a:t>Nota</a:t>
                      </a:r>
                      <a:endParaRPr lang="es-CL" sz="20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Bef>
                          <a:spcPts val="600"/>
                        </a:spcBef>
                        <a:spcAft>
                          <a:spcPts val="600"/>
                        </a:spcAft>
                      </a:pPr>
                      <a:r>
                        <a:rPr lang="es-ES" sz="1400" dirty="0">
                          <a:effectLst/>
                        </a:rPr>
                        <a:t>Criterio</a:t>
                      </a:r>
                      <a:endParaRPr lang="es-CL" sz="20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799519">
                <a:tc>
                  <a:txBody>
                    <a:bodyPr/>
                    <a:lstStyle/>
                    <a:p>
                      <a:pPr algn="just">
                        <a:spcBef>
                          <a:spcPts val="600"/>
                        </a:spcBef>
                        <a:spcAft>
                          <a:spcPts val="600"/>
                        </a:spcAft>
                      </a:pPr>
                      <a:r>
                        <a:rPr lang="es-ES" sz="1400" dirty="0">
                          <a:effectLst/>
                        </a:rPr>
                        <a:t>Excelente</a:t>
                      </a:r>
                      <a:endParaRPr lang="es-CL" sz="20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Bef>
                          <a:spcPts val="600"/>
                        </a:spcBef>
                        <a:spcAft>
                          <a:spcPts val="600"/>
                        </a:spcAft>
                      </a:pPr>
                      <a:r>
                        <a:rPr lang="es-ES" sz="1400" dirty="0">
                          <a:effectLst/>
                        </a:rPr>
                        <a:t>5</a:t>
                      </a:r>
                      <a:endParaRPr lang="es-CL" sz="20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just">
                        <a:spcBef>
                          <a:spcPts val="600"/>
                        </a:spcBef>
                        <a:spcAft>
                          <a:spcPts val="600"/>
                        </a:spcAft>
                      </a:pPr>
                      <a:r>
                        <a:rPr lang="es-ES" sz="1400" dirty="0" smtClean="0">
                          <a:effectLst/>
                        </a:rPr>
                        <a:t>La propuesta cumple/aborda de manera sobresaliente todos los aspectos relevantes del criterio en cuestión. </a:t>
                      </a:r>
                      <a:r>
                        <a:rPr lang="en-US" sz="1400" dirty="0" smtClean="0">
                          <a:effectLst/>
                        </a:rPr>
                        <a:t>Cualquier debilidad es muy menor.</a:t>
                      </a:r>
                      <a:endParaRPr lang="es-CL" sz="20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533013">
                <a:tc>
                  <a:txBody>
                    <a:bodyPr/>
                    <a:lstStyle/>
                    <a:p>
                      <a:pPr algn="just">
                        <a:spcBef>
                          <a:spcPts val="600"/>
                        </a:spcBef>
                        <a:spcAft>
                          <a:spcPts val="600"/>
                        </a:spcAft>
                      </a:pPr>
                      <a:r>
                        <a:rPr lang="es-ES" sz="1400">
                          <a:effectLst/>
                        </a:rPr>
                        <a:t>Muy Bueno</a:t>
                      </a:r>
                      <a:endParaRPr lang="es-CL" sz="20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Bef>
                          <a:spcPts val="600"/>
                        </a:spcBef>
                        <a:spcAft>
                          <a:spcPts val="600"/>
                        </a:spcAft>
                      </a:pPr>
                      <a:r>
                        <a:rPr lang="es-ES" sz="1400">
                          <a:effectLst/>
                        </a:rPr>
                        <a:t>4</a:t>
                      </a:r>
                      <a:endParaRPr lang="es-CL" sz="20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just">
                        <a:spcBef>
                          <a:spcPts val="600"/>
                        </a:spcBef>
                        <a:spcAft>
                          <a:spcPts val="600"/>
                        </a:spcAft>
                      </a:pPr>
                      <a:r>
                        <a:rPr lang="es-ES" sz="1400" dirty="0">
                          <a:effectLst/>
                        </a:rPr>
                        <a:t>La propuesta cumple/aborda los aspectos del criterio de muy buena manera, aun cuando son posibles ciertas mejoras.</a:t>
                      </a:r>
                      <a:endParaRPr lang="es-CL" sz="20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533013">
                <a:tc>
                  <a:txBody>
                    <a:bodyPr/>
                    <a:lstStyle/>
                    <a:p>
                      <a:pPr algn="just">
                        <a:spcBef>
                          <a:spcPts val="600"/>
                        </a:spcBef>
                        <a:spcAft>
                          <a:spcPts val="600"/>
                        </a:spcAft>
                      </a:pPr>
                      <a:r>
                        <a:rPr lang="es-ES" sz="1400">
                          <a:effectLst/>
                        </a:rPr>
                        <a:t>Bueno</a:t>
                      </a:r>
                      <a:endParaRPr lang="es-CL" sz="20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Bef>
                          <a:spcPts val="600"/>
                        </a:spcBef>
                        <a:spcAft>
                          <a:spcPts val="600"/>
                        </a:spcAft>
                      </a:pPr>
                      <a:r>
                        <a:rPr lang="es-ES" sz="1400">
                          <a:effectLst/>
                        </a:rPr>
                        <a:t>3</a:t>
                      </a:r>
                      <a:endParaRPr lang="es-CL" sz="20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just">
                        <a:spcBef>
                          <a:spcPts val="600"/>
                        </a:spcBef>
                        <a:spcAft>
                          <a:spcPts val="600"/>
                        </a:spcAft>
                      </a:pPr>
                      <a:r>
                        <a:rPr lang="es-ES" sz="1400" dirty="0">
                          <a:effectLst/>
                        </a:rPr>
                        <a:t>La propuesta cumple/aborda correctamente los aspectos del criterio, aunque requiere ciertas mejoras.</a:t>
                      </a:r>
                      <a:endParaRPr lang="es-CL" sz="20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533013">
                <a:tc>
                  <a:txBody>
                    <a:bodyPr/>
                    <a:lstStyle/>
                    <a:p>
                      <a:pPr algn="just">
                        <a:spcBef>
                          <a:spcPts val="600"/>
                        </a:spcBef>
                        <a:spcAft>
                          <a:spcPts val="600"/>
                        </a:spcAft>
                      </a:pPr>
                      <a:r>
                        <a:rPr lang="es-ES" sz="1400">
                          <a:effectLst/>
                        </a:rPr>
                        <a:t>Regular</a:t>
                      </a:r>
                      <a:endParaRPr lang="es-CL" sz="20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Bef>
                          <a:spcPts val="600"/>
                        </a:spcBef>
                        <a:spcAft>
                          <a:spcPts val="600"/>
                        </a:spcAft>
                      </a:pPr>
                      <a:r>
                        <a:rPr lang="es-ES" sz="1400">
                          <a:effectLst/>
                        </a:rPr>
                        <a:t>2</a:t>
                      </a:r>
                      <a:endParaRPr lang="es-CL" sz="20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just">
                        <a:spcBef>
                          <a:spcPts val="600"/>
                        </a:spcBef>
                        <a:spcAft>
                          <a:spcPts val="600"/>
                        </a:spcAft>
                      </a:pPr>
                      <a:r>
                        <a:rPr lang="es-ES" sz="1400" dirty="0">
                          <a:effectLst/>
                        </a:rPr>
                        <a:t>La propuesta cumple/aborda en términos generales los aspectos del criterio, pero existen importantes deficiencias.</a:t>
                      </a:r>
                      <a:endParaRPr lang="es-CL" sz="20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533013">
                <a:tc>
                  <a:txBody>
                    <a:bodyPr/>
                    <a:lstStyle/>
                    <a:p>
                      <a:pPr algn="just">
                        <a:spcBef>
                          <a:spcPts val="600"/>
                        </a:spcBef>
                        <a:spcAft>
                          <a:spcPts val="600"/>
                        </a:spcAft>
                      </a:pPr>
                      <a:r>
                        <a:rPr lang="es-ES" sz="1400">
                          <a:effectLst/>
                        </a:rPr>
                        <a:t>Deficiente</a:t>
                      </a:r>
                      <a:endParaRPr lang="es-CL" sz="20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Bef>
                          <a:spcPts val="600"/>
                        </a:spcBef>
                        <a:spcAft>
                          <a:spcPts val="600"/>
                        </a:spcAft>
                      </a:pPr>
                      <a:r>
                        <a:rPr lang="es-ES" sz="1400">
                          <a:effectLst/>
                        </a:rPr>
                        <a:t>1</a:t>
                      </a:r>
                      <a:endParaRPr lang="es-CL" sz="20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just">
                        <a:spcBef>
                          <a:spcPts val="600"/>
                        </a:spcBef>
                        <a:spcAft>
                          <a:spcPts val="600"/>
                        </a:spcAft>
                      </a:pPr>
                      <a:r>
                        <a:rPr lang="es-ES" sz="1400" dirty="0">
                          <a:effectLst/>
                        </a:rPr>
                        <a:t>La propuesta no cumple/aborda adecuadamente los aspectos del criterio o hay graves deficiencias inherentes.</a:t>
                      </a:r>
                      <a:endParaRPr lang="es-CL" sz="20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533013">
                <a:tc>
                  <a:txBody>
                    <a:bodyPr/>
                    <a:lstStyle/>
                    <a:p>
                      <a:pPr algn="just">
                        <a:spcBef>
                          <a:spcPts val="600"/>
                        </a:spcBef>
                        <a:spcAft>
                          <a:spcPts val="600"/>
                        </a:spcAft>
                      </a:pPr>
                      <a:r>
                        <a:rPr lang="es-ES" sz="1400">
                          <a:effectLst/>
                        </a:rPr>
                        <a:t>No Califica</a:t>
                      </a:r>
                      <a:endParaRPr lang="es-CL" sz="20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Bef>
                          <a:spcPts val="600"/>
                        </a:spcBef>
                        <a:spcAft>
                          <a:spcPts val="600"/>
                        </a:spcAft>
                      </a:pPr>
                      <a:r>
                        <a:rPr lang="es-ES" sz="1400">
                          <a:effectLst/>
                        </a:rPr>
                        <a:t>0</a:t>
                      </a:r>
                      <a:endParaRPr lang="es-CL" sz="20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just">
                        <a:spcBef>
                          <a:spcPts val="600"/>
                        </a:spcBef>
                        <a:spcAft>
                          <a:spcPts val="600"/>
                        </a:spcAft>
                      </a:pPr>
                      <a:r>
                        <a:rPr lang="es-ES" sz="1400" dirty="0">
                          <a:effectLst/>
                        </a:rPr>
                        <a:t>La propuesta no cumple/aborda el criterio bajo análisis o no puede ser evaluada debido a la falta de antecedentes o información incompleta.</a:t>
                      </a:r>
                      <a:endParaRPr lang="es-CL" sz="20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bl>
          </a:graphicData>
        </a:graphic>
      </p:graphicFrame>
      <p:sp>
        <p:nvSpPr>
          <p:cNvPr id="3" name="Rectángulo 2"/>
          <p:cNvSpPr/>
          <p:nvPr/>
        </p:nvSpPr>
        <p:spPr>
          <a:xfrm>
            <a:off x="401329" y="4788010"/>
            <a:ext cx="7962051" cy="907941"/>
          </a:xfrm>
          <a:prstGeom prst="rect">
            <a:avLst/>
          </a:prstGeom>
        </p:spPr>
        <p:txBody>
          <a:bodyPr wrap="square">
            <a:spAutoFit/>
          </a:bodyPr>
          <a:lstStyle/>
          <a:p>
            <a:pPr marL="180340" algn="just">
              <a:spcBef>
                <a:spcPts val="600"/>
              </a:spcBef>
              <a:spcAft>
                <a:spcPts val="600"/>
              </a:spcAft>
            </a:pP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Aquellos proyectos que excedan los límites de extensión señalados en los formularios de presentación</a:t>
            </a:r>
            <a:r>
              <a:rPr lang="x-none" sz="12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 serán evaluados sólo hasta la página requerida, eliminándose del proyecto la información contenida en las páginas adicionales.  </a:t>
            </a:r>
            <a:endParaRPr lang="es-CL"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spcAft>
                <a:spcPts val="0"/>
              </a:spcAft>
            </a:pPr>
            <a:r>
              <a:rPr lang="x-none" sz="1200" dirty="0">
                <a:solidFill>
                  <a:schemeClr val="bg1"/>
                </a:solidFill>
                <a:latin typeface="Verdana" panose="020B0604030504040204" pitchFamily="34" charset="0"/>
                <a:ea typeface="Verdana" panose="020B0604030504040204" pitchFamily="34" charset="0"/>
                <a:cs typeface="Verdana" panose="020B0604030504040204" pitchFamily="34" charset="0"/>
              </a:rPr>
              <a:t> </a:t>
            </a:r>
            <a:endParaRPr lang="es-CL" sz="1200" dirty="0">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4" name="Rectángulo 3"/>
          <p:cNvSpPr/>
          <p:nvPr/>
        </p:nvSpPr>
        <p:spPr>
          <a:xfrm>
            <a:off x="675256" y="5522563"/>
            <a:ext cx="7666347" cy="71261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spcBef>
                <a:spcPts val="600"/>
              </a:spcBef>
              <a:spcAft>
                <a:spcPts val="600"/>
              </a:spcAft>
            </a:pPr>
            <a:r>
              <a:rPr lang="es-ES" sz="1200" dirty="0">
                <a:solidFill>
                  <a:schemeClr val="bg1"/>
                </a:solidFill>
                <a:latin typeface="Verdana" panose="020B0604030504040204" pitchFamily="34" charset="0"/>
                <a:ea typeface="Verdana" panose="020B0604030504040204" pitchFamily="34" charset="0"/>
                <a:cs typeface="Verdana" panose="020B0604030504040204" pitchFamily="34" charset="0"/>
              </a:rPr>
              <a:t>Se hace presente que, en caso que la información entregada por los proponentes no permita evaluar el proyecto y/o sea distinta de la que dispone el Programa, éste será declarado fuera de bases.</a:t>
            </a:r>
            <a:endParaRPr lang="es-CL" sz="12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4586854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verageRating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6423F43A1CE187469A63E26A857E6707" ma:contentTypeVersion="5" ma:contentTypeDescription="Crear nuevo documento." ma:contentTypeScope="" ma:versionID="13a8888f8a5cfe6d36d425c7b911a3d9">
  <xsd:schema xmlns:xsd="http://www.w3.org/2001/XMLSchema" xmlns:xs="http://www.w3.org/2001/XMLSchema" xmlns:p="http://schemas.microsoft.com/office/2006/metadata/properties" xmlns:ns1="http://schemas.microsoft.com/sharepoint/v3" targetNamespace="http://schemas.microsoft.com/office/2006/metadata/properties" ma:root="true" ma:fieldsID="14081a93f21478b5f705623af6a6b44f" ns1:_="">
    <xsd:import namespace="http://schemas.microsoft.com/sharepoint/v3"/>
    <xsd:element name="properties">
      <xsd:complexType>
        <xsd:sequence>
          <xsd:element name="documentManagement">
            <xsd:complexType>
              <xsd:all>
                <xsd:element ref="ns1:AverageRating" minOccurs="0"/>
                <xsd:element ref="ns1:Rat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0" nillable="true" ma:displayName="Clasificación (0-5)" ma:decimals="2" ma:description="Valor promedio de todas las clasificaciones que se han enviado" ma:internalName="AverageRating" ma:readOnly="true">
      <xsd:simpleType>
        <xsd:restriction base="dms:Number"/>
      </xsd:simpleType>
    </xsd:element>
    <xsd:element name="RatingCount" ma:index="11" nillable="true" ma:displayName="Número de clasificaciones" ma:decimals="0" ma:description="Número de clasificaciones enviado" ma:internalName="RatingCount" ma:readOnly="tru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0188D6-C582-413D-BE96-C9109F9C0DFD}">
  <ds:schemaRefs>
    <ds:schemaRef ds:uri="http://schemas.microsoft.com/sharepoint/v3/contenttype/forms"/>
  </ds:schemaRefs>
</ds:datastoreItem>
</file>

<file path=customXml/itemProps2.xml><?xml version="1.0" encoding="utf-8"?>
<ds:datastoreItem xmlns:ds="http://schemas.openxmlformats.org/officeDocument/2006/customXml" ds:itemID="{9A3C4C46-677E-404A-BDE5-6DCEBF88F202}">
  <ds:schemaRefs>
    <ds:schemaRef ds:uri="http://purl.org/dc/elements/1.1/"/>
    <ds:schemaRef ds:uri="http://schemas.microsoft.com/sharepoint/v3"/>
    <ds:schemaRef ds:uri="http://schemas.microsoft.com/office/2006/documentManagement/types"/>
    <ds:schemaRef ds:uri="http://purl.org/dc/dcmitype/"/>
    <ds:schemaRef ds:uri="http://purl.org/dc/terms/"/>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74B749A9-0FF9-4E2E-B09C-5EF660F497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12746</TotalTime>
  <Words>2220</Words>
  <Application>Microsoft Office PowerPoint</Application>
  <PresentationFormat>Presentación en pantalla (4:3)</PresentationFormat>
  <Paragraphs>167</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gobCL</vt:lpstr>
      <vt:lpstr>Verdana</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conicyt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Patricia Contador</dc:creator>
  <cp:lastModifiedBy>Patricia Contador Pena</cp:lastModifiedBy>
  <cp:revision>660</cp:revision>
  <dcterms:created xsi:type="dcterms:W3CDTF">2011-09-05T14:56:42Z</dcterms:created>
  <dcterms:modified xsi:type="dcterms:W3CDTF">2014-06-26T19:29:01Z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0x0101006423F43A1CE187469A63E26A857E6707</vt:lpwstr>
  </property>
</Properties>
</file>