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53" r:id="rId2"/>
    <p:sldId id="1032" r:id="rId3"/>
    <p:sldId id="257" r:id="rId4"/>
    <p:sldId id="1170" r:id="rId5"/>
    <p:sldId id="588" r:id="rId6"/>
    <p:sldId id="1207" r:id="rId7"/>
    <p:sldId id="973" r:id="rId8"/>
    <p:sldId id="1034" r:id="rId9"/>
    <p:sldId id="1035" r:id="rId10"/>
    <p:sldId id="1202" r:id="rId11"/>
    <p:sldId id="1204" r:id="rId12"/>
    <p:sldId id="1205" r:id="rId13"/>
    <p:sldId id="300" r:id="rId14"/>
    <p:sldId id="999" r:id="rId15"/>
    <p:sldId id="610" r:id="rId16"/>
    <p:sldId id="1084" r:id="rId17"/>
    <p:sldId id="976" r:id="rId18"/>
    <p:sldId id="969" r:id="rId19"/>
    <p:sldId id="1206" r:id="rId20"/>
    <p:sldId id="1038" r:id="rId21"/>
    <p:sldId id="1039" r:id="rId22"/>
    <p:sldId id="1171" r:id="rId23"/>
    <p:sldId id="1040" r:id="rId24"/>
    <p:sldId id="1041" r:id="rId25"/>
    <p:sldId id="1077" r:id="rId26"/>
    <p:sldId id="1192" r:id="rId27"/>
    <p:sldId id="1046" r:id="rId28"/>
    <p:sldId id="1044" r:id="rId29"/>
    <p:sldId id="1177" r:id="rId30"/>
    <p:sldId id="1101" r:id="rId31"/>
    <p:sldId id="1047" r:id="rId32"/>
    <p:sldId id="1201" r:id="rId33"/>
  </p:sldIdLst>
  <p:sldSz cx="9144000" cy="6858000" type="screen4x3"/>
  <p:notesSz cx="6794500" cy="99314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46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46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46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46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46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46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46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46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46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ko" initials="h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B291"/>
    <a:srgbClr val="2DC3A3"/>
    <a:srgbClr val="25BAE2"/>
    <a:srgbClr val="B51F1F"/>
    <a:srgbClr val="114594"/>
    <a:srgbClr val="E63312"/>
    <a:srgbClr val="91D7C8"/>
    <a:srgbClr val="FFCD2D"/>
    <a:srgbClr val="1B9C7D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2" autoAdjust="0"/>
    <p:restoredTop sz="94671" autoAdjust="0"/>
  </p:normalViewPr>
  <p:slideViewPr>
    <p:cSldViewPr snapToGrid="0">
      <p:cViewPr>
        <p:scale>
          <a:sx n="100" d="100"/>
          <a:sy n="100" d="100"/>
        </p:scale>
        <p:origin x="-104" y="-80"/>
      </p:cViewPr>
      <p:guideLst>
        <p:guide orient="horz" pos="902"/>
        <p:guide pos="20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952"/>
    </p:cViewPr>
  </p:sorterViewPr>
  <p:notesViewPr>
    <p:cSldViewPr snapToGrid="0">
      <p:cViewPr varScale="1">
        <p:scale>
          <a:sx n="113" d="100"/>
          <a:sy n="113" d="100"/>
        </p:scale>
        <p:origin x="-4216" y="-96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commentAuthors" Target="commentAuthors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Users\usuario\Desktop\Proyecto%20fenhexamid\afinidad%201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39862315362608"/>
          <c:y val="0.0916666666666666"/>
          <c:w val="0.808413525100159"/>
          <c:h val="0.430769028871391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Hoja1!$B$3:$B$13</c:f>
              <c:strCache>
                <c:ptCount val="11"/>
                <c:pt idx="0">
                  <c:v>PAMAM G0</c:v>
                </c:pt>
                <c:pt idx="1">
                  <c:v>PAMAM G1</c:v>
                </c:pt>
                <c:pt idx="2">
                  <c:v>PAMAM G2</c:v>
                </c:pt>
                <c:pt idx="3">
                  <c:v>PAMAM G3</c:v>
                </c:pt>
                <c:pt idx="4">
                  <c:v>PAMAM G4</c:v>
                </c:pt>
                <c:pt idx="5">
                  <c:v>PAMAM G5</c:v>
                </c:pt>
                <c:pt idx="6">
                  <c:v>PAMAM G0-AL</c:v>
                </c:pt>
                <c:pt idx="7">
                  <c:v>PAMAM G0-AP</c:v>
                </c:pt>
                <c:pt idx="8">
                  <c:v>PAMAM-Imina</c:v>
                </c:pt>
                <c:pt idx="9">
                  <c:v>PANI-EBJV</c:v>
                </c:pt>
                <c:pt idx="10">
                  <c:v>PANI-ESJV</c:v>
                </c:pt>
              </c:strCache>
            </c:strRef>
          </c:cat>
          <c:val>
            <c:numRef>
              <c:f>Hoja1!$C$3:$C$13</c:f>
              <c:numCache>
                <c:formatCode>General</c:formatCode>
                <c:ptCount val="11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3.0</c:v>
                </c:pt>
                <c:pt idx="7">
                  <c:v>5.0</c:v>
                </c:pt>
                <c:pt idx="8">
                  <c:v>4.0</c:v>
                </c:pt>
                <c:pt idx="9">
                  <c:v>168.0</c:v>
                </c:pt>
                <c:pt idx="10">
                  <c:v>105.0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4438072"/>
        <c:axId val="2134441160"/>
      </c:barChart>
      <c:catAx>
        <c:axId val="21344380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2134441160"/>
        <c:crosses val="autoZero"/>
        <c:auto val="1"/>
        <c:lblAlgn val="ctr"/>
        <c:lblOffset val="100"/>
        <c:noMultiLvlLbl val="0"/>
      </c:catAx>
      <c:valAx>
        <c:axId val="21344411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en-US"/>
          </a:p>
        </c:txPr>
        <c:crossAx val="213443807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81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8101" y="0"/>
            <a:ext cx="2944813" cy="49657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F939CB46-7484-4D52-99D6-2E15A821E5E1}" type="datetime1">
              <a:rPr lang="de-DE"/>
              <a:pPr>
                <a:defRPr/>
              </a:pPr>
              <a:t>2014-06-30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33239"/>
            <a:ext cx="294481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8101" y="9433239"/>
            <a:ext cx="2944813" cy="49657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F5734786-5CCA-4533-A917-2CEAF247862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34892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81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101" y="0"/>
            <a:ext cx="2944813" cy="49657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1F5D98EC-8D57-4AB4-89F9-763DF769FA5A}" type="datetime1">
              <a:rPr lang="de-DE"/>
              <a:pPr>
                <a:defRPr/>
              </a:pPr>
              <a:t>2014-06-30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33239"/>
            <a:ext cx="294481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101" y="9433239"/>
            <a:ext cx="2944813" cy="49657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EB420E9A-5027-48FA-A342-924D060D866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29155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46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4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4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4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4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96888" y="615950"/>
            <a:ext cx="3573462" cy="2681288"/>
          </a:xfrm>
          <a:ln/>
        </p:spPr>
      </p:sp>
      <p:sp>
        <p:nvSpPr>
          <p:cNvPr id="62467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dirty="0" smtClean="0">
              <a:latin typeface="Arial" pitchFamily="34" charset="0"/>
            </a:endParaRPr>
          </a:p>
        </p:txBody>
      </p:sp>
      <p:sp>
        <p:nvSpPr>
          <p:cNvPr id="6246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1836" indent="-285321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1286" indent="-228257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597800" indent="-228257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4314" indent="-228257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0828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67342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3857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0371" indent="-2282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 eaLnBrk="1" hangingPunct="1"/>
            <a:fld id="{2DEAFDB1-370F-4EDC-9B32-366D752AC5A6}" type="slidenum">
              <a:rPr lang="de-DE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4</a:t>
            </a:fld>
            <a:endParaRPr lang="de-DE" dirty="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360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Frutiger LT Com 55 Roman" pitchFamily="34" charset="0"/>
                <a:ea typeface="ＭＳ Ｐゴシック" pitchFamily="34" charset="-128"/>
              </a:defRPr>
            </a:lvl1pPr>
            <a:lvl2pPr marL="716872" indent="-275720" eaLnBrk="0" hangingPunct="0">
              <a:defRPr sz="2300">
                <a:solidFill>
                  <a:schemeClr val="tx1"/>
                </a:solidFill>
                <a:latin typeface="Frutiger LT Com 55 Roman" pitchFamily="34" charset="0"/>
                <a:ea typeface="ＭＳ Ｐゴシック" pitchFamily="34" charset="-128"/>
              </a:defRPr>
            </a:lvl2pPr>
            <a:lvl3pPr marL="1102881" indent="-220576" eaLnBrk="0" hangingPunct="0">
              <a:defRPr sz="2300">
                <a:solidFill>
                  <a:schemeClr val="tx1"/>
                </a:solidFill>
                <a:latin typeface="Frutiger LT Com 55 Roman" pitchFamily="34" charset="0"/>
                <a:ea typeface="ＭＳ Ｐゴシック" pitchFamily="34" charset="-128"/>
              </a:defRPr>
            </a:lvl3pPr>
            <a:lvl4pPr marL="1544033" indent="-220576" eaLnBrk="0" hangingPunct="0">
              <a:defRPr sz="2300">
                <a:solidFill>
                  <a:schemeClr val="tx1"/>
                </a:solidFill>
                <a:latin typeface="Frutiger LT Com 55 Roman" pitchFamily="34" charset="0"/>
                <a:ea typeface="ＭＳ Ｐゴシック" pitchFamily="34" charset="-128"/>
              </a:defRPr>
            </a:lvl4pPr>
            <a:lvl5pPr marL="1985185" indent="-220576" eaLnBrk="0" hangingPunct="0">
              <a:defRPr sz="2300">
                <a:solidFill>
                  <a:schemeClr val="tx1"/>
                </a:solidFill>
                <a:latin typeface="Frutiger LT Com 55 Roman" pitchFamily="34" charset="0"/>
                <a:ea typeface="ＭＳ Ｐゴシック" pitchFamily="34" charset="-128"/>
              </a:defRPr>
            </a:lvl5pPr>
            <a:lvl6pPr marL="2426338" indent="-22057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Frutiger LT Com 55 Roman" pitchFamily="34" charset="0"/>
                <a:ea typeface="ＭＳ Ｐゴシック" pitchFamily="34" charset="-128"/>
              </a:defRPr>
            </a:lvl6pPr>
            <a:lvl7pPr marL="2867490" indent="-22057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Frutiger LT Com 55 Roman" pitchFamily="34" charset="0"/>
                <a:ea typeface="ＭＳ Ｐゴシック" pitchFamily="34" charset="-128"/>
              </a:defRPr>
            </a:lvl7pPr>
            <a:lvl8pPr marL="3308642" indent="-22057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Frutiger LT Com 55 Roman" pitchFamily="34" charset="0"/>
                <a:ea typeface="ＭＳ Ｐゴシック" pitchFamily="34" charset="-128"/>
              </a:defRPr>
            </a:lvl8pPr>
            <a:lvl9pPr marL="3749794" indent="-22057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Frutiger LT Com 55 Roman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95F4AD3-0DCD-49F4-9990-78EACDFF2DA1}" type="slidenum">
              <a:rPr lang="en-GB" sz="1200">
                <a:latin typeface="Arial" pitchFamily="34" charset="0"/>
              </a:rPr>
              <a:pPr eaLnBrk="1" hangingPunct="1"/>
              <a:t>5</a:t>
            </a:fld>
            <a:endParaRPr lang="en-GB" sz="1200">
              <a:latin typeface="Arial" pitchFamily="34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GB" b="1" u="sng"/>
              <a:t>Message:</a:t>
            </a:r>
          </a:p>
          <a:p>
            <a:pPr eaLnBrk="1" hangingPunct="1">
              <a:defRPr/>
            </a:pPr>
            <a:r>
              <a:rPr lang="en-GB"/>
              <a:t>A systems approach need to integrate scientific research, technological R&amp;D and innovative companies - RTOs focus on the closure of the innovation gap</a:t>
            </a:r>
          </a:p>
          <a:p>
            <a:pPr eaLnBrk="1" hangingPunct="1">
              <a:defRPr/>
            </a:pPr>
            <a:r>
              <a:rPr lang="en-GB"/>
              <a:t> -&gt; network R&amp;D acteurs along the value chain of R&amp;D, integrate societal demand and acceptance, align challenges with lead markets</a:t>
            </a:r>
          </a:p>
          <a:p>
            <a:pPr eaLnBrk="1" hangingPunct="1">
              <a:spcBef>
                <a:spcPct val="0"/>
              </a:spcBef>
              <a:defRPr/>
            </a:pPr>
            <a:endParaRPr lang="en-GB"/>
          </a:p>
          <a:p>
            <a:pPr eaLnBrk="1" hangingPunct="1">
              <a:spcBef>
                <a:spcPct val="0"/>
              </a:spcBef>
              <a:defRPr/>
            </a:pPr>
            <a:r>
              <a:rPr lang="en-GB"/>
              <a:t>Fraunhofer focus in management model (einzelne Zeilen animiert!):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GB"/>
              <a:t>- demand driven thinking in close alignment with industry as our prime customer (example innovation cluster and intelligent networking)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GB"/>
              <a:t>- ideas and creativity (example future topics; also internal programmes as structural source of ideas)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GB"/>
              <a:t>- utilizing network capacity (within Fraunhofer Internal Programmes, in Spin-off ecosystem or also in international networks)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GB"/>
              <a:t>- system approaches (example electromobility - nobody has a similar potential as Fraunhofer with its wide portfolio)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6625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36625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36625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36625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36625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36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36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36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36625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0AA46C9-0710-4E4A-AC93-FD84B5BBD271}" type="slidenum">
              <a:rPr lang="en-US" sz="1100"/>
              <a:pPr/>
              <a:t>6</a:t>
            </a:fld>
            <a:endParaRPr lang="en-US" sz="110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98500" y="563563"/>
            <a:ext cx="5397500" cy="4049712"/>
          </a:xfrm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7409" y="4732518"/>
            <a:ext cx="4979682" cy="448822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5109" tIns="47556" rIns="95109" bIns="47556"/>
          <a:lstStyle/>
          <a:p>
            <a:pPr defTabSz="912813">
              <a:spcBef>
                <a:spcPct val="0"/>
              </a:spcBef>
            </a:pPr>
            <a:endParaRPr lang="de-DE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Frutiger LT Com 55 Roman" pitchFamily="34" charset="0"/>
                <a:ea typeface="ＭＳ Ｐゴシック" pitchFamily="34" charset="-128"/>
              </a:defRPr>
            </a:lvl1pPr>
            <a:lvl2pPr marL="716872" indent="-275720" eaLnBrk="0" hangingPunct="0">
              <a:defRPr sz="2300">
                <a:solidFill>
                  <a:schemeClr val="tx1"/>
                </a:solidFill>
                <a:latin typeface="Frutiger LT Com 55 Roman" pitchFamily="34" charset="0"/>
                <a:ea typeface="ＭＳ Ｐゴシック" pitchFamily="34" charset="-128"/>
              </a:defRPr>
            </a:lvl2pPr>
            <a:lvl3pPr marL="1102881" indent="-220576" eaLnBrk="0" hangingPunct="0">
              <a:defRPr sz="2300">
                <a:solidFill>
                  <a:schemeClr val="tx1"/>
                </a:solidFill>
                <a:latin typeface="Frutiger LT Com 55 Roman" pitchFamily="34" charset="0"/>
                <a:ea typeface="ＭＳ Ｐゴシック" pitchFamily="34" charset="-128"/>
              </a:defRPr>
            </a:lvl3pPr>
            <a:lvl4pPr marL="1544033" indent="-220576" eaLnBrk="0" hangingPunct="0">
              <a:defRPr sz="2300">
                <a:solidFill>
                  <a:schemeClr val="tx1"/>
                </a:solidFill>
                <a:latin typeface="Frutiger LT Com 55 Roman" pitchFamily="34" charset="0"/>
                <a:ea typeface="ＭＳ Ｐゴシック" pitchFamily="34" charset="-128"/>
              </a:defRPr>
            </a:lvl4pPr>
            <a:lvl5pPr marL="1985185" indent="-220576" eaLnBrk="0" hangingPunct="0">
              <a:defRPr sz="2300">
                <a:solidFill>
                  <a:schemeClr val="tx1"/>
                </a:solidFill>
                <a:latin typeface="Frutiger LT Com 55 Roman" pitchFamily="34" charset="0"/>
                <a:ea typeface="ＭＳ Ｐゴシック" pitchFamily="34" charset="-128"/>
              </a:defRPr>
            </a:lvl5pPr>
            <a:lvl6pPr marL="2426338" indent="-22057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Frutiger LT Com 55 Roman" pitchFamily="34" charset="0"/>
                <a:ea typeface="ＭＳ Ｐゴシック" pitchFamily="34" charset="-128"/>
              </a:defRPr>
            </a:lvl6pPr>
            <a:lvl7pPr marL="2867490" indent="-22057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Frutiger LT Com 55 Roman" pitchFamily="34" charset="0"/>
                <a:ea typeface="ＭＳ Ｐゴシック" pitchFamily="34" charset="-128"/>
              </a:defRPr>
            </a:lvl7pPr>
            <a:lvl8pPr marL="3308642" indent="-22057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Frutiger LT Com 55 Roman" pitchFamily="34" charset="0"/>
                <a:ea typeface="ＭＳ Ｐゴシック" pitchFamily="34" charset="-128"/>
              </a:defRPr>
            </a:lvl8pPr>
            <a:lvl9pPr marL="3749794" indent="-22057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Frutiger LT Com 55 Roman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D34C6AA-6579-4A05-A82C-22DB2702C667}" type="slidenum">
              <a:rPr lang="de-DE" sz="1200">
                <a:latin typeface="Arial" pitchFamily="34" charset="0"/>
              </a:rPr>
              <a:pPr eaLnBrk="1" hangingPunct="1"/>
              <a:t>7</a:t>
            </a:fld>
            <a:endParaRPr lang="de-DE" sz="1200">
              <a:latin typeface="Arial" pitchFamily="3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85850" y="874713"/>
            <a:ext cx="4619625" cy="3465512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971" y="4718455"/>
            <a:ext cx="4988001" cy="4182371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841" indent="-285708" eaLnBrk="0" hangingPunct="0">
              <a:defRPr sz="3200"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2831" indent="-228566" eaLnBrk="0" hangingPunct="0">
              <a:defRPr sz="3200">
                <a:solidFill>
                  <a:schemeClr val="tx1"/>
                </a:solidFill>
                <a:latin typeface="Frutiger LT Com 55 Roman" pitchFamily="34" charset="0"/>
              </a:defRPr>
            </a:lvl3pPr>
            <a:lvl4pPr marL="1599963" indent="-228566" eaLnBrk="0" hangingPunct="0">
              <a:defRPr sz="3200"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096" indent="-228566" eaLnBrk="0" hangingPunct="0">
              <a:defRPr sz="3200"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228" indent="-228566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360" indent="-228566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8493" indent="-228566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5626" indent="-228566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 eaLnBrk="1" hangingPunct="1"/>
            <a:fld id="{96B028E8-A204-4EA9-A64D-765B893B33CB}" type="slidenum">
              <a:rPr lang="de-DE" sz="1200">
                <a:latin typeface="Arial" charset="0"/>
              </a:rPr>
              <a:pPr eaLnBrk="1" hangingPunct="1"/>
              <a:t>14</a:t>
            </a:fld>
            <a:endParaRPr lang="de-DE" sz="1200">
              <a:latin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95300" y="615950"/>
            <a:ext cx="3576638" cy="2682875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9pPr>
          </a:lstStyle>
          <a:p>
            <a:pPr eaLnBrk="1" hangingPunct="1"/>
            <a:fld id="{B3795440-7D6E-4587-990A-8C477C9DD497}" type="slidenum">
              <a:rPr lang="en-US" smtClean="0">
                <a:solidFill>
                  <a:schemeClr val="tx1"/>
                </a:solidFill>
                <a:latin typeface="Arial" pitchFamily="34" charset="0"/>
              </a:rPr>
              <a:pPr eaLnBrk="1" hangingPunct="1"/>
              <a:t>25</a:t>
            </a:fld>
            <a:endParaRPr lang="en-US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77913" y="862013"/>
            <a:ext cx="4641850" cy="3481387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5934" y="4731209"/>
            <a:ext cx="4982633" cy="448982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66" tIns="46034" rIns="92066" bIns="46034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90513" y="520700"/>
            <a:ext cx="19304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4680" y="3007361"/>
            <a:ext cx="7772400" cy="421640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27381" y="5715000"/>
            <a:ext cx="7960360" cy="269240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B9C7D"/>
              </a:buClr>
              <a:buSzPct val="120000"/>
              <a:buFont typeface="Wingdings" charset="2"/>
              <a:buNone/>
              <a:tabLst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620396" y="3439161"/>
            <a:ext cx="5140325" cy="441959"/>
          </a:xfrm>
        </p:spPr>
        <p:txBody>
          <a:bodyPr>
            <a:normAutofit/>
          </a:bodyPr>
          <a:lstStyle>
            <a:lvl1pPr>
              <a:buNone/>
              <a:defRPr sz="2000">
                <a:solidFill>
                  <a:srgbClr val="1B9C7D"/>
                </a:solidFill>
              </a:defRPr>
            </a:lvl1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531094"/>
            <a:ext cx="8234362" cy="738905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9738" y="1431925"/>
            <a:ext cx="8247062" cy="4524377"/>
          </a:xfrm>
        </p:spPr>
        <p:txBody>
          <a:bodyPr/>
          <a:lstStyle>
            <a:lvl1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0D7799F-A272-423F-981B-5973FFD7C8B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520700"/>
            <a:ext cx="8221662" cy="6985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39738" y="1431925"/>
            <a:ext cx="3901353" cy="4467802"/>
          </a:xfrm>
        </p:spPr>
        <p:txBody>
          <a:bodyPr>
            <a:normAutofit/>
          </a:bodyPr>
          <a:lstStyle>
            <a:lvl1pPr>
              <a:buFont typeface="Arial" pitchFamily="34" charset="0"/>
              <a:buChar char="•"/>
              <a:defRPr sz="1600"/>
            </a:lvl1pPr>
            <a:lvl2pPr>
              <a:defRPr sz="1600"/>
            </a:lvl2pPr>
            <a:lvl3pPr>
              <a:buFont typeface="Arial" pitchFamily="34" charset="0"/>
              <a:buChar char="•"/>
              <a:defRPr sz="1600"/>
            </a:lvl3pPr>
            <a:lvl4pPr>
              <a:defRPr sz="1600"/>
            </a:lvl4pPr>
            <a:lvl5pPr>
              <a:buFont typeface="Arial" pitchFamily="34" charset="0"/>
              <a:buChar char="•"/>
              <a:defRPr sz="1600">
                <a:latin typeface="Calibri" pitchFamily="34" charset="0"/>
                <a:cs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733636" y="1431925"/>
            <a:ext cx="3948546" cy="4467803"/>
          </a:xfrm>
        </p:spPr>
        <p:txBody>
          <a:bodyPr>
            <a:normAutofit/>
          </a:bodyPr>
          <a:lstStyle>
            <a:lvl1pPr>
              <a:buFont typeface="Arial" pitchFamily="34" charset="0"/>
              <a:buChar char="•"/>
              <a:defRPr sz="1600"/>
            </a:lvl1pPr>
            <a:lvl2pPr>
              <a:defRPr sz="1600"/>
            </a:lvl2pPr>
            <a:lvl3pPr>
              <a:buFont typeface="Arial" pitchFamily="34" charset="0"/>
              <a:buChar char="•"/>
              <a:defRPr sz="1600"/>
            </a:lvl3pPr>
            <a:lvl4pPr>
              <a:defRPr sz="1600"/>
            </a:lvl4pPr>
            <a:lvl5pPr>
              <a:buFont typeface="Arial" pitchFamily="34" charset="0"/>
              <a:buChar char="•"/>
              <a:defRPr sz="1600">
                <a:latin typeface="Calibri" pitchFamily="34" charset="0"/>
                <a:cs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Foliennummernplatzhalt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7C600B-98CE-4E94-9280-5B414BE06A0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738" y="520700"/>
            <a:ext cx="8221662" cy="723900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3" name="Inhaltsplatzhalter 12"/>
          <p:cNvSpPr>
            <a:spLocks noGrp="1"/>
          </p:cNvSpPr>
          <p:nvPr>
            <p:ph sz="quarter" idx="13"/>
          </p:nvPr>
        </p:nvSpPr>
        <p:spPr>
          <a:xfrm>
            <a:off x="6045200" y="1431925"/>
            <a:ext cx="2660073" cy="442162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de-DE" dirty="0" smtClean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439739" y="1431925"/>
            <a:ext cx="5194444" cy="4410075"/>
          </a:xfrm>
        </p:spPr>
        <p:txBody>
          <a:bodyPr/>
          <a:lstStyle>
            <a:lvl1pPr>
              <a:buFont typeface="Arial" pitchFamily="34" charset="0"/>
              <a:buChar char="•"/>
              <a:defRPr/>
            </a:lvl1pPr>
            <a:lvl3pPr>
              <a:buFont typeface="Arial" pitchFamily="34" charset="0"/>
              <a:buChar char="•"/>
              <a:defRPr/>
            </a:lvl3pPr>
            <a:lvl5pPr>
              <a:buFont typeface="Arial" pitchFamily="34" charset="0"/>
              <a:buChar char="•"/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CF97EE-77FC-4D67-889F-1452D5FF6C0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17" descr="FOKUS_300dpi_CMY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34988" y="6292850"/>
            <a:ext cx="1193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3ECC1E-74C8-4577-AC06-1163B3A3EA0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Tabellenplatzhalter 6"/>
          <p:cNvSpPr>
            <a:spLocks noGrp="1"/>
          </p:cNvSpPr>
          <p:nvPr>
            <p:ph type="tbl" sz="quarter" idx="11"/>
          </p:nvPr>
        </p:nvSpPr>
        <p:spPr>
          <a:xfrm>
            <a:off x="439738" y="1431925"/>
            <a:ext cx="8242300" cy="437515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39738" y="520700"/>
            <a:ext cx="8221662" cy="723900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2"/>
          <p:cNvSpPr>
            <a:spLocks noChangeShapeType="1"/>
          </p:cNvSpPr>
          <p:nvPr userDrawn="1"/>
        </p:nvSpPr>
        <p:spPr bwMode="auto">
          <a:xfrm>
            <a:off x="460375" y="476250"/>
            <a:ext cx="82232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5" name="Line 13"/>
          <p:cNvSpPr>
            <a:spLocks noChangeShapeType="1"/>
          </p:cNvSpPr>
          <p:nvPr userDrawn="1"/>
        </p:nvSpPr>
        <p:spPr bwMode="auto">
          <a:xfrm>
            <a:off x="460375" y="2457450"/>
            <a:ext cx="822325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6" name="Line 14"/>
          <p:cNvSpPr>
            <a:spLocks noChangeShapeType="1"/>
          </p:cNvSpPr>
          <p:nvPr userDrawn="1"/>
        </p:nvSpPr>
        <p:spPr bwMode="auto">
          <a:xfrm>
            <a:off x="460375" y="6113463"/>
            <a:ext cx="8223250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7" name="Text Box 19"/>
          <p:cNvSpPr txBox="1">
            <a:spLocks noChangeArrowheads="1"/>
          </p:cNvSpPr>
          <p:nvPr userDrawn="1"/>
        </p:nvSpPr>
        <p:spPr bwMode="auto">
          <a:xfrm>
            <a:off x="455613" y="6434138"/>
            <a:ext cx="900112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bg2"/>
                </a:solidFill>
                <a:latin typeface="Frutiger LT Com 55 Roman" pitchFamily="34" charset="0"/>
                <a:cs typeface="Times New Roman" charset="0"/>
              </a:defRPr>
            </a:lvl1pPr>
            <a:lvl2pPr marL="742950" indent="-285750" eaLnBrk="0" hangingPunct="0">
              <a:defRPr>
                <a:solidFill>
                  <a:schemeClr val="bg2"/>
                </a:solidFill>
                <a:latin typeface="Frutiger LT Com 55 Roman" pitchFamily="34" charset="0"/>
                <a:cs typeface="Times New Roman" charset="0"/>
              </a:defRPr>
            </a:lvl2pPr>
            <a:lvl3pPr marL="1143000" indent="-228600" eaLnBrk="0" hangingPunct="0">
              <a:defRPr>
                <a:solidFill>
                  <a:schemeClr val="bg2"/>
                </a:solidFill>
                <a:latin typeface="Frutiger LT Com 55 Roman" pitchFamily="34" charset="0"/>
                <a:cs typeface="Times New Roman" charset="0"/>
              </a:defRPr>
            </a:lvl3pPr>
            <a:lvl4pPr marL="1600200" indent="-228600" eaLnBrk="0" hangingPunct="0">
              <a:defRPr>
                <a:solidFill>
                  <a:schemeClr val="bg2"/>
                </a:solidFill>
                <a:latin typeface="Frutiger LT Com 55 Roman" pitchFamily="34" charset="0"/>
                <a:cs typeface="Times New Roman" charset="0"/>
              </a:defRPr>
            </a:lvl4pPr>
            <a:lvl5pPr marL="2057400" indent="-228600" eaLnBrk="0" hangingPunct="0">
              <a:defRPr>
                <a:solidFill>
                  <a:schemeClr val="bg2"/>
                </a:solidFill>
                <a:latin typeface="Frutiger LT Com 55 Roman" pitchFamily="34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bg2"/>
                </a:solidFill>
                <a:latin typeface="Frutiger LT Com 55 Roman" pitchFamily="34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bg2"/>
                </a:solidFill>
                <a:latin typeface="Frutiger LT Com 55 Roman" pitchFamily="34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bg2"/>
                </a:solidFill>
                <a:latin typeface="Frutiger LT Com 55 Roman" pitchFamily="34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bg2"/>
                </a:solidFill>
                <a:latin typeface="Frutiger LT Com 55 Roman" pitchFamily="34" charset="0"/>
                <a:cs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de-DE" sz="800" smtClean="0"/>
              <a:t>© Fraunhofer </a:t>
            </a:r>
          </a:p>
        </p:txBody>
      </p:sp>
      <p:pic>
        <p:nvPicPr>
          <p:cNvPr id="8" name="Picture 2" descr="s-america_chil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938" y="6321425"/>
            <a:ext cx="1439862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0375" y="535018"/>
            <a:ext cx="8223250" cy="1044575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de-DE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0375" y="1773238"/>
            <a:ext cx="8223250" cy="5397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de-DE" noProof="0" smtClean="0"/>
          </a:p>
        </p:txBody>
      </p:sp>
    </p:spTree>
    <p:extLst>
      <p:ext uri="{BB962C8B-B14F-4D97-AF65-F5344CB8AC3E}">
        <p14:creationId xmlns:p14="http://schemas.microsoft.com/office/powerpoint/2010/main" val="3848081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66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8180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nhalt Text und Darstel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6725" y="334800"/>
            <a:ext cx="8208000" cy="1224000"/>
          </a:xfrm>
        </p:spPr>
        <p:txBody>
          <a:bodyPr wrap="square">
            <a:spAutoFit/>
          </a:bodyPr>
          <a:lstStyle>
            <a:lvl1pPr marL="0" indent="0" defTabSz="504000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6725" y="1773238"/>
            <a:ext cx="4105275" cy="424815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1" name="Inhaltsplatzhalter 2"/>
          <p:cNvSpPr>
            <a:spLocks noGrp="1"/>
          </p:cNvSpPr>
          <p:nvPr>
            <p:ph idx="10"/>
          </p:nvPr>
        </p:nvSpPr>
        <p:spPr>
          <a:xfrm>
            <a:off x="4572000" y="1772816"/>
            <a:ext cx="4105275" cy="42481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249604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326188"/>
            <a:ext cx="9144000" cy="365125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B8B8B8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BBC5B9C8-CF61-4C3F-9E32-498DA81E660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444500" y="520700"/>
            <a:ext cx="82296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  <a:br>
              <a:rPr lang="de-DE" dirty="0" smtClean="0"/>
            </a:br>
            <a:endParaRPr lang="de-DE" dirty="0" smtClean="0"/>
          </a:p>
        </p:txBody>
      </p:sp>
      <p:sp>
        <p:nvSpPr>
          <p:cNvPr id="102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39738" y="1431925"/>
            <a:ext cx="8247062" cy="456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0" y="6127750"/>
            <a:ext cx="9144000" cy="1588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7"/>
          <p:cNvSpPr>
            <a:spLocks noChangeArrowheads="1"/>
          </p:cNvSpPr>
          <p:nvPr userDrawn="1"/>
        </p:nvSpPr>
        <p:spPr bwMode="auto">
          <a:xfrm>
            <a:off x="0" y="0"/>
            <a:ext cx="9156700" cy="2286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658E0C"/>
              </a:solidFill>
              <a:latin typeface="+mn-lt"/>
              <a:ea typeface="+mn-ea"/>
            </a:endParaRPr>
          </a:p>
        </p:txBody>
      </p:sp>
      <p:sp>
        <p:nvSpPr>
          <p:cNvPr id="26" name="Rechteck 25"/>
          <p:cNvSpPr/>
          <p:nvPr userDrawn="1"/>
        </p:nvSpPr>
        <p:spPr bwMode="auto">
          <a:xfrm>
            <a:off x="8139113" y="6389298"/>
            <a:ext cx="200025" cy="215900"/>
          </a:xfrm>
          <a:prstGeom prst="rect">
            <a:avLst/>
          </a:prstGeom>
          <a:solidFill>
            <a:srgbClr val="6FA93B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hteck 26"/>
          <p:cNvSpPr/>
          <p:nvPr userDrawn="1"/>
        </p:nvSpPr>
        <p:spPr bwMode="auto">
          <a:xfrm>
            <a:off x="7788275" y="6389298"/>
            <a:ext cx="198438" cy="215900"/>
          </a:xfrm>
          <a:prstGeom prst="rect">
            <a:avLst/>
          </a:prstGeom>
          <a:solidFill>
            <a:srgbClr val="00ACD3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hteck 27"/>
          <p:cNvSpPr/>
          <p:nvPr userDrawn="1"/>
        </p:nvSpPr>
        <p:spPr bwMode="auto">
          <a:xfrm>
            <a:off x="7435850" y="6389298"/>
            <a:ext cx="200025" cy="215900"/>
          </a:xfrm>
          <a:prstGeom prst="rect">
            <a:avLst/>
          </a:prstGeom>
          <a:solidFill>
            <a:srgbClr val="114594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hteck 28"/>
          <p:cNvSpPr/>
          <p:nvPr userDrawn="1"/>
        </p:nvSpPr>
        <p:spPr bwMode="auto">
          <a:xfrm>
            <a:off x="6381750" y="6389298"/>
            <a:ext cx="198438" cy="215900"/>
          </a:xfrm>
          <a:prstGeom prst="rect">
            <a:avLst/>
          </a:prstGeom>
          <a:solidFill>
            <a:srgbClr val="F08A00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hteck 30"/>
          <p:cNvSpPr/>
          <p:nvPr userDrawn="1"/>
        </p:nvSpPr>
        <p:spPr bwMode="auto">
          <a:xfrm>
            <a:off x="7085013" y="6389298"/>
            <a:ext cx="198437" cy="215900"/>
          </a:xfrm>
          <a:prstGeom prst="rect">
            <a:avLst/>
          </a:prstGeom>
          <a:solidFill>
            <a:srgbClr val="8E026C"/>
          </a:solidFill>
          <a:ln w="0" cap="flat" cmpd="sng" algn="ctr">
            <a:solidFill>
              <a:srgbClr val="9B348E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hteck 31"/>
          <p:cNvSpPr/>
          <p:nvPr userDrawn="1"/>
        </p:nvSpPr>
        <p:spPr bwMode="auto">
          <a:xfrm>
            <a:off x="6732588" y="6389298"/>
            <a:ext cx="200025" cy="215900"/>
          </a:xfrm>
          <a:prstGeom prst="rect">
            <a:avLst/>
          </a:prstGeom>
          <a:solidFill>
            <a:srgbClr val="D4021D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Grafik 31" descr="fokus_rgb_nur signet.wmf"/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8480425" y="6389298"/>
            <a:ext cx="2143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hteck 13"/>
          <p:cNvSpPr/>
          <p:nvPr userDrawn="1"/>
        </p:nvSpPr>
        <p:spPr bwMode="auto">
          <a:xfrm>
            <a:off x="6042444" y="6389298"/>
            <a:ext cx="198438" cy="215900"/>
          </a:xfrm>
          <a:prstGeom prst="rect">
            <a:avLst/>
          </a:prstGeom>
          <a:solidFill>
            <a:schemeClr val="accent2"/>
          </a:soli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2" r:id="rId6"/>
    <p:sldLayoutId id="2147483864" r:id="rId7"/>
    <p:sldLayoutId id="2147483865" r:id="rId8"/>
    <p:sldLayoutId id="2147483868" r:id="rId9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  <a:cs typeface="Tahom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Tahoma" pitchFamily="34" charset="0"/>
          <a:ea typeface="ＭＳ Ｐゴシック" pitchFamily="46" charset="-128"/>
        </a:defRPr>
      </a:lvl9pPr>
    </p:titleStyle>
    <p:bodyStyle>
      <a:lvl1pPr marL="263525" indent="-263525" algn="l" defTabSz="457200" rtl="0" eaLnBrk="0" fontAlgn="base" hangingPunct="0">
        <a:spcBef>
          <a:spcPct val="20000"/>
        </a:spcBef>
        <a:spcAft>
          <a:spcPct val="0"/>
        </a:spcAft>
        <a:buClr>
          <a:srgbClr val="1B9C7D"/>
        </a:buClr>
        <a:buSzPct val="120000"/>
        <a:buFont typeface="Arial" pitchFamily="34" charset="0"/>
        <a:buChar char="•"/>
        <a:defRPr sz="16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B3B3B3"/>
        </a:buClr>
        <a:buSzPct val="120000"/>
        <a:buFont typeface="Arial" pitchFamily="34" charset="0"/>
        <a:buChar char="•"/>
        <a:defRPr sz="16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Calibri" pitchFamily="34" charset="0"/>
          <a:ea typeface="ＭＳ Ｐゴシック" pitchFamily="46" charset="-128"/>
          <a:cs typeface="Calibri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Tahoma"/>
          <a:ea typeface="ＭＳ Ｐゴシック" pitchFamily="46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8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8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8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8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8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8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jpeg"/><Relationship Id="rId6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8.emf"/><Relationship Id="rId7" Type="http://schemas.openxmlformats.org/officeDocument/2006/relationships/oleObject" Target="../embeddings/oleObject1.bin"/><Relationship Id="rId8" Type="http://schemas.openxmlformats.org/officeDocument/2006/relationships/package" Target="../embeddings/Microsoft_Excel_Sheet1.xlsx"/><Relationship Id="rId9" Type="http://schemas.openxmlformats.org/officeDocument/2006/relationships/image" Target="../media/image3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6.jpeg"/><Relationship Id="rId6" Type="http://schemas.openxmlformats.org/officeDocument/2006/relationships/image" Target="../media/image8.emf"/><Relationship Id="rId7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8.emf"/><Relationship Id="rId6" Type="http://schemas.openxmlformats.org/officeDocument/2006/relationships/image" Target="../media/image38.jpeg"/><Relationship Id="rId7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8" Type="http://schemas.openxmlformats.org/officeDocument/2006/relationships/image" Target="../media/image8.emf"/><Relationship Id="rId9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8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image" Target="../media/image44.jpeg"/><Relationship Id="rId7" Type="http://schemas.openxmlformats.org/officeDocument/2006/relationships/image" Target="../media/image45.jpeg"/><Relationship Id="rId8" Type="http://schemas.openxmlformats.org/officeDocument/2006/relationships/oleObject" Target="../embeddings/oleObject2.bin"/><Relationship Id="rId9" Type="http://schemas.openxmlformats.org/officeDocument/2006/relationships/oleObject" Target="../embeddings/Microsoft_Excel_97_-_2004_Worksheet1.xls"/><Relationship Id="rId10" Type="http://schemas.openxmlformats.org/officeDocument/2006/relationships/image" Target="../media/image4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8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8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Wolfgang.schuch@fraunhoferchile.c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8" Type="http://schemas.openxmlformats.org/officeDocument/2006/relationships/image" Target="../media/image20.jpeg"/><Relationship Id="rId9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8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8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 txBox="1">
            <a:spLocks noChangeArrowheads="1"/>
          </p:cNvSpPr>
          <p:nvPr/>
        </p:nvSpPr>
        <p:spPr bwMode="auto">
          <a:xfrm>
            <a:off x="460375" y="3276600"/>
            <a:ext cx="822325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eaLnBrk="0" hangingPunct="0"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1pPr>
            <a:lvl2pPr marL="269875" indent="-268288" eaLnBrk="0" hangingPunct="0"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9pPr>
          </a:lstStyle>
          <a:p>
            <a:pPr lvl="1" algn="ctr" eaLnBrk="1" hangingPunct="1">
              <a:buFontTx/>
              <a:buNone/>
            </a:pPr>
            <a:endParaRPr lang="es-CL">
              <a:solidFill>
                <a:schemeClr val="tx1"/>
              </a:solidFill>
            </a:endParaRPr>
          </a:p>
        </p:txBody>
      </p:sp>
      <p:sp>
        <p:nvSpPr>
          <p:cNvPr id="18435" name="Rectangle 12"/>
          <p:cNvSpPr>
            <a:spLocks noChangeArrowheads="1"/>
          </p:cNvSpPr>
          <p:nvPr/>
        </p:nvSpPr>
        <p:spPr bwMode="auto">
          <a:xfrm>
            <a:off x="3043238" y="3009900"/>
            <a:ext cx="91440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endParaRPr lang="es-CL"/>
          </a:p>
        </p:txBody>
      </p:sp>
      <p:pic>
        <p:nvPicPr>
          <p:cNvPr id="18436" name="Picture 11" descr="s-america_chi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505200"/>
            <a:ext cx="4048125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765175" y="638175"/>
            <a:ext cx="7918450" cy="175432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en-CA" sz="3600" b="1" kern="0" dirty="0" smtClean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FRAUNHOFER CHILE: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en-CA" sz="3600" b="1" kern="0" dirty="0" smtClean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A DRIVER FOR INNOVATION IN CHILE  </a:t>
            </a:r>
            <a:r>
              <a:rPr lang="en-CA" sz="3600" kern="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/>
            </a:r>
            <a:br>
              <a:rPr lang="en-CA" sz="3600" kern="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</a:br>
            <a:endParaRPr lang="en-CA" sz="3600" kern="0" dirty="0">
              <a:solidFill>
                <a:sysClr val="windowText" lastClr="000000"/>
              </a:solidFill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01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-29475277" y="260769"/>
            <a:ext cx="68180101" cy="431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CA" sz="3600" b="1" dirty="0" smtClean="0">
                <a:solidFill>
                  <a:prstClr val="black"/>
                </a:solidFill>
                <a:latin typeface="Calibri"/>
              </a:rPr>
              <a:t> THE HISTORY OF FRAUNHOFER</a:t>
            </a:r>
            <a:endParaRPr lang="de-DE" dirty="0" smtClean="0"/>
          </a:p>
        </p:txBody>
      </p:sp>
      <p:pic>
        <p:nvPicPr>
          <p:cNvPr id="24580" name="Picture 10" descr="13-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2737552"/>
            <a:ext cx="1092200" cy="747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7" descr="127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4566352"/>
            <a:ext cx="98425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8" descr="126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822251"/>
            <a:ext cx="984250" cy="742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6" descr="424-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1748724"/>
            <a:ext cx="98425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5" descr="127-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3645454"/>
            <a:ext cx="984250" cy="7223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9" descr="esteban_men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5471227"/>
            <a:ext cx="98425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23" y="6200775"/>
            <a:ext cx="18573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3128" y="805786"/>
            <a:ext cx="8006471" cy="7971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1949 </a:t>
            </a:r>
            <a:r>
              <a:rPr lang="en-US" sz="2400" b="1" dirty="0">
                <a:solidFill>
                  <a:srgbClr val="FF0000"/>
                </a:solidFill>
                <a:latin typeface="Calibri"/>
                <a:cs typeface="Calibri"/>
              </a:rPr>
              <a:t>f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ounded in Munich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b="1" dirty="0" smtClean="0">
                <a:latin typeface="Calibri"/>
                <a:cs typeface="Calibri"/>
              </a:rPr>
              <a:t>Support fund raising for industrial project in mining, iron and steel, and </a:t>
            </a:r>
            <a:r>
              <a:rPr lang="en-US" sz="2000" b="1" dirty="0" err="1" smtClean="0">
                <a:latin typeface="Calibri"/>
                <a:cs typeface="Calibri"/>
              </a:rPr>
              <a:t>mechanincal</a:t>
            </a:r>
            <a:r>
              <a:rPr lang="en-US" sz="2000" b="1" dirty="0" smtClean="0">
                <a:latin typeface="Calibri"/>
                <a:cs typeface="Calibri"/>
              </a:rPr>
              <a:t> engineering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b="1" dirty="0" smtClean="0">
                <a:latin typeface="Calibri"/>
                <a:cs typeface="Calibri"/>
              </a:rPr>
              <a:t>Head also was </a:t>
            </a:r>
            <a:r>
              <a:rPr lang="en-US" sz="2000" b="1" i="1" dirty="0" smtClean="0">
                <a:latin typeface="Calibri"/>
                <a:cs typeface="Calibri"/>
              </a:rPr>
              <a:t>Professor</a:t>
            </a:r>
            <a:r>
              <a:rPr lang="en-US" sz="2000" b="1" dirty="0" smtClean="0">
                <a:latin typeface="Calibri"/>
                <a:cs typeface="Calibri"/>
              </a:rPr>
              <a:t> at Munich  University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1952 </a:t>
            </a:r>
            <a:r>
              <a:rPr lang="en-US" sz="2400" b="1" dirty="0" err="1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lang="en-US" sz="2400" b="1" dirty="0" err="1" smtClean="0">
                <a:solidFill>
                  <a:srgbClr val="FF0000"/>
                </a:solidFill>
                <a:latin typeface="Calibri"/>
                <a:cs typeface="Calibri"/>
              </a:rPr>
              <a:t>ecogntion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 as third pillar of German science </a:t>
            </a:r>
            <a:r>
              <a:rPr lang="en-US" sz="2400" b="1" dirty="0" smtClean="0">
                <a:latin typeface="Calibri"/>
                <a:cs typeface="Calibri"/>
              </a:rPr>
              <a:t> infrastructure (DFG and MPI)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1954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First Institute established in 1954 with support from</a:t>
            </a:r>
            <a:r>
              <a:rPr lang="en-US" sz="2400" b="1" dirty="0" smtClean="0">
                <a:latin typeface="Calibri"/>
                <a:cs typeface="Calibri"/>
              </a:rPr>
              <a:t> </a:t>
            </a:r>
            <a:r>
              <a:rPr lang="en-US" sz="2400" b="1" i="1" dirty="0" err="1" smtClean="0">
                <a:latin typeface="Calibri"/>
                <a:cs typeface="Calibri"/>
              </a:rPr>
              <a:t>Laender</a:t>
            </a:r>
            <a:r>
              <a:rPr lang="en-US" sz="2000" b="1" dirty="0" smtClean="0">
                <a:latin typeface="Calibri"/>
                <a:cs typeface="Calibri"/>
              </a:rPr>
              <a:t>:  Applied Microscopy, Photography and Cinematography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latin typeface="Calibri"/>
                <a:cs typeface="Calibri"/>
              </a:rPr>
              <a:t>1955 Fraunhofer Patent Center established; subsequently many more Institutes created for industrial standards and applied research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latin typeface="Calibri"/>
                <a:cs typeface="Calibri"/>
              </a:rPr>
              <a:t>1956 </a:t>
            </a:r>
            <a:r>
              <a:rPr lang="en-US" sz="2400" b="1" i="1" dirty="0" smtClean="0">
                <a:latin typeface="Calibri"/>
                <a:cs typeface="Calibri"/>
              </a:rPr>
              <a:t>Defense</a:t>
            </a:r>
            <a:r>
              <a:rPr lang="en-US" sz="2400" b="1" dirty="0" smtClean="0">
                <a:latin typeface="Calibri"/>
                <a:cs typeface="Calibri"/>
              </a:rPr>
              <a:t> projects established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1958 first Institute hived off (</a:t>
            </a:r>
            <a:r>
              <a:rPr lang="en-US" sz="2400" b="1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hoe manufacture)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1965 German Science Council recommends </a:t>
            </a:r>
            <a:r>
              <a:rPr lang="en-US" sz="2400" b="1" dirty="0" err="1" smtClean="0">
                <a:solidFill>
                  <a:srgbClr val="FF0000"/>
                </a:solidFill>
                <a:latin typeface="Calibri"/>
                <a:cs typeface="Calibri"/>
              </a:rPr>
              <a:t>FhG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 as umbrella organization for applied research</a:t>
            </a:r>
          </a:p>
          <a:p>
            <a:pPr marL="285750" indent="-285750">
              <a:buFont typeface="Arial"/>
              <a:buChar char="•"/>
            </a:pPr>
            <a:endParaRPr lang="en-US" sz="2000" b="1" i="1" dirty="0" smtClean="0">
              <a:latin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endParaRPr lang="en-US" sz="2400" b="1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000" dirty="0" smtClean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000" dirty="0" smtClean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Calibri"/>
                <a:cs typeface="Calibri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09698" y="6334681"/>
            <a:ext cx="1846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 smtClean="0">
              <a:latin typeface="Tahoma"/>
              <a:cs typeface="Tahoma"/>
            </a:endParaRPr>
          </a:p>
          <a:p>
            <a:endParaRPr lang="en-US" sz="1600" dirty="0" smtClean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1089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-29475277" y="260769"/>
            <a:ext cx="68180101" cy="431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CA" sz="3600" b="1" dirty="0" smtClean="0">
                <a:solidFill>
                  <a:prstClr val="black"/>
                </a:solidFill>
                <a:latin typeface="Calibri"/>
              </a:rPr>
              <a:t> THE HISTORY OF FRAUNHOFER</a:t>
            </a:r>
            <a:endParaRPr lang="de-DE" dirty="0" smtClean="0"/>
          </a:p>
        </p:txBody>
      </p:sp>
      <p:pic>
        <p:nvPicPr>
          <p:cNvPr id="24580" name="Picture 10" descr="13-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2737552"/>
            <a:ext cx="1092200" cy="747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7" descr="127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4566352"/>
            <a:ext cx="98425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8" descr="126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822251"/>
            <a:ext cx="984250" cy="742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6" descr="424-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1748724"/>
            <a:ext cx="98425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5" descr="127-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3645454"/>
            <a:ext cx="984250" cy="7223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9" descr="esteban_men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5471227"/>
            <a:ext cx="98425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23" y="6200775"/>
            <a:ext cx="18573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3128" y="805786"/>
            <a:ext cx="8006471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1972 Fraunhofer Model established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Government base funding as a function of success at acquiring contract research, i.e. R&amp;D with strong focus on market needs 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1973 Fraunhofer Model accepted by German cabinet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1974 Focus on SMEs established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latin typeface="Calibri"/>
                <a:cs typeface="Calibri"/>
              </a:rPr>
              <a:t>1978 Joseph von Fraunhofer Prize established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latin typeface="Calibri"/>
                <a:cs typeface="Calibri"/>
              </a:rPr>
              <a:t>1980 First Fraunhofer Institute closed</a:t>
            </a:r>
            <a:endParaRPr lang="en-US" sz="2400" b="1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latin typeface="Calibri"/>
                <a:cs typeface="Calibri"/>
              </a:rPr>
              <a:t>1989 EARCO founded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latin typeface="Calibri"/>
                <a:cs typeface="Calibri"/>
              </a:rPr>
              <a:t>1991 10 Institute from the GDR integrated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latin typeface="Calibri"/>
                <a:cs typeface="Calibri"/>
              </a:rPr>
              <a:t>1993 Budget over 1 </a:t>
            </a:r>
            <a:r>
              <a:rPr lang="en-US" sz="2400" b="1" dirty="0" err="1" smtClean="0">
                <a:latin typeface="Calibri"/>
                <a:cs typeface="Calibri"/>
              </a:rPr>
              <a:t>Bil</a:t>
            </a:r>
            <a:r>
              <a:rPr lang="en-US" sz="2400" b="1" dirty="0" smtClean="0">
                <a:latin typeface="Calibri"/>
                <a:cs typeface="Calibri"/>
              </a:rPr>
              <a:t> DM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1993 Criteria tightened for Fraunhofer Institutes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1994 Fraunhofer USA established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latin typeface="Calibri"/>
                <a:cs typeface="Calibri"/>
              </a:rPr>
              <a:t>1995 Fraunhofer Application </a:t>
            </a:r>
            <a:r>
              <a:rPr lang="en-US" sz="2400" b="1" dirty="0" err="1" smtClean="0">
                <a:latin typeface="Calibri"/>
                <a:cs typeface="Calibri"/>
              </a:rPr>
              <a:t>Centres</a:t>
            </a:r>
            <a:r>
              <a:rPr lang="en-US" sz="2400" b="1" dirty="0" smtClean="0">
                <a:latin typeface="Calibri"/>
                <a:cs typeface="Calibri"/>
              </a:rPr>
              <a:t> established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latin typeface="Calibri"/>
                <a:cs typeface="Calibri"/>
              </a:rPr>
              <a:t>1997 6 Fraunhofer Institutes formed first Alliance</a:t>
            </a:r>
            <a:endParaRPr lang="en-US" sz="2400" b="1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400" b="1" dirty="0" smtClean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000" dirty="0" smtClean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000" dirty="0" smtClean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Calibri"/>
                <a:cs typeface="Calibri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09698" y="6334681"/>
            <a:ext cx="1846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 smtClean="0">
              <a:latin typeface="Tahoma"/>
              <a:cs typeface="Tahoma"/>
            </a:endParaRPr>
          </a:p>
          <a:p>
            <a:endParaRPr lang="en-US" sz="1600" dirty="0" smtClean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67444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-29475277" y="260769"/>
            <a:ext cx="68180101" cy="431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CA" sz="3600" b="1" dirty="0" smtClean="0">
                <a:solidFill>
                  <a:prstClr val="black"/>
                </a:solidFill>
                <a:latin typeface="Calibri"/>
              </a:rPr>
              <a:t> THE HISTORY OF FRAUNHOFER</a:t>
            </a:r>
            <a:endParaRPr lang="de-DE" dirty="0" smtClean="0"/>
          </a:p>
        </p:txBody>
      </p:sp>
      <p:pic>
        <p:nvPicPr>
          <p:cNvPr id="24580" name="Picture 10" descr="13-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2737552"/>
            <a:ext cx="1092200" cy="747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7" descr="127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4566352"/>
            <a:ext cx="98425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8" descr="126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822251"/>
            <a:ext cx="984250" cy="742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6" descr="424-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1748724"/>
            <a:ext cx="98425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5" descr="127-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3645454"/>
            <a:ext cx="984250" cy="7223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9" descr="esteban_men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5471227"/>
            <a:ext cx="98425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23" y="6200775"/>
            <a:ext cx="18573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2328" y="780386"/>
            <a:ext cx="8273172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1997 Prototyping and short run manufacturing introduced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latin typeface="Calibri"/>
                <a:cs typeface="Calibri"/>
              </a:rPr>
              <a:t>2000 Executive Board expanded to 4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solidFill>
                  <a:srgbClr val="E63312"/>
                </a:solidFill>
                <a:latin typeface="Calibri"/>
                <a:cs typeface="Calibri"/>
              </a:rPr>
              <a:t>2001 Fraunhofer IME established</a:t>
            </a:r>
            <a:endParaRPr lang="en-US" sz="2400" b="1" dirty="0">
              <a:solidFill>
                <a:srgbClr val="E63312"/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latin typeface="Calibri"/>
                <a:cs typeface="Calibri"/>
              </a:rPr>
              <a:t>2003 12 subject areas identified with major future market potential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latin typeface="Calibri"/>
                <a:cs typeface="Calibri"/>
              </a:rPr>
              <a:t>2005 ´Signposts for tomorrow´s markets´ published from strategic technology foresight activities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solidFill>
                  <a:srgbClr val="E63312"/>
                </a:solidFill>
                <a:latin typeface="Calibri"/>
                <a:cs typeface="Calibri"/>
              </a:rPr>
              <a:t>2006 High Tech Strategy introduced by German Government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b="1" dirty="0" smtClean="0">
                <a:latin typeface="Calibri"/>
                <a:cs typeface="Calibri"/>
              </a:rPr>
              <a:t>Prof. </a:t>
            </a:r>
            <a:r>
              <a:rPr lang="en-US" sz="2000" b="1" dirty="0" err="1" smtClean="0">
                <a:latin typeface="Calibri"/>
                <a:cs typeface="Calibri"/>
              </a:rPr>
              <a:t>Bullinger</a:t>
            </a:r>
            <a:r>
              <a:rPr lang="en-US" sz="2000" b="1" dirty="0" smtClean="0">
                <a:latin typeface="Calibri"/>
                <a:cs typeface="Calibri"/>
              </a:rPr>
              <a:t> and Dr. </a:t>
            </a:r>
            <a:r>
              <a:rPr lang="en-US" sz="2000" b="1" dirty="0" err="1" smtClean="0">
                <a:latin typeface="Calibri"/>
                <a:cs typeface="Calibri"/>
              </a:rPr>
              <a:t>Oetker</a:t>
            </a:r>
            <a:r>
              <a:rPr lang="en-US" sz="2000" b="1" dirty="0" smtClean="0">
                <a:latin typeface="Calibri"/>
                <a:cs typeface="Calibri"/>
              </a:rPr>
              <a:t> joint Chairmen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latin typeface="Calibri"/>
                <a:cs typeface="Calibri"/>
              </a:rPr>
              <a:t>2008 Six </a:t>
            </a:r>
            <a:r>
              <a:rPr lang="en-US" sz="2400" b="1" dirty="0">
                <a:latin typeface="Calibri"/>
                <a:cs typeface="Calibri"/>
              </a:rPr>
              <a:t>M</a:t>
            </a:r>
            <a:r>
              <a:rPr lang="en-US" sz="2400" b="1" dirty="0" smtClean="0">
                <a:latin typeface="Calibri"/>
                <a:cs typeface="Calibri"/>
              </a:rPr>
              <a:t>ega </a:t>
            </a:r>
            <a:r>
              <a:rPr lang="en-US" sz="2400" b="1" dirty="0">
                <a:latin typeface="Calibri"/>
                <a:cs typeface="Calibri"/>
              </a:rPr>
              <a:t>T</a:t>
            </a:r>
            <a:r>
              <a:rPr lang="en-US" sz="2400" b="1" dirty="0" smtClean="0">
                <a:latin typeface="Calibri"/>
                <a:cs typeface="Calibri"/>
              </a:rPr>
              <a:t>rends identified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solidFill>
                  <a:srgbClr val="E63312"/>
                </a:solidFill>
                <a:latin typeface="Calibri"/>
                <a:cs typeface="Calibri"/>
              </a:rPr>
              <a:t>2010 Fraunhofer Chile Research Foundation established as an hub for Latin America</a:t>
            </a:r>
          </a:p>
          <a:p>
            <a:pPr marL="285750" indent="-285750">
              <a:buFont typeface="Arial"/>
              <a:buChar char="•"/>
            </a:pPr>
            <a:endParaRPr lang="en-US" sz="2400" b="1" dirty="0" smtClean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000" b="1" dirty="0" smtClean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400" b="1" dirty="0" smtClean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000" dirty="0" smtClean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000" dirty="0" smtClean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Calibri"/>
                <a:cs typeface="Calibri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09698" y="6334681"/>
            <a:ext cx="1846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 smtClean="0">
              <a:latin typeface="Tahoma"/>
              <a:cs typeface="Tahoma"/>
            </a:endParaRPr>
          </a:p>
          <a:p>
            <a:endParaRPr lang="en-US" sz="1600" dirty="0" smtClean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93688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0375" y="243836"/>
            <a:ext cx="8375650" cy="431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CA" sz="3600" b="1" kern="1200" dirty="0" smtClean="0">
                <a:solidFill>
                  <a:prstClr val="black"/>
                </a:solidFill>
                <a:latin typeface="Calibri"/>
              </a:rPr>
              <a:t>Fraunhofer Chile Research</a:t>
            </a:r>
            <a:r>
              <a:rPr lang="en-CA" sz="4000" b="0" kern="1200" dirty="0" smtClean="0">
                <a:solidFill>
                  <a:prstClr val="black"/>
                </a:solidFill>
                <a:latin typeface="Calibri"/>
              </a:rPr>
              <a:t> </a:t>
            </a:r>
            <a:br>
              <a:rPr lang="en-CA" sz="4000" b="0" kern="1200" dirty="0" smtClean="0">
                <a:solidFill>
                  <a:prstClr val="black"/>
                </a:solidFill>
                <a:latin typeface="Calibri"/>
              </a:rPr>
            </a:br>
            <a:endParaRPr lang="de-DE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832147"/>
            <a:ext cx="7714825" cy="5112568"/>
          </a:xfrm>
        </p:spPr>
        <p:txBody>
          <a:bodyPr/>
          <a:lstStyle/>
          <a:p>
            <a:pPr marL="0" indent="0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  <a:defRPr/>
            </a:pPr>
            <a:endParaRPr lang="en-CA" sz="2400" b="1" kern="1200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itchFamily="34" charset="0"/>
              <a:buChar char="•"/>
              <a:defRPr/>
            </a:pPr>
            <a:r>
              <a:rPr lang="es-CL" sz="2400" b="1" dirty="0" err="1" smtClean="0">
                <a:solidFill>
                  <a:prstClr val="black"/>
                </a:solidFill>
                <a:latin typeface="Calibri"/>
              </a:rPr>
              <a:t>The</a:t>
            </a:r>
            <a:r>
              <a:rPr lang="es-CL" sz="24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s-CL" sz="2400" b="1" dirty="0" err="1" smtClean="0">
                <a:solidFill>
                  <a:prstClr val="black"/>
                </a:solidFill>
                <a:latin typeface="Calibri"/>
              </a:rPr>
              <a:t>only</a:t>
            </a:r>
            <a:r>
              <a:rPr lang="es-CL" sz="2400" b="1" dirty="0" smtClean="0">
                <a:solidFill>
                  <a:prstClr val="black"/>
                </a:solidFill>
                <a:latin typeface="Calibri"/>
              </a:rPr>
              <a:t> legal </a:t>
            </a:r>
            <a:r>
              <a:rPr lang="es-CL" sz="2400" b="1" dirty="0" err="1" smtClean="0">
                <a:solidFill>
                  <a:prstClr val="black"/>
                </a:solidFill>
                <a:latin typeface="Calibri"/>
              </a:rPr>
              <a:t>representation</a:t>
            </a:r>
            <a:r>
              <a:rPr lang="es-CL" sz="2400" b="1" dirty="0" smtClean="0">
                <a:solidFill>
                  <a:prstClr val="black"/>
                </a:solidFill>
                <a:latin typeface="Calibri"/>
              </a:rPr>
              <a:t> Fraunhofer in </a:t>
            </a:r>
            <a:r>
              <a:rPr lang="es-CL" sz="2400" b="1" dirty="0" err="1" smtClean="0">
                <a:solidFill>
                  <a:prstClr val="black"/>
                </a:solidFill>
                <a:latin typeface="Calibri"/>
              </a:rPr>
              <a:t>Latam</a:t>
            </a:r>
            <a:endParaRPr lang="en-CA" sz="2400" b="1" kern="1200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ClrTx/>
              <a:buFont typeface="Arial" pitchFamily="34" charset="0"/>
              <a:buChar char="•"/>
              <a:defRPr/>
            </a:pPr>
            <a:r>
              <a:rPr lang="en-CA" sz="2400" b="1" kern="1200" dirty="0" smtClean="0">
                <a:solidFill>
                  <a:prstClr val="black"/>
                </a:solidFill>
                <a:latin typeface="Calibri"/>
              </a:rPr>
              <a:t>Aim is to bring the Fraunhofer model to Chile and </a:t>
            </a:r>
            <a:r>
              <a:rPr lang="en-CA" sz="2400" b="1" kern="1200" dirty="0" err="1" smtClean="0">
                <a:solidFill>
                  <a:prstClr val="black"/>
                </a:solidFill>
                <a:latin typeface="Calibri"/>
              </a:rPr>
              <a:t>L</a:t>
            </a:r>
            <a:r>
              <a:rPr lang="en-CA" sz="2400" b="1" dirty="0" err="1" smtClean="0">
                <a:solidFill>
                  <a:prstClr val="black"/>
                </a:solidFill>
                <a:latin typeface="Calibri"/>
              </a:rPr>
              <a:t>atam</a:t>
            </a:r>
            <a:endParaRPr lang="en-CA" sz="2400" b="1" kern="1200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itchFamily="34" charset="0"/>
              <a:buChar char="•"/>
              <a:defRPr/>
            </a:pPr>
            <a:r>
              <a:rPr lang="en-CA" sz="2400" b="1" kern="1200" dirty="0" smtClean="0">
                <a:solidFill>
                  <a:prstClr val="black"/>
                </a:solidFill>
                <a:latin typeface="Calibri"/>
              </a:rPr>
              <a:t>2011 Center for Systems Biotechnology (FCR-CSB) is </a:t>
            </a:r>
            <a:r>
              <a:rPr lang="en-CA" sz="2400" b="1" dirty="0" smtClean="0">
                <a:solidFill>
                  <a:prstClr val="black"/>
                </a:solidFill>
                <a:latin typeface="Calibri"/>
              </a:rPr>
              <a:t>the </a:t>
            </a:r>
            <a:r>
              <a:rPr lang="en-CA" sz="2400" b="1" kern="1200" dirty="0" smtClean="0">
                <a:solidFill>
                  <a:prstClr val="black"/>
                </a:solidFill>
                <a:latin typeface="Calibri"/>
              </a:rPr>
              <a:t>first Center, financed by CORFO (ICE 1.0, 10 years)</a:t>
            </a: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itchFamily="34" charset="0"/>
              <a:buChar char="•"/>
              <a:defRPr/>
            </a:pPr>
            <a:r>
              <a:rPr lang="es-CL" sz="2400" b="1" kern="1200" dirty="0" smtClean="0">
                <a:solidFill>
                  <a:prstClr val="black"/>
                </a:solidFill>
                <a:latin typeface="Calibri"/>
              </a:rPr>
              <a:t>Close collaboration with Fraunhofer IME, Aachen</a:t>
            </a:r>
          </a:p>
          <a:p>
            <a:pPr eaLnBrk="1" fontAlgn="auto" hangingPunct="1">
              <a:spcAft>
                <a:spcPts val="0"/>
              </a:spcAft>
              <a:buClrTx/>
              <a:defRPr/>
            </a:pPr>
            <a:r>
              <a:rPr lang="es-CL" sz="2400" b="1" dirty="0" smtClean="0">
                <a:solidFill>
                  <a:prstClr val="black"/>
                </a:solidFill>
                <a:latin typeface="Calibri"/>
              </a:rPr>
              <a:t>Model also has close collaboration with local Universities</a:t>
            </a:r>
          </a:p>
          <a:p>
            <a:pPr eaLnBrk="1" fontAlgn="auto" hangingPunct="1">
              <a:spcAft>
                <a:spcPts val="0"/>
              </a:spcAft>
              <a:buClrTx/>
              <a:defRPr/>
            </a:pPr>
            <a:r>
              <a:rPr lang="es-CL" sz="2400" b="1" dirty="0" smtClean="0">
                <a:solidFill>
                  <a:prstClr val="black"/>
                </a:solidFill>
                <a:latin typeface="Calibri"/>
              </a:rPr>
              <a:t>2012 initiated collaboration with Fraunhofer FOKUS in Smart Cities Technologies</a:t>
            </a:r>
          </a:p>
          <a:p>
            <a:pPr eaLnBrk="1" fontAlgn="auto" hangingPunct="1">
              <a:spcAft>
                <a:spcPts val="0"/>
              </a:spcAft>
              <a:buClrTx/>
              <a:defRPr/>
            </a:pPr>
            <a:r>
              <a:rPr lang="es-CL" sz="2400" b="1" dirty="0" smtClean="0">
                <a:solidFill>
                  <a:prstClr val="black"/>
                </a:solidFill>
                <a:latin typeface="Calibri"/>
              </a:rPr>
              <a:t>2013 established new Center for Solar Energy Technologies (FCR-CSET) collaboration with Fraunhofer ISE financed by CORFO (ICE 2.0, 8 years)</a:t>
            </a:r>
          </a:p>
        </p:txBody>
      </p:sp>
      <p:pic>
        <p:nvPicPr>
          <p:cNvPr id="24580" name="Picture 10" descr="13-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2737552"/>
            <a:ext cx="1092200" cy="747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7" descr="127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4566352"/>
            <a:ext cx="98425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8" descr="126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822251"/>
            <a:ext cx="984250" cy="742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6" descr="424-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1748724"/>
            <a:ext cx="98425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5" descr="127-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3645454"/>
            <a:ext cx="984250" cy="7223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9" descr="esteban_men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5471227"/>
            <a:ext cx="98425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23" y="6200775"/>
            <a:ext cx="18573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245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1"/>
          <p:cNvSpPr>
            <a:spLocks noChangeArrowheads="1"/>
          </p:cNvSpPr>
          <p:nvPr/>
        </p:nvSpPr>
        <p:spPr bwMode="auto">
          <a:xfrm>
            <a:off x="462286" y="1776958"/>
            <a:ext cx="8214170" cy="4244429"/>
          </a:xfrm>
          <a:prstGeom prst="rect">
            <a:avLst/>
          </a:prstGeom>
          <a:solidFill>
            <a:srgbClr val="D4E6F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rgbClr val="B2B2B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466725" y="334800"/>
            <a:ext cx="8208000" cy="646331"/>
          </a:xfrm>
        </p:spPr>
        <p:txBody>
          <a:bodyPr/>
          <a:lstStyle/>
          <a:p>
            <a:pPr algn="ctr" eaLnBrk="1" hangingPunct="1"/>
            <a:r>
              <a:rPr lang="en-US" sz="3600" b="1" dirty="0" smtClean="0"/>
              <a:t>Business Areas of Fraunhofer ISE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 smtClean="0"/>
              <a:t>Energy Efficient Buildings</a:t>
            </a:r>
          </a:p>
          <a:p>
            <a:r>
              <a:rPr lang="en-US" sz="2000" b="1" dirty="0" smtClean="0"/>
              <a:t>Applied Optics and Functional Surfaces</a:t>
            </a:r>
          </a:p>
          <a:p>
            <a:r>
              <a:rPr lang="en-US" sz="2000" b="1" dirty="0" smtClean="0"/>
              <a:t>Solar Thermal Technology</a:t>
            </a:r>
          </a:p>
          <a:p>
            <a:r>
              <a:rPr lang="en-US" sz="2000" b="1" dirty="0" smtClean="0"/>
              <a:t>Silicon Photovoltaics</a:t>
            </a:r>
          </a:p>
          <a:p>
            <a:r>
              <a:rPr lang="en-US" sz="2000" b="1" dirty="0" smtClean="0"/>
              <a:t>Photovoltaic Modules and Systems</a:t>
            </a:r>
          </a:p>
          <a:p>
            <a:r>
              <a:rPr lang="en-US" sz="2000" b="1" dirty="0" smtClean="0"/>
              <a:t>Alternative Photovoltaic Technologies</a:t>
            </a:r>
          </a:p>
          <a:p>
            <a:r>
              <a:rPr lang="en-US" sz="2000" b="1" dirty="0" smtClean="0"/>
              <a:t>Renewable Power Supply</a:t>
            </a:r>
          </a:p>
          <a:p>
            <a:r>
              <a:rPr lang="en-US" sz="2000" b="1" dirty="0" smtClean="0"/>
              <a:t>Hydrogen Technology</a:t>
            </a:r>
            <a:endParaRPr lang="en-US" sz="2000" b="1" dirty="0"/>
          </a:p>
        </p:txBody>
      </p:sp>
      <p:pic>
        <p:nvPicPr>
          <p:cNvPr id="4100" name="Picture 4" descr="Neub_Kopfbau2_rgb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0" y="1772816"/>
            <a:ext cx="4104456" cy="350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2026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0375" y="230188"/>
            <a:ext cx="8223250" cy="431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CA" sz="3600" b="1" kern="1200" dirty="0" smtClean="0">
                <a:solidFill>
                  <a:prstClr val="black"/>
                </a:solidFill>
                <a:latin typeface="Calibri"/>
              </a:rPr>
              <a:t>FCR-CSET</a:t>
            </a:r>
            <a:endParaRPr lang="de-DE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0375" y="857719"/>
            <a:ext cx="8528050" cy="4092575"/>
          </a:xfrm>
        </p:spPr>
        <p:txBody>
          <a:bodyPr/>
          <a:lstStyle/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itchFamily="34" charset="0"/>
              <a:buChar char="•"/>
              <a:defRPr/>
            </a:pPr>
            <a:r>
              <a:rPr lang="es-CL" sz="2400" b="1" kern="1200" dirty="0" smtClean="0">
                <a:solidFill>
                  <a:prstClr val="black"/>
                </a:solidFill>
                <a:latin typeface="Calibri"/>
              </a:rPr>
              <a:t>Second FCR International Centre of Excellence in Chile</a:t>
            </a: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itchFamily="34" charset="0"/>
              <a:buChar char="•"/>
              <a:defRPr/>
            </a:pPr>
            <a:r>
              <a:rPr lang="es-CL" sz="2400" b="1" dirty="0" smtClean="0">
                <a:solidFill>
                  <a:prstClr val="black"/>
                </a:solidFill>
                <a:latin typeface="Calibri"/>
              </a:rPr>
              <a:t>Collaboration with PUC</a:t>
            </a:r>
            <a:endParaRPr lang="es-CL" sz="2400" b="1" kern="1200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itchFamily="34" charset="0"/>
              <a:buChar char="•"/>
              <a:defRPr/>
            </a:pPr>
            <a:r>
              <a:rPr lang="es-CL" sz="2400" b="1" kern="1200" dirty="0" smtClean="0">
                <a:solidFill>
                  <a:prstClr val="black"/>
                </a:solidFill>
                <a:latin typeface="Calibri"/>
              </a:rPr>
              <a:t>Establishment just beginning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CL" sz="2400" b="1" dirty="0" smtClean="0">
                <a:solidFill>
                  <a:prstClr val="black"/>
                </a:solidFill>
                <a:latin typeface="Calibri"/>
              </a:rPr>
              <a:t>Solar Energy Generation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s-CL" sz="2400" b="1" dirty="0" smtClean="0">
                <a:solidFill>
                  <a:prstClr val="black"/>
                </a:solidFill>
                <a:latin typeface="Calibri"/>
              </a:rPr>
              <a:t>Concentrator technologies, CSP and CPV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CL" sz="2400" b="1" kern="1200" dirty="0" smtClean="0">
                <a:solidFill>
                  <a:prstClr val="black"/>
                </a:solidFill>
                <a:latin typeface="Calibri"/>
              </a:rPr>
              <a:t>Solar Process Heat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s-CL" sz="2400" b="1" dirty="0" smtClean="0">
                <a:solidFill>
                  <a:prstClr val="black"/>
                </a:solidFill>
                <a:latin typeface="Calibri"/>
              </a:rPr>
              <a:t>Solar heat for mining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s-CL" sz="2400" b="1" kern="1200" dirty="0" smtClean="0">
                <a:solidFill>
                  <a:prstClr val="black"/>
                </a:solidFill>
                <a:latin typeface="Calibri"/>
              </a:rPr>
              <a:t>Solar cooling for food industry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s-CL" sz="2400" b="1" dirty="0" smtClean="0">
                <a:solidFill>
                  <a:prstClr val="black"/>
                </a:solidFill>
                <a:latin typeface="Calibri"/>
              </a:rPr>
              <a:t>Polygeneration</a:t>
            </a:r>
            <a:endParaRPr lang="es-CL" sz="2400" b="1" kern="1200" dirty="0" smtClean="0">
              <a:solidFill>
                <a:prstClr val="black"/>
              </a:solidFill>
              <a:latin typeface="Calibri"/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CL" sz="2400" b="1" dirty="0" smtClean="0">
                <a:solidFill>
                  <a:prstClr val="black"/>
                </a:solidFill>
                <a:latin typeface="Calibri"/>
              </a:rPr>
              <a:t>Solar Water treatment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s-CL" sz="2400" b="1" kern="1200" dirty="0" smtClean="0">
                <a:solidFill>
                  <a:prstClr val="black"/>
                </a:solidFill>
                <a:latin typeface="Calibri"/>
              </a:rPr>
              <a:t>Desalination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CL" sz="2400" b="1" kern="1200" dirty="0" smtClean="0">
                <a:solidFill>
                  <a:prstClr val="black"/>
                </a:solidFill>
                <a:latin typeface="Calibri"/>
              </a:rPr>
              <a:t>System Modelling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CA" sz="2400" kern="1200" dirty="0" smtClean="0">
              <a:solidFill>
                <a:prstClr val="black"/>
              </a:solidFill>
              <a:latin typeface="Calibri"/>
            </a:endParaRPr>
          </a:p>
          <a:p>
            <a:pPr marL="381000" indent="-381000" eaLnBrk="1" hangingPunct="1">
              <a:buFont typeface="Wingdings" pitchFamily="2" charset="2"/>
              <a:buChar char="n"/>
              <a:defRPr/>
            </a:pPr>
            <a:endParaRPr lang="de-DE" sz="2800" dirty="0" smtClean="0"/>
          </a:p>
        </p:txBody>
      </p:sp>
      <p:pic>
        <p:nvPicPr>
          <p:cNvPr id="11" name="Picture 2" descr="C:\Users\SolarSpring\Desktop\Poster\P1030327.JPG"/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0" b="3328"/>
          <a:stretch/>
        </p:blipFill>
        <p:spPr bwMode="auto">
          <a:xfrm>
            <a:off x="460912" y="6096000"/>
            <a:ext cx="1556185" cy="76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711" y="6125882"/>
            <a:ext cx="2199701" cy="732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 descr="CAD_1"/>
          <p:cNvPicPr>
            <a:picLocks noChangeArrowheads="1"/>
          </p:cNvPicPr>
          <p:nvPr/>
        </p:nvPicPr>
        <p:blipFill>
          <a:blip r:embed="rId4" cstate="print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t="21516" r="12111" b="4512"/>
          <a:stretch>
            <a:fillRect/>
          </a:stretch>
        </p:blipFill>
        <p:spPr bwMode="auto">
          <a:xfrm>
            <a:off x="4238739" y="6185647"/>
            <a:ext cx="1961869" cy="68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33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0375" y="243836"/>
            <a:ext cx="8375650" cy="431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CA" sz="3600" b="1" kern="1200" dirty="0" smtClean="0">
                <a:solidFill>
                  <a:prstClr val="black"/>
                </a:solidFill>
                <a:latin typeface="Calibri"/>
              </a:rPr>
              <a:t>FCR InnoCity</a:t>
            </a:r>
            <a:r>
              <a:rPr lang="en-CA" sz="4000" b="0" kern="1200" dirty="0" smtClean="0">
                <a:solidFill>
                  <a:prstClr val="black"/>
                </a:solidFill>
                <a:latin typeface="Calibri"/>
              </a:rPr>
              <a:t/>
            </a:r>
            <a:br>
              <a:rPr lang="en-CA" sz="4000" b="0" kern="1200" dirty="0" smtClean="0">
                <a:solidFill>
                  <a:prstClr val="black"/>
                </a:solidFill>
                <a:latin typeface="Calibri"/>
              </a:rPr>
            </a:br>
            <a:endParaRPr lang="de-DE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086144"/>
            <a:ext cx="7438239" cy="511256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ClrTx/>
              <a:defRPr/>
            </a:pPr>
            <a:r>
              <a:rPr lang="es-CL" sz="2400" b="1" dirty="0" smtClean="0">
                <a:solidFill>
                  <a:prstClr val="black"/>
                </a:solidFill>
                <a:latin typeface="Calibri"/>
              </a:rPr>
              <a:t>In October 2012 established </a:t>
            </a:r>
            <a:r>
              <a:rPr lang="es-CL" sz="2400" b="1" i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s-CL" sz="2400" b="1" dirty="0" smtClean="0">
                <a:latin typeface="Calibri"/>
              </a:rPr>
              <a:t>as a Hub</a:t>
            </a:r>
            <a:r>
              <a:rPr lang="es-CL" sz="2400" b="1" i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es-CL" sz="2400" b="1" dirty="0" smtClean="0">
                <a:solidFill>
                  <a:prstClr val="black"/>
                </a:solidFill>
                <a:latin typeface="Calibri"/>
              </a:rPr>
              <a:t> for </a:t>
            </a:r>
            <a:r>
              <a:rPr lang="es-CL" sz="2400" b="1" dirty="0" smtClean="0">
                <a:solidFill>
                  <a:srgbClr val="FF0000"/>
                </a:solidFill>
                <a:latin typeface="Calibri"/>
              </a:rPr>
              <a:t>Smart Cities Technologies</a:t>
            </a:r>
            <a:r>
              <a:rPr lang="es-CL" sz="2400" b="1" dirty="0" smtClean="0">
                <a:solidFill>
                  <a:prstClr val="black"/>
                </a:solidFill>
                <a:latin typeface="Calibri"/>
              </a:rPr>
              <a:t> for Chile and Latam.</a:t>
            </a:r>
            <a:endParaRPr lang="es-CL" sz="2400" b="1" kern="1200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itchFamily="34" charset="0"/>
              <a:buChar char="•"/>
              <a:defRPr/>
            </a:pPr>
            <a:r>
              <a:rPr lang="es-CL" sz="2400" b="1" kern="1200" dirty="0" err="1" smtClean="0">
                <a:solidFill>
                  <a:prstClr val="black"/>
                </a:solidFill>
                <a:latin typeface="Calibri"/>
              </a:rPr>
              <a:t>Present</a:t>
            </a:r>
            <a:r>
              <a:rPr lang="es-CL" sz="2400" b="1" kern="1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s-CL" sz="2400" b="1" kern="1200" dirty="0" err="1" smtClean="0">
                <a:solidFill>
                  <a:prstClr val="black"/>
                </a:solidFill>
                <a:latin typeface="Calibri"/>
              </a:rPr>
              <a:t>Projects</a:t>
            </a:r>
            <a:r>
              <a:rPr lang="es-CL" sz="2400" b="1" kern="1200" dirty="0" smtClean="0">
                <a:solidFill>
                  <a:prstClr val="black"/>
                </a:solidFill>
                <a:latin typeface="Calibri"/>
              </a:rPr>
              <a:t> in: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CL" sz="2400" b="1" dirty="0" smtClean="0">
                <a:solidFill>
                  <a:prstClr val="black"/>
                </a:solidFill>
                <a:latin typeface="Calibri"/>
              </a:rPr>
              <a:t>Smart Electricity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CL" sz="2400" b="1" kern="1200" dirty="0" smtClean="0">
                <a:solidFill>
                  <a:prstClr val="black"/>
                </a:solidFill>
                <a:latin typeface="Calibri"/>
              </a:rPr>
              <a:t>Smart </a:t>
            </a:r>
            <a:r>
              <a:rPr lang="es-CL" sz="2400" b="1" kern="1200" dirty="0" err="1" smtClean="0">
                <a:solidFill>
                  <a:prstClr val="black"/>
                </a:solidFill>
                <a:latin typeface="Calibri"/>
              </a:rPr>
              <a:t>Mobility</a:t>
            </a:r>
            <a:endParaRPr lang="es-CL" sz="2400" b="1" dirty="0">
              <a:solidFill>
                <a:prstClr val="black"/>
              </a:solidFill>
              <a:latin typeface="Calibri"/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CL" sz="2400" b="1" kern="1200" dirty="0" smtClean="0">
                <a:solidFill>
                  <a:prstClr val="black"/>
                </a:solidFill>
                <a:latin typeface="Calibri"/>
              </a:rPr>
              <a:t>Connectivity</a:t>
            </a:r>
            <a:endParaRPr lang="es-CL" sz="2400" b="1" dirty="0" smtClean="0">
              <a:solidFill>
                <a:prstClr val="black"/>
              </a:solidFill>
              <a:latin typeface="Calibri"/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CL" sz="2400" b="1" kern="1200" dirty="0" smtClean="0">
                <a:solidFill>
                  <a:prstClr val="black"/>
                </a:solidFill>
                <a:latin typeface="Calibri"/>
              </a:rPr>
              <a:t>eHealth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CL" sz="2400" b="1" dirty="0" smtClean="0">
                <a:solidFill>
                  <a:prstClr val="black"/>
                </a:solidFill>
                <a:latin typeface="Calibri"/>
              </a:rPr>
              <a:t>M2M</a:t>
            </a:r>
            <a:endParaRPr lang="en-US" sz="2400" b="1" dirty="0"/>
          </a:p>
        </p:txBody>
      </p:sp>
      <p:pic>
        <p:nvPicPr>
          <p:cNvPr id="24580" name="Picture 10" descr="13-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2737552"/>
            <a:ext cx="1092200" cy="747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7" descr="127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4566352"/>
            <a:ext cx="98425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8" descr="126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822251"/>
            <a:ext cx="984250" cy="742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6" descr="424-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1748724"/>
            <a:ext cx="98425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5" descr="127-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3645454"/>
            <a:ext cx="984250" cy="7223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9" descr="esteban_men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5471227"/>
            <a:ext cx="98425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58" y="6162675"/>
            <a:ext cx="45783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341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311150"/>
            <a:ext cx="9144000" cy="477838"/>
          </a:xfrm>
        </p:spPr>
        <p:txBody>
          <a:bodyPr wrap="square"/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Calibri"/>
                <a:cs typeface="Calibri"/>
              </a:rPr>
              <a:t>Fraunhofer IME in </a:t>
            </a:r>
            <a: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  <a:t>Aachen</a:t>
            </a:r>
            <a:endParaRPr lang="de-DE" sz="36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27651" name="Group 6"/>
          <p:cNvGrpSpPr>
            <a:grpSpLocks/>
          </p:cNvGrpSpPr>
          <p:nvPr/>
        </p:nvGrpSpPr>
        <p:grpSpPr bwMode="auto">
          <a:xfrm>
            <a:off x="1" y="1422400"/>
            <a:ext cx="9146822" cy="4165600"/>
            <a:chOff x="486" y="1104"/>
            <a:chExt cx="5454" cy="2208"/>
          </a:xfrm>
        </p:grpSpPr>
        <p:pic>
          <p:nvPicPr>
            <p:cNvPr id="27652" name="Bild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6" y="1104"/>
              <a:ext cx="1674" cy="1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3" name="Bild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92"/>
            <a:stretch>
              <a:fillRect/>
            </a:stretch>
          </p:blipFill>
          <p:spPr bwMode="auto">
            <a:xfrm>
              <a:off x="4266" y="2208"/>
              <a:ext cx="167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4" name="Bild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" y="1104"/>
              <a:ext cx="3700" cy="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5" name="Textfeld 12"/>
            <p:cNvSpPr txBox="1">
              <a:spLocks noChangeArrowheads="1"/>
            </p:cNvSpPr>
            <p:nvPr/>
          </p:nvSpPr>
          <p:spPr bwMode="auto">
            <a:xfrm>
              <a:off x="486" y="3138"/>
              <a:ext cx="1976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de-DE" sz="1200">
                  <a:solidFill>
                    <a:schemeClr val="bg1"/>
                  </a:solidFill>
                  <a:cs typeface="ＭＳ Ｐゴシック" charset="0"/>
                </a:rPr>
                <a:t>Avia-Luftbild, Aachen – Dipl.-Ing. Martin Jochum</a:t>
              </a:r>
            </a:p>
          </p:txBody>
        </p:sp>
      </p:grp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23" y="6200775"/>
            <a:ext cx="18573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11556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-29475277" y="260769"/>
            <a:ext cx="68180101" cy="431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CA" sz="3600" b="1" dirty="0" smtClean="0">
                <a:solidFill>
                  <a:prstClr val="black"/>
                </a:solidFill>
                <a:latin typeface="Calibri"/>
              </a:rPr>
              <a:t> FCR-CSB</a:t>
            </a:r>
            <a:endParaRPr lang="de-DE" dirty="0" smtClean="0"/>
          </a:p>
        </p:txBody>
      </p:sp>
      <p:pic>
        <p:nvPicPr>
          <p:cNvPr id="24580" name="Picture 10" descr="13-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2737552"/>
            <a:ext cx="1092200" cy="747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7" descr="127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4566352"/>
            <a:ext cx="98425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8" descr="126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822251"/>
            <a:ext cx="984250" cy="742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6" descr="424-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1748724"/>
            <a:ext cx="98425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5" descr="127-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3645454"/>
            <a:ext cx="984250" cy="7223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9" descr="esteban_men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5471227"/>
            <a:ext cx="98425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23" y="6200775"/>
            <a:ext cx="18573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3129" y="907386"/>
            <a:ext cx="7727072" cy="7109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latin typeface="Calibri"/>
                <a:cs typeface="Calibri"/>
              </a:rPr>
              <a:t>Foundation established in 2010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latin typeface="Calibri"/>
                <a:cs typeface="Calibri"/>
              </a:rPr>
              <a:t>Stage 1 </a:t>
            </a:r>
            <a:r>
              <a:rPr lang="en-US" sz="2400" b="1" dirty="0">
                <a:latin typeface="Calibri"/>
                <a:cs typeface="Calibri"/>
              </a:rPr>
              <a:t>o</a:t>
            </a:r>
            <a:r>
              <a:rPr lang="en-US" sz="2400" b="1" dirty="0" smtClean="0">
                <a:latin typeface="Calibri"/>
                <a:cs typeface="Calibri"/>
              </a:rPr>
              <a:t>perations started in January 2011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b="1" dirty="0" smtClean="0">
                <a:latin typeface="Calibri"/>
                <a:cs typeface="Calibri"/>
              </a:rPr>
              <a:t>First International </a:t>
            </a:r>
            <a:r>
              <a:rPr lang="en-US" sz="2400" b="1" dirty="0">
                <a:latin typeface="Calibri"/>
                <a:cs typeface="Calibri"/>
              </a:rPr>
              <a:t>C</a:t>
            </a:r>
            <a:r>
              <a:rPr lang="en-US" sz="2400" b="1" dirty="0" smtClean="0">
                <a:latin typeface="Calibri"/>
                <a:cs typeface="Calibri"/>
              </a:rPr>
              <a:t>entre of Excellence in </a:t>
            </a:r>
            <a:r>
              <a:rPr lang="en-US" sz="2400" b="1" dirty="0">
                <a:latin typeface="Calibri"/>
                <a:cs typeface="Calibri"/>
              </a:rPr>
              <a:t>C</a:t>
            </a:r>
            <a:r>
              <a:rPr lang="en-US" sz="2400" b="1" dirty="0" smtClean="0">
                <a:latin typeface="Calibri"/>
                <a:cs typeface="Calibri"/>
              </a:rPr>
              <a:t>hile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latin typeface="Calibri"/>
                <a:cs typeface="Calibri"/>
              </a:rPr>
              <a:t>Collaboration with U Talca, PUCV and </a:t>
            </a:r>
            <a:r>
              <a:rPr lang="en-US" sz="2400" b="1" dirty="0" err="1" smtClean="0">
                <a:latin typeface="Calibri"/>
                <a:cs typeface="Calibri"/>
              </a:rPr>
              <a:t>Fundación</a:t>
            </a:r>
            <a:r>
              <a:rPr lang="en-US" sz="2400" b="1" dirty="0" smtClean="0">
                <a:latin typeface="Calibri"/>
                <a:cs typeface="Calibri"/>
              </a:rPr>
              <a:t> Chile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b="1" dirty="0" smtClean="0">
                <a:latin typeface="Calibri"/>
                <a:cs typeface="Calibri"/>
              </a:rPr>
              <a:t>Extended to include UNAB in base program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b="1" dirty="0" smtClean="0">
                <a:latin typeface="Calibri"/>
                <a:cs typeface="Calibri"/>
              </a:rPr>
              <a:t>Now collaborations with several other Universities 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latin typeface="Calibri"/>
                <a:cs typeface="Calibri"/>
              </a:rPr>
              <a:t>At present 114 people employed in the Centre 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b="1" dirty="0" smtClean="0">
                <a:latin typeface="Calibri"/>
                <a:cs typeface="Calibri"/>
              </a:rPr>
              <a:t>82 from core funding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b="1" dirty="0" smtClean="0">
                <a:latin typeface="Calibri"/>
                <a:cs typeface="Calibri"/>
              </a:rPr>
              <a:t>32 from new contracts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latin typeface="Calibri"/>
                <a:cs typeface="Calibri"/>
              </a:rPr>
              <a:t>6 patent applications filed , 2 more being filed this month 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latin typeface="Calibri"/>
                <a:cs typeface="Calibri"/>
              </a:rPr>
              <a:t>Negotiations with 4 companies about new product introduction from research in </a:t>
            </a:r>
            <a:r>
              <a:rPr lang="en-US" sz="2400" b="1" dirty="0">
                <a:latin typeface="Calibri"/>
                <a:cs typeface="Calibri"/>
              </a:rPr>
              <a:t>C</a:t>
            </a:r>
            <a:r>
              <a:rPr lang="en-US" sz="2400" b="1" dirty="0" smtClean="0">
                <a:latin typeface="Calibri"/>
                <a:cs typeface="Calibri"/>
              </a:rPr>
              <a:t>hile for global markets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latin typeface="Calibri"/>
                <a:cs typeface="Calibri"/>
              </a:rPr>
              <a:t>Moved to Stage 2 after evaluation by CORFO in 2013</a:t>
            </a:r>
          </a:p>
          <a:p>
            <a:pPr marL="742950" lvl="1" indent="-285750">
              <a:buFont typeface="Arial"/>
              <a:buChar char="•"/>
            </a:pPr>
            <a:endParaRPr lang="en-US" sz="2400" b="1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000" dirty="0" smtClean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000" dirty="0" smtClean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Calibri"/>
                <a:cs typeface="Calibri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09698" y="6334681"/>
            <a:ext cx="1846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 smtClean="0">
              <a:latin typeface="Tahoma"/>
              <a:cs typeface="Tahoma"/>
            </a:endParaRPr>
          </a:p>
          <a:p>
            <a:endParaRPr lang="en-US" sz="1600" dirty="0" smtClean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86658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-29475277" y="260769"/>
            <a:ext cx="68180101" cy="431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CA" sz="3600" b="1" dirty="0" smtClean="0">
                <a:solidFill>
                  <a:prstClr val="black"/>
                </a:solidFill>
                <a:latin typeface="Calibri"/>
              </a:rPr>
              <a:t> FCR-CSB</a:t>
            </a:r>
            <a:endParaRPr lang="de-DE" dirty="0" smtClean="0"/>
          </a:p>
        </p:txBody>
      </p:sp>
      <p:pic>
        <p:nvPicPr>
          <p:cNvPr id="24580" name="Picture 10" descr="13-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2737552"/>
            <a:ext cx="1092200" cy="747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7" descr="127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4566352"/>
            <a:ext cx="98425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8" descr="126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822251"/>
            <a:ext cx="984250" cy="742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6" descr="424-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1748724"/>
            <a:ext cx="98425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5" descr="127-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3645454"/>
            <a:ext cx="984250" cy="7223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9" descr="esteban_men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5471227"/>
            <a:ext cx="98425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23" y="6200775"/>
            <a:ext cx="18573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3129" y="907386"/>
            <a:ext cx="772707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latin typeface="Calibri"/>
                <a:cs typeface="Calibri"/>
              </a:rPr>
              <a:t>Financing from CORFO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b="1" dirty="0" smtClean="0">
                <a:latin typeface="Calibri"/>
                <a:cs typeface="Calibri"/>
              </a:rPr>
              <a:t>100% for first three years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b="1" dirty="0" smtClean="0">
                <a:latin typeface="Calibri"/>
                <a:cs typeface="Calibri"/>
              </a:rPr>
              <a:t>50% for next 7 years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latin typeface="Calibri"/>
                <a:cs typeface="Calibri"/>
              </a:rPr>
              <a:t>Started filling the gap three month after arrival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latin typeface="Calibri"/>
                <a:cs typeface="Calibri"/>
              </a:rPr>
              <a:t>Applied for over 50 grants since June 2011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latin typeface="Calibri"/>
                <a:cs typeface="Calibri"/>
              </a:rPr>
              <a:t>24 </a:t>
            </a:r>
            <a:r>
              <a:rPr lang="en-US" sz="2400" b="1" dirty="0">
                <a:latin typeface="Calibri"/>
                <a:cs typeface="Calibri"/>
              </a:rPr>
              <a:t>new public </a:t>
            </a:r>
            <a:r>
              <a:rPr lang="en-US" sz="2400" b="1" dirty="0" smtClean="0">
                <a:latin typeface="Calibri"/>
                <a:cs typeface="Calibri"/>
              </a:rPr>
              <a:t>contracts: value MUS$6.4 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latin typeface="Calibri"/>
                <a:cs typeface="Calibri"/>
              </a:rPr>
              <a:t>20 </a:t>
            </a:r>
            <a:r>
              <a:rPr lang="en-US" sz="2400" b="1" dirty="0">
                <a:latin typeface="Calibri"/>
                <a:cs typeface="Calibri"/>
              </a:rPr>
              <a:t>contracts with </a:t>
            </a:r>
            <a:r>
              <a:rPr lang="en-US" sz="2400" b="1" dirty="0" smtClean="0">
                <a:latin typeface="Calibri"/>
                <a:cs typeface="Calibri"/>
              </a:rPr>
              <a:t>industry: value MUS$1.7</a:t>
            </a:r>
            <a:endParaRPr lang="en-US" sz="2400" b="1" dirty="0">
              <a:latin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400" b="1" dirty="0" smtClean="0">
                <a:latin typeface="Calibri"/>
                <a:cs typeface="Calibri"/>
              </a:rPr>
              <a:t>Discussions for  contracts under way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latin typeface="Calibri"/>
                <a:cs typeface="Calibri"/>
              </a:rPr>
              <a:t>Expect long term funding from Chilean government based on success of establishment of Fraunhofer Model</a:t>
            </a:r>
          </a:p>
          <a:p>
            <a:pPr marL="742950" lvl="1" indent="-285750">
              <a:buFont typeface="Arial"/>
              <a:buChar char="•"/>
            </a:pPr>
            <a:endParaRPr lang="en-US" sz="2400" b="1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000" dirty="0" smtClean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000" dirty="0" smtClean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Calibri"/>
                <a:cs typeface="Calibri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09698" y="6334681"/>
            <a:ext cx="1846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 smtClean="0">
              <a:latin typeface="Tahoma"/>
              <a:cs typeface="Tahoma"/>
            </a:endParaRPr>
          </a:p>
          <a:p>
            <a:endParaRPr lang="en-US" sz="1600" dirty="0" smtClean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31248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2" descr="Refrak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0" y="819150"/>
            <a:ext cx="2547938" cy="377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3" descr="Sonnenspektr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3343275"/>
            <a:ext cx="277495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940540" y="295275"/>
            <a:ext cx="7919578" cy="4616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8D4006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Frutiger LT Com 55 Roman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Frutiger LT Com 55 Roman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Frutiger LT Com 55 Roman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Frutiger LT Com 55 Roman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Frutiger LT Com 55 Roman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LT Com 55 Roman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LT Com 55 Roman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LT Com 55 Roman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Frutiger LT Com 55 Roman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de-DE" b="1" dirty="0">
                <a:latin typeface="Calibri"/>
                <a:cs typeface="Calibri"/>
              </a:rPr>
              <a:t>Joseph von </a:t>
            </a:r>
            <a:r>
              <a:rPr lang="de-DE" b="1" dirty="0" err="1">
                <a:latin typeface="Calibri"/>
                <a:cs typeface="Calibri"/>
              </a:rPr>
              <a:t>Fraunhofer's</a:t>
            </a:r>
            <a:r>
              <a:rPr lang="de-DE" b="1" dirty="0">
                <a:latin typeface="Calibri"/>
                <a:cs typeface="Calibri"/>
              </a:rPr>
              <a:t> Vision: </a:t>
            </a:r>
            <a:r>
              <a:rPr lang="de-DE" b="1" dirty="0" smtClean="0">
                <a:latin typeface="Calibri"/>
                <a:cs typeface="Calibri"/>
              </a:rPr>
              <a:t>»</a:t>
            </a:r>
            <a:r>
              <a:rPr lang="de-DE" b="1" dirty="0" err="1">
                <a:latin typeface="Calibri"/>
                <a:cs typeface="Calibri"/>
              </a:rPr>
              <a:t>Being</a:t>
            </a:r>
            <a:r>
              <a:rPr lang="de-DE" b="1" dirty="0">
                <a:latin typeface="Calibri"/>
                <a:cs typeface="Calibri"/>
              </a:rPr>
              <a:t> </a:t>
            </a:r>
            <a:r>
              <a:rPr lang="de-DE" b="1" dirty="0" err="1">
                <a:latin typeface="Calibri"/>
                <a:cs typeface="Calibri"/>
              </a:rPr>
              <a:t>Closer</a:t>
            </a:r>
            <a:r>
              <a:rPr lang="de-DE" b="1" dirty="0">
                <a:latin typeface="Calibri"/>
                <a:cs typeface="Calibri"/>
              </a:rPr>
              <a:t> </a:t>
            </a:r>
            <a:r>
              <a:rPr lang="de-DE" b="1" dirty="0" err="1">
                <a:latin typeface="Calibri"/>
                <a:cs typeface="Calibri"/>
              </a:rPr>
              <a:t>to</a:t>
            </a:r>
            <a:r>
              <a:rPr lang="de-DE" b="1" dirty="0">
                <a:latin typeface="Calibri"/>
                <a:cs typeface="Calibri"/>
              </a:rPr>
              <a:t> </a:t>
            </a:r>
            <a:r>
              <a:rPr lang="de-DE" b="1" dirty="0" err="1">
                <a:latin typeface="Calibri"/>
                <a:cs typeface="Calibri"/>
              </a:rPr>
              <a:t>the</a:t>
            </a:r>
            <a:r>
              <a:rPr lang="de-DE" b="1" dirty="0">
                <a:latin typeface="Calibri"/>
                <a:cs typeface="Calibri"/>
              </a:rPr>
              <a:t> </a:t>
            </a:r>
            <a:r>
              <a:rPr lang="de-DE" b="1" dirty="0" err="1">
                <a:latin typeface="Calibri"/>
                <a:cs typeface="Calibri"/>
              </a:rPr>
              <a:t>stars</a:t>
            </a:r>
            <a:r>
              <a:rPr lang="de-DE" b="1" dirty="0">
                <a:latin typeface="Calibri"/>
                <a:cs typeface="Calibri"/>
              </a:rPr>
              <a:t>«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988" y="819150"/>
            <a:ext cx="2816225" cy="377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7961" dir="2700000" algn="ctr" rotWithShape="0">
                    <a:srgbClr val="8D4006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506135" y="4638675"/>
            <a:ext cx="8637865" cy="153888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8D4006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DE" dirty="0" smtClean="0">
                <a:latin typeface="Calibri"/>
                <a:ea typeface="+mn-ea"/>
                <a:cs typeface="Calibri"/>
              </a:rPr>
              <a:t>Born in 1787, Fraunhofer was </a:t>
            </a:r>
            <a:r>
              <a:rPr lang="de-DE" dirty="0" err="1" smtClean="0">
                <a:latin typeface="Calibri"/>
                <a:ea typeface="+mn-ea"/>
                <a:cs typeface="Calibri"/>
              </a:rPr>
              <a:t>self-trained</a:t>
            </a:r>
            <a:r>
              <a:rPr lang="de-DE" dirty="0" smtClean="0">
                <a:latin typeface="Calibri"/>
                <a:ea typeface="+mn-ea"/>
                <a:cs typeface="Calibri"/>
              </a:rPr>
              <a:t>. He </a:t>
            </a:r>
            <a:r>
              <a:rPr lang="de-DE" dirty="0" err="1" smtClean="0">
                <a:latin typeface="Calibri"/>
                <a:ea typeface="+mn-ea"/>
                <a:cs typeface="Calibri"/>
              </a:rPr>
              <a:t>developed</a:t>
            </a:r>
            <a:r>
              <a:rPr lang="de-DE" dirty="0" smtClean="0">
                <a:latin typeface="Calibri"/>
                <a:ea typeface="+mn-ea"/>
                <a:cs typeface="Calibri"/>
              </a:rPr>
              <a:t> </a:t>
            </a:r>
            <a:r>
              <a:rPr lang="de-DE" dirty="0" err="1" smtClean="0">
                <a:latin typeface="Calibri"/>
                <a:ea typeface="+mn-ea"/>
                <a:cs typeface="Calibri"/>
              </a:rPr>
              <a:t>new</a:t>
            </a:r>
            <a:r>
              <a:rPr lang="de-DE" dirty="0" smtClean="0">
                <a:latin typeface="Calibri"/>
                <a:ea typeface="+mn-ea"/>
                <a:cs typeface="Calibri"/>
              </a:rPr>
              <a:t> </a:t>
            </a:r>
            <a:r>
              <a:rPr lang="de-DE" dirty="0" err="1" smtClean="0">
                <a:latin typeface="Calibri"/>
                <a:ea typeface="+mn-ea"/>
                <a:cs typeface="Calibri"/>
              </a:rPr>
              <a:t>types</a:t>
            </a:r>
            <a:r>
              <a:rPr lang="de-DE" dirty="0" smtClean="0">
                <a:latin typeface="Calibri"/>
                <a:ea typeface="+mn-ea"/>
                <a:cs typeface="Calibri"/>
              </a:rPr>
              <a:t> </a:t>
            </a:r>
            <a:r>
              <a:rPr lang="de-DE" dirty="0" err="1" smtClean="0">
                <a:latin typeface="Calibri"/>
                <a:ea typeface="+mn-ea"/>
                <a:cs typeface="Calibri"/>
              </a:rPr>
              <a:t>of</a:t>
            </a:r>
            <a:r>
              <a:rPr lang="de-DE" dirty="0" smtClean="0">
                <a:latin typeface="Calibri"/>
                <a:ea typeface="+mn-ea"/>
                <a:cs typeface="Calibri"/>
              </a:rPr>
              <a:t> </a:t>
            </a:r>
            <a:r>
              <a:rPr lang="de-DE" dirty="0" err="1" smtClean="0">
                <a:latin typeface="Calibri"/>
                <a:ea typeface="+mn-ea"/>
                <a:cs typeface="Calibri"/>
              </a:rPr>
              <a:t>glass</a:t>
            </a:r>
            <a:r>
              <a:rPr lang="de-DE" dirty="0" smtClean="0">
                <a:latin typeface="Calibri"/>
                <a:ea typeface="+mn-ea"/>
                <a:cs typeface="Calibri"/>
              </a:rPr>
              <a:t>, </a:t>
            </a:r>
            <a:r>
              <a:rPr lang="de-DE" dirty="0" err="1" smtClean="0">
                <a:latin typeface="Calibri"/>
                <a:ea typeface="+mn-ea"/>
                <a:cs typeface="Calibri"/>
              </a:rPr>
              <a:t>made</a:t>
            </a:r>
            <a:r>
              <a:rPr lang="de-DE" dirty="0" smtClean="0">
                <a:latin typeface="Calibri"/>
                <a:ea typeface="+mn-ea"/>
                <a:cs typeface="Calibri"/>
              </a:rPr>
              <a:t> </a:t>
            </a:r>
            <a:r>
              <a:rPr lang="de-DE" dirty="0" err="1" smtClean="0">
                <a:latin typeface="Calibri"/>
                <a:ea typeface="+mn-ea"/>
                <a:cs typeface="Calibri"/>
              </a:rPr>
              <a:t>significant</a:t>
            </a:r>
            <a:r>
              <a:rPr lang="de-DE" dirty="0" smtClean="0">
                <a:latin typeface="Calibri"/>
                <a:ea typeface="+mn-ea"/>
                <a:cs typeface="Calibri"/>
              </a:rPr>
              <a:t> </a:t>
            </a:r>
            <a:r>
              <a:rPr lang="de-DE" dirty="0" err="1" smtClean="0">
                <a:latin typeface="Calibri"/>
                <a:ea typeface="+mn-ea"/>
                <a:cs typeface="Calibri"/>
              </a:rPr>
              <a:t>improvements</a:t>
            </a:r>
            <a:r>
              <a:rPr lang="de-DE" dirty="0" smtClean="0">
                <a:latin typeface="Calibri"/>
                <a:ea typeface="+mn-ea"/>
                <a:cs typeface="Calibri"/>
              </a:rPr>
              <a:t> in </a:t>
            </a:r>
            <a:r>
              <a:rPr lang="de-DE" dirty="0" err="1" smtClean="0">
                <a:latin typeface="Calibri"/>
                <a:ea typeface="+mn-ea"/>
                <a:cs typeface="Calibri"/>
              </a:rPr>
              <a:t>glass</a:t>
            </a:r>
            <a:r>
              <a:rPr lang="de-DE" dirty="0" smtClean="0">
                <a:latin typeface="Calibri"/>
                <a:ea typeface="+mn-ea"/>
                <a:cs typeface="Calibri"/>
              </a:rPr>
              <a:t> </a:t>
            </a:r>
            <a:r>
              <a:rPr lang="de-DE" dirty="0" err="1" smtClean="0">
                <a:latin typeface="Calibri"/>
                <a:ea typeface="+mn-ea"/>
                <a:cs typeface="Calibri"/>
              </a:rPr>
              <a:t>manufacturing</a:t>
            </a:r>
            <a:r>
              <a:rPr lang="de-DE" dirty="0" smtClean="0">
                <a:latin typeface="Calibri"/>
                <a:ea typeface="+mn-ea"/>
                <a:cs typeface="Calibri"/>
              </a:rPr>
              <a:t>. The </a:t>
            </a:r>
            <a:r>
              <a:rPr lang="de-DE" dirty="0" err="1" smtClean="0">
                <a:latin typeface="Calibri"/>
                <a:ea typeface="+mn-ea"/>
                <a:cs typeface="Calibri"/>
              </a:rPr>
              <a:t>perfection</a:t>
            </a:r>
            <a:r>
              <a:rPr lang="de-DE" dirty="0" smtClean="0">
                <a:latin typeface="Calibri"/>
                <a:ea typeface="+mn-ea"/>
                <a:cs typeface="Calibri"/>
              </a:rPr>
              <a:t> </a:t>
            </a:r>
            <a:r>
              <a:rPr lang="de-DE" dirty="0" err="1" smtClean="0">
                <a:latin typeface="Calibri"/>
                <a:ea typeface="+mn-ea"/>
                <a:cs typeface="Calibri"/>
              </a:rPr>
              <a:t>of</a:t>
            </a:r>
            <a:r>
              <a:rPr lang="de-DE" dirty="0" smtClean="0">
                <a:latin typeface="Calibri"/>
                <a:ea typeface="+mn-ea"/>
                <a:cs typeface="Calibri"/>
              </a:rPr>
              <a:t> </a:t>
            </a:r>
            <a:r>
              <a:rPr lang="de-DE" dirty="0" err="1" smtClean="0">
                <a:latin typeface="Calibri"/>
                <a:ea typeface="+mn-ea"/>
                <a:cs typeface="Calibri"/>
              </a:rPr>
              <a:t>the</a:t>
            </a:r>
            <a:r>
              <a:rPr lang="de-DE" dirty="0" smtClean="0">
                <a:latin typeface="Calibri"/>
                <a:ea typeface="+mn-ea"/>
                <a:cs typeface="Calibri"/>
              </a:rPr>
              <a:t> </a:t>
            </a:r>
            <a:r>
              <a:rPr lang="de-DE" dirty="0" err="1" smtClean="0">
                <a:latin typeface="Calibri"/>
                <a:ea typeface="+mn-ea"/>
                <a:cs typeface="Calibri"/>
              </a:rPr>
              <a:t>construction</a:t>
            </a:r>
            <a:r>
              <a:rPr lang="de-DE" dirty="0" smtClean="0">
                <a:latin typeface="Calibri"/>
                <a:ea typeface="+mn-ea"/>
                <a:cs typeface="Calibri"/>
              </a:rPr>
              <a:t> </a:t>
            </a:r>
            <a:r>
              <a:rPr lang="de-DE" dirty="0" err="1" smtClean="0">
                <a:latin typeface="Calibri"/>
                <a:ea typeface="+mn-ea"/>
                <a:cs typeface="Calibri"/>
              </a:rPr>
              <a:t>of</a:t>
            </a:r>
            <a:r>
              <a:rPr lang="de-DE" dirty="0" smtClean="0">
                <a:latin typeface="Calibri"/>
                <a:ea typeface="+mn-ea"/>
                <a:cs typeface="Calibri"/>
              </a:rPr>
              <a:t> </a:t>
            </a:r>
            <a:r>
              <a:rPr lang="de-DE" dirty="0" err="1" smtClean="0">
                <a:latin typeface="Calibri"/>
                <a:ea typeface="+mn-ea"/>
                <a:cs typeface="Calibri"/>
              </a:rPr>
              <a:t>optical</a:t>
            </a:r>
            <a:r>
              <a:rPr lang="de-DE" dirty="0" smtClean="0">
                <a:latin typeface="Calibri"/>
                <a:ea typeface="+mn-ea"/>
                <a:cs typeface="Calibri"/>
              </a:rPr>
              <a:t> </a:t>
            </a:r>
            <a:r>
              <a:rPr lang="de-DE" dirty="0" err="1" smtClean="0">
                <a:latin typeface="Calibri"/>
                <a:ea typeface="+mn-ea"/>
                <a:cs typeface="Calibri"/>
              </a:rPr>
              <a:t>instruments</a:t>
            </a:r>
            <a:r>
              <a:rPr lang="de-DE" dirty="0" smtClean="0">
                <a:latin typeface="Calibri"/>
                <a:ea typeface="+mn-ea"/>
                <a:cs typeface="Calibri"/>
              </a:rPr>
              <a:t> </a:t>
            </a:r>
            <a:r>
              <a:rPr lang="de-DE" dirty="0" err="1" smtClean="0">
                <a:latin typeface="Calibri"/>
                <a:ea typeface="+mn-ea"/>
                <a:cs typeface="Calibri"/>
              </a:rPr>
              <a:t>led</a:t>
            </a:r>
            <a:r>
              <a:rPr lang="de-DE" dirty="0" smtClean="0">
                <a:latin typeface="Calibri"/>
                <a:ea typeface="+mn-ea"/>
                <a:cs typeface="Calibri"/>
              </a:rPr>
              <a:t> </a:t>
            </a:r>
            <a:r>
              <a:rPr lang="de-DE" dirty="0" err="1" smtClean="0">
                <a:latin typeface="Calibri"/>
                <a:ea typeface="+mn-ea"/>
                <a:cs typeface="Calibri"/>
              </a:rPr>
              <a:t>to</a:t>
            </a:r>
            <a:r>
              <a:rPr lang="de-DE" dirty="0" smtClean="0">
                <a:latin typeface="Calibri"/>
                <a:ea typeface="+mn-ea"/>
                <a:cs typeface="Calibri"/>
              </a:rPr>
              <a:t> </a:t>
            </a:r>
            <a:r>
              <a:rPr lang="de-DE" dirty="0" err="1" smtClean="0">
                <a:latin typeface="Calibri"/>
                <a:ea typeface="+mn-ea"/>
                <a:cs typeface="Calibri"/>
              </a:rPr>
              <a:t>impressive</a:t>
            </a:r>
            <a:r>
              <a:rPr lang="de-DE" dirty="0" smtClean="0">
                <a:latin typeface="Calibri"/>
                <a:ea typeface="+mn-ea"/>
                <a:cs typeface="Calibri"/>
              </a:rPr>
              <a:t> </a:t>
            </a:r>
            <a:r>
              <a:rPr lang="de-DE" dirty="0" err="1" smtClean="0">
                <a:latin typeface="Calibri"/>
                <a:ea typeface="+mn-ea"/>
                <a:cs typeface="Calibri"/>
              </a:rPr>
              <a:t>results</a:t>
            </a:r>
            <a:r>
              <a:rPr lang="de-DE" dirty="0" smtClean="0">
                <a:latin typeface="Calibri"/>
                <a:ea typeface="+mn-ea"/>
                <a:cs typeface="Calibri"/>
              </a:rPr>
              <a:t>. Fraunhofer</a:t>
            </a:r>
            <a:r>
              <a:rPr lang="de-DE" dirty="0" smtClean="0">
                <a:solidFill>
                  <a:schemeClr val="accent1"/>
                </a:solidFill>
                <a:latin typeface="Calibri"/>
                <a:ea typeface="+mn-ea"/>
                <a:cs typeface="Calibri"/>
              </a:rPr>
              <a:t> </a:t>
            </a:r>
            <a:r>
              <a:rPr lang="de-DE" dirty="0" err="1" smtClean="0">
                <a:latin typeface="Calibri"/>
                <a:ea typeface="+mn-ea"/>
                <a:cs typeface="Calibri"/>
              </a:rPr>
              <a:t>established</a:t>
            </a:r>
            <a:r>
              <a:rPr lang="de-DE" dirty="0" smtClean="0">
                <a:latin typeface="Calibri"/>
                <a:ea typeface="+mn-ea"/>
                <a:cs typeface="Calibri"/>
              </a:rPr>
              <a:t> </a:t>
            </a:r>
            <a:r>
              <a:rPr lang="de-DE" dirty="0" err="1" smtClean="0">
                <a:latin typeface="Calibri"/>
                <a:ea typeface="+mn-ea"/>
                <a:cs typeface="Calibri"/>
              </a:rPr>
              <a:t>standardized</a:t>
            </a:r>
            <a:r>
              <a:rPr lang="de-DE" dirty="0" smtClean="0">
                <a:latin typeface="Calibri"/>
                <a:ea typeface="+mn-ea"/>
                <a:cs typeface="Calibri"/>
              </a:rPr>
              <a:t> </a:t>
            </a:r>
            <a:r>
              <a:rPr lang="de-DE" dirty="0" err="1" smtClean="0">
                <a:latin typeface="Calibri"/>
                <a:ea typeface="+mn-ea"/>
                <a:cs typeface="Calibri"/>
              </a:rPr>
              <a:t>manufacturing</a:t>
            </a:r>
            <a:r>
              <a:rPr lang="de-DE" dirty="0" smtClean="0">
                <a:latin typeface="Calibri"/>
                <a:ea typeface="+mn-ea"/>
                <a:cs typeface="Calibri"/>
              </a:rPr>
              <a:t> </a:t>
            </a:r>
            <a:r>
              <a:rPr lang="de-DE" dirty="0" err="1" smtClean="0">
                <a:latin typeface="Calibri"/>
                <a:ea typeface="+mn-ea"/>
                <a:cs typeface="Calibri"/>
              </a:rPr>
              <a:t>methods</a:t>
            </a:r>
            <a:r>
              <a:rPr lang="de-DE" dirty="0" smtClean="0">
                <a:latin typeface="Calibri"/>
                <a:ea typeface="+mn-ea"/>
                <a:cs typeface="Calibri"/>
              </a:rPr>
              <a:t>, </a:t>
            </a:r>
            <a:r>
              <a:rPr lang="de-DE" dirty="0" err="1" smtClean="0">
                <a:latin typeface="Calibri"/>
                <a:ea typeface="+mn-ea"/>
                <a:cs typeface="Calibri"/>
              </a:rPr>
              <a:t>expanded</a:t>
            </a:r>
            <a:r>
              <a:rPr lang="de-DE" dirty="0" smtClean="0">
                <a:latin typeface="Calibri"/>
                <a:ea typeface="+mn-ea"/>
                <a:cs typeface="Calibri"/>
              </a:rPr>
              <a:t> </a:t>
            </a:r>
            <a:r>
              <a:rPr lang="de-DE" dirty="0" err="1" smtClean="0">
                <a:latin typeface="Calibri"/>
                <a:ea typeface="+mn-ea"/>
                <a:cs typeface="Calibri"/>
              </a:rPr>
              <a:t>the</a:t>
            </a:r>
            <a:r>
              <a:rPr lang="de-DE" dirty="0" smtClean="0">
                <a:latin typeface="Calibri"/>
                <a:ea typeface="+mn-ea"/>
                <a:cs typeface="Calibri"/>
              </a:rPr>
              <a:t> </a:t>
            </a:r>
            <a:r>
              <a:rPr lang="de-DE" dirty="0" err="1" smtClean="0">
                <a:latin typeface="Calibri"/>
                <a:ea typeface="+mn-ea"/>
                <a:cs typeface="Calibri"/>
              </a:rPr>
              <a:t>produ</a:t>
            </a:r>
            <a:r>
              <a:rPr lang="de-DE" sz="2000" dirty="0" err="1" smtClean="0">
                <a:latin typeface="Calibri"/>
                <a:ea typeface="+mn-ea"/>
                <a:cs typeface="Calibri"/>
              </a:rPr>
              <a:t>ct</a:t>
            </a:r>
            <a:r>
              <a:rPr lang="de-DE" sz="2000" dirty="0" smtClean="0">
                <a:latin typeface="Calibri"/>
                <a:ea typeface="+mn-ea"/>
                <a:cs typeface="Calibri"/>
              </a:rPr>
              <a:t> </a:t>
            </a:r>
            <a:r>
              <a:rPr lang="de-DE" dirty="0" err="1" smtClean="0">
                <a:latin typeface="Calibri"/>
                <a:ea typeface="+mn-ea"/>
                <a:cs typeface="Calibri"/>
              </a:rPr>
              <a:t>range</a:t>
            </a:r>
            <a:r>
              <a:rPr lang="de-DE" dirty="0" smtClean="0">
                <a:latin typeface="Calibri"/>
                <a:ea typeface="+mn-ea"/>
                <a:cs typeface="Calibri"/>
              </a:rPr>
              <a:t> </a:t>
            </a:r>
            <a:r>
              <a:rPr lang="de-DE" dirty="0" err="1" smtClean="0">
                <a:latin typeface="Calibri"/>
                <a:ea typeface="+mn-ea"/>
                <a:cs typeface="Calibri"/>
              </a:rPr>
              <a:t>of</a:t>
            </a:r>
            <a:r>
              <a:rPr lang="de-DE" dirty="0" smtClean="0">
                <a:latin typeface="Calibri"/>
                <a:ea typeface="+mn-ea"/>
                <a:cs typeface="Calibri"/>
              </a:rPr>
              <a:t> </a:t>
            </a:r>
            <a:r>
              <a:rPr lang="de-DE" dirty="0" err="1" smtClean="0">
                <a:latin typeface="Calibri"/>
                <a:ea typeface="+mn-ea"/>
                <a:cs typeface="Calibri"/>
              </a:rPr>
              <a:t>the</a:t>
            </a:r>
            <a:r>
              <a:rPr lang="de-DE" dirty="0" smtClean="0">
                <a:latin typeface="Calibri"/>
                <a:ea typeface="+mn-ea"/>
                <a:cs typeface="Calibri"/>
              </a:rPr>
              <a:t> </a:t>
            </a:r>
            <a:r>
              <a:rPr lang="de-DE" dirty="0" err="1" smtClean="0">
                <a:latin typeface="Calibri"/>
                <a:ea typeface="+mn-ea"/>
                <a:cs typeface="Calibri"/>
              </a:rPr>
              <a:t>workshop</a:t>
            </a:r>
            <a:r>
              <a:rPr lang="de-DE" dirty="0" smtClean="0">
                <a:latin typeface="Calibri"/>
                <a:ea typeface="+mn-ea"/>
                <a:cs typeface="Calibri"/>
              </a:rPr>
              <a:t> </a:t>
            </a:r>
            <a:r>
              <a:rPr lang="de-DE" dirty="0" err="1" smtClean="0">
                <a:latin typeface="Calibri"/>
                <a:ea typeface="+mn-ea"/>
                <a:cs typeface="Calibri"/>
              </a:rPr>
              <a:t>significantly</a:t>
            </a:r>
            <a:r>
              <a:rPr lang="de-DE" dirty="0" smtClean="0">
                <a:latin typeface="Calibri"/>
                <a:ea typeface="+mn-ea"/>
                <a:cs typeface="Calibri"/>
              </a:rPr>
              <a:t> </a:t>
            </a:r>
            <a:r>
              <a:rPr lang="de-DE" dirty="0" err="1" smtClean="0">
                <a:latin typeface="Calibri"/>
                <a:ea typeface="+mn-ea"/>
                <a:cs typeface="Calibri"/>
              </a:rPr>
              <a:t>and</a:t>
            </a:r>
            <a:r>
              <a:rPr lang="de-DE" dirty="0" smtClean="0">
                <a:latin typeface="Calibri"/>
                <a:ea typeface="+mn-ea"/>
                <a:cs typeface="Calibri"/>
              </a:rPr>
              <a:t> </a:t>
            </a:r>
            <a:r>
              <a:rPr lang="de-DE" dirty="0" err="1" smtClean="0">
                <a:latin typeface="Calibri"/>
                <a:ea typeface="+mn-ea"/>
                <a:cs typeface="Calibri"/>
              </a:rPr>
              <a:t>with</a:t>
            </a:r>
            <a:r>
              <a:rPr lang="de-DE" dirty="0" smtClean="0">
                <a:latin typeface="Calibri"/>
                <a:ea typeface="+mn-ea"/>
                <a:cs typeface="Calibri"/>
              </a:rPr>
              <a:t> </a:t>
            </a:r>
            <a:r>
              <a:rPr lang="de-DE" dirty="0" err="1" smtClean="0">
                <a:latin typeface="Calibri"/>
                <a:ea typeface="+mn-ea"/>
                <a:cs typeface="Calibri"/>
              </a:rPr>
              <a:t>that</a:t>
            </a:r>
            <a:r>
              <a:rPr lang="de-DE" dirty="0" smtClean="0">
                <a:latin typeface="Calibri"/>
                <a:ea typeface="+mn-ea"/>
                <a:cs typeface="Calibri"/>
              </a:rPr>
              <a:t> </a:t>
            </a:r>
            <a:r>
              <a:rPr lang="de-DE" dirty="0" err="1" smtClean="0">
                <a:latin typeface="Calibri"/>
                <a:ea typeface="+mn-ea"/>
                <a:cs typeface="Calibri"/>
              </a:rPr>
              <a:t>increased</a:t>
            </a:r>
            <a:r>
              <a:rPr lang="de-DE" dirty="0" smtClean="0">
                <a:latin typeface="Calibri"/>
                <a:ea typeface="+mn-ea"/>
                <a:cs typeface="Calibri"/>
              </a:rPr>
              <a:t> </a:t>
            </a:r>
            <a:r>
              <a:rPr lang="de-DE" dirty="0" err="1" smtClean="0">
                <a:latin typeface="Calibri"/>
                <a:ea typeface="+mn-ea"/>
                <a:cs typeface="Calibri"/>
              </a:rPr>
              <a:t>its</a:t>
            </a:r>
            <a:r>
              <a:rPr lang="de-DE" dirty="0" smtClean="0">
                <a:latin typeface="Calibri"/>
                <a:ea typeface="+mn-ea"/>
                <a:cs typeface="Calibri"/>
              </a:rPr>
              <a:t> </a:t>
            </a:r>
            <a:r>
              <a:rPr lang="de-DE" dirty="0" err="1" smtClean="0">
                <a:latin typeface="Calibri"/>
                <a:ea typeface="+mn-ea"/>
                <a:cs typeface="Calibri"/>
              </a:rPr>
              <a:t>economic</a:t>
            </a:r>
            <a:r>
              <a:rPr lang="de-DE" dirty="0" smtClean="0">
                <a:latin typeface="Calibri"/>
                <a:ea typeface="+mn-ea"/>
                <a:cs typeface="Calibri"/>
              </a:rPr>
              <a:t> </a:t>
            </a:r>
            <a:r>
              <a:rPr lang="de-DE" dirty="0" err="1" smtClean="0">
                <a:latin typeface="Calibri"/>
                <a:ea typeface="+mn-ea"/>
                <a:cs typeface="Calibri"/>
              </a:rPr>
              <a:t>success</a:t>
            </a:r>
            <a:r>
              <a:rPr lang="de-DE" dirty="0" smtClean="0">
                <a:latin typeface="Calibri"/>
                <a:ea typeface="+mn-ea"/>
                <a:cs typeface="Calibri"/>
              </a:rPr>
              <a:t>. He </a:t>
            </a:r>
            <a:r>
              <a:rPr lang="de-DE" dirty="0" err="1" smtClean="0">
                <a:latin typeface="Calibri"/>
                <a:ea typeface="+mn-ea"/>
                <a:cs typeface="Calibri"/>
              </a:rPr>
              <a:t>died</a:t>
            </a:r>
            <a:r>
              <a:rPr lang="de-DE" dirty="0" smtClean="0">
                <a:latin typeface="Calibri"/>
                <a:ea typeface="+mn-ea"/>
                <a:cs typeface="Calibri"/>
              </a:rPr>
              <a:t> in 1826.</a:t>
            </a:r>
            <a:endParaRPr lang="de-DE" sz="2000" dirty="0" smtClean="0">
              <a:latin typeface="Calibri"/>
              <a:ea typeface="+mn-ea"/>
              <a:cs typeface="Calibri"/>
            </a:endParaRPr>
          </a:p>
        </p:txBody>
      </p:sp>
      <p:pic>
        <p:nvPicPr>
          <p:cNvPr id="9222" name="Picture 7" descr="fraunhofer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819150"/>
            <a:ext cx="277495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23" y="6200775"/>
            <a:ext cx="18573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125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-29475277" y="260769"/>
            <a:ext cx="68180101" cy="431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CA" sz="3600" b="1" dirty="0" smtClean="0">
                <a:solidFill>
                  <a:prstClr val="black"/>
                </a:solidFill>
                <a:latin typeface="Calibri"/>
              </a:rPr>
              <a:t> FCR-CSB</a:t>
            </a:r>
            <a:endParaRPr lang="de-DE" dirty="0" smtClean="0"/>
          </a:p>
        </p:txBody>
      </p:sp>
      <p:pic>
        <p:nvPicPr>
          <p:cNvPr id="24580" name="Picture 10" descr="13-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2737552"/>
            <a:ext cx="1092200" cy="747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8" descr="126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822251"/>
            <a:ext cx="984250" cy="742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6" descr="424-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1748724"/>
            <a:ext cx="98425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23" y="6200775"/>
            <a:ext cx="18573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809698" y="6334681"/>
            <a:ext cx="1846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 smtClean="0">
              <a:latin typeface="Tahoma"/>
              <a:cs typeface="Tahoma"/>
            </a:endParaRPr>
          </a:p>
          <a:p>
            <a:endParaRPr lang="en-US" sz="1600" dirty="0" smtClean="0">
              <a:latin typeface="Tahoma"/>
              <a:cs typeface="Tahom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7107" y="981131"/>
            <a:ext cx="7172187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ClrTx/>
              <a:defRPr/>
            </a:pPr>
            <a:r>
              <a:rPr lang="es-CL" sz="2800" b="1" dirty="0" smtClean="0">
                <a:solidFill>
                  <a:prstClr val="black"/>
                </a:solidFill>
                <a:latin typeface="Calibri"/>
              </a:rPr>
              <a:t>Research Portfolio – Blue Biotechnology</a:t>
            </a:r>
            <a:endParaRPr lang="es-CL" sz="2800" b="1" dirty="0">
              <a:solidFill>
                <a:prstClr val="black"/>
              </a:solidFill>
              <a:latin typeface="Calibri"/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CL" sz="2400" b="1" dirty="0" smtClean="0">
                <a:solidFill>
                  <a:prstClr val="black"/>
                </a:solidFill>
                <a:latin typeface="Calibri"/>
              </a:rPr>
              <a:t>Aquaculture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s-CL" sz="24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s-CL" sz="2400" b="1" dirty="0" smtClean="0">
                <a:solidFill>
                  <a:srgbClr val="FF6600"/>
                </a:solidFill>
                <a:latin typeface="Calibri"/>
              </a:rPr>
              <a:t>Alex Brown, Mauricio Rios at FC</a:t>
            </a:r>
            <a:endParaRPr lang="es-CL" sz="2400" b="1" dirty="0">
              <a:solidFill>
                <a:srgbClr val="FF6600"/>
              </a:solidFill>
              <a:latin typeface="Calibri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s-CL" sz="2000" b="1" i="1" dirty="0" smtClean="0">
                <a:solidFill>
                  <a:srgbClr val="25BAE2"/>
                </a:solidFill>
                <a:latin typeface="Calibri"/>
              </a:rPr>
              <a:t>ISAv Vaccine </a:t>
            </a:r>
            <a:r>
              <a:rPr lang="es-CL" sz="2000" b="1" i="1" dirty="0">
                <a:solidFill>
                  <a:srgbClr val="25BAE2"/>
                </a:solidFill>
                <a:latin typeface="Calibri"/>
              </a:rPr>
              <a:t>improvement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s-CL" sz="2000" b="1" i="1" dirty="0">
                <a:solidFill>
                  <a:srgbClr val="25BAE2"/>
                </a:solidFill>
                <a:latin typeface="Calibri"/>
              </a:rPr>
              <a:t>Biomarkers for vaccine efficacy assessment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s-CL" sz="2000" b="1" i="1" dirty="0" smtClean="0">
                <a:solidFill>
                  <a:srgbClr val="25BAE2"/>
                </a:solidFill>
                <a:latin typeface="Calibri"/>
              </a:rPr>
              <a:t>Development of novel Caligus </a:t>
            </a:r>
            <a:r>
              <a:rPr lang="es-CL" sz="2000" b="1" i="1" dirty="0">
                <a:solidFill>
                  <a:srgbClr val="25BAE2"/>
                </a:solidFill>
                <a:latin typeface="Calibri"/>
              </a:rPr>
              <a:t>control agents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s-CL" sz="2000" b="1" i="1" dirty="0" smtClean="0">
                <a:solidFill>
                  <a:srgbClr val="25BAE2"/>
                </a:solidFill>
                <a:latin typeface="Calibri"/>
              </a:rPr>
              <a:t>Development of Sustainable </a:t>
            </a:r>
            <a:r>
              <a:rPr lang="es-CL" sz="2000" b="1" i="1" dirty="0">
                <a:solidFill>
                  <a:srgbClr val="25BAE2"/>
                </a:solidFill>
                <a:latin typeface="Calibri"/>
              </a:rPr>
              <a:t>aquaculture systems </a:t>
            </a:r>
            <a:endParaRPr lang="es-CL" sz="2000" b="1" i="1" dirty="0" smtClean="0">
              <a:solidFill>
                <a:srgbClr val="25BAE2"/>
              </a:solidFill>
              <a:latin typeface="Calibri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endParaRPr lang="es-CL" sz="2000" b="1" dirty="0">
              <a:solidFill>
                <a:prstClr val="black"/>
              </a:solidFill>
              <a:latin typeface="Calibri"/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CL" sz="2400" b="1" dirty="0">
                <a:solidFill>
                  <a:prstClr val="black"/>
                </a:solidFill>
                <a:latin typeface="Calibri"/>
              </a:rPr>
              <a:t>Therapeutic </a:t>
            </a:r>
            <a:r>
              <a:rPr lang="es-CL" sz="2400" b="1" dirty="0" smtClean="0">
                <a:solidFill>
                  <a:prstClr val="black"/>
                </a:solidFill>
                <a:latin typeface="Calibri"/>
              </a:rPr>
              <a:t>Peptides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s-CL" sz="2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CL" sz="24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s-CL" sz="2400" b="1" dirty="0" smtClean="0">
                <a:solidFill>
                  <a:srgbClr val="FF6600"/>
                </a:solidFill>
                <a:latin typeface="Calibri"/>
              </a:rPr>
              <a:t>Sergio Marshal at PUCV</a:t>
            </a:r>
            <a:endParaRPr lang="es-CL" sz="2400" b="1" dirty="0">
              <a:solidFill>
                <a:srgbClr val="FF6600"/>
              </a:solidFill>
              <a:latin typeface="Calibri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s-CL" sz="2000" b="1" i="1" dirty="0">
                <a:solidFill>
                  <a:srgbClr val="25BAE2"/>
                </a:solidFill>
                <a:latin typeface="Calibri"/>
              </a:rPr>
              <a:t>Peptides for the control of aquaculture pests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s-CL" sz="2000" b="1" i="1" dirty="0">
                <a:solidFill>
                  <a:srgbClr val="25BAE2"/>
                </a:solidFill>
                <a:latin typeface="Calibri"/>
              </a:rPr>
              <a:t>Peptides for the control of </a:t>
            </a:r>
            <a:r>
              <a:rPr lang="es-CL" sz="2000" b="1" i="1" dirty="0" smtClean="0">
                <a:solidFill>
                  <a:srgbClr val="25BAE2"/>
                </a:solidFill>
                <a:latin typeface="Calibri"/>
              </a:rPr>
              <a:t>animal diseases</a:t>
            </a:r>
            <a:endParaRPr lang="es-CL" sz="2000" b="1" i="1" dirty="0">
              <a:solidFill>
                <a:srgbClr val="25BAE2"/>
              </a:solidFill>
              <a:latin typeface="Calibri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s-CL" sz="2000" b="1" i="1" dirty="0">
                <a:solidFill>
                  <a:srgbClr val="25BAE2"/>
                </a:solidFill>
                <a:latin typeface="Calibri"/>
              </a:rPr>
              <a:t>Scale up of peptide production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s-CL" sz="2000" b="1" i="1" dirty="0" smtClean="0">
                <a:solidFill>
                  <a:srgbClr val="25BAE2"/>
                </a:solidFill>
                <a:latin typeface="Calibri"/>
              </a:rPr>
              <a:t>SRS control strategies</a:t>
            </a:r>
            <a:endParaRPr lang="es-CL" sz="2000" b="1" i="1" dirty="0">
              <a:solidFill>
                <a:srgbClr val="25BAE2"/>
              </a:solidFill>
              <a:latin typeface="Calibri"/>
            </a:endParaRPr>
          </a:p>
        </p:txBody>
      </p:sp>
      <p:graphicFrame>
        <p:nvGraphicFramePr>
          <p:cNvPr id="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5569468"/>
              </p:ext>
            </p:extLst>
          </p:nvPr>
        </p:nvGraphicFramePr>
        <p:xfrm>
          <a:off x="6523303" y="4661647"/>
          <a:ext cx="2575878" cy="1345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18" name="Worksheet" r:id="rId8" imgW="33371429" imgH="17422222" progId="Excel.Sheet.12">
                  <p:embed/>
                </p:oleObj>
              </mc:Choice>
              <mc:Fallback>
                <p:oleObj name="Worksheet" r:id="rId8" imgW="33371429" imgH="17422222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3303" y="4661647"/>
                        <a:ext cx="2575878" cy="13451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939619" y="3943189"/>
            <a:ext cx="17559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400" b="1" dirty="0" smtClean="0">
              <a:latin typeface="Calibri"/>
              <a:cs typeface="Calibri"/>
            </a:endParaRPr>
          </a:p>
          <a:p>
            <a:r>
              <a:rPr lang="en-US" sz="1600" b="1" dirty="0" smtClean="0">
                <a:latin typeface="Calibri"/>
                <a:cs typeface="Calibri"/>
              </a:rPr>
              <a:t>CONTROL OF IPNV</a:t>
            </a:r>
          </a:p>
        </p:txBody>
      </p:sp>
    </p:spTree>
    <p:extLst>
      <p:ext uri="{BB962C8B-B14F-4D97-AF65-F5344CB8AC3E}">
        <p14:creationId xmlns:p14="http://schemas.microsoft.com/office/powerpoint/2010/main" val="32966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-29475277" y="260769"/>
            <a:ext cx="68180101" cy="431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CA" sz="3600" b="1" dirty="0" smtClean="0">
                <a:solidFill>
                  <a:prstClr val="black"/>
                </a:solidFill>
                <a:latin typeface="Calibri"/>
              </a:rPr>
              <a:t> FCR-CSB</a:t>
            </a:r>
            <a:endParaRPr lang="de-DE" dirty="0" smtClean="0"/>
          </a:p>
        </p:txBody>
      </p:sp>
      <p:pic>
        <p:nvPicPr>
          <p:cNvPr id="24581" name="Picture 7" descr="127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419" y="2568219"/>
            <a:ext cx="98425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8" descr="126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822251"/>
            <a:ext cx="984250" cy="742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6" descr="424-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1748724"/>
            <a:ext cx="98425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9" descr="esteban_me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052" y="5331527"/>
            <a:ext cx="98425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23" y="6200775"/>
            <a:ext cx="18573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809698" y="6334681"/>
            <a:ext cx="1846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 smtClean="0">
              <a:latin typeface="Tahoma"/>
              <a:cs typeface="Tahoma"/>
            </a:endParaRPr>
          </a:p>
          <a:p>
            <a:endParaRPr lang="en-US" sz="1600" dirty="0" smtClean="0">
              <a:latin typeface="Tahoma"/>
              <a:cs typeface="Tahom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3297" y="888457"/>
            <a:ext cx="746257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ClrTx/>
              <a:defRPr/>
            </a:pPr>
            <a:r>
              <a:rPr lang="es-CL" sz="2800" b="1" dirty="0" smtClean="0">
                <a:solidFill>
                  <a:prstClr val="black"/>
                </a:solidFill>
                <a:latin typeface="Calibri"/>
              </a:rPr>
              <a:t>Research Portfolio – Nanotechnology</a:t>
            </a:r>
            <a:endParaRPr lang="es-CL" sz="2800" b="1" dirty="0">
              <a:solidFill>
                <a:prstClr val="black"/>
              </a:solidFill>
              <a:latin typeface="Calibri"/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CL" sz="2400" b="1" dirty="0">
                <a:solidFill>
                  <a:prstClr val="black"/>
                </a:solidFill>
                <a:latin typeface="Calibri"/>
              </a:rPr>
              <a:t>Nanotechnology for </a:t>
            </a:r>
            <a:r>
              <a:rPr lang="es-CL" sz="2400" b="1" dirty="0" smtClean="0">
                <a:solidFill>
                  <a:prstClr val="black"/>
                </a:solidFill>
                <a:latin typeface="Calibri"/>
              </a:rPr>
              <a:t>Agriculture </a:t>
            </a:r>
            <a:r>
              <a:rPr lang="es-CL" sz="2400" b="1" dirty="0">
                <a:solidFill>
                  <a:prstClr val="black"/>
                </a:solidFill>
                <a:latin typeface="Calibri"/>
              </a:rPr>
              <a:t>and </a:t>
            </a:r>
            <a:r>
              <a:rPr lang="es-CL" sz="2400" b="1" dirty="0" smtClean="0">
                <a:solidFill>
                  <a:prstClr val="black"/>
                </a:solidFill>
                <a:latin typeface="Calibri"/>
              </a:rPr>
              <a:t>Industry        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s-CL" sz="2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CL" sz="24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s-CL" sz="2400" b="1" dirty="0" smtClean="0">
                <a:solidFill>
                  <a:srgbClr val="FF6600"/>
                </a:solidFill>
                <a:latin typeface="Calibri"/>
              </a:rPr>
              <a:t>Leonardo Santos, at U Talca</a:t>
            </a:r>
            <a:endParaRPr lang="es-CL" sz="2400" b="1" dirty="0">
              <a:solidFill>
                <a:prstClr val="black"/>
              </a:solidFill>
              <a:latin typeface="Calibri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s-CL" sz="2000" b="1" i="1" dirty="0">
                <a:solidFill>
                  <a:srgbClr val="FFCD2D"/>
                </a:solidFill>
                <a:latin typeface="Calibri"/>
              </a:rPr>
              <a:t>Identifying targets for </a:t>
            </a:r>
            <a:r>
              <a:rPr lang="es-CL" sz="2000" b="1" i="1" dirty="0" smtClean="0">
                <a:solidFill>
                  <a:srgbClr val="FFCD2D"/>
                </a:solidFill>
                <a:latin typeface="Calibri"/>
              </a:rPr>
              <a:t>industrial </a:t>
            </a:r>
            <a:r>
              <a:rPr lang="es-CL" sz="2000" b="1" i="1" dirty="0">
                <a:solidFill>
                  <a:srgbClr val="FFCD2D"/>
                </a:solidFill>
                <a:latin typeface="Calibri"/>
              </a:rPr>
              <a:t>applications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s-CL" sz="2000" b="1" i="1" dirty="0" smtClean="0">
                <a:solidFill>
                  <a:srgbClr val="FFCD2D"/>
                </a:solidFill>
                <a:latin typeface="Calibri"/>
              </a:rPr>
              <a:t>Molecular modelling </a:t>
            </a:r>
            <a:r>
              <a:rPr lang="es-CL" sz="2000" b="1" i="1" dirty="0">
                <a:solidFill>
                  <a:srgbClr val="FFCD2D"/>
                </a:solidFill>
                <a:latin typeface="Calibri"/>
              </a:rPr>
              <a:t>to identify suitable nanoploymers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s-CL" sz="2000" b="1" i="1" dirty="0">
                <a:solidFill>
                  <a:srgbClr val="FFCD2D"/>
                </a:solidFill>
                <a:latin typeface="Calibri"/>
              </a:rPr>
              <a:t>Improving synthesis of dendrimers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s-CL" sz="2000" b="1" i="1" dirty="0">
                <a:solidFill>
                  <a:srgbClr val="FFCD2D"/>
                </a:solidFill>
                <a:latin typeface="Calibri"/>
              </a:rPr>
              <a:t>Removing unwanted chemicals in liquids and foods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s-CL" sz="2000" b="1" i="1" dirty="0" smtClean="0">
                <a:solidFill>
                  <a:srgbClr val="FFCD2D"/>
                </a:solidFill>
                <a:latin typeface="Calibri"/>
              </a:rPr>
              <a:t>Nano-detoxification</a:t>
            </a:r>
            <a:endParaRPr lang="es-CL" sz="2000" b="1" i="1" dirty="0">
              <a:solidFill>
                <a:srgbClr val="FFCD2D"/>
              </a:solidFill>
              <a:latin typeface="Calibri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s-CL" sz="2000" b="1" i="1" dirty="0">
                <a:solidFill>
                  <a:srgbClr val="FFCD2D"/>
                </a:solidFill>
                <a:latin typeface="Calibri"/>
              </a:rPr>
              <a:t>Toxicology of nanopolymers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s-CL" sz="2000" b="1" i="1" dirty="0">
                <a:solidFill>
                  <a:srgbClr val="FFCD2D"/>
                </a:solidFill>
                <a:latin typeface="Calibri"/>
              </a:rPr>
              <a:t>Analytical </a:t>
            </a:r>
            <a:r>
              <a:rPr lang="es-CL" sz="2000" b="1" i="1" dirty="0" smtClean="0">
                <a:solidFill>
                  <a:srgbClr val="FFCD2D"/>
                </a:solidFill>
                <a:latin typeface="Calibri"/>
              </a:rPr>
              <a:t>services</a:t>
            </a:r>
          </a:p>
          <a:p>
            <a:pPr fontAlgn="auto">
              <a:spcAft>
                <a:spcPts val="0"/>
              </a:spcAft>
              <a:defRPr/>
            </a:pPr>
            <a:r>
              <a:rPr lang="es-CL" sz="2800" b="1" dirty="0" smtClean="0">
                <a:latin typeface="Calibri"/>
              </a:rPr>
              <a:t>Research Portfolio- Agriculture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CL" sz="2400" b="1" dirty="0">
                <a:solidFill>
                  <a:prstClr val="black"/>
                </a:solidFill>
                <a:latin typeface="Calibri"/>
              </a:rPr>
              <a:t>Agriculture: Pollination Research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s-CL" sz="2400" b="1" i="1" dirty="0">
                <a:solidFill>
                  <a:srgbClr val="FF0000"/>
                </a:solidFill>
                <a:latin typeface="Calibri"/>
              </a:rPr>
              <a:t>Marnix Dorn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s-CL" sz="2000" b="1" i="1" dirty="0">
                <a:solidFill>
                  <a:schemeClr val="accent2">
                    <a:lumMod val="75000"/>
                  </a:schemeClr>
                </a:solidFill>
                <a:latin typeface="Calibri"/>
              </a:rPr>
              <a:t>Developing Best Practices for pollination 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s-CL" sz="2000" b="1" i="1" dirty="0">
                <a:solidFill>
                  <a:schemeClr val="accent2">
                    <a:lumMod val="75000"/>
                  </a:schemeClr>
                </a:solidFill>
                <a:latin typeface="Calibri"/>
              </a:rPr>
              <a:t>Value added products from honey and propolis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endParaRPr lang="es-CL" sz="2400" b="1" i="1" dirty="0">
              <a:solidFill>
                <a:srgbClr val="FFCD2D"/>
              </a:solidFill>
              <a:latin typeface="Calibri"/>
            </a:endParaRPr>
          </a:p>
        </p:txBody>
      </p:sp>
      <p:graphicFrame>
        <p:nvGraphicFramePr>
          <p:cNvPr id="13" name="4 Gráfico"/>
          <p:cNvGraphicFramePr/>
          <p:nvPr>
            <p:extLst>
              <p:ext uri="{D42A27DB-BD31-4B8C-83A1-F6EECF244321}">
                <p14:modId xmlns:p14="http://schemas.microsoft.com/office/powerpoint/2010/main" val="77100624"/>
              </p:ext>
            </p:extLst>
          </p:nvPr>
        </p:nvGraphicFramePr>
        <p:xfrm>
          <a:off x="6223001" y="3589867"/>
          <a:ext cx="2810932" cy="1337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324655" y="3335951"/>
            <a:ext cx="3414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alibri"/>
                <a:cs typeface="Calibri"/>
              </a:rPr>
              <a:t>Pesticide binding by </a:t>
            </a:r>
            <a:r>
              <a:rPr lang="en-US" sz="1600" b="1" dirty="0" err="1">
                <a:latin typeface="Calibri"/>
                <a:cs typeface="Calibri"/>
              </a:rPr>
              <a:t>d</a:t>
            </a:r>
            <a:r>
              <a:rPr lang="en-US" sz="1600" b="1" dirty="0" err="1" smtClean="0">
                <a:latin typeface="Calibri"/>
                <a:cs typeface="Calibri"/>
              </a:rPr>
              <a:t>endrimers</a:t>
            </a:r>
            <a:endParaRPr lang="en-US" sz="1600" b="1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000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-29475277" y="260769"/>
            <a:ext cx="68180101" cy="431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CA" sz="3600" b="1" dirty="0" smtClean="0">
                <a:solidFill>
                  <a:prstClr val="black"/>
                </a:solidFill>
                <a:latin typeface="Calibri"/>
              </a:rPr>
              <a:t> FCR-CSB</a:t>
            </a:r>
            <a:endParaRPr lang="de-DE" dirty="0" smtClean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23" y="6200775"/>
            <a:ext cx="18573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809698" y="6334681"/>
            <a:ext cx="1846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 smtClean="0">
              <a:latin typeface="Tahoma"/>
              <a:cs typeface="Tahoma"/>
            </a:endParaRPr>
          </a:p>
          <a:p>
            <a:endParaRPr lang="en-US" sz="1600" dirty="0" smtClean="0">
              <a:latin typeface="Tahoma"/>
              <a:cs typeface="Tahom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3297" y="888457"/>
            <a:ext cx="746257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ClrTx/>
              <a:defRPr/>
            </a:pPr>
            <a:r>
              <a:rPr lang="es-CL" sz="2800" b="1" dirty="0" smtClean="0">
                <a:solidFill>
                  <a:prstClr val="black"/>
                </a:solidFill>
                <a:latin typeface="Calibri"/>
              </a:rPr>
              <a:t>Research Portfolio – Nanotechnology</a:t>
            </a:r>
            <a:endParaRPr lang="es-CL" sz="2400" b="1" i="1" dirty="0">
              <a:solidFill>
                <a:srgbClr val="FFCD2D"/>
              </a:solidFill>
              <a:latin typeface="Calibri"/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CL" sz="2400" b="1" dirty="0">
                <a:solidFill>
                  <a:prstClr val="black"/>
                </a:solidFill>
                <a:latin typeface="Calibri"/>
              </a:rPr>
              <a:t>Nanotechnology for </a:t>
            </a:r>
            <a:r>
              <a:rPr lang="es-CL" sz="2400" b="1" dirty="0" smtClean="0">
                <a:solidFill>
                  <a:prstClr val="black"/>
                </a:solidFill>
                <a:latin typeface="Calibri"/>
              </a:rPr>
              <a:t>Medicine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s-CL" sz="2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CL" sz="24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s-CL" sz="2400" b="1" dirty="0" smtClean="0">
                <a:solidFill>
                  <a:srgbClr val="FF6600"/>
                </a:solidFill>
                <a:latin typeface="Calibri"/>
              </a:rPr>
              <a:t>Danilo Gonzales at UNAB</a:t>
            </a:r>
            <a:endParaRPr lang="es-CL" sz="2400" b="1" dirty="0">
              <a:solidFill>
                <a:srgbClr val="FF6600"/>
              </a:solidFill>
              <a:latin typeface="Calibri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s-CL" sz="2000" b="1" i="1" dirty="0">
                <a:solidFill>
                  <a:schemeClr val="accent3"/>
                </a:solidFill>
                <a:latin typeface="Calibri"/>
              </a:rPr>
              <a:t>Optimization of Synthetic </a:t>
            </a:r>
            <a:r>
              <a:rPr lang="es-CL" sz="2000" b="1" i="1" dirty="0" smtClean="0">
                <a:solidFill>
                  <a:schemeClr val="accent3"/>
                </a:solidFill>
                <a:latin typeface="Calibri"/>
              </a:rPr>
              <a:t>Peptides</a:t>
            </a:r>
            <a:endParaRPr lang="es-CL" sz="2000" b="1" i="1" dirty="0">
              <a:solidFill>
                <a:schemeClr val="accent3"/>
              </a:solidFill>
              <a:latin typeface="Calibri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s-CL" sz="2000" b="1" i="1" dirty="0">
                <a:solidFill>
                  <a:schemeClr val="accent3"/>
                </a:solidFill>
                <a:latin typeface="Calibri"/>
              </a:rPr>
              <a:t>Other drug delivery approaches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s-CL" sz="2000" b="1" i="1" dirty="0">
                <a:solidFill>
                  <a:schemeClr val="accent3"/>
                </a:solidFill>
                <a:latin typeface="Calibri"/>
              </a:rPr>
              <a:t>New drug </a:t>
            </a:r>
            <a:r>
              <a:rPr lang="es-CL" sz="2000" b="1" i="1" dirty="0" smtClean="0">
                <a:solidFill>
                  <a:schemeClr val="accent3"/>
                </a:solidFill>
                <a:latin typeface="Calibri"/>
              </a:rPr>
              <a:t>development</a:t>
            </a:r>
            <a:endParaRPr lang="es-CL" sz="2000" b="1" i="1" dirty="0">
              <a:solidFill>
                <a:schemeClr val="accent3"/>
              </a:solidFill>
              <a:latin typeface="Calibri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s-CL" sz="2800" b="1" dirty="0" smtClean="0">
                <a:latin typeface="Calibri"/>
              </a:rPr>
              <a:t>Research Portfolio – Biomedicine</a:t>
            </a:r>
          </a:p>
          <a:p>
            <a:pPr marL="800100" lvl="1" indent="-342900" fontAlgn="auto">
              <a:spcAft>
                <a:spcPts val="0"/>
              </a:spcAft>
              <a:buFont typeface="Arial"/>
              <a:buChar char="•"/>
              <a:defRPr/>
            </a:pPr>
            <a:r>
              <a:rPr lang="es-CL" sz="2400" b="1" dirty="0">
                <a:latin typeface="Calibri"/>
              </a:rPr>
              <a:t> </a:t>
            </a:r>
            <a:r>
              <a:rPr lang="es-CL" sz="2400" b="1" dirty="0" smtClean="0">
                <a:latin typeface="Calibri"/>
              </a:rPr>
              <a:t>Bio-Medicine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s-CL" sz="2800" b="1" dirty="0">
                <a:latin typeface="Calibri"/>
              </a:rPr>
              <a:t>	</a:t>
            </a:r>
            <a:r>
              <a:rPr lang="es-CL" sz="2400" b="1" i="1" dirty="0" smtClean="0">
                <a:solidFill>
                  <a:srgbClr val="FF0000"/>
                </a:solidFill>
                <a:latin typeface="Calibri"/>
              </a:rPr>
              <a:t>Patricia Cogram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s-CL" sz="2400" b="1" i="1" dirty="0">
                <a:solidFill>
                  <a:srgbClr val="FF0000"/>
                </a:solidFill>
                <a:latin typeface="Calibri"/>
              </a:rPr>
              <a:t>	</a:t>
            </a:r>
            <a:r>
              <a:rPr lang="es-CL" sz="20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</a:rPr>
              <a:t>Drug testing services forpharmaceutical  companies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s-CL" sz="20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</a:rPr>
              <a:t> </a:t>
            </a:r>
            <a:r>
              <a:rPr lang="es-CL" sz="20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</a:rPr>
              <a:t>       Drug development for neurodegenerative diseases</a:t>
            </a:r>
            <a:endParaRPr lang="en-US" sz="2400" i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3" name="Marcador de contenido 7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85469" y="4347867"/>
            <a:ext cx="1594174" cy="1549278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824" y="732119"/>
            <a:ext cx="2435406" cy="2724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78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-29475277" y="260769"/>
            <a:ext cx="68180101" cy="431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CA" sz="3600" b="1" dirty="0" smtClean="0">
                <a:solidFill>
                  <a:prstClr val="black"/>
                </a:solidFill>
                <a:latin typeface="Calibri"/>
              </a:rPr>
              <a:t> FCR-CSB</a:t>
            </a:r>
            <a:endParaRPr lang="de-DE" dirty="0" smtClean="0"/>
          </a:p>
        </p:txBody>
      </p:sp>
      <p:pic>
        <p:nvPicPr>
          <p:cNvPr id="24580" name="Picture 10" descr="13-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2737552"/>
            <a:ext cx="1092200" cy="747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8" descr="126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822251"/>
            <a:ext cx="984250" cy="742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6" descr="424-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1748724"/>
            <a:ext cx="98425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23" y="6200775"/>
            <a:ext cx="18573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809698" y="6334681"/>
            <a:ext cx="1846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 smtClean="0">
              <a:latin typeface="Tahoma"/>
              <a:cs typeface="Tahoma"/>
            </a:endParaRPr>
          </a:p>
          <a:p>
            <a:endParaRPr lang="en-US" sz="1600" dirty="0" smtClean="0">
              <a:latin typeface="Tahoma"/>
              <a:cs typeface="Tahom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7107" y="1095431"/>
            <a:ext cx="62308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itchFamily="34" charset="0"/>
              <a:buChar char="•"/>
              <a:defRPr/>
            </a:pPr>
            <a:endParaRPr lang="es-CL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7107" y="949505"/>
            <a:ext cx="724308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ClrTx/>
              <a:defRPr/>
            </a:pPr>
            <a:r>
              <a:rPr lang="es-CL" sz="2800" b="1" dirty="0" smtClean="0">
                <a:solidFill>
                  <a:prstClr val="black"/>
                </a:solidFill>
                <a:latin typeface="Calibri"/>
              </a:rPr>
              <a:t>Research Portfolio </a:t>
            </a:r>
            <a:endParaRPr lang="es-CL" sz="2800" b="1" dirty="0">
              <a:solidFill>
                <a:prstClr val="black"/>
              </a:solidFill>
              <a:latin typeface="Calibri"/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CL" sz="2400" b="1" dirty="0">
                <a:solidFill>
                  <a:prstClr val="black"/>
                </a:solidFill>
                <a:latin typeface="Calibri"/>
              </a:rPr>
              <a:t>Renewable </a:t>
            </a:r>
            <a:r>
              <a:rPr lang="es-CL" sz="2400" b="1" dirty="0" smtClean="0">
                <a:solidFill>
                  <a:prstClr val="black"/>
                </a:solidFill>
                <a:latin typeface="Calibri"/>
              </a:rPr>
              <a:t>Resoures – Food/Feed Ingredients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s-CL" sz="2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CL" sz="24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s-CL" sz="2400" b="1" dirty="0" smtClean="0">
                <a:solidFill>
                  <a:srgbClr val="FF6600"/>
                </a:solidFill>
                <a:latin typeface="Calibri"/>
              </a:rPr>
              <a:t>Rolando Chamy at PUCV</a:t>
            </a:r>
            <a:endParaRPr lang="es-CL" sz="2400" b="1" dirty="0">
              <a:solidFill>
                <a:srgbClr val="FF6600"/>
              </a:solidFill>
              <a:latin typeface="Calibri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s-CL" sz="2000" b="1" i="1" dirty="0">
                <a:solidFill>
                  <a:srgbClr val="16B291"/>
                </a:solidFill>
                <a:latin typeface="Calibri"/>
              </a:rPr>
              <a:t>Identifying targets for industial applications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s-CL" sz="2000" b="1" i="1" dirty="0">
                <a:solidFill>
                  <a:srgbClr val="16B291"/>
                </a:solidFill>
                <a:latin typeface="Calibri"/>
              </a:rPr>
              <a:t>Development of a business platform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s-CL" sz="2000" b="1" i="1" dirty="0">
                <a:solidFill>
                  <a:srgbClr val="16B291"/>
                </a:solidFill>
                <a:latin typeface="Calibri"/>
              </a:rPr>
              <a:t>Scaling oil extraction from </a:t>
            </a:r>
            <a:r>
              <a:rPr lang="es-CL" sz="2000" b="1" i="1" dirty="0" smtClean="0">
                <a:solidFill>
                  <a:srgbClr val="16B291"/>
                </a:solidFill>
                <a:latin typeface="Calibri"/>
              </a:rPr>
              <a:t>jatropha</a:t>
            </a:r>
            <a:endParaRPr lang="es-CL" sz="2000" b="1" i="1" dirty="0">
              <a:solidFill>
                <a:srgbClr val="16B291"/>
              </a:solidFill>
              <a:latin typeface="Calibri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s-CL" sz="2000" b="1" i="1" dirty="0">
                <a:solidFill>
                  <a:srgbClr val="16B291"/>
                </a:solidFill>
                <a:latin typeface="Calibri"/>
              </a:rPr>
              <a:t>Extracting value- added compounds from plants and </a:t>
            </a:r>
            <a:r>
              <a:rPr lang="es-CL" sz="2000" b="1" i="1" dirty="0" smtClean="0">
                <a:solidFill>
                  <a:srgbClr val="16B291"/>
                </a:solidFill>
                <a:latin typeface="Calibri"/>
              </a:rPr>
              <a:t>microalgae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s-CL" sz="2000" b="1" i="1" dirty="0" smtClean="0">
                <a:solidFill>
                  <a:srgbClr val="16B291"/>
                </a:solidFill>
                <a:latin typeface="Calibri"/>
              </a:rPr>
              <a:t>Deelopment of industrial extraction platforms </a:t>
            </a:r>
            <a:endParaRPr lang="es-CL" sz="2000" b="1" i="1" dirty="0">
              <a:solidFill>
                <a:srgbClr val="16B291"/>
              </a:solidFill>
              <a:latin typeface="Calibri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s-CL" sz="2000" b="1" i="1" dirty="0">
                <a:solidFill>
                  <a:srgbClr val="16B291"/>
                </a:solidFill>
                <a:latin typeface="Calibri"/>
              </a:rPr>
              <a:t>Bioconversions for </a:t>
            </a:r>
            <a:r>
              <a:rPr lang="es-CL" sz="2000" b="1" i="1" dirty="0" smtClean="0">
                <a:solidFill>
                  <a:srgbClr val="16B291"/>
                </a:solidFill>
                <a:latin typeface="Calibri"/>
              </a:rPr>
              <a:t>industrial </a:t>
            </a:r>
            <a:r>
              <a:rPr lang="es-CL" sz="2000" b="1" i="1" dirty="0">
                <a:solidFill>
                  <a:srgbClr val="16B291"/>
                </a:solidFill>
                <a:latin typeface="Calibri"/>
              </a:rPr>
              <a:t>uses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s-CL" sz="2000" b="1" i="1" dirty="0" smtClean="0">
                <a:solidFill>
                  <a:srgbClr val="16B291"/>
                </a:solidFill>
                <a:latin typeface="Calibri"/>
              </a:rPr>
              <a:t>Scaling all processes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s-CL" sz="2000" b="1" i="1" dirty="0" smtClean="0">
                <a:solidFill>
                  <a:srgbClr val="16B291"/>
                </a:solidFill>
                <a:latin typeface="Calibri"/>
              </a:rPr>
              <a:t>Innovation </a:t>
            </a:r>
            <a:r>
              <a:rPr lang="es-CL" sz="2000" b="1" i="1" dirty="0">
                <a:solidFill>
                  <a:srgbClr val="16B291"/>
                </a:solidFill>
                <a:latin typeface="Calibri"/>
              </a:rPr>
              <a:t>Management</a:t>
            </a:r>
          </a:p>
        </p:txBody>
      </p:sp>
      <p:pic>
        <p:nvPicPr>
          <p:cNvPr id="13" name="Imagen 7241" descr="Descripción: Vredestein_tire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4673591"/>
            <a:ext cx="1640533" cy="1179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3" descr="Y:\Chile\Berichte\technical reports\Bilder\TKS_trial_2013_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423" y="4487334"/>
            <a:ext cx="2205595" cy="157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97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-29475277" y="260769"/>
            <a:ext cx="68180101" cy="431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CA" sz="3600" b="1" dirty="0" smtClean="0">
                <a:solidFill>
                  <a:prstClr val="black"/>
                </a:solidFill>
                <a:latin typeface="Calibri"/>
              </a:rPr>
              <a:t> FCR-CSB</a:t>
            </a:r>
            <a:endParaRPr lang="de-DE" dirty="0" smtClean="0"/>
          </a:p>
        </p:txBody>
      </p:sp>
      <p:pic>
        <p:nvPicPr>
          <p:cNvPr id="24580" name="Picture 10" descr="13-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2737552"/>
            <a:ext cx="1092200" cy="747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7" descr="127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4566352"/>
            <a:ext cx="98425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8" descr="126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822251"/>
            <a:ext cx="984250" cy="742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6" descr="424-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1748724"/>
            <a:ext cx="98425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5" descr="127-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3645454"/>
            <a:ext cx="984250" cy="7223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9" descr="esteban_men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5471227"/>
            <a:ext cx="98425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23" y="6200775"/>
            <a:ext cx="18573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809698" y="6334681"/>
            <a:ext cx="1846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 smtClean="0">
              <a:latin typeface="Tahoma"/>
              <a:cs typeface="Tahoma"/>
            </a:endParaRPr>
          </a:p>
          <a:p>
            <a:endParaRPr lang="en-US" sz="1600" dirty="0" smtClean="0">
              <a:latin typeface="Tahoma"/>
              <a:cs typeface="Tahom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7107" y="1095431"/>
            <a:ext cx="62308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itchFamily="34" charset="0"/>
              <a:buChar char="•"/>
              <a:defRPr/>
            </a:pPr>
            <a:endParaRPr lang="es-CL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0375" y="876781"/>
            <a:ext cx="7955725" cy="301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ClrTx/>
              <a:defRPr/>
            </a:pPr>
            <a:endParaRPr lang="es-CL" sz="2800" b="1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ClrTx/>
              <a:defRPr/>
            </a:pPr>
            <a:r>
              <a:rPr lang="es-CL" sz="2800" b="1" dirty="0" smtClean="0">
                <a:solidFill>
                  <a:prstClr val="black"/>
                </a:solidFill>
                <a:latin typeface="Calibri"/>
              </a:rPr>
              <a:t>Research Portfolio – Biotechnology</a:t>
            </a:r>
            <a:endParaRPr lang="es-CL" sz="2800" b="1" dirty="0">
              <a:solidFill>
                <a:prstClr val="black"/>
              </a:solidFill>
              <a:latin typeface="Calibri"/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CL" sz="2400" b="1" dirty="0">
                <a:solidFill>
                  <a:prstClr val="black"/>
                </a:solidFill>
                <a:latin typeface="Calibri"/>
              </a:rPr>
              <a:t>Bio-computing and Applied </a:t>
            </a:r>
            <a:r>
              <a:rPr lang="es-CL" sz="2400" b="1" dirty="0" smtClean="0">
                <a:solidFill>
                  <a:prstClr val="black"/>
                </a:solidFill>
                <a:latin typeface="Calibri"/>
              </a:rPr>
              <a:t>Genetics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s-CL" sz="2400" b="1" i="1" dirty="0" smtClean="0">
                <a:solidFill>
                  <a:srgbClr val="FF0000"/>
                </a:solidFill>
                <a:latin typeface="Calibri"/>
              </a:rPr>
              <a:t>Jorge Valdes</a:t>
            </a:r>
            <a:endParaRPr lang="es-CL" sz="2400" b="1" i="1" dirty="0">
              <a:solidFill>
                <a:srgbClr val="FF0000"/>
              </a:solidFill>
              <a:latin typeface="Calibri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s-CL" sz="2000" b="1" dirty="0">
                <a:solidFill>
                  <a:schemeClr val="bg2">
                    <a:lumMod val="75000"/>
                  </a:schemeClr>
                </a:solidFill>
                <a:latin typeface="Calibri"/>
              </a:rPr>
              <a:t>New search algorithm development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s-CL" sz="2000" b="1" dirty="0">
                <a:solidFill>
                  <a:schemeClr val="bg2">
                    <a:lumMod val="75000"/>
                  </a:schemeClr>
                </a:solidFill>
                <a:latin typeface="Calibri"/>
              </a:rPr>
              <a:t>Accelerated new variety generation for </a:t>
            </a:r>
            <a:r>
              <a:rPr lang="es-CL" sz="2000" b="1" dirty="0" smtClean="0">
                <a:solidFill>
                  <a:schemeClr val="bg2">
                    <a:lumMod val="75000"/>
                  </a:schemeClr>
                </a:solidFill>
                <a:latin typeface="Calibri"/>
              </a:rPr>
              <a:t>forestry and agriculture</a:t>
            </a:r>
            <a:endParaRPr lang="es-CL" sz="2000" b="1" dirty="0">
              <a:solidFill>
                <a:schemeClr val="bg2">
                  <a:lumMod val="75000"/>
                </a:schemeClr>
              </a:solidFill>
              <a:latin typeface="Calibri"/>
            </a:endParaRP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s-CL" sz="2000" b="1" dirty="0">
                <a:solidFill>
                  <a:schemeClr val="bg2">
                    <a:lumMod val="75000"/>
                  </a:schemeClr>
                </a:solidFill>
                <a:latin typeface="Calibri"/>
              </a:rPr>
              <a:t>Biomonitoring 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s-CL" sz="2000" b="1" dirty="0">
                <a:solidFill>
                  <a:schemeClr val="bg2">
                    <a:lumMod val="75000"/>
                  </a:schemeClr>
                </a:solidFill>
                <a:latin typeface="Calibri"/>
              </a:rPr>
              <a:t>Fungal synthetic </a:t>
            </a:r>
            <a:r>
              <a:rPr lang="es-CL" sz="2000" b="1" dirty="0" smtClean="0">
                <a:solidFill>
                  <a:schemeClr val="bg2">
                    <a:lumMod val="75000"/>
                  </a:schemeClr>
                </a:solidFill>
                <a:latin typeface="Calibri"/>
              </a:rPr>
              <a:t>biology</a:t>
            </a:r>
            <a:endParaRPr lang="es-CL" sz="2400" b="1" dirty="0">
              <a:solidFill>
                <a:schemeClr val="bg2">
                  <a:lumMod val="75000"/>
                </a:schemeClr>
              </a:solidFill>
              <a:latin typeface="Calibri"/>
            </a:endParaRPr>
          </a:p>
        </p:txBody>
      </p:sp>
      <p:pic>
        <p:nvPicPr>
          <p:cNvPr id="13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88" y="3854007"/>
            <a:ext cx="5481638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809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7975" y="382588"/>
            <a:ext cx="8686800" cy="646331"/>
          </a:xfrm>
          <a:noFill/>
        </p:spPr>
        <p:txBody>
          <a:bodyPr>
            <a:spAutoFit/>
          </a:bodyPr>
          <a:lstStyle/>
          <a:p>
            <a:pPr algn="ctr" eaLnBrk="1" hangingPunct="1"/>
            <a:r>
              <a:rPr lang="en-GB" sz="36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Strategic Approaches to Innovation</a:t>
            </a:r>
          </a:p>
        </p:txBody>
      </p:sp>
      <p:grpSp>
        <p:nvGrpSpPr>
          <p:cNvPr id="21507" name="Group 3"/>
          <p:cNvGrpSpPr>
            <a:grpSpLocks/>
          </p:cNvGrpSpPr>
          <p:nvPr/>
        </p:nvGrpSpPr>
        <p:grpSpPr bwMode="auto">
          <a:xfrm>
            <a:off x="301625" y="5259388"/>
            <a:ext cx="8655050" cy="762000"/>
            <a:chOff x="190" y="1021"/>
            <a:chExt cx="5452" cy="480"/>
          </a:xfrm>
        </p:grpSpPr>
        <p:grpSp>
          <p:nvGrpSpPr>
            <p:cNvPr id="21527" name="Group 4"/>
            <p:cNvGrpSpPr>
              <a:grpSpLocks/>
            </p:cNvGrpSpPr>
            <p:nvPr/>
          </p:nvGrpSpPr>
          <p:grpSpPr bwMode="auto">
            <a:xfrm>
              <a:off x="3988" y="1026"/>
              <a:ext cx="1654" cy="475"/>
              <a:chOff x="3988" y="1026"/>
              <a:chExt cx="1654" cy="475"/>
            </a:xfrm>
          </p:grpSpPr>
          <p:sp>
            <p:nvSpPr>
              <p:cNvPr id="21538" name="Freeform 5"/>
              <p:cNvSpPr>
                <a:spLocks/>
              </p:cNvSpPr>
              <p:nvPr/>
            </p:nvSpPr>
            <p:spPr bwMode="auto">
              <a:xfrm>
                <a:off x="3988" y="1026"/>
                <a:ext cx="1654" cy="475"/>
              </a:xfrm>
              <a:custGeom>
                <a:avLst/>
                <a:gdLst>
                  <a:gd name="T0" fmla="*/ 1240 w 1654"/>
                  <a:gd name="T1" fmla="*/ 0 h 475"/>
                  <a:gd name="T2" fmla="*/ 0 w 1654"/>
                  <a:gd name="T3" fmla="*/ 0 h 475"/>
                  <a:gd name="T4" fmla="*/ 413 w 1654"/>
                  <a:gd name="T5" fmla="*/ 237 h 475"/>
                  <a:gd name="T6" fmla="*/ 0 w 1654"/>
                  <a:gd name="T7" fmla="*/ 474 h 475"/>
                  <a:gd name="T8" fmla="*/ 1240 w 1654"/>
                  <a:gd name="T9" fmla="*/ 474 h 475"/>
                  <a:gd name="T10" fmla="*/ 1653 w 1654"/>
                  <a:gd name="T11" fmla="*/ 237 h 475"/>
                  <a:gd name="T12" fmla="*/ 1240 w 1654"/>
                  <a:gd name="T13" fmla="*/ 0 h 4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54" h="475">
                    <a:moveTo>
                      <a:pt x="1240" y="0"/>
                    </a:moveTo>
                    <a:lnTo>
                      <a:pt x="0" y="0"/>
                    </a:lnTo>
                    <a:lnTo>
                      <a:pt x="413" y="237"/>
                    </a:lnTo>
                    <a:lnTo>
                      <a:pt x="0" y="474"/>
                    </a:lnTo>
                    <a:lnTo>
                      <a:pt x="1240" y="474"/>
                    </a:lnTo>
                    <a:lnTo>
                      <a:pt x="1653" y="237"/>
                    </a:lnTo>
                    <a:lnTo>
                      <a:pt x="1240" y="0"/>
                    </a:lnTo>
                  </a:path>
                </a:pathLst>
              </a:custGeom>
              <a:solidFill>
                <a:srgbClr val="800000"/>
              </a:solidFill>
              <a:ln w="25400" cap="rnd" cmpd="sng">
                <a:solidFill>
                  <a:schemeClr val="hlink"/>
                </a:solidFill>
                <a:prstDash val="solid"/>
                <a:round/>
                <a:headEnd/>
                <a:tailEnd/>
              </a:ln>
              <a:effectLst>
                <a:outerShdw dist="107763" dir="2700000" algn="ctr" rotWithShape="0">
                  <a:srgbClr val="969696"/>
                </a:outerShdw>
              </a:effec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539" name="Rectangle 6"/>
              <p:cNvSpPr>
                <a:spLocks noChangeArrowheads="1"/>
              </p:cNvSpPr>
              <p:nvPr/>
            </p:nvSpPr>
            <p:spPr bwMode="auto">
              <a:xfrm>
                <a:off x="4054" y="1063"/>
                <a:ext cx="1330" cy="4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 anchor="ctr"/>
              <a:lstStyle/>
              <a:p>
                <a:pPr marL="669925" algn="ctr" eaLnBrk="0" hangingPunct="0">
                  <a:lnSpc>
                    <a:spcPct val="85000"/>
                  </a:lnSpc>
                  <a:buFont typeface="Wingdings" pitchFamily="2" charset="2"/>
                  <a:buNone/>
                </a:pPr>
                <a:r>
                  <a:rPr lang="en-GB" sz="1400" b="1">
                    <a:solidFill>
                      <a:schemeClr val="bg1"/>
                    </a:solidFill>
                  </a:rPr>
                  <a:t>Industry</a:t>
                </a:r>
              </a:p>
            </p:txBody>
          </p:sp>
        </p:grpSp>
        <p:grpSp>
          <p:nvGrpSpPr>
            <p:cNvPr id="21528" name="Group 7"/>
            <p:cNvGrpSpPr>
              <a:grpSpLocks/>
            </p:cNvGrpSpPr>
            <p:nvPr/>
          </p:nvGrpSpPr>
          <p:grpSpPr bwMode="auto">
            <a:xfrm>
              <a:off x="2918" y="1025"/>
              <a:ext cx="1782" cy="474"/>
              <a:chOff x="2918" y="1025"/>
              <a:chExt cx="1782" cy="474"/>
            </a:xfrm>
          </p:grpSpPr>
          <p:sp>
            <p:nvSpPr>
              <p:cNvPr id="21536" name="Freeform 8"/>
              <p:cNvSpPr>
                <a:spLocks/>
              </p:cNvSpPr>
              <p:nvPr/>
            </p:nvSpPr>
            <p:spPr bwMode="auto">
              <a:xfrm>
                <a:off x="2918" y="1025"/>
                <a:ext cx="1611" cy="474"/>
              </a:xfrm>
              <a:custGeom>
                <a:avLst/>
                <a:gdLst>
                  <a:gd name="T0" fmla="*/ 1207 w 1611"/>
                  <a:gd name="T1" fmla="*/ 0 h 474"/>
                  <a:gd name="T2" fmla="*/ 0 w 1611"/>
                  <a:gd name="T3" fmla="*/ 0 h 474"/>
                  <a:gd name="T4" fmla="*/ 402 w 1611"/>
                  <a:gd name="T5" fmla="*/ 236 h 474"/>
                  <a:gd name="T6" fmla="*/ 0 w 1611"/>
                  <a:gd name="T7" fmla="*/ 473 h 474"/>
                  <a:gd name="T8" fmla="*/ 1207 w 1611"/>
                  <a:gd name="T9" fmla="*/ 473 h 474"/>
                  <a:gd name="T10" fmla="*/ 1610 w 1611"/>
                  <a:gd name="T11" fmla="*/ 236 h 474"/>
                  <a:gd name="T12" fmla="*/ 1207 w 1611"/>
                  <a:gd name="T13" fmla="*/ 0 h 4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11" h="474">
                    <a:moveTo>
                      <a:pt x="1207" y="0"/>
                    </a:moveTo>
                    <a:lnTo>
                      <a:pt x="0" y="0"/>
                    </a:lnTo>
                    <a:lnTo>
                      <a:pt x="402" y="236"/>
                    </a:lnTo>
                    <a:lnTo>
                      <a:pt x="0" y="473"/>
                    </a:lnTo>
                    <a:lnTo>
                      <a:pt x="1207" y="473"/>
                    </a:lnTo>
                    <a:lnTo>
                      <a:pt x="1610" y="236"/>
                    </a:lnTo>
                    <a:lnTo>
                      <a:pt x="1207" y="0"/>
                    </a:lnTo>
                  </a:path>
                </a:pathLst>
              </a:custGeom>
              <a:solidFill>
                <a:srgbClr val="339966"/>
              </a:solidFill>
              <a:ln w="25400" cap="rnd" cmpd="sng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outerShdw dist="107763" dir="2700000" algn="ctr" rotWithShape="0">
                  <a:srgbClr val="969696"/>
                </a:outerShdw>
              </a:effec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537" name="Rectangle 9"/>
              <p:cNvSpPr>
                <a:spLocks noChangeArrowheads="1"/>
              </p:cNvSpPr>
              <p:nvPr/>
            </p:nvSpPr>
            <p:spPr bwMode="auto">
              <a:xfrm>
                <a:off x="3407" y="1062"/>
                <a:ext cx="1293" cy="3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/>
              <a:lstStyle/>
              <a:p>
                <a:pPr indent="669925" algn="ctr" eaLnBrk="0" hangingPunct="0">
                  <a:lnSpc>
                    <a:spcPct val="85000"/>
                  </a:lnSpc>
                </a:pPr>
                <a:r>
                  <a:rPr lang="en-GB" sz="1400" b="1" dirty="0">
                    <a:solidFill>
                      <a:schemeClr val="bg1"/>
                    </a:solidFill>
                  </a:rPr>
                  <a:t>Industry/FCR</a:t>
                </a:r>
              </a:p>
            </p:txBody>
          </p:sp>
        </p:grpSp>
        <p:grpSp>
          <p:nvGrpSpPr>
            <p:cNvPr id="21529" name="Group 10"/>
            <p:cNvGrpSpPr>
              <a:grpSpLocks/>
            </p:cNvGrpSpPr>
            <p:nvPr/>
          </p:nvGrpSpPr>
          <p:grpSpPr bwMode="auto">
            <a:xfrm>
              <a:off x="2030" y="1025"/>
              <a:ext cx="1640" cy="475"/>
              <a:chOff x="2030" y="1025"/>
              <a:chExt cx="1640" cy="475"/>
            </a:xfrm>
          </p:grpSpPr>
          <p:sp>
            <p:nvSpPr>
              <p:cNvPr id="21534" name="Freeform 11"/>
              <p:cNvSpPr>
                <a:spLocks/>
              </p:cNvSpPr>
              <p:nvPr/>
            </p:nvSpPr>
            <p:spPr bwMode="auto">
              <a:xfrm>
                <a:off x="2030" y="1025"/>
                <a:ext cx="1640" cy="475"/>
              </a:xfrm>
              <a:custGeom>
                <a:avLst/>
                <a:gdLst>
                  <a:gd name="T0" fmla="*/ 1229 w 1640"/>
                  <a:gd name="T1" fmla="*/ 0 h 475"/>
                  <a:gd name="T2" fmla="*/ 0 w 1640"/>
                  <a:gd name="T3" fmla="*/ 0 h 475"/>
                  <a:gd name="T4" fmla="*/ 410 w 1640"/>
                  <a:gd name="T5" fmla="*/ 237 h 475"/>
                  <a:gd name="T6" fmla="*/ 0 w 1640"/>
                  <a:gd name="T7" fmla="*/ 474 h 475"/>
                  <a:gd name="T8" fmla="*/ 1229 w 1640"/>
                  <a:gd name="T9" fmla="*/ 474 h 475"/>
                  <a:gd name="T10" fmla="*/ 1639 w 1640"/>
                  <a:gd name="T11" fmla="*/ 237 h 475"/>
                  <a:gd name="T12" fmla="*/ 1229 w 1640"/>
                  <a:gd name="T13" fmla="*/ 0 h 4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40" h="475">
                    <a:moveTo>
                      <a:pt x="1229" y="0"/>
                    </a:moveTo>
                    <a:lnTo>
                      <a:pt x="0" y="0"/>
                    </a:lnTo>
                    <a:lnTo>
                      <a:pt x="410" y="237"/>
                    </a:lnTo>
                    <a:lnTo>
                      <a:pt x="0" y="474"/>
                    </a:lnTo>
                    <a:lnTo>
                      <a:pt x="1229" y="474"/>
                    </a:lnTo>
                    <a:lnTo>
                      <a:pt x="1639" y="237"/>
                    </a:lnTo>
                    <a:lnTo>
                      <a:pt x="1229" y="0"/>
                    </a:lnTo>
                  </a:path>
                </a:pathLst>
              </a:custGeom>
              <a:solidFill>
                <a:schemeClr val="hlink"/>
              </a:solidFill>
              <a:ln w="25400" cap="rnd" cmpd="sng">
                <a:solidFill>
                  <a:srgbClr val="3366FF"/>
                </a:solidFill>
                <a:prstDash val="solid"/>
                <a:round/>
                <a:headEnd/>
                <a:tailEnd/>
              </a:ln>
              <a:effectLst>
                <a:outerShdw dist="107763" dir="2700000" algn="ctr" rotWithShape="0">
                  <a:srgbClr val="969696"/>
                </a:outerShdw>
              </a:effec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535" name="Rectangle 12"/>
              <p:cNvSpPr>
                <a:spLocks noChangeArrowheads="1"/>
              </p:cNvSpPr>
              <p:nvPr/>
            </p:nvSpPr>
            <p:spPr bwMode="auto">
              <a:xfrm>
                <a:off x="2106" y="1062"/>
                <a:ext cx="1318" cy="4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/>
              <a:lstStyle/>
              <a:p>
                <a:pPr marL="376238" algn="ctr" eaLnBrk="0" hangingPunct="0">
                  <a:lnSpc>
                    <a:spcPct val="85000"/>
                  </a:lnSpc>
                  <a:buFont typeface="Wingdings" pitchFamily="2" charset="2"/>
                  <a:buNone/>
                </a:pPr>
                <a:r>
                  <a:rPr lang="en-GB" sz="1400" b="1">
                    <a:solidFill>
                      <a:schemeClr val="bg1"/>
                    </a:solidFill>
                  </a:rPr>
                  <a:t>FCR / Industry</a:t>
                </a:r>
              </a:p>
            </p:txBody>
          </p:sp>
        </p:grpSp>
        <p:grpSp>
          <p:nvGrpSpPr>
            <p:cNvPr id="21530" name="Group 13"/>
            <p:cNvGrpSpPr>
              <a:grpSpLocks/>
            </p:cNvGrpSpPr>
            <p:nvPr/>
          </p:nvGrpSpPr>
          <p:grpSpPr bwMode="auto">
            <a:xfrm>
              <a:off x="948" y="1025"/>
              <a:ext cx="1553" cy="475"/>
              <a:chOff x="948" y="1025"/>
              <a:chExt cx="1553" cy="475"/>
            </a:xfrm>
          </p:grpSpPr>
          <p:sp>
            <p:nvSpPr>
              <p:cNvPr id="344078" name="Freeform 14"/>
              <p:cNvSpPr>
                <a:spLocks/>
              </p:cNvSpPr>
              <p:nvPr/>
            </p:nvSpPr>
            <p:spPr bwMode="auto">
              <a:xfrm>
                <a:off x="948" y="1025"/>
                <a:ext cx="1553" cy="475"/>
              </a:xfrm>
              <a:custGeom>
                <a:avLst/>
                <a:gdLst>
                  <a:gd name="T0" fmla="*/ 1164 w 1553"/>
                  <a:gd name="T1" fmla="*/ 0 h 475"/>
                  <a:gd name="T2" fmla="*/ 0 w 1553"/>
                  <a:gd name="T3" fmla="*/ 0 h 475"/>
                  <a:gd name="T4" fmla="*/ 388 w 1553"/>
                  <a:gd name="T5" fmla="*/ 237 h 475"/>
                  <a:gd name="T6" fmla="*/ 0 w 1553"/>
                  <a:gd name="T7" fmla="*/ 474 h 475"/>
                  <a:gd name="T8" fmla="*/ 1164 w 1553"/>
                  <a:gd name="T9" fmla="*/ 474 h 475"/>
                  <a:gd name="T10" fmla="*/ 1552 w 1553"/>
                  <a:gd name="T11" fmla="*/ 237 h 475"/>
                  <a:gd name="T12" fmla="*/ 1164 w 1553"/>
                  <a:gd name="T13" fmla="*/ 0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53" h="475">
                    <a:moveTo>
                      <a:pt x="1164" y="0"/>
                    </a:moveTo>
                    <a:lnTo>
                      <a:pt x="0" y="0"/>
                    </a:lnTo>
                    <a:lnTo>
                      <a:pt x="388" y="237"/>
                    </a:lnTo>
                    <a:lnTo>
                      <a:pt x="0" y="474"/>
                    </a:lnTo>
                    <a:lnTo>
                      <a:pt x="1164" y="474"/>
                    </a:lnTo>
                    <a:lnTo>
                      <a:pt x="1552" y="237"/>
                    </a:lnTo>
                    <a:lnTo>
                      <a:pt x="1164" y="0"/>
                    </a:lnTo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9804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89804"/>
                      <a:invGamma/>
                    </a:schemeClr>
                  </a:gs>
                </a:gsLst>
                <a:lin ang="5400000" scaled="1"/>
              </a:gradFill>
              <a:ln w="25400" cap="rnd" cmpd="sng">
                <a:solidFill>
                  <a:srgbClr val="3366FF"/>
                </a:solidFill>
                <a:prstDash val="solid"/>
                <a:round/>
                <a:headEnd/>
                <a:tailEnd/>
              </a:ln>
              <a:effectLst>
                <a:outerShdw dist="107763" dir="2700000" algn="ctr" rotWithShape="0">
                  <a:srgbClr val="969696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CA"/>
              </a:p>
            </p:txBody>
          </p:sp>
          <p:sp>
            <p:nvSpPr>
              <p:cNvPr id="21533" name="Rectangle 15"/>
              <p:cNvSpPr>
                <a:spLocks noChangeArrowheads="1"/>
              </p:cNvSpPr>
              <p:nvPr/>
            </p:nvSpPr>
            <p:spPr bwMode="auto">
              <a:xfrm>
                <a:off x="1014" y="1062"/>
                <a:ext cx="1242" cy="4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/>
              <a:lstStyle/>
              <a:p>
                <a:pPr algn="ctr" eaLnBrk="0" hangingPunct="0">
                  <a:lnSpc>
                    <a:spcPct val="85000"/>
                  </a:lnSpc>
                  <a:buFont typeface="Wingdings" pitchFamily="2" charset="2"/>
                  <a:buNone/>
                </a:pPr>
                <a:r>
                  <a:rPr lang="en-GB" sz="1400" b="1">
                    <a:solidFill>
                      <a:schemeClr val="bg1"/>
                    </a:solidFill>
                  </a:rPr>
                  <a:t>FCR</a:t>
                </a:r>
              </a:p>
            </p:txBody>
          </p:sp>
        </p:grpSp>
        <p:sp>
          <p:nvSpPr>
            <p:cNvPr id="21531" name="AutoShape 16"/>
            <p:cNvSpPr>
              <a:spLocks noChangeArrowheads="1"/>
            </p:cNvSpPr>
            <p:nvPr/>
          </p:nvSpPr>
          <p:spPr bwMode="auto">
            <a:xfrm>
              <a:off x="190" y="1021"/>
              <a:ext cx="1149" cy="478"/>
            </a:xfrm>
            <a:prstGeom prst="homePlate">
              <a:avLst>
                <a:gd name="adj" fmla="val 80126"/>
              </a:avLst>
            </a:prstGeom>
            <a:solidFill>
              <a:schemeClr val="bg2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969696"/>
              </a:outerShdw>
            </a:effectLst>
          </p:spPr>
          <p:txBody>
            <a:bodyPr wrap="none" lIns="92075" tIns="46038" rIns="92075" bIns="46038" anchor="ctr"/>
            <a:lstStyle/>
            <a:p>
              <a:pPr algn="ctr" eaLnBrk="0" hangingPunct="0">
                <a:lnSpc>
                  <a:spcPct val="85000"/>
                </a:lnSpc>
                <a:buFont typeface="Wingdings" pitchFamily="2" charset="2"/>
                <a:buNone/>
              </a:pPr>
              <a:r>
                <a:rPr lang="en-GB" sz="1400" b="1">
                  <a:solidFill>
                    <a:schemeClr val="bg1"/>
                  </a:solidFill>
                </a:rPr>
                <a:t>University</a:t>
              </a:r>
            </a:p>
          </p:txBody>
        </p:sp>
      </p:grpSp>
      <p:sp>
        <p:nvSpPr>
          <p:cNvPr id="4100" name="Text Box 18"/>
          <p:cNvSpPr txBox="1">
            <a:spLocks noChangeArrowheads="1"/>
          </p:cNvSpPr>
          <p:nvPr/>
        </p:nvSpPr>
        <p:spPr bwMode="auto">
          <a:xfrm>
            <a:off x="395288" y="2819400"/>
            <a:ext cx="1584325" cy="272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9pPr>
          </a:lstStyle>
          <a:p>
            <a:pPr marL="285750" indent="-285750" eaLnBrk="1" hangingPunct="1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Calibri" pitchFamily="34" charset="0"/>
              </a:rPr>
              <a:t>Discovery of new concepts</a:t>
            </a:r>
          </a:p>
          <a:p>
            <a:pPr marL="285750" indent="-285750" eaLnBrk="1" hangingPunct="1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</a:p>
          <a:p>
            <a:pPr marL="285750" indent="-285750" eaLnBrk="1" hangingPunct="1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Calibri" pitchFamily="34" charset="0"/>
              </a:rPr>
              <a:t>Research into basic mechanisms 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endParaRPr lang="en-US" sz="1600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101" name="Text Box 19"/>
          <p:cNvSpPr txBox="1">
            <a:spLocks noChangeArrowheads="1"/>
          </p:cNvSpPr>
          <p:nvPr/>
        </p:nvSpPr>
        <p:spPr bwMode="auto">
          <a:xfrm>
            <a:off x="1979613" y="2819400"/>
            <a:ext cx="1728787" cy="176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9pPr>
          </a:lstStyle>
          <a:p>
            <a:pPr marL="285750" indent="-285750" eaLnBrk="1" hangingPunct="1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Calibri" pitchFamily="34" charset="0"/>
              </a:rPr>
              <a:t>Proof of concept development</a:t>
            </a:r>
          </a:p>
          <a:p>
            <a:pPr marL="285750" indent="-285750" eaLnBrk="1" hangingPunct="1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Calibri" pitchFamily="34" charset="0"/>
              </a:rPr>
              <a:t> Patent filing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endParaRPr lang="en-US" sz="1600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102" name="Text Box 20"/>
          <p:cNvSpPr txBox="1">
            <a:spLocks noChangeArrowheads="1"/>
          </p:cNvSpPr>
          <p:nvPr/>
        </p:nvSpPr>
        <p:spPr bwMode="auto">
          <a:xfrm>
            <a:off x="3749675" y="2819400"/>
            <a:ext cx="1584325" cy="294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9pPr>
          </a:lstStyle>
          <a:p>
            <a:pPr marL="285750" indent="-285750" eaLnBrk="1" hangingPunct="1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Calibri" pitchFamily="34" charset="0"/>
              </a:rPr>
              <a:t>Work with Industry Partners</a:t>
            </a:r>
          </a:p>
          <a:p>
            <a:pPr marL="285750" indent="-285750" eaLnBrk="1" hangingPunct="1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Calibri" pitchFamily="34" charset="0"/>
              </a:rPr>
              <a:t>Scale up</a:t>
            </a:r>
          </a:p>
          <a:p>
            <a:pPr marL="285750" indent="-285750" eaLnBrk="1" hangingPunct="1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Calibri" pitchFamily="34" charset="0"/>
              </a:rPr>
              <a:t>First Prototype</a:t>
            </a:r>
          </a:p>
          <a:p>
            <a:pPr marL="285750" indent="-285750" eaLnBrk="1" hangingPunct="1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Calibri" pitchFamily="34" charset="0"/>
              </a:rPr>
              <a:t>Patent work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US" sz="1600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103" name="Text Box 21"/>
          <p:cNvSpPr txBox="1">
            <a:spLocks noChangeArrowheads="1"/>
          </p:cNvSpPr>
          <p:nvPr/>
        </p:nvSpPr>
        <p:spPr bwMode="auto">
          <a:xfrm>
            <a:off x="5148263" y="2819400"/>
            <a:ext cx="1728787" cy="245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9pPr>
          </a:lstStyle>
          <a:p>
            <a:pPr marL="285750" indent="-285750" eaLnBrk="1" hangingPunct="1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Calibri" pitchFamily="34" charset="0"/>
              </a:rPr>
              <a:t>Prototype </a:t>
            </a:r>
          </a:p>
          <a:p>
            <a:pPr marL="285750" indent="-285750" eaLnBrk="1" hangingPunct="1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Calibri" pitchFamily="34" charset="0"/>
              </a:rPr>
              <a:t>Prototype  refinement</a:t>
            </a:r>
          </a:p>
          <a:p>
            <a:pPr marL="285750" indent="-285750" eaLnBrk="1" hangingPunct="1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Calibri" pitchFamily="34" charset="0"/>
              </a:rPr>
              <a:t>Scale up       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Calibri" pitchFamily="34" charset="0"/>
              </a:rPr>
              <a:t>                    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US" sz="1600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1512" name="Text Box 22"/>
          <p:cNvSpPr txBox="1">
            <a:spLocks noChangeArrowheads="1"/>
          </p:cNvSpPr>
          <p:nvPr/>
        </p:nvSpPr>
        <p:spPr bwMode="auto">
          <a:xfrm>
            <a:off x="6948488" y="3606800"/>
            <a:ext cx="18002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bg2"/>
                </a:solidFill>
                <a:latin typeface="Frutiger LT Com 55 Roman" pitchFamily="34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600" b="1">
                <a:solidFill>
                  <a:schemeClr val="tx1"/>
                </a:solidFill>
                <a:latin typeface="Calibri" pitchFamily="34" charset="0"/>
              </a:rPr>
              <a:t>First small scale product sales</a:t>
            </a:r>
          </a:p>
        </p:txBody>
      </p:sp>
      <p:grpSp>
        <p:nvGrpSpPr>
          <p:cNvPr id="21513" name="Group 3"/>
          <p:cNvGrpSpPr>
            <a:grpSpLocks/>
          </p:cNvGrpSpPr>
          <p:nvPr/>
        </p:nvGrpSpPr>
        <p:grpSpPr bwMode="auto">
          <a:xfrm>
            <a:off x="454025" y="1803400"/>
            <a:ext cx="8655050" cy="863600"/>
            <a:chOff x="190" y="1021"/>
            <a:chExt cx="5452" cy="544"/>
          </a:xfrm>
        </p:grpSpPr>
        <p:grpSp>
          <p:nvGrpSpPr>
            <p:cNvPr id="21514" name="Group 4"/>
            <p:cNvGrpSpPr>
              <a:grpSpLocks/>
            </p:cNvGrpSpPr>
            <p:nvPr/>
          </p:nvGrpSpPr>
          <p:grpSpPr bwMode="auto">
            <a:xfrm>
              <a:off x="3988" y="1026"/>
              <a:ext cx="1654" cy="475"/>
              <a:chOff x="3988" y="1026"/>
              <a:chExt cx="1654" cy="475"/>
            </a:xfrm>
          </p:grpSpPr>
          <p:sp>
            <p:nvSpPr>
              <p:cNvPr id="21525" name="Freeform 5"/>
              <p:cNvSpPr>
                <a:spLocks/>
              </p:cNvSpPr>
              <p:nvPr/>
            </p:nvSpPr>
            <p:spPr bwMode="auto">
              <a:xfrm>
                <a:off x="3988" y="1026"/>
                <a:ext cx="1654" cy="475"/>
              </a:xfrm>
              <a:custGeom>
                <a:avLst/>
                <a:gdLst>
                  <a:gd name="T0" fmla="*/ 1240 w 1654"/>
                  <a:gd name="T1" fmla="*/ 0 h 475"/>
                  <a:gd name="T2" fmla="*/ 0 w 1654"/>
                  <a:gd name="T3" fmla="*/ 0 h 475"/>
                  <a:gd name="T4" fmla="*/ 413 w 1654"/>
                  <a:gd name="T5" fmla="*/ 237 h 475"/>
                  <a:gd name="T6" fmla="*/ 0 w 1654"/>
                  <a:gd name="T7" fmla="*/ 474 h 475"/>
                  <a:gd name="T8" fmla="*/ 1240 w 1654"/>
                  <a:gd name="T9" fmla="*/ 474 h 475"/>
                  <a:gd name="T10" fmla="*/ 1653 w 1654"/>
                  <a:gd name="T11" fmla="*/ 237 h 475"/>
                  <a:gd name="T12" fmla="*/ 1240 w 1654"/>
                  <a:gd name="T13" fmla="*/ 0 h 4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54" h="475">
                    <a:moveTo>
                      <a:pt x="1240" y="0"/>
                    </a:moveTo>
                    <a:lnTo>
                      <a:pt x="0" y="0"/>
                    </a:lnTo>
                    <a:lnTo>
                      <a:pt x="413" y="237"/>
                    </a:lnTo>
                    <a:lnTo>
                      <a:pt x="0" y="474"/>
                    </a:lnTo>
                    <a:lnTo>
                      <a:pt x="1240" y="474"/>
                    </a:lnTo>
                    <a:lnTo>
                      <a:pt x="1653" y="237"/>
                    </a:lnTo>
                    <a:lnTo>
                      <a:pt x="1240" y="0"/>
                    </a:lnTo>
                  </a:path>
                </a:pathLst>
              </a:custGeom>
              <a:solidFill>
                <a:srgbClr val="800000"/>
              </a:solidFill>
              <a:ln w="25400" cap="rnd" cmpd="sng">
                <a:solidFill>
                  <a:schemeClr val="hlink"/>
                </a:solidFill>
                <a:prstDash val="solid"/>
                <a:round/>
                <a:headEnd/>
                <a:tailEnd/>
              </a:ln>
              <a:effectLst>
                <a:outerShdw dist="107763" dir="2700000" algn="ctr" rotWithShape="0">
                  <a:srgbClr val="969696"/>
                </a:outerShdw>
              </a:effec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526" name="Rectangle 6"/>
              <p:cNvSpPr>
                <a:spLocks noChangeArrowheads="1"/>
              </p:cNvSpPr>
              <p:nvPr/>
            </p:nvSpPr>
            <p:spPr bwMode="auto">
              <a:xfrm>
                <a:off x="4054" y="1063"/>
                <a:ext cx="1330" cy="4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 anchor="ctr"/>
              <a:lstStyle/>
              <a:p>
                <a:pPr marL="669925" algn="ctr" eaLnBrk="0" hangingPunct="0">
                  <a:lnSpc>
                    <a:spcPct val="85000"/>
                  </a:lnSpc>
                  <a:buFont typeface="Wingdings" pitchFamily="2" charset="2"/>
                  <a:buNone/>
                </a:pPr>
                <a:r>
                  <a:rPr lang="en-GB" sz="1400" b="1">
                    <a:solidFill>
                      <a:schemeClr val="bg1"/>
                    </a:solidFill>
                  </a:rPr>
                  <a:t>Initial </a:t>
                </a:r>
              </a:p>
              <a:p>
                <a:pPr marL="669925" algn="ctr" eaLnBrk="0" hangingPunct="0">
                  <a:lnSpc>
                    <a:spcPct val="85000"/>
                  </a:lnSpc>
                  <a:buFont typeface="Wingdings" pitchFamily="2" charset="2"/>
                  <a:buNone/>
                </a:pPr>
                <a:r>
                  <a:rPr lang="en-GB" sz="1400" b="1">
                    <a:solidFill>
                      <a:schemeClr val="bg1"/>
                    </a:solidFill>
                  </a:rPr>
                  <a:t>Launch</a:t>
                </a:r>
              </a:p>
            </p:txBody>
          </p:sp>
        </p:grpSp>
        <p:grpSp>
          <p:nvGrpSpPr>
            <p:cNvPr id="21515" name="Group 7"/>
            <p:cNvGrpSpPr>
              <a:grpSpLocks/>
            </p:cNvGrpSpPr>
            <p:nvPr/>
          </p:nvGrpSpPr>
          <p:grpSpPr bwMode="auto">
            <a:xfrm>
              <a:off x="2918" y="1021"/>
              <a:ext cx="1611" cy="544"/>
              <a:chOff x="2918" y="1021"/>
              <a:chExt cx="1611" cy="544"/>
            </a:xfrm>
          </p:grpSpPr>
          <p:sp>
            <p:nvSpPr>
              <p:cNvPr id="21523" name="Freeform 8"/>
              <p:cNvSpPr>
                <a:spLocks/>
              </p:cNvSpPr>
              <p:nvPr/>
            </p:nvSpPr>
            <p:spPr bwMode="auto">
              <a:xfrm>
                <a:off x="2918" y="1021"/>
                <a:ext cx="1611" cy="474"/>
              </a:xfrm>
              <a:custGeom>
                <a:avLst/>
                <a:gdLst>
                  <a:gd name="T0" fmla="*/ 1207 w 1611"/>
                  <a:gd name="T1" fmla="*/ 0 h 474"/>
                  <a:gd name="T2" fmla="*/ 0 w 1611"/>
                  <a:gd name="T3" fmla="*/ 0 h 474"/>
                  <a:gd name="T4" fmla="*/ 402 w 1611"/>
                  <a:gd name="T5" fmla="*/ 236 h 474"/>
                  <a:gd name="T6" fmla="*/ 0 w 1611"/>
                  <a:gd name="T7" fmla="*/ 473 h 474"/>
                  <a:gd name="T8" fmla="*/ 1207 w 1611"/>
                  <a:gd name="T9" fmla="*/ 473 h 474"/>
                  <a:gd name="T10" fmla="*/ 1610 w 1611"/>
                  <a:gd name="T11" fmla="*/ 236 h 474"/>
                  <a:gd name="T12" fmla="*/ 1207 w 1611"/>
                  <a:gd name="T13" fmla="*/ 0 h 4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11" h="474">
                    <a:moveTo>
                      <a:pt x="1207" y="0"/>
                    </a:moveTo>
                    <a:lnTo>
                      <a:pt x="0" y="0"/>
                    </a:lnTo>
                    <a:lnTo>
                      <a:pt x="402" y="236"/>
                    </a:lnTo>
                    <a:lnTo>
                      <a:pt x="0" y="473"/>
                    </a:lnTo>
                    <a:lnTo>
                      <a:pt x="1207" y="473"/>
                    </a:lnTo>
                    <a:lnTo>
                      <a:pt x="1610" y="236"/>
                    </a:lnTo>
                    <a:lnTo>
                      <a:pt x="1207" y="0"/>
                    </a:lnTo>
                  </a:path>
                </a:pathLst>
              </a:custGeom>
              <a:solidFill>
                <a:srgbClr val="339966"/>
              </a:solidFill>
              <a:ln w="25400" cap="rnd" cmpd="sng">
                <a:solidFill>
                  <a:srgbClr val="00FF00"/>
                </a:solidFill>
                <a:prstDash val="solid"/>
                <a:round/>
                <a:headEnd/>
                <a:tailEnd/>
              </a:ln>
              <a:effectLst>
                <a:outerShdw dist="107763" dir="2700000" algn="ctr" rotWithShape="0">
                  <a:srgbClr val="969696"/>
                </a:outerShdw>
              </a:effec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524" name="Rectangle 9"/>
              <p:cNvSpPr>
                <a:spLocks noChangeArrowheads="1"/>
              </p:cNvSpPr>
              <p:nvPr/>
            </p:nvSpPr>
            <p:spPr bwMode="auto">
              <a:xfrm>
                <a:off x="3033" y="1166"/>
                <a:ext cx="1293" cy="3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/>
              <a:lstStyle/>
              <a:p>
                <a:pPr indent="669925" algn="ctr" eaLnBrk="0" hangingPunct="0">
                  <a:lnSpc>
                    <a:spcPct val="85000"/>
                  </a:lnSpc>
                </a:pPr>
                <a:r>
                  <a:rPr lang="en-GB" sz="1400" b="1">
                    <a:solidFill>
                      <a:schemeClr val="bg1"/>
                    </a:solidFill>
                  </a:rPr>
                  <a:t>Product </a:t>
                </a:r>
              </a:p>
              <a:p>
                <a:pPr indent="669925" algn="ctr" eaLnBrk="0" hangingPunct="0">
                  <a:lnSpc>
                    <a:spcPct val="85000"/>
                  </a:lnSpc>
                </a:pPr>
                <a:r>
                  <a:rPr lang="en-GB" sz="1400" b="1">
                    <a:solidFill>
                      <a:schemeClr val="bg1"/>
                    </a:solidFill>
                  </a:rPr>
                  <a:t>development</a:t>
                </a:r>
              </a:p>
              <a:p>
                <a:pPr indent="669925" algn="ctr" eaLnBrk="0" hangingPunct="0">
                  <a:lnSpc>
                    <a:spcPct val="85000"/>
                  </a:lnSpc>
                </a:pPr>
                <a:endParaRPr lang="en-GB" sz="140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1516" name="Group 10"/>
            <p:cNvGrpSpPr>
              <a:grpSpLocks/>
            </p:cNvGrpSpPr>
            <p:nvPr/>
          </p:nvGrpSpPr>
          <p:grpSpPr bwMode="auto">
            <a:xfrm>
              <a:off x="1858" y="1025"/>
              <a:ext cx="1640" cy="475"/>
              <a:chOff x="1858" y="1025"/>
              <a:chExt cx="1640" cy="475"/>
            </a:xfrm>
          </p:grpSpPr>
          <p:sp>
            <p:nvSpPr>
              <p:cNvPr id="21521" name="Freeform 11"/>
              <p:cNvSpPr>
                <a:spLocks/>
              </p:cNvSpPr>
              <p:nvPr/>
            </p:nvSpPr>
            <p:spPr bwMode="auto">
              <a:xfrm>
                <a:off x="1858" y="1025"/>
                <a:ext cx="1640" cy="475"/>
              </a:xfrm>
              <a:custGeom>
                <a:avLst/>
                <a:gdLst>
                  <a:gd name="T0" fmla="*/ 1229 w 1640"/>
                  <a:gd name="T1" fmla="*/ 0 h 475"/>
                  <a:gd name="T2" fmla="*/ 0 w 1640"/>
                  <a:gd name="T3" fmla="*/ 0 h 475"/>
                  <a:gd name="T4" fmla="*/ 410 w 1640"/>
                  <a:gd name="T5" fmla="*/ 237 h 475"/>
                  <a:gd name="T6" fmla="*/ 0 w 1640"/>
                  <a:gd name="T7" fmla="*/ 474 h 475"/>
                  <a:gd name="T8" fmla="*/ 1229 w 1640"/>
                  <a:gd name="T9" fmla="*/ 474 h 475"/>
                  <a:gd name="T10" fmla="*/ 1639 w 1640"/>
                  <a:gd name="T11" fmla="*/ 237 h 475"/>
                  <a:gd name="T12" fmla="*/ 1229 w 1640"/>
                  <a:gd name="T13" fmla="*/ 0 h 4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40" h="475">
                    <a:moveTo>
                      <a:pt x="1229" y="0"/>
                    </a:moveTo>
                    <a:lnTo>
                      <a:pt x="0" y="0"/>
                    </a:lnTo>
                    <a:lnTo>
                      <a:pt x="410" y="237"/>
                    </a:lnTo>
                    <a:lnTo>
                      <a:pt x="0" y="474"/>
                    </a:lnTo>
                    <a:lnTo>
                      <a:pt x="1229" y="474"/>
                    </a:lnTo>
                    <a:lnTo>
                      <a:pt x="1639" y="237"/>
                    </a:lnTo>
                    <a:lnTo>
                      <a:pt x="1229" y="0"/>
                    </a:lnTo>
                  </a:path>
                </a:pathLst>
              </a:custGeom>
              <a:solidFill>
                <a:schemeClr val="hlink"/>
              </a:solidFill>
              <a:ln w="25400" cap="rnd" cmpd="sng">
                <a:solidFill>
                  <a:srgbClr val="3366FF"/>
                </a:solidFill>
                <a:prstDash val="solid"/>
                <a:round/>
                <a:headEnd/>
                <a:tailEnd/>
              </a:ln>
              <a:effectLst>
                <a:outerShdw dist="107763" dir="2700000" algn="ctr" rotWithShape="0">
                  <a:srgbClr val="969696"/>
                </a:outerShdw>
              </a:effec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067" name="Rectangle 12"/>
              <p:cNvSpPr>
                <a:spLocks noChangeArrowheads="1"/>
              </p:cNvSpPr>
              <p:nvPr/>
            </p:nvSpPr>
            <p:spPr bwMode="auto">
              <a:xfrm>
                <a:off x="2144" y="1062"/>
                <a:ext cx="1318" cy="4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/>
              <a:lstStyle/>
              <a:p>
                <a:pPr marL="376238" algn="ctr" eaLnBrk="0" hangingPunct="0">
                  <a:lnSpc>
                    <a:spcPct val="85000"/>
                  </a:lnSpc>
                  <a:buFont typeface="Wingdings" pitchFamily="2" charset="2"/>
                  <a:buNone/>
                  <a:defRPr/>
                </a:pPr>
                <a:r>
                  <a:rPr lang="en-GB" sz="1400" b="1" dirty="0">
                    <a:solidFill>
                      <a:schemeClr val="bg1"/>
                    </a:solidFill>
                  </a:rPr>
                  <a:t>Late </a:t>
                </a:r>
              </a:p>
              <a:p>
                <a:pPr marL="376238" indent="200025" algn="ctr" eaLnBrk="0" hangingPunct="0">
                  <a:lnSpc>
                    <a:spcPct val="85000"/>
                  </a:lnSpc>
                  <a:defRPr/>
                </a:pPr>
                <a:r>
                  <a:rPr lang="en-GB" sz="1400" b="1" dirty="0">
                    <a:solidFill>
                      <a:schemeClr val="bg1"/>
                    </a:solidFill>
                  </a:rPr>
                  <a:t>   Research</a:t>
                </a:r>
              </a:p>
            </p:txBody>
          </p:sp>
        </p:grpSp>
        <p:grpSp>
          <p:nvGrpSpPr>
            <p:cNvPr id="21517" name="Group 13"/>
            <p:cNvGrpSpPr>
              <a:grpSpLocks/>
            </p:cNvGrpSpPr>
            <p:nvPr/>
          </p:nvGrpSpPr>
          <p:grpSpPr bwMode="auto">
            <a:xfrm>
              <a:off x="948" y="1021"/>
              <a:ext cx="1553" cy="534"/>
              <a:chOff x="948" y="1021"/>
              <a:chExt cx="1553" cy="534"/>
            </a:xfrm>
          </p:grpSpPr>
          <p:sp>
            <p:nvSpPr>
              <p:cNvPr id="31" name="Freeform 14"/>
              <p:cNvSpPr>
                <a:spLocks/>
              </p:cNvSpPr>
              <p:nvPr/>
            </p:nvSpPr>
            <p:spPr bwMode="auto">
              <a:xfrm>
                <a:off x="948" y="1021"/>
                <a:ext cx="1553" cy="475"/>
              </a:xfrm>
              <a:custGeom>
                <a:avLst/>
                <a:gdLst>
                  <a:gd name="T0" fmla="*/ 1164 w 1553"/>
                  <a:gd name="T1" fmla="*/ 0 h 475"/>
                  <a:gd name="T2" fmla="*/ 0 w 1553"/>
                  <a:gd name="T3" fmla="*/ 0 h 475"/>
                  <a:gd name="T4" fmla="*/ 388 w 1553"/>
                  <a:gd name="T5" fmla="*/ 237 h 475"/>
                  <a:gd name="T6" fmla="*/ 0 w 1553"/>
                  <a:gd name="T7" fmla="*/ 474 h 475"/>
                  <a:gd name="T8" fmla="*/ 1164 w 1553"/>
                  <a:gd name="T9" fmla="*/ 474 h 475"/>
                  <a:gd name="T10" fmla="*/ 1552 w 1553"/>
                  <a:gd name="T11" fmla="*/ 237 h 475"/>
                  <a:gd name="T12" fmla="*/ 1164 w 1553"/>
                  <a:gd name="T13" fmla="*/ 0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53" h="475">
                    <a:moveTo>
                      <a:pt x="1164" y="0"/>
                    </a:moveTo>
                    <a:lnTo>
                      <a:pt x="0" y="0"/>
                    </a:lnTo>
                    <a:lnTo>
                      <a:pt x="388" y="237"/>
                    </a:lnTo>
                    <a:lnTo>
                      <a:pt x="0" y="474"/>
                    </a:lnTo>
                    <a:lnTo>
                      <a:pt x="1164" y="474"/>
                    </a:lnTo>
                    <a:lnTo>
                      <a:pt x="1552" y="237"/>
                    </a:lnTo>
                    <a:lnTo>
                      <a:pt x="1164" y="0"/>
                    </a:lnTo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9804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89804"/>
                      <a:invGamma/>
                    </a:schemeClr>
                  </a:gs>
                </a:gsLst>
                <a:lin ang="5400000" scaled="1"/>
              </a:gradFill>
              <a:ln w="25400" cap="rnd" cmpd="sng">
                <a:solidFill>
                  <a:srgbClr val="3366FF"/>
                </a:solidFill>
                <a:prstDash val="solid"/>
                <a:round/>
                <a:headEnd/>
                <a:tailEnd/>
              </a:ln>
              <a:effectLst>
                <a:outerShdw dist="107763" dir="2700000" algn="ctr" rotWithShape="0">
                  <a:srgbClr val="969696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CA"/>
              </a:p>
            </p:txBody>
          </p:sp>
          <p:sp>
            <p:nvSpPr>
              <p:cNvPr id="2065" name="Rectangle 15"/>
              <p:cNvSpPr>
                <a:spLocks noChangeArrowheads="1"/>
              </p:cNvSpPr>
              <p:nvPr/>
            </p:nvSpPr>
            <p:spPr bwMode="auto">
              <a:xfrm>
                <a:off x="1014" y="1155"/>
                <a:ext cx="1242" cy="4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/>
              <a:lstStyle/>
              <a:p>
                <a:pPr algn="ctr" eaLnBrk="0" hangingPunct="0">
                  <a:lnSpc>
                    <a:spcPct val="85000"/>
                  </a:lnSpc>
                  <a:buFont typeface="Wingdings" pitchFamily="2" charset="2"/>
                  <a:buNone/>
                  <a:defRPr/>
                </a:pPr>
                <a:r>
                  <a:rPr lang="en-GB" sz="1400" b="1" dirty="0">
                    <a:solidFill>
                      <a:schemeClr val="bg1"/>
                    </a:solidFill>
                  </a:rPr>
                  <a:t>Early </a:t>
                </a:r>
              </a:p>
              <a:p>
                <a:pPr algn="ctr" eaLnBrk="0" hangingPunct="0">
                  <a:lnSpc>
                    <a:spcPct val="85000"/>
                  </a:lnSpc>
                  <a:buFont typeface="Wingdings" pitchFamily="2" charset="2"/>
                  <a:buNone/>
                  <a:defRPr/>
                </a:pPr>
                <a:r>
                  <a:rPr lang="en-GB" sz="1400" b="1" dirty="0">
                    <a:solidFill>
                      <a:schemeClr val="bg1"/>
                    </a:solidFill>
                  </a:rPr>
                  <a:t>Product </a:t>
                </a:r>
              </a:p>
              <a:p>
                <a:pPr algn="ctr" eaLnBrk="0" hangingPunct="0">
                  <a:lnSpc>
                    <a:spcPct val="85000"/>
                  </a:lnSpc>
                  <a:buFont typeface="Wingdings" pitchFamily="2" charset="2"/>
                  <a:buNone/>
                  <a:defRPr/>
                </a:pPr>
                <a:r>
                  <a:rPr lang="en-GB" sz="1400" b="1" dirty="0">
                    <a:solidFill>
                      <a:schemeClr val="bg1"/>
                    </a:solidFill>
                  </a:rPr>
                  <a:t>Concept </a:t>
                </a:r>
              </a:p>
              <a:p>
                <a:pPr indent="481013" algn="ctr" eaLnBrk="0" hangingPunct="0">
                  <a:lnSpc>
                    <a:spcPct val="85000"/>
                  </a:lnSpc>
                  <a:defRPr/>
                </a:pPr>
                <a:endParaRPr lang="en-GB" sz="1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1518" name="AutoShape 16"/>
            <p:cNvSpPr>
              <a:spLocks noChangeArrowheads="1"/>
            </p:cNvSpPr>
            <p:nvPr/>
          </p:nvSpPr>
          <p:spPr bwMode="auto">
            <a:xfrm>
              <a:off x="190" y="1021"/>
              <a:ext cx="1149" cy="478"/>
            </a:xfrm>
            <a:prstGeom prst="homePlate">
              <a:avLst>
                <a:gd name="adj" fmla="val 80126"/>
              </a:avLst>
            </a:prstGeom>
            <a:solidFill>
              <a:schemeClr val="bg2"/>
            </a:solidFill>
            <a:ln w="25400">
              <a:solidFill>
                <a:srgbClr val="3366FF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969696"/>
              </a:outerShdw>
            </a:effectLst>
          </p:spPr>
          <p:txBody>
            <a:bodyPr wrap="none" lIns="92075" tIns="46038" rIns="92075" bIns="46038" anchor="ctr"/>
            <a:lstStyle/>
            <a:p>
              <a:pPr algn="ctr" eaLnBrk="0" hangingPunct="0">
                <a:lnSpc>
                  <a:spcPct val="85000"/>
                </a:lnSpc>
                <a:buFont typeface="Wingdings" pitchFamily="2" charset="2"/>
                <a:buNone/>
              </a:pPr>
              <a:r>
                <a:rPr lang="en-GB" sz="1400" b="1">
                  <a:solidFill>
                    <a:schemeClr val="bg1"/>
                  </a:solidFill>
                </a:rPr>
                <a:t>Basic </a:t>
              </a:r>
            </a:p>
            <a:p>
              <a:pPr algn="ctr" eaLnBrk="0" hangingPunct="0">
                <a:lnSpc>
                  <a:spcPct val="85000"/>
                </a:lnSpc>
                <a:buFont typeface="Wingdings" pitchFamily="2" charset="2"/>
                <a:buNone/>
              </a:pPr>
              <a:r>
                <a:rPr lang="en-GB" sz="1400" b="1">
                  <a:solidFill>
                    <a:schemeClr val="bg1"/>
                  </a:solidFill>
                </a:rPr>
                <a:t>Research</a:t>
              </a:r>
            </a:p>
          </p:txBody>
        </p:sp>
      </p:grp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23" y="6200775"/>
            <a:ext cx="18573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785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0375" y="243836"/>
            <a:ext cx="8375650" cy="431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CA" sz="3600" b="1" kern="1200" dirty="0" smtClean="0">
                <a:solidFill>
                  <a:prstClr val="black"/>
                </a:solidFill>
                <a:latin typeface="Calibri"/>
              </a:rPr>
              <a:t>COMMERCIAL SUCCESS STORIES</a:t>
            </a:r>
            <a:r>
              <a:rPr lang="en-CA" sz="4000" b="0" kern="1200" dirty="0" smtClean="0">
                <a:solidFill>
                  <a:prstClr val="black"/>
                </a:solidFill>
                <a:latin typeface="Calibri"/>
              </a:rPr>
              <a:t> </a:t>
            </a:r>
            <a:br>
              <a:rPr lang="en-CA" sz="4000" b="0" kern="1200" dirty="0" smtClean="0">
                <a:solidFill>
                  <a:prstClr val="black"/>
                </a:solidFill>
                <a:latin typeface="Calibri"/>
              </a:rPr>
            </a:br>
            <a:endParaRPr lang="de-DE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558304"/>
            <a:ext cx="7438239" cy="5112568"/>
          </a:xfrm>
        </p:spPr>
        <p:txBody>
          <a:bodyPr/>
          <a:lstStyle/>
          <a:p>
            <a:pPr marL="0" indent="0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  <a:defRPr/>
            </a:pPr>
            <a:endParaRPr lang="es-CL" sz="2400" b="1" kern="1200" dirty="0" smtClean="0">
              <a:solidFill>
                <a:prstClr val="black"/>
              </a:solidFill>
              <a:latin typeface="Calibri"/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CL" sz="2400" b="1" kern="1200" dirty="0" smtClean="0">
                <a:solidFill>
                  <a:prstClr val="black"/>
                </a:solidFill>
                <a:latin typeface="Calibri"/>
              </a:rPr>
              <a:t>Control of IPNv in salmon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s-CL" sz="2400" b="1" dirty="0" smtClean="0">
                <a:solidFill>
                  <a:prstClr val="black"/>
                </a:solidFill>
                <a:latin typeface="Calibri"/>
              </a:rPr>
              <a:t>Discussions with a company to register new product in Chile</a:t>
            </a:r>
            <a:endParaRPr lang="es-CL" sz="2400" b="1" kern="1200" dirty="0" smtClean="0">
              <a:solidFill>
                <a:prstClr val="black"/>
              </a:solidFill>
              <a:latin typeface="Calibri"/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CL" sz="2400" b="1" dirty="0" smtClean="0">
                <a:solidFill>
                  <a:prstClr val="black"/>
                </a:solidFill>
                <a:latin typeface="Calibri"/>
              </a:rPr>
              <a:t>Nanoparticles for removal of pesticide residues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s-CL" sz="2400" b="1" dirty="0" smtClean="0">
                <a:solidFill>
                  <a:prstClr val="black"/>
                </a:solidFill>
                <a:latin typeface="Calibri"/>
              </a:rPr>
              <a:t>Discussions with a company for commercial development 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CL" sz="2400" b="1" kern="1200" dirty="0" smtClean="0">
                <a:solidFill>
                  <a:prstClr val="black"/>
                </a:solidFill>
                <a:latin typeface="Calibri"/>
              </a:rPr>
              <a:t>Nanoparticles for wine improvement  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s-CL" sz="2400" b="1" dirty="0" smtClean="0">
                <a:solidFill>
                  <a:prstClr val="black"/>
                </a:solidFill>
                <a:latin typeface="Calibri"/>
              </a:rPr>
              <a:t>Discussions with a company for application to stop pinking in white wine</a:t>
            </a:r>
            <a:endParaRPr lang="es-CL" sz="2400" b="1" kern="1200" dirty="0" smtClean="0">
              <a:solidFill>
                <a:prstClr val="black"/>
              </a:solidFill>
              <a:latin typeface="Calibri"/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CL" sz="2400" b="1" kern="1200" dirty="0" smtClean="0">
                <a:solidFill>
                  <a:prstClr val="black"/>
                </a:solidFill>
                <a:latin typeface="Calibri"/>
              </a:rPr>
              <a:t>Nanoparticles for gene delivery</a:t>
            </a:r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s-CL" sz="2400" b="1" dirty="0" smtClean="0">
                <a:solidFill>
                  <a:prstClr val="black"/>
                </a:solidFill>
                <a:latin typeface="Calibri"/>
              </a:rPr>
              <a:t>Discussions with a company for drug efficay improvements</a:t>
            </a:r>
            <a:endParaRPr lang="de-DE" sz="2400" dirty="0" smtClean="0"/>
          </a:p>
        </p:txBody>
      </p:sp>
      <p:pic>
        <p:nvPicPr>
          <p:cNvPr id="24580" name="Picture 10" descr="13-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2737552"/>
            <a:ext cx="1092200" cy="747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7" descr="127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4566352"/>
            <a:ext cx="98425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8" descr="126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822251"/>
            <a:ext cx="984250" cy="742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6" descr="424-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1748724"/>
            <a:ext cx="98425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5" descr="127-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3645454"/>
            <a:ext cx="984250" cy="7223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9" descr="esteban_men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5471227"/>
            <a:ext cx="98425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23" y="6200775"/>
            <a:ext cx="18573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044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0375" y="243836"/>
            <a:ext cx="8375650" cy="431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CA" sz="3600" b="1" dirty="0" smtClean="0">
                <a:solidFill>
                  <a:prstClr val="black"/>
                </a:solidFill>
                <a:latin typeface="Calibri"/>
              </a:rPr>
              <a:t>CAPACITY </a:t>
            </a:r>
            <a:r>
              <a:rPr lang="en-CA" sz="3600" b="1" kern="1200" dirty="0" smtClean="0">
                <a:solidFill>
                  <a:prstClr val="black"/>
                </a:solidFill>
                <a:latin typeface="Calibri"/>
              </a:rPr>
              <a:t> BUILDING </a:t>
            </a:r>
            <a:r>
              <a:rPr lang="en-CA" sz="4000" b="0" kern="1200" dirty="0" smtClean="0">
                <a:solidFill>
                  <a:prstClr val="black"/>
                </a:solidFill>
                <a:latin typeface="Calibri"/>
              </a:rPr>
              <a:t/>
            </a:r>
            <a:br>
              <a:rPr lang="en-CA" sz="4000" b="0" kern="1200" dirty="0" smtClean="0">
                <a:solidFill>
                  <a:prstClr val="black"/>
                </a:solidFill>
                <a:latin typeface="Calibri"/>
              </a:rPr>
            </a:br>
            <a:endParaRPr lang="de-DE" dirty="0" smtClean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23" y="6200775"/>
            <a:ext cx="18573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063" y="765304"/>
            <a:ext cx="1139304" cy="83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4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190" y="1743921"/>
            <a:ext cx="1058211" cy="1041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8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873" y="3051666"/>
            <a:ext cx="1375208" cy="1022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escription: Descripción: C:\Users\Public\Pictures\Marzo 25 - Primer Encuentro Fraunhofer\2013 Marzo 25 - Convencion Fraunhofer 4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494" y="4437287"/>
            <a:ext cx="1797874" cy="1587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 Llamada con línea 1"/>
          <p:cNvSpPr>
            <a:spLocks/>
          </p:cNvSpPr>
          <p:nvPr/>
        </p:nvSpPr>
        <p:spPr bwMode="auto">
          <a:xfrm>
            <a:off x="5186565" y="4937221"/>
            <a:ext cx="1642066" cy="1034130"/>
          </a:xfrm>
          <a:prstGeom prst="borderCallout1">
            <a:avLst>
              <a:gd name="adj1" fmla="val 18750"/>
              <a:gd name="adj2" fmla="val -8333"/>
              <a:gd name="adj3" fmla="val -61667"/>
              <a:gd name="adj4" fmla="val -50537"/>
            </a:avLst>
          </a:prstGeom>
          <a:gradFill rotWithShape="1">
            <a:gsLst>
              <a:gs pos="0">
                <a:srgbClr val="A9C8E0"/>
              </a:gs>
              <a:gs pos="35001">
                <a:srgbClr val="C4D8E8"/>
              </a:gs>
              <a:gs pos="100000">
                <a:srgbClr val="E8F0F7"/>
              </a:gs>
            </a:gsLst>
            <a:lin ang="16200000" scaled="1"/>
          </a:gradFill>
          <a:ln w="9525">
            <a:solidFill>
              <a:srgbClr val="006284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/>
          <a:lstStyle/>
          <a:p>
            <a:pPr algn="ctr">
              <a:buFont typeface="Wingdings" pitchFamily="2" charset="2"/>
              <a:buNone/>
              <a:defRPr/>
            </a:pPr>
            <a:r>
              <a:rPr lang="en-US" sz="1200" dirty="0">
                <a:latin typeface="Frutiger LT Com 55 Roman" pitchFamily="34" charset="0"/>
                <a:ea typeface="+mn-ea"/>
                <a:cs typeface="+mn-cs"/>
              </a:rPr>
              <a:t>Graduation Dates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en-US" sz="1200" dirty="0">
                <a:latin typeface="Frutiger LT Com 55 Roman" pitchFamily="34" charset="0"/>
                <a:ea typeface="+mn-ea"/>
                <a:cs typeface="+mn-cs"/>
              </a:rPr>
              <a:t>In 2013: 1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en-US" sz="1200" dirty="0">
                <a:latin typeface="Frutiger LT Com 55 Roman" pitchFamily="34" charset="0"/>
                <a:ea typeface="+mn-ea"/>
                <a:cs typeface="+mn-cs"/>
              </a:rPr>
              <a:t>In 2014: 8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en-US" sz="1200" dirty="0">
                <a:latin typeface="Frutiger LT Com 55 Roman" pitchFamily="34" charset="0"/>
                <a:ea typeface="+mn-ea"/>
                <a:cs typeface="+mn-cs"/>
              </a:rPr>
              <a:t>In 2015: 7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en-US" sz="1200" dirty="0">
                <a:latin typeface="Frutiger LT Com 55 Roman" pitchFamily="34" charset="0"/>
                <a:ea typeface="+mn-ea"/>
                <a:cs typeface="+mn-cs"/>
              </a:rPr>
              <a:t>In 2016: 3</a:t>
            </a:r>
          </a:p>
          <a:p>
            <a:pPr>
              <a:buFont typeface="Wingdings" pitchFamily="2" charset="2"/>
              <a:buNone/>
              <a:defRPr/>
            </a:pPr>
            <a:endParaRPr lang="en-US" sz="1600" dirty="0">
              <a:latin typeface="Frutiger LT Com 55 Roman" pitchFamily="34" charset="0"/>
              <a:ea typeface="+mn-ea"/>
              <a:cs typeface="+mn-cs"/>
            </a:endParaRPr>
          </a:p>
        </p:txBody>
      </p:sp>
      <p:graphicFrame>
        <p:nvGraphicFramePr>
          <p:cNvPr id="17" name="2 Gráfic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9259738"/>
              </p:ext>
            </p:extLst>
          </p:nvPr>
        </p:nvGraphicFramePr>
        <p:xfrm>
          <a:off x="430396" y="1431925"/>
          <a:ext cx="6562471" cy="452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Worksheet" r:id="rId9" imgW="8321761" imgH="5736833" progId="Excel.Sheet.8">
                  <p:embed/>
                </p:oleObj>
              </mc:Choice>
              <mc:Fallback>
                <p:oleObj name="Worksheet" r:id="rId9" imgW="8321761" imgH="5736833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396" y="1431925"/>
                        <a:ext cx="6562471" cy="452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017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0375" y="243836"/>
            <a:ext cx="8375650" cy="431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CA" sz="3600" b="1" kern="1200" dirty="0" smtClean="0">
                <a:solidFill>
                  <a:prstClr val="black"/>
                </a:solidFill>
                <a:latin typeface="Calibri"/>
              </a:rPr>
              <a:t>SCIENTIFIC EXCELLENCE  </a:t>
            </a:r>
            <a:endParaRPr lang="de-DE" dirty="0" smtClean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23" y="6200775"/>
            <a:ext cx="18573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9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043871"/>
              </p:ext>
            </p:extLst>
          </p:nvPr>
        </p:nvGraphicFramePr>
        <p:xfrm>
          <a:off x="367561" y="918388"/>
          <a:ext cx="7291286" cy="2272871"/>
        </p:xfrm>
        <a:graphic>
          <a:graphicData uri="http://schemas.openxmlformats.org/drawingml/2006/table">
            <a:tbl>
              <a:tblPr/>
              <a:tblGrid>
                <a:gridCol w="6034168"/>
                <a:gridCol w="1257118"/>
              </a:tblGrid>
              <a:tr h="2032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</a:rPr>
                        <a:t>Type of Publication</a:t>
                      </a:r>
                      <a:endParaRPr lang="es-CL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</a:rPr>
                        <a:t>Number</a:t>
                      </a:r>
                      <a:endParaRPr lang="es-CL" sz="1600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C96"/>
                    </a:solidFill>
                  </a:tcPr>
                </a:tc>
              </a:tr>
              <a:tr h="29565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Papers in peer reviewed journals</a:t>
                      </a:r>
                      <a:endParaRPr lang="es-CL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21</a:t>
                      </a:r>
                      <a:endParaRPr lang="es-CL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65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Highest</a:t>
                      </a:r>
                      <a:r>
                        <a:rPr lang="en-US" sz="16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 impact factor (Biomaterials)</a:t>
                      </a:r>
                      <a:endParaRPr lang="es-CL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7.6</a:t>
                      </a:r>
                      <a:endParaRPr lang="es-CL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65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L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Oral presentations at scientific meetings</a:t>
                      </a:r>
                      <a:endParaRPr lang="es-CL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1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29</a:t>
                      </a:r>
                      <a:endParaRPr lang="es-CL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65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Posters at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International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meetings</a:t>
                      </a:r>
                      <a:endParaRPr lang="es-CL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25</a:t>
                      </a:r>
                      <a:endParaRPr lang="es-CL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65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Posters at National meetings</a:t>
                      </a:r>
                      <a:endParaRPr lang="es-CL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12</a:t>
                      </a:r>
                      <a:endParaRPr lang="es-CL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65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L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Awards</a:t>
                      </a:r>
                      <a:r>
                        <a:rPr lang="es-CL" sz="16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 for posters /presentations</a:t>
                      </a:r>
                      <a:endParaRPr lang="es-CL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4</a:t>
                      </a:r>
                      <a:endParaRPr lang="es-CL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65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L" sz="16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Joint Papers with IME</a:t>
                      </a:r>
                      <a:endParaRPr lang="es-CL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L" sz="10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</a:t>
                      </a:r>
                      <a:endParaRPr lang="es-CL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1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243790"/>
            <a:ext cx="2986087" cy="1274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800" y="3144308"/>
            <a:ext cx="3987801" cy="114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4488921"/>
            <a:ext cx="2395007" cy="1559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1" y="4125913"/>
            <a:ext cx="3809999" cy="1100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5205413"/>
            <a:ext cx="3838575" cy="90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2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867" y="4910667"/>
            <a:ext cx="1097623" cy="1337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599" y="3798609"/>
            <a:ext cx="1524585" cy="891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4" y="552980"/>
            <a:ext cx="981604" cy="130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068" y="2076979"/>
            <a:ext cx="936944" cy="1326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439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0375" y="243836"/>
            <a:ext cx="8375650" cy="431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CA" sz="3600" b="1" dirty="0" smtClean="0">
                <a:solidFill>
                  <a:prstClr val="black"/>
                </a:solidFill>
                <a:latin typeface="Calibri"/>
              </a:rPr>
              <a:t>Training</a:t>
            </a:r>
            <a:endParaRPr lang="de-DE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020164"/>
            <a:ext cx="7438239" cy="511256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CA" sz="2400" b="1" dirty="0" smtClean="0">
                <a:solidFill>
                  <a:prstClr val="black"/>
                </a:solidFill>
                <a:latin typeface="Calibri"/>
              </a:rPr>
              <a:t>Professional Training  (</a:t>
            </a:r>
            <a:r>
              <a:rPr lang="en-CA" sz="2400" b="1" dirty="0" smtClean="0">
                <a:solidFill>
                  <a:srgbClr val="FF0000"/>
                </a:solidFill>
                <a:latin typeface="Calibri"/>
              </a:rPr>
              <a:t>596 training days</a:t>
            </a:r>
            <a:r>
              <a:rPr lang="en-CA" sz="2400" b="1" dirty="0" smtClean="0">
                <a:solidFill>
                  <a:prstClr val="black"/>
                </a:solidFill>
                <a:latin typeface="Calibri"/>
              </a:rPr>
              <a:t>)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CA" sz="2000" b="1" dirty="0" smtClean="0">
                <a:solidFill>
                  <a:prstClr val="black"/>
                </a:solidFill>
                <a:latin typeface="Calibri"/>
              </a:rPr>
              <a:t>Good laboratory practice workshop (all FCR-CSB members)</a:t>
            </a:r>
            <a:endParaRPr lang="en-CA" sz="2000" b="1" kern="1200" dirty="0" smtClean="0">
              <a:solidFill>
                <a:prstClr val="black"/>
              </a:solidFill>
              <a:latin typeface="Calibri"/>
            </a:endParaRPr>
          </a:p>
          <a:p>
            <a:pPr lvl="1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CA" sz="2000" b="1" kern="1200" dirty="0" smtClean="0">
                <a:solidFill>
                  <a:prstClr val="black"/>
                </a:solidFill>
                <a:latin typeface="Calibri"/>
              </a:rPr>
              <a:t>Advanced IP training (1 FCR-CSB member)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CA" sz="2000" b="1" kern="1200" dirty="0" smtClean="0">
                <a:solidFill>
                  <a:prstClr val="black"/>
                </a:solidFill>
                <a:latin typeface="Calibri"/>
              </a:rPr>
              <a:t>IP workshops (all FCR-CSB members)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CA" sz="2000" b="1" dirty="0" smtClean="0">
                <a:solidFill>
                  <a:prstClr val="black"/>
                </a:solidFill>
                <a:latin typeface="Calibri"/>
              </a:rPr>
              <a:t>Project management workshops (All project leaders)</a:t>
            </a:r>
            <a:endParaRPr lang="en-CA" sz="2000" b="1" kern="1200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CA" sz="2400" b="1" kern="1200" dirty="0" smtClean="0">
                <a:solidFill>
                  <a:prstClr val="black"/>
                </a:solidFill>
                <a:latin typeface="Calibri"/>
              </a:rPr>
              <a:t>Scientific Training  (</a:t>
            </a:r>
            <a:r>
              <a:rPr lang="en-CA" sz="2400" b="1" kern="1200" dirty="0" smtClean="0">
                <a:solidFill>
                  <a:srgbClr val="FF0000"/>
                </a:solidFill>
                <a:latin typeface="Calibri"/>
              </a:rPr>
              <a:t>2499 training days</a:t>
            </a:r>
            <a:r>
              <a:rPr lang="en-CA" sz="2400" b="1" kern="1200" dirty="0" smtClean="0">
                <a:solidFill>
                  <a:prstClr val="black"/>
                </a:solidFill>
                <a:latin typeface="Calibri"/>
              </a:rPr>
              <a:t>)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CA" sz="2000" b="1" dirty="0" smtClean="0">
                <a:solidFill>
                  <a:prstClr val="black"/>
                </a:solidFill>
                <a:latin typeface="Calibri"/>
              </a:rPr>
              <a:t>Attendance at scientific meetings, seminars, workshops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CA" sz="2000" b="1" dirty="0" smtClean="0">
                <a:solidFill>
                  <a:prstClr val="black"/>
                </a:solidFill>
                <a:latin typeface="Calibri"/>
              </a:rPr>
              <a:t>A total of 106 meetings attended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CA" sz="2400" b="1" dirty="0" smtClean="0">
                <a:solidFill>
                  <a:prstClr val="black"/>
                </a:solidFill>
                <a:latin typeface="Calibri"/>
              </a:rPr>
              <a:t>Co-organization of </a:t>
            </a:r>
            <a:r>
              <a:rPr lang="en-CA" sz="2400" b="1" dirty="0">
                <a:solidFill>
                  <a:prstClr val="black"/>
                </a:solidFill>
                <a:latin typeface="Calibri"/>
              </a:rPr>
              <a:t>s</a:t>
            </a:r>
            <a:r>
              <a:rPr lang="en-CA" sz="2400" b="1" dirty="0" smtClean="0">
                <a:solidFill>
                  <a:prstClr val="black"/>
                </a:solidFill>
                <a:latin typeface="Calibri"/>
              </a:rPr>
              <a:t>cientific meetings and workshops</a:t>
            </a:r>
            <a:r>
              <a:rPr lang="en-CA" sz="2000" b="1" dirty="0" smtClean="0">
                <a:solidFill>
                  <a:prstClr val="black"/>
                </a:solidFill>
                <a:latin typeface="Calibri"/>
              </a:rPr>
              <a:t> 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CA" sz="2000" b="1" kern="1200" dirty="0" smtClean="0">
                <a:solidFill>
                  <a:srgbClr val="FF0000"/>
                </a:solidFill>
                <a:latin typeface="Calibri"/>
              </a:rPr>
              <a:t>10 meetings and workshops co-organised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CA" sz="2400" b="1" dirty="0" smtClean="0">
                <a:solidFill>
                  <a:prstClr val="black"/>
                </a:solidFill>
                <a:latin typeface="Calibri"/>
              </a:rPr>
              <a:t>Scientific exchange meeting of all FCR-CSB staff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CA" sz="2000" b="1" kern="1200" dirty="0" smtClean="0">
                <a:solidFill>
                  <a:srgbClr val="FF0000"/>
                </a:solidFill>
                <a:latin typeface="Calibri"/>
              </a:rPr>
              <a:t>80 members participated in one day event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CA" sz="2000" b="1" dirty="0" smtClean="0">
                <a:solidFill>
                  <a:srgbClr val="FF0000"/>
                </a:solidFill>
                <a:latin typeface="Calibri"/>
              </a:rPr>
              <a:t>Second event being planned</a:t>
            </a:r>
            <a:endParaRPr lang="en-CA" sz="2000" b="1" kern="1200" dirty="0" smtClean="0">
              <a:solidFill>
                <a:srgbClr val="FF0000"/>
              </a:solidFill>
              <a:latin typeface="Calibri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CA" sz="2000" b="1" kern="1200" dirty="0" smtClean="0">
              <a:solidFill>
                <a:srgbClr val="FF0000"/>
              </a:solidFill>
              <a:latin typeface="Calibri"/>
            </a:endParaRPr>
          </a:p>
          <a:p>
            <a:pPr lvl="1"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CA" sz="2000" b="1" kern="1200" dirty="0" smtClean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580" name="Picture 10" descr="13-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2737552"/>
            <a:ext cx="1092200" cy="747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7" descr="127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4566352"/>
            <a:ext cx="98425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8" descr="126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822251"/>
            <a:ext cx="984250" cy="742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6" descr="424-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1748724"/>
            <a:ext cx="98425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5" descr="127-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3645454"/>
            <a:ext cx="984250" cy="7223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9" descr="esteban_men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5471227"/>
            <a:ext cx="98425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23" y="6200775"/>
            <a:ext cx="18573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741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39738" y="360000"/>
            <a:ext cx="8234362" cy="738905"/>
          </a:xfrm>
        </p:spPr>
        <p:txBody>
          <a:bodyPr/>
          <a:lstStyle/>
          <a:p>
            <a:pPr algn="ctr"/>
            <a:r>
              <a:rPr lang="de-DE" sz="3600" b="1" dirty="0" smtClean="0"/>
              <a:t>FRAUNHOFER GESELLSCHAFT</a:t>
            </a:r>
            <a:r>
              <a:rPr lang="de-DE" sz="2400" b="1" dirty="0" smtClean="0"/>
              <a:t> </a:t>
            </a:r>
            <a:br>
              <a:rPr lang="de-DE" sz="2400" b="1" dirty="0" smtClean="0"/>
            </a:br>
            <a:endParaRPr lang="de-DE" sz="2400" b="1" dirty="0"/>
          </a:p>
        </p:txBody>
      </p:sp>
      <p:sp>
        <p:nvSpPr>
          <p:cNvPr id="58371" name="Inhaltsplatzhalter 7"/>
          <p:cNvSpPr>
            <a:spLocks noGrp="1"/>
          </p:cNvSpPr>
          <p:nvPr>
            <p:ph idx="1"/>
          </p:nvPr>
        </p:nvSpPr>
        <p:spPr>
          <a:xfrm>
            <a:off x="3759992" y="1091128"/>
            <a:ext cx="5799319" cy="5118841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000" b="1" dirty="0" smtClean="0">
                <a:solidFill>
                  <a:srgbClr val="1B9C7D"/>
                </a:solidFill>
              </a:rPr>
              <a:t>Fraunhofer is the largest application-oriented  Research Organization in Europe.</a:t>
            </a:r>
          </a:p>
          <a:p>
            <a:pPr eaLnBrk="1" hangingPunct="1"/>
            <a:r>
              <a:rPr lang="en-US" sz="2000" b="1" dirty="0" smtClean="0"/>
              <a:t>Fraunhofer provides research support for new products or services for German Industry</a:t>
            </a:r>
          </a:p>
          <a:p>
            <a:pPr eaLnBrk="1" hangingPunct="1"/>
            <a:r>
              <a:rPr lang="en-US" sz="2000" b="1" dirty="0" smtClean="0"/>
              <a:t>Focus is on practical solutions:</a:t>
            </a:r>
          </a:p>
          <a:p>
            <a:pPr eaLnBrk="1" hangingPunct="1"/>
            <a:r>
              <a:rPr lang="en-US" sz="2000" b="1" i="1" dirty="0"/>
              <a:t>Health and Environment , Safety and Security,  Information and Communication, </a:t>
            </a:r>
            <a:r>
              <a:rPr lang="en-US" sz="2000" b="1" i="1" dirty="0" smtClean="0"/>
              <a:t>Mobility and Transportation, </a:t>
            </a:r>
            <a:r>
              <a:rPr lang="en-US" sz="2000" b="1" i="1" dirty="0"/>
              <a:t>Energy and Water</a:t>
            </a:r>
          </a:p>
          <a:p>
            <a:pPr eaLnBrk="1" hangingPunct="1"/>
            <a:r>
              <a:rPr lang="en-US" sz="2000" b="1" dirty="0" smtClean="0"/>
              <a:t>Fraunhofer in numbers</a:t>
            </a:r>
          </a:p>
          <a:p>
            <a:pPr marL="457200" lvl="1" indent="0" eaLnBrk="1" hangingPunct="1">
              <a:buNone/>
            </a:pPr>
            <a:r>
              <a:rPr lang="en-US" sz="2000" b="1" dirty="0" smtClean="0"/>
              <a:t>67 Institutes: 23. 000 scientists &amp; engineers</a:t>
            </a:r>
          </a:p>
          <a:p>
            <a:pPr marL="457200" lvl="1" indent="0" eaLnBrk="1" hangingPunct="1">
              <a:buNone/>
            </a:pPr>
            <a:r>
              <a:rPr lang="en-US" sz="2000" b="1" dirty="0" smtClean="0"/>
              <a:t>Budget: Euro 2 billon budget, 1.6 </a:t>
            </a:r>
            <a:r>
              <a:rPr lang="en-US" sz="2000" b="1" dirty="0" err="1" smtClean="0"/>
              <a:t>bil</a:t>
            </a:r>
            <a:r>
              <a:rPr lang="en-US" sz="2000" b="1" dirty="0" smtClean="0"/>
              <a:t> from contract research </a:t>
            </a:r>
          </a:p>
          <a:p>
            <a:pPr eaLnBrk="1" hangingPunct="1"/>
            <a:r>
              <a:rPr lang="en-US" sz="2000" b="1" dirty="0" err="1" smtClean="0"/>
              <a:t>Fraunhofer</a:t>
            </a:r>
            <a:r>
              <a:rPr lang="en-US" sz="2000" b="1" dirty="0" smtClean="0"/>
              <a:t> works with large, medium and 		small companies as well as government</a:t>
            </a:r>
            <a:endParaRPr lang="en-US" sz="2000" dirty="0" smtClean="0"/>
          </a:p>
        </p:txBody>
      </p:sp>
      <p:pic>
        <p:nvPicPr>
          <p:cNvPr id="58372" name="Inhaltsplatzhalter 9" descr="Fraunhofer-Map Deutschland_ IUK Group.ai"/>
          <p:cNvPicPr>
            <a:picLocks noChangeAspect="1"/>
          </p:cNvPicPr>
          <p:nvPr/>
        </p:nvPicPr>
        <p:blipFill>
          <a:blip r:embed="rId2"/>
          <a:srcRect l="18" t="14178" r="916"/>
          <a:stretch>
            <a:fillRect/>
          </a:stretch>
        </p:blipFill>
        <p:spPr bwMode="auto">
          <a:xfrm>
            <a:off x="-94321" y="1091128"/>
            <a:ext cx="4114800" cy="504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23" y="6200775"/>
            <a:ext cx="18573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Line 2"/>
          <p:cNvSpPr>
            <a:spLocks noChangeShapeType="1"/>
          </p:cNvSpPr>
          <p:nvPr/>
        </p:nvSpPr>
        <p:spPr bwMode="auto">
          <a:xfrm>
            <a:off x="460375" y="2889250"/>
            <a:ext cx="8237538" cy="0"/>
          </a:xfrm>
          <a:prstGeom prst="line">
            <a:avLst/>
          </a:prstGeom>
          <a:noFill/>
          <a:ln w="12700">
            <a:solidFill>
              <a:srgbClr val="179C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/>
            <a:endParaRPr lang="en-CA" smtClean="0">
              <a:solidFill>
                <a:srgbClr val="000000"/>
              </a:solidFill>
              <a:latin typeface="Frutiger LT Com 55 Roman" pitchFamily="34" charset="0"/>
              <a:ea typeface="ＭＳ Ｐゴシック" pitchFamily="34" charset="-128"/>
            </a:endParaRPr>
          </a:p>
        </p:txBody>
      </p:sp>
      <p:sp>
        <p:nvSpPr>
          <p:cNvPr id="81922" name="Line 3"/>
          <p:cNvSpPr>
            <a:spLocks noChangeShapeType="1"/>
          </p:cNvSpPr>
          <p:nvPr/>
        </p:nvSpPr>
        <p:spPr bwMode="auto">
          <a:xfrm>
            <a:off x="468313" y="612775"/>
            <a:ext cx="8229600" cy="0"/>
          </a:xfrm>
          <a:prstGeom prst="line">
            <a:avLst/>
          </a:prstGeom>
          <a:noFill/>
          <a:ln w="50800">
            <a:solidFill>
              <a:srgbClr val="179C7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/>
            <a:endParaRPr lang="en-CA" smtClean="0">
              <a:solidFill>
                <a:srgbClr val="000000"/>
              </a:solidFill>
              <a:latin typeface="Frutiger LT Com 55 Roman" pitchFamily="34" charset="0"/>
              <a:ea typeface="ＭＳ Ｐゴシック" pitchFamily="34" charset="-128"/>
            </a:endParaRP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1620838" y="1095375"/>
            <a:ext cx="530225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en-GB" sz="2800" smtClean="0">
                <a:solidFill>
                  <a:srgbClr val="000000"/>
                </a:solidFill>
              </a:rPr>
              <a:t>If everything is under control you are just not driving </a:t>
            </a:r>
          </a:p>
          <a:p>
            <a:pPr defTabSz="914400" eaLnBrk="1" hangingPunct="1">
              <a:defRPr/>
            </a:pPr>
            <a:r>
              <a:rPr lang="en-GB" sz="2800" smtClean="0">
                <a:solidFill>
                  <a:srgbClr val="000000"/>
                </a:solidFill>
              </a:rPr>
              <a:t>fast enough.</a:t>
            </a:r>
          </a:p>
        </p:txBody>
      </p:sp>
      <p:pic>
        <p:nvPicPr>
          <p:cNvPr id="81924" name="Picture 5" descr="MossAgrB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50" y="3170238"/>
            <a:ext cx="1882775" cy="236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5" name="AutoShape 6" descr="moss"/>
          <p:cNvSpPr>
            <a:spLocks noChangeAspect="1" noChangeArrowheads="1"/>
          </p:cNvSpPr>
          <p:nvPr/>
        </p:nvSpPr>
        <p:spPr bwMode="auto">
          <a:xfrm>
            <a:off x="3268663" y="3875088"/>
            <a:ext cx="2022475" cy="298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endParaRPr lang="en-US" smtClean="0">
              <a:solidFill>
                <a:srgbClr val="000000"/>
              </a:solidFill>
              <a:latin typeface="Frutiger LT Com 55 Roman" pitchFamily="34" charset="0"/>
              <a:ea typeface="ＭＳ Ｐゴシック" pitchFamily="34" charset="-128"/>
            </a:endParaRPr>
          </a:p>
        </p:txBody>
      </p:sp>
      <p:pic>
        <p:nvPicPr>
          <p:cNvPr id="81926" name="Picture 7" descr="Moss61b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3479800"/>
            <a:ext cx="2994025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5419725" y="4708525"/>
            <a:ext cx="240823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9pPr>
          </a:lstStyle>
          <a:p>
            <a:pPr defTabSz="914400" eaLnBrk="1" hangingPunct="1">
              <a:defRPr/>
            </a:pPr>
            <a:r>
              <a:rPr lang="de-DE" sz="1600" b="1" smtClean="0">
                <a:solidFill>
                  <a:srgbClr val="000000"/>
                </a:solidFill>
                <a:latin typeface="Frutiger 45 Light" charset="0"/>
              </a:rPr>
              <a:t>Stirling Moss</a:t>
            </a:r>
          </a:p>
          <a:p>
            <a:pPr defTabSz="914400" eaLnBrk="1" hangingPunct="1">
              <a:defRPr/>
            </a:pPr>
            <a:r>
              <a:rPr lang="de-DE" sz="1600" b="1" smtClean="0">
                <a:solidFill>
                  <a:srgbClr val="000000"/>
                </a:solidFill>
                <a:latin typeface="Frutiger 45 Light" charset="0"/>
              </a:rPr>
              <a:t>(automobile racer, </a:t>
            </a:r>
          </a:p>
          <a:p>
            <a:pPr defTabSz="914400" eaLnBrk="1" hangingPunct="1">
              <a:defRPr/>
            </a:pPr>
            <a:r>
              <a:rPr lang="de-DE" sz="1600" b="1" smtClean="0">
                <a:solidFill>
                  <a:srgbClr val="000000"/>
                </a:solidFill>
                <a:latin typeface="Frutiger 45 Light" charset="0"/>
              </a:rPr>
              <a:t>born 1929)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23" y="6200775"/>
            <a:ext cx="18573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3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43881" y="243836"/>
            <a:ext cx="8375650" cy="431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CA" sz="3600" b="1" dirty="0" smtClean="0">
                <a:solidFill>
                  <a:prstClr val="black"/>
                </a:solidFill>
                <a:latin typeface="Calibri"/>
              </a:rPr>
              <a:t>SUMMARY</a:t>
            </a:r>
            <a:endParaRPr lang="de-DE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645886"/>
            <a:ext cx="7438239" cy="5112568"/>
          </a:xfrm>
        </p:spPr>
        <p:txBody>
          <a:bodyPr/>
          <a:lstStyle/>
          <a:p>
            <a:pPr marL="0" indent="0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  <a:defRPr/>
            </a:pPr>
            <a:endParaRPr lang="en-CA" sz="2000" b="1" kern="1200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itchFamily="34" charset="0"/>
              <a:buChar char="•"/>
              <a:defRPr/>
            </a:pPr>
            <a:r>
              <a:rPr lang="en-CA" sz="2400" b="1" dirty="0" smtClean="0">
                <a:solidFill>
                  <a:prstClr val="black"/>
                </a:solidFill>
                <a:latin typeface="Calibri"/>
              </a:rPr>
              <a:t>FCR- CSB has made an impact in Chile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CA" sz="2000" b="1" dirty="0" smtClean="0">
                <a:solidFill>
                  <a:prstClr val="black"/>
                </a:solidFill>
                <a:latin typeface="Calibri"/>
              </a:rPr>
              <a:t>Strong player in the Biotechnologies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CA" sz="2000" b="1" dirty="0" smtClean="0">
                <a:solidFill>
                  <a:prstClr val="black"/>
                </a:solidFill>
                <a:latin typeface="Calibri"/>
              </a:rPr>
              <a:t>Established an extensive network of collaborations with new players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CA" sz="2000" b="1" dirty="0" smtClean="0">
                <a:solidFill>
                  <a:prstClr val="black"/>
                </a:solidFill>
                <a:latin typeface="Calibri"/>
              </a:rPr>
              <a:t>Public recognition</a:t>
            </a: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itchFamily="34" charset="0"/>
              <a:buChar char="•"/>
              <a:defRPr/>
            </a:pPr>
            <a:r>
              <a:rPr lang="en-CA" sz="2400" b="1" dirty="0" smtClean="0">
                <a:solidFill>
                  <a:prstClr val="black"/>
                </a:solidFill>
                <a:latin typeface="Calibri"/>
              </a:rPr>
              <a:t>Excellence in science is strong driver</a:t>
            </a: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itchFamily="34" charset="0"/>
              <a:buChar char="•"/>
              <a:defRPr/>
            </a:pPr>
            <a:r>
              <a:rPr lang="en-CA" sz="2400" b="1" dirty="0" smtClean="0">
                <a:solidFill>
                  <a:prstClr val="black"/>
                </a:solidFill>
                <a:latin typeface="Calibri"/>
              </a:rPr>
              <a:t>IP development is key</a:t>
            </a: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itchFamily="34" charset="0"/>
              <a:buChar char="•"/>
              <a:defRPr/>
            </a:pPr>
            <a:r>
              <a:rPr lang="en-CA" sz="2400" b="1" dirty="0" smtClean="0">
                <a:solidFill>
                  <a:prstClr val="black"/>
                </a:solidFill>
                <a:latin typeface="Calibri"/>
              </a:rPr>
              <a:t>Proven Technology Transfer Model </a:t>
            </a: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itchFamily="34" charset="0"/>
              <a:buChar char="•"/>
              <a:defRPr/>
            </a:pPr>
            <a:r>
              <a:rPr lang="en-CA" sz="2400" b="1" dirty="0" smtClean="0">
                <a:solidFill>
                  <a:prstClr val="black"/>
                </a:solidFill>
                <a:latin typeface="Calibri"/>
              </a:rPr>
              <a:t>Excellent employer</a:t>
            </a: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itchFamily="34" charset="0"/>
              <a:buChar char="•"/>
              <a:defRPr/>
            </a:pPr>
            <a:endParaRPr lang="en-CA" sz="2400" b="1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buClrTx/>
              <a:buFont typeface="Arial" pitchFamily="34" charset="0"/>
              <a:buChar char="•"/>
              <a:defRPr/>
            </a:pPr>
            <a:r>
              <a:rPr lang="en-CA" sz="2400" b="1" dirty="0" smtClean="0">
                <a:solidFill>
                  <a:prstClr val="black"/>
                </a:solidFill>
                <a:latin typeface="Calibri"/>
              </a:rPr>
              <a:t>CORFO base funding was key to achievements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CA" sz="2400" b="1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CA" sz="2000" b="1" dirty="0" smtClean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CA" sz="2000" b="1" dirty="0" smtClean="0">
              <a:solidFill>
                <a:prstClr val="black"/>
              </a:solidFill>
              <a:latin typeface="Calibri"/>
            </a:endParaRP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CA" sz="2000" b="1" dirty="0" smtClean="0">
              <a:solidFill>
                <a:prstClr val="black"/>
              </a:solidFill>
              <a:latin typeface="Calibri"/>
            </a:endParaRPr>
          </a:p>
          <a:p>
            <a:pPr marL="0" indent="0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  <a:defRPr/>
            </a:pPr>
            <a:endParaRPr lang="en-CA" sz="2000" b="1" kern="1200" dirty="0" smtClean="0">
              <a:solidFill>
                <a:prstClr val="black"/>
              </a:solidFill>
              <a:latin typeface="Calibri"/>
            </a:endParaRPr>
          </a:p>
          <a:p>
            <a:pPr marL="0" indent="0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  <a:defRPr/>
            </a:pPr>
            <a:endParaRPr lang="en-CA" sz="2000" b="1" dirty="0" smtClean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580" name="Picture 10" descr="13-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2737552"/>
            <a:ext cx="1092200" cy="747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7" descr="127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4566352"/>
            <a:ext cx="98425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8" descr="126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822251"/>
            <a:ext cx="984250" cy="742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6" descr="424-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1748724"/>
            <a:ext cx="98425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5" descr="127-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3645454"/>
            <a:ext cx="984250" cy="7223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9" descr="esteban_men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5471227"/>
            <a:ext cx="98425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23" y="6200775"/>
            <a:ext cx="18573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501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0375" y="1449388"/>
            <a:ext cx="8223250" cy="4092575"/>
          </a:xfrm>
        </p:spPr>
        <p:txBody>
          <a:bodyPr/>
          <a:lstStyle/>
          <a:p>
            <a:pPr marL="0" indent="0" algn="ctr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  <a:defRPr/>
            </a:pPr>
            <a:r>
              <a:rPr lang="en-CA" sz="2400" kern="1200" dirty="0" smtClean="0">
                <a:solidFill>
                  <a:prstClr val="black"/>
                </a:solidFill>
                <a:latin typeface="Calibri"/>
              </a:rPr>
              <a:t>Wolfgang Schuch</a:t>
            </a:r>
          </a:p>
          <a:p>
            <a:pPr marL="0" indent="0" algn="ctr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  <a:defRPr/>
            </a:pPr>
            <a:r>
              <a:rPr lang="en-CA" sz="2400" kern="1200" dirty="0" smtClean="0">
                <a:solidFill>
                  <a:prstClr val="black"/>
                </a:solidFill>
                <a:latin typeface="Calibri"/>
              </a:rPr>
              <a:t>Executive Secretary</a:t>
            </a:r>
          </a:p>
          <a:p>
            <a:pPr marL="0" indent="0" algn="ctr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  <a:defRPr/>
            </a:pPr>
            <a:r>
              <a:rPr lang="en-CA" sz="2400" kern="1200" dirty="0" smtClean="0">
                <a:solidFill>
                  <a:prstClr val="black"/>
                </a:solidFill>
                <a:latin typeface="Calibri"/>
              </a:rPr>
              <a:t>Fraunhofer Chile Research Foundation</a:t>
            </a:r>
          </a:p>
          <a:p>
            <a:pPr marL="0" indent="0" algn="ctr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  <a:defRPr/>
            </a:pPr>
            <a:r>
              <a:rPr lang="en-CA" sz="2400" dirty="0" smtClean="0">
                <a:solidFill>
                  <a:prstClr val="black"/>
                </a:solidFill>
                <a:latin typeface="Calibri"/>
              </a:rPr>
              <a:t>Center for Systems Biotechnology</a:t>
            </a:r>
            <a:endParaRPr lang="en-CA" sz="2400" kern="1200" dirty="0" smtClean="0">
              <a:solidFill>
                <a:prstClr val="black"/>
              </a:solidFill>
              <a:latin typeface="Calibri"/>
            </a:endParaRPr>
          </a:p>
          <a:p>
            <a:pPr marL="0" indent="0" algn="ctr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  <a:defRPr/>
            </a:pPr>
            <a:r>
              <a:rPr lang="en-CA" sz="2400" kern="1200" dirty="0" smtClean="0">
                <a:solidFill>
                  <a:prstClr val="black"/>
                </a:solidFill>
                <a:latin typeface="Calibri"/>
              </a:rPr>
              <a:t>Sánchez </a:t>
            </a:r>
            <a:r>
              <a:rPr lang="en-CA" sz="2400" kern="1200" dirty="0" err="1" smtClean="0">
                <a:solidFill>
                  <a:prstClr val="black"/>
                </a:solidFill>
                <a:latin typeface="Calibri"/>
              </a:rPr>
              <a:t>Fontecilla</a:t>
            </a:r>
            <a:r>
              <a:rPr lang="en-CA" sz="2400" kern="1200" dirty="0" smtClean="0">
                <a:solidFill>
                  <a:prstClr val="black"/>
                </a:solidFill>
                <a:latin typeface="Calibri"/>
              </a:rPr>
              <a:t> 310, </a:t>
            </a:r>
            <a:r>
              <a:rPr lang="en-CA" sz="2400" kern="1200" dirty="0" err="1" smtClean="0">
                <a:solidFill>
                  <a:prstClr val="black"/>
                </a:solidFill>
                <a:latin typeface="Calibri"/>
              </a:rPr>
              <a:t>Piso</a:t>
            </a:r>
            <a:r>
              <a:rPr lang="en-CA" sz="2400" kern="1200" dirty="0" smtClean="0">
                <a:solidFill>
                  <a:prstClr val="black"/>
                </a:solidFill>
                <a:latin typeface="Calibri"/>
              </a:rPr>
              <a:t> 14</a:t>
            </a:r>
          </a:p>
          <a:p>
            <a:pPr marL="0" indent="0" algn="ctr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  <a:defRPr/>
            </a:pPr>
            <a:r>
              <a:rPr lang="en-CA" sz="2400" kern="1200" dirty="0" smtClean="0">
                <a:solidFill>
                  <a:prstClr val="black"/>
                </a:solidFill>
                <a:latin typeface="Calibri"/>
              </a:rPr>
              <a:t>Las Condes, Santiago, Chile</a:t>
            </a:r>
          </a:p>
          <a:p>
            <a:pPr marL="0" indent="0" algn="ctr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  <a:defRPr/>
            </a:pPr>
            <a:r>
              <a:rPr lang="en-CA" sz="2400" b="1" kern="1200" dirty="0" smtClean="0">
                <a:solidFill>
                  <a:prstClr val="black"/>
                </a:solidFill>
                <a:latin typeface="Calibri"/>
                <a:hlinkClick r:id="rId2"/>
              </a:rPr>
              <a:t>Wolfgang.schuch@fraunhofer.cl</a:t>
            </a:r>
            <a:endParaRPr lang="en-CA" sz="2400" b="1" kern="1200" dirty="0" smtClean="0">
              <a:solidFill>
                <a:prstClr val="black"/>
              </a:solidFill>
              <a:latin typeface="Calibri"/>
            </a:endParaRPr>
          </a:p>
          <a:p>
            <a:pPr marL="0" indent="0" algn="ctr" eaLnBrk="1" fontAlgn="auto" hangingPunct="1">
              <a:spcBef>
                <a:spcPct val="20000"/>
              </a:spcBef>
              <a:spcAft>
                <a:spcPts val="0"/>
              </a:spcAft>
              <a:buClrTx/>
              <a:buNone/>
              <a:defRPr/>
            </a:pPr>
            <a:r>
              <a:rPr lang="en-CA" sz="2400" b="1" kern="1200" dirty="0" smtClean="0">
                <a:solidFill>
                  <a:prstClr val="black"/>
                </a:solidFill>
                <a:latin typeface="Calibri"/>
              </a:rPr>
              <a:t>56 96 597 9364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CA" sz="3600" b="1" kern="1200" dirty="0" smtClean="0">
                <a:solidFill>
                  <a:prstClr val="black"/>
                </a:solidFill>
                <a:latin typeface="Calibri"/>
              </a:rPr>
              <a:t>Contact Details</a:t>
            </a:r>
            <a:endParaRPr lang="en-CA" sz="3600" b="1" dirty="0"/>
          </a:p>
        </p:txBody>
      </p:sp>
      <p:pic>
        <p:nvPicPr>
          <p:cNvPr id="56324" name="Picture 7" descr="nutri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065838"/>
            <a:ext cx="1087438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23" y="6200775"/>
            <a:ext cx="18573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20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460375" y="5602288"/>
            <a:ext cx="107950" cy="107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2" rIns="91422" bIns="45712" anchor="ctr"/>
          <a:lstStyle/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593725" y="5578702"/>
            <a:ext cx="2779713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200" dirty="0">
                <a:solidFill>
                  <a:srgbClr val="000000"/>
                </a:solidFill>
              </a:rPr>
              <a:t>Subsidiary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632302" y="5588227"/>
            <a:ext cx="1350962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200" dirty="0">
                <a:solidFill>
                  <a:srgbClr val="000000"/>
                </a:solidFill>
              </a:rPr>
              <a:t>Center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2484438" y="5611813"/>
            <a:ext cx="107950" cy="107950"/>
          </a:xfrm>
          <a:prstGeom prst="rect">
            <a:avLst/>
          </a:prstGeom>
          <a:solidFill>
            <a:srgbClr val="FDC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2" rIns="91422" bIns="45712" anchor="ctr"/>
          <a:lstStyle/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598488" y="5830888"/>
            <a:ext cx="2474912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sz="1200" dirty="0">
                <a:solidFill>
                  <a:srgbClr val="000000"/>
                </a:solidFill>
              </a:rPr>
              <a:t>Representative Office</a:t>
            </a: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460375" y="5868988"/>
            <a:ext cx="107950" cy="1079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2" rIns="91422" bIns="45712" anchor="ctr"/>
          <a:lstStyle/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2611438" y="5835650"/>
            <a:ext cx="1952625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sz="1200" dirty="0">
                <a:solidFill>
                  <a:srgbClr val="000000"/>
                </a:solidFill>
              </a:rPr>
              <a:t>Senior Advisor</a:t>
            </a: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2489200" y="5873750"/>
            <a:ext cx="98425" cy="10795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2" rIns="91422" bIns="45712" anchor="ctr"/>
          <a:lstStyle/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4284663" y="5583238"/>
            <a:ext cx="3798887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sz="1200" dirty="0">
                <a:solidFill>
                  <a:srgbClr val="000000"/>
                </a:solidFill>
              </a:rPr>
              <a:t>Project </a:t>
            </a:r>
            <a:r>
              <a:rPr lang="de-DE" sz="1200" dirty="0" smtClean="0">
                <a:solidFill>
                  <a:srgbClr val="000000"/>
                </a:solidFill>
              </a:rPr>
              <a:t>Center/ </a:t>
            </a:r>
            <a:r>
              <a:rPr lang="de-DE" sz="1200" dirty="0">
                <a:solidFill>
                  <a:srgbClr val="000000"/>
                </a:solidFill>
              </a:rPr>
              <a:t>Strategic Cooperation</a:t>
            </a:r>
          </a:p>
        </p:txBody>
      </p:sp>
      <p:sp>
        <p:nvSpPr>
          <p:cNvPr id="9228" name="Rectangle 12"/>
          <p:cNvSpPr>
            <a:spLocks noChangeArrowheads="1"/>
          </p:cNvSpPr>
          <p:nvPr/>
        </p:nvSpPr>
        <p:spPr bwMode="auto">
          <a:xfrm>
            <a:off x="4151313" y="5611813"/>
            <a:ext cx="107950" cy="107950"/>
          </a:xfrm>
          <a:prstGeom prst="rect">
            <a:avLst/>
          </a:prstGeom>
          <a:solidFill>
            <a:srgbClr val="39378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2" rIns="91422" bIns="45712" anchor="ctr"/>
          <a:lstStyle/>
          <a:p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9229" name="Picture 14" descr="FhG-Welt_Deutschland_gru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896938"/>
            <a:ext cx="8223250" cy="457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0" name="Text Box 15"/>
          <p:cNvSpPr txBox="1">
            <a:spLocks noChangeArrowheads="1"/>
          </p:cNvSpPr>
          <p:nvPr/>
        </p:nvSpPr>
        <p:spPr bwMode="auto">
          <a:xfrm>
            <a:off x="5137150" y="2527300"/>
            <a:ext cx="790575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17999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000" b="1" dirty="0">
                <a:solidFill>
                  <a:srgbClr val="000000"/>
                </a:solidFill>
                <a:latin typeface="Frutiger LT Com 45 Light" pitchFamily="34" charset="0"/>
              </a:rPr>
              <a:t>Dubai</a:t>
            </a:r>
          </a:p>
        </p:txBody>
      </p:sp>
      <p:sp>
        <p:nvSpPr>
          <p:cNvPr id="9231" name="Text Box 16"/>
          <p:cNvSpPr txBox="1">
            <a:spLocks noChangeArrowheads="1"/>
          </p:cNvSpPr>
          <p:nvPr/>
        </p:nvSpPr>
        <p:spPr bwMode="auto">
          <a:xfrm>
            <a:off x="5673725" y="2900363"/>
            <a:ext cx="792163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17999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000" b="1" dirty="0">
                <a:solidFill>
                  <a:srgbClr val="000000"/>
                </a:solidFill>
                <a:latin typeface="Frutiger LT Com 45 Light" pitchFamily="34" charset="0"/>
              </a:rPr>
              <a:t>Bangalore</a:t>
            </a:r>
          </a:p>
        </p:txBody>
      </p:sp>
      <p:sp>
        <p:nvSpPr>
          <p:cNvPr id="9232" name="Text Box 17"/>
          <p:cNvSpPr txBox="1">
            <a:spLocks noChangeArrowheads="1"/>
          </p:cNvSpPr>
          <p:nvPr/>
        </p:nvSpPr>
        <p:spPr bwMode="auto">
          <a:xfrm>
            <a:off x="6546850" y="3448050"/>
            <a:ext cx="792163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17999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000" b="1" dirty="0">
                <a:solidFill>
                  <a:srgbClr val="000000"/>
                </a:solidFill>
                <a:latin typeface="Frutiger LT Com 45 Light" pitchFamily="34" charset="0"/>
              </a:rPr>
              <a:t>Jakarta</a:t>
            </a:r>
          </a:p>
        </p:txBody>
      </p:sp>
      <p:sp>
        <p:nvSpPr>
          <p:cNvPr id="9233" name="Text Box 18"/>
          <p:cNvSpPr txBox="1">
            <a:spLocks noChangeArrowheads="1"/>
          </p:cNvSpPr>
          <p:nvPr/>
        </p:nvSpPr>
        <p:spPr bwMode="auto">
          <a:xfrm>
            <a:off x="6203950" y="1960563"/>
            <a:ext cx="790575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17999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000" b="1" dirty="0">
                <a:solidFill>
                  <a:srgbClr val="000000"/>
                </a:solidFill>
                <a:latin typeface="Frutiger LT Com 45 Light" pitchFamily="34" charset="0"/>
              </a:rPr>
              <a:t>Beijing</a:t>
            </a:r>
          </a:p>
        </p:txBody>
      </p:sp>
      <p:sp>
        <p:nvSpPr>
          <p:cNvPr id="9234" name="Text Box 19"/>
          <p:cNvSpPr txBox="1">
            <a:spLocks noChangeArrowheads="1"/>
          </p:cNvSpPr>
          <p:nvPr/>
        </p:nvSpPr>
        <p:spPr bwMode="auto">
          <a:xfrm>
            <a:off x="6829425" y="1908175"/>
            <a:ext cx="790575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17999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000" b="1" dirty="0">
                <a:solidFill>
                  <a:srgbClr val="000000"/>
                </a:solidFill>
                <a:latin typeface="Frutiger LT Com 45 Light" pitchFamily="34" charset="0"/>
              </a:rPr>
              <a:t>Seoul</a:t>
            </a:r>
          </a:p>
        </p:txBody>
      </p:sp>
      <p:sp>
        <p:nvSpPr>
          <p:cNvPr id="9235" name="Text Box 20"/>
          <p:cNvSpPr txBox="1">
            <a:spLocks noChangeArrowheads="1"/>
          </p:cNvSpPr>
          <p:nvPr/>
        </p:nvSpPr>
        <p:spPr bwMode="auto">
          <a:xfrm>
            <a:off x="7566025" y="2106613"/>
            <a:ext cx="790575" cy="15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17999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000" b="1" dirty="0">
                <a:solidFill>
                  <a:srgbClr val="000000"/>
                </a:solidFill>
                <a:latin typeface="Frutiger LT Com 45 Light" pitchFamily="34" charset="0"/>
              </a:rPr>
              <a:t>Tokyo</a:t>
            </a:r>
          </a:p>
        </p:txBody>
      </p:sp>
      <p:sp>
        <p:nvSpPr>
          <p:cNvPr id="9236" name="Text Box 21"/>
          <p:cNvSpPr txBox="1">
            <a:spLocks noChangeArrowheads="1"/>
          </p:cNvSpPr>
          <p:nvPr/>
        </p:nvSpPr>
        <p:spPr bwMode="auto">
          <a:xfrm>
            <a:off x="2389188" y="1860550"/>
            <a:ext cx="792162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17999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000" b="1" dirty="0">
                <a:solidFill>
                  <a:srgbClr val="000000"/>
                </a:solidFill>
                <a:latin typeface="Frutiger LT Com 45 Light" pitchFamily="34" charset="0"/>
              </a:rPr>
              <a:t>Boston</a:t>
            </a:r>
          </a:p>
        </p:txBody>
      </p:sp>
      <p:sp>
        <p:nvSpPr>
          <p:cNvPr id="9237" name="Text Box 22"/>
          <p:cNvSpPr txBox="1">
            <a:spLocks noChangeArrowheads="1"/>
          </p:cNvSpPr>
          <p:nvPr/>
        </p:nvSpPr>
        <p:spPr bwMode="auto">
          <a:xfrm>
            <a:off x="1376363" y="2043113"/>
            <a:ext cx="647700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17999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000" b="1" dirty="0">
                <a:solidFill>
                  <a:srgbClr val="000000"/>
                </a:solidFill>
                <a:latin typeface="Frutiger LT Com 45 Light" pitchFamily="34" charset="0"/>
              </a:rPr>
              <a:t>Plymouth</a:t>
            </a:r>
          </a:p>
        </p:txBody>
      </p:sp>
      <p:sp>
        <p:nvSpPr>
          <p:cNvPr id="9238" name="Text Box 23"/>
          <p:cNvSpPr txBox="1">
            <a:spLocks noChangeArrowheads="1"/>
          </p:cNvSpPr>
          <p:nvPr/>
        </p:nvSpPr>
        <p:spPr bwMode="auto">
          <a:xfrm>
            <a:off x="1184275" y="1836738"/>
            <a:ext cx="790575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17999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000" b="1" dirty="0">
                <a:solidFill>
                  <a:srgbClr val="000000"/>
                </a:solidFill>
                <a:latin typeface="Frutiger LT Com 45 Light" pitchFamily="34" charset="0"/>
              </a:rPr>
              <a:t>East Lansing</a:t>
            </a:r>
          </a:p>
        </p:txBody>
      </p:sp>
      <p:sp>
        <p:nvSpPr>
          <p:cNvPr id="9239" name="Text Box 24"/>
          <p:cNvSpPr txBox="1">
            <a:spLocks noChangeArrowheads="1"/>
          </p:cNvSpPr>
          <p:nvPr/>
        </p:nvSpPr>
        <p:spPr bwMode="auto">
          <a:xfrm>
            <a:off x="446088" y="1944688"/>
            <a:ext cx="792162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17999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000" b="1" dirty="0">
                <a:solidFill>
                  <a:srgbClr val="000000"/>
                </a:solidFill>
                <a:latin typeface="Frutiger LT Com 45 Light" pitchFamily="34" charset="0"/>
              </a:rPr>
              <a:t>San José</a:t>
            </a:r>
          </a:p>
        </p:txBody>
      </p:sp>
      <p:sp>
        <p:nvSpPr>
          <p:cNvPr id="9240" name="Text Box 25"/>
          <p:cNvSpPr txBox="1">
            <a:spLocks noChangeArrowheads="1"/>
          </p:cNvSpPr>
          <p:nvPr/>
        </p:nvSpPr>
        <p:spPr bwMode="auto">
          <a:xfrm>
            <a:off x="2227263" y="2089150"/>
            <a:ext cx="792162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17999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000" b="1" dirty="0">
                <a:solidFill>
                  <a:srgbClr val="000000"/>
                </a:solidFill>
                <a:latin typeface="Frutiger LT Com 45 Light" pitchFamily="34" charset="0"/>
              </a:rPr>
              <a:t>Newark</a:t>
            </a:r>
          </a:p>
        </p:txBody>
      </p:sp>
      <p:sp>
        <p:nvSpPr>
          <p:cNvPr id="9241" name="Text Box 26"/>
          <p:cNvSpPr txBox="1">
            <a:spLocks noChangeArrowheads="1"/>
          </p:cNvSpPr>
          <p:nvPr/>
        </p:nvSpPr>
        <p:spPr bwMode="auto">
          <a:xfrm>
            <a:off x="2054225" y="2200275"/>
            <a:ext cx="614363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17999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000" b="1" dirty="0">
                <a:solidFill>
                  <a:srgbClr val="000000"/>
                </a:solidFill>
                <a:latin typeface="Frutiger LT Com 45 Light" pitchFamily="34" charset="0"/>
              </a:rPr>
              <a:t>Maryland</a:t>
            </a:r>
          </a:p>
        </p:txBody>
      </p:sp>
      <p:sp>
        <p:nvSpPr>
          <p:cNvPr id="9242" name="Rectangle 27"/>
          <p:cNvSpPr>
            <a:spLocks noChangeArrowheads="1"/>
          </p:cNvSpPr>
          <p:nvPr/>
        </p:nvSpPr>
        <p:spPr bwMode="auto">
          <a:xfrm>
            <a:off x="4746625" y="2274888"/>
            <a:ext cx="107950" cy="10795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2" rIns="91422" bIns="45712" anchor="ctr"/>
          <a:lstStyle/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243" name="Text Box 28"/>
          <p:cNvSpPr txBox="1">
            <a:spLocks noChangeArrowheads="1"/>
          </p:cNvSpPr>
          <p:nvPr/>
        </p:nvSpPr>
        <p:spPr bwMode="auto">
          <a:xfrm>
            <a:off x="4608513" y="2374900"/>
            <a:ext cx="395287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17999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sz="1000" b="1" dirty="0">
                <a:solidFill>
                  <a:srgbClr val="000000"/>
                </a:solidFill>
                <a:latin typeface="Frutiger LT Com 45 Light" pitchFamily="34" charset="0"/>
              </a:rPr>
              <a:t>Cairo</a:t>
            </a:r>
          </a:p>
        </p:txBody>
      </p:sp>
      <p:sp>
        <p:nvSpPr>
          <p:cNvPr id="9244" name="Rectangle 30"/>
          <p:cNvSpPr>
            <a:spLocks noChangeArrowheads="1"/>
          </p:cNvSpPr>
          <p:nvPr/>
        </p:nvSpPr>
        <p:spPr bwMode="auto">
          <a:xfrm>
            <a:off x="6016625" y="2797175"/>
            <a:ext cx="107950" cy="10795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2" rIns="91422" bIns="45712" anchor="ctr"/>
          <a:lstStyle/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245" name="Rectangle 31"/>
          <p:cNvSpPr>
            <a:spLocks noChangeArrowheads="1"/>
          </p:cNvSpPr>
          <p:nvPr/>
        </p:nvSpPr>
        <p:spPr bwMode="auto">
          <a:xfrm>
            <a:off x="6799263" y="3351213"/>
            <a:ext cx="107950" cy="1079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2" rIns="91422" bIns="45712" anchor="ctr"/>
          <a:lstStyle/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246" name="Rectangle 34"/>
          <p:cNvSpPr>
            <a:spLocks noChangeArrowheads="1"/>
          </p:cNvSpPr>
          <p:nvPr/>
        </p:nvSpPr>
        <p:spPr bwMode="auto">
          <a:xfrm>
            <a:off x="976313" y="2076450"/>
            <a:ext cx="107950" cy="107950"/>
          </a:xfrm>
          <a:prstGeom prst="rect">
            <a:avLst/>
          </a:prstGeom>
          <a:solidFill>
            <a:srgbClr val="FDC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2" rIns="91422" bIns="45712" anchor="ctr"/>
          <a:lstStyle/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247" name="Rectangle 35"/>
          <p:cNvSpPr>
            <a:spLocks noChangeArrowheads="1"/>
          </p:cNvSpPr>
          <p:nvPr/>
        </p:nvSpPr>
        <p:spPr bwMode="auto">
          <a:xfrm>
            <a:off x="2112963" y="2047875"/>
            <a:ext cx="107950" cy="107950"/>
          </a:xfrm>
          <a:prstGeom prst="rect">
            <a:avLst/>
          </a:prstGeom>
          <a:solidFill>
            <a:srgbClr val="FDC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2" rIns="91422" bIns="45712" anchor="ctr"/>
          <a:lstStyle/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248" name="Rectangle 36"/>
          <p:cNvSpPr>
            <a:spLocks noChangeArrowheads="1"/>
          </p:cNvSpPr>
          <p:nvPr/>
        </p:nvSpPr>
        <p:spPr bwMode="auto">
          <a:xfrm>
            <a:off x="2060575" y="2097088"/>
            <a:ext cx="107950" cy="107950"/>
          </a:xfrm>
          <a:prstGeom prst="rect">
            <a:avLst/>
          </a:prstGeom>
          <a:solidFill>
            <a:srgbClr val="FDC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2" rIns="91422" bIns="45712" anchor="ctr"/>
          <a:lstStyle/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249" name="Rectangle 37"/>
          <p:cNvSpPr>
            <a:spLocks noChangeArrowheads="1"/>
          </p:cNvSpPr>
          <p:nvPr/>
        </p:nvSpPr>
        <p:spPr bwMode="auto">
          <a:xfrm>
            <a:off x="2265363" y="1900238"/>
            <a:ext cx="107950" cy="107950"/>
          </a:xfrm>
          <a:prstGeom prst="rect">
            <a:avLst/>
          </a:prstGeom>
          <a:solidFill>
            <a:srgbClr val="FDC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2" rIns="91422" bIns="45712" anchor="ctr"/>
          <a:lstStyle/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250" name="Rectangle 38"/>
          <p:cNvSpPr>
            <a:spLocks noChangeArrowheads="1"/>
          </p:cNvSpPr>
          <p:nvPr/>
        </p:nvSpPr>
        <p:spPr bwMode="auto">
          <a:xfrm>
            <a:off x="1946275" y="1858963"/>
            <a:ext cx="107950" cy="107950"/>
          </a:xfrm>
          <a:prstGeom prst="rect">
            <a:avLst/>
          </a:prstGeom>
          <a:solidFill>
            <a:srgbClr val="FDC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2" rIns="91422" bIns="45712" anchor="ctr"/>
          <a:lstStyle/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251" name="Rectangle 39"/>
          <p:cNvSpPr>
            <a:spLocks noChangeArrowheads="1"/>
          </p:cNvSpPr>
          <p:nvPr/>
        </p:nvSpPr>
        <p:spPr bwMode="auto">
          <a:xfrm>
            <a:off x="1917700" y="1974850"/>
            <a:ext cx="107950" cy="107950"/>
          </a:xfrm>
          <a:prstGeom prst="rect">
            <a:avLst/>
          </a:prstGeom>
          <a:solidFill>
            <a:srgbClr val="FDC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2" rIns="91422" bIns="45712" anchor="ctr"/>
          <a:lstStyle/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252" name="Rectangle 40"/>
          <p:cNvSpPr>
            <a:spLocks noChangeArrowheads="1"/>
          </p:cNvSpPr>
          <p:nvPr/>
        </p:nvSpPr>
        <p:spPr bwMode="auto">
          <a:xfrm>
            <a:off x="1985963" y="1939925"/>
            <a:ext cx="107950" cy="107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2" rIns="91422" bIns="45712" anchor="ctr"/>
          <a:lstStyle/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253" name="Text Box 41"/>
          <p:cNvSpPr txBox="1">
            <a:spLocks noChangeArrowheads="1"/>
          </p:cNvSpPr>
          <p:nvPr/>
        </p:nvSpPr>
        <p:spPr bwMode="auto">
          <a:xfrm>
            <a:off x="6394450" y="2894013"/>
            <a:ext cx="790575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17999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000" b="1" dirty="0">
                <a:solidFill>
                  <a:srgbClr val="000000"/>
                </a:solidFill>
                <a:latin typeface="Frutiger LT Com 45 Light" pitchFamily="34" charset="0"/>
              </a:rPr>
              <a:t>Selangor</a:t>
            </a:r>
          </a:p>
        </p:txBody>
      </p:sp>
      <p:sp>
        <p:nvSpPr>
          <p:cNvPr id="9254" name="Rectangle 42"/>
          <p:cNvSpPr>
            <a:spLocks noChangeArrowheads="1"/>
          </p:cNvSpPr>
          <p:nvPr/>
        </p:nvSpPr>
        <p:spPr bwMode="auto">
          <a:xfrm>
            <a:off x="6656388" y="3035300"/>
            <a:ext cx="107950" cy="10795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2" rIns="91422" bIns="45712" anchor="ctr"/>
          <a:lstStyle/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255" name="Text Box 43"/>
          <p:cNvSpPr txBox="1">
            <a:spLocks noChangeArrowheads="1"/>
          </p:cNvSpPr>
          <p:nvPr/>
        </p:nvSpPr>
        <p:spPr bwMode="auto">
          <a:xfrm>
            <a:off x="2290763" y="4200525"/>
            <a:ext cx="1135062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17999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000" b="1" dirty="0">
                <a:solidFill>
                  <a:srgbClr val="000000"/>
                </a:solidFill>
                <a:latin typeface="Frutiger LT Com 45 Light" pitchFamily="34" charset="0"/>
              </a:rPr>
              <a:t>Santiago de Chile</a:t>
            </a:r>
          </a:p>
        </p:txBody>
      </p:sp>
      <p:sp>
        <p:nvSpPr>
          <p:cNvPr id="9256" name="Rectangle 44"/>
          <p:cNvSpPr>
            <a:spLocks noChangeArrowheads="1"/>
          </p:cNvSpPr>
          <p:nvPr/>
        </p:nvSpPr>
        <p:spPr bwMode="auto">
          <a:xfrm>
            <a:off x="6746875" y="3103563"/>
            <a:ext cx="107950" cy="107950"/>
          </a:xfrm>
          <a:prstGeom prst="rect">
            <a:avLst/>
          </a:prstGeom>
          <a:solidFill>
            <a:srgbClr val="39378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2" rIns="91422" bIns="45712" anchor="ctr"/>
          <a:lstStyle/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257" name="Text Box 45"/>
          <p:cNvSpPr txBox="1">
            <a:spLocks noChangeArrowheads="1"/>
          </p:cNvSpPr>
          <p:nvPr/>
        </p:nvSpPr>
        <p:spPr bwMode="auto">
          <a:xfrm>
            <a:off x="6869113" y="3084513"/>
            <a:ext cx="790575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17999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000" b="1" dirty="0">
                <a:solidFill>
                  <a:srgbClr val="000000"/>
                </a:solidFill>
                <a:latin typeface="Frutiger LT Com 45 Light" pitchFamily="34" charset="0"/>
              </a:rPr>
              <a:t>Singapore</a:t>
            </a:r>
          </a:p>
        </p:txBody>
      </p:sp>
      <p:sp>
        <p:nvSpPr>
          <p:cNvPr id="9258" name="Rectangle 46"/>
          <p:cNvSpPr>
            <a:spLocks noChangeArrowheads="1"/>
          </p:cNvSpPr>
          <p:nvPr/>
        </p:nvSpPr>
        <p:spPr bwMode="auto">
          <a:xfrm>
            <a:off x="2222500" y="1952625"/>
            <a:ext cx="107950" cy="107950"/>
          </a:xfrm>
          <a:prstGeom prst="rect">
            <a:avLst/>
          </a:prstGeom>
          <a:solidFill>
            <a:srgbClr val="FDC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2" rIns="91422" bIns="45712" anchor="ctr"/>
          <a:lstStyle/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259" name="Text Box 47"/>
          <p:cNvSpPr txBox="1">
            <a:spLocks noChangeArrowheads="1"/>
          </p:cNvSpPr>
          <p:nvPr/>
        </p:nvSpPr>
        <p:spPr bwMode="auto">
          <a:xfrm>
            <a:off x="2336800" y="1979613"/>
            <a:ext cx="668338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17999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000" b="1" dirty="0">
                <a:solidFill>
                  <a:srgbClr val="000000"/>
                </a:solidFill>
                <a:latin typeface="Frutiger LT Com 45 Light" pitchFamily="34" charset="0"/>
              </a:rPr>
              <a:t>Cambridge</a:t>
            </a:r>
          </a:p>
        </p:txBody>
      </p:sp>
      <p:pic>
        <p:nvPicPr>
          <p:cNvPr id="9260" name="Picture 49" descr="FhG-Welt_Deutschland_gru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1" t="12001" r="48380" b="72792"/>
          <a:stretch>
            <a:fillRect/>
          </a:stretch>
        </p:blipFill>
        <p:spPr bwMode="auto">
          <a:xfrm>
            <a:off x="3392487" y="906463"/>
            <a:ext cx="1963737" cy="130175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61" name="Text Box 50"/>
          <p:cNvSpPr txBox="1">
            <a:spLocks noChangeArrowheads="1"/>
          </p:cNvSpPr>
          <p:nvPr/>
        </p:nvSpPr>
        <p:spPr bwMode="auto">
          <a:xfrm>
            <a:off x="3516313" y="1335088"/>
            <a:ext cx="604837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1800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000" b="1" dirty="0">
                <a:solidFill>
                  <a:srgbClr val="000000"/>
                </a:solidFill>
                <a:latin typeface="Frutiger LT Com 45 Light" pitchFamily="34" charset="0"/>
              </a:rPr>
              <a:t>Brussels</a:t>
            </a:r>
          </a:p>
        </p:txBody>
      </p:sp>
      <p:sp>
        <p:nvSpPr>
          <p:cNvPr id="9262" name="Text Box 51"/>
          <p:cNvSpPr txBox="1">
            <a:spLocks noChangeArrowheads="1"/>
          </p:cNvSpPr>
          <p:nvPr/>
        </p:nvSpPr>
        <p:spPr bwMode="auto">
          <a:xfrm>
            <a:off x="3584575" y="1868488"/>
            <a:ext cx="381000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1800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000" b="1" dirty="0">
                <a:solidFill>
                  <a:srgbClr val="000000"/>
                </a:solidFill>
                <a:latin typeface="Frutiger LT Com 45 Light" pitchFamily="34" charset="0"/>
              </a:rPr>
              <a:t>Porto</a:t>
            </a:r>
          </a:p>
        </p:txBody>
      </p:sp>
      <p:sp>
        <p:nvSpPr>
          <p:cNvPr id="9263" name="Text Box 52"/>
          <p:cNvSpPr txBox="1">
            <a:spLocks noChangeArrowheads="1"/>
          </p:cNvSpPr>
          <p:nvPr/>
        </p:nvSpPr>
        <p:spPr bwMode="auto">
          <a:xfrm>
            <a:off x="4422775" y="1393825"/>
            <a:ext cx="554038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1800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000" b="1" dirty="0">
                <a:solidFill>
                  <a:srgbClr val="000000"/>
                </a:solidFill>
                <a:latin typeface="Frutiger LT Com 45 Light" pitchFamily="34" charset="0"/>
              </a:rPr>
              <a:t>Vienna</a:t>
            </a:r>
          </a:p>
        </p:txBody>
      </p:sp>
      <p:sp>
        <p:nvSpPr>
          <p:cNvPr id="9264" name="Text Box 53"/>
          <p:cNvSpPr txBox="1">
            <a:spLocks noChangeArrowheads="1"/>
          </p:cNvSpPr>
          <p:nvPr/>
        </p:nvSpPr>
        <p:spPr bwMode="auto">
          <a:xfrm>
            <a:off x="3733800" y="1646238"/>
            <a:ext cx="598488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1800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de-DE" sz="1000" b="1" dirty="0">
                <a:solidFill>
                  <a:srgbClr val="000000"/>
                </a:solidFill>
                <a:latin typeface="Frutiger LT Com 45 Light" pitchFamily="34" charset="0"/>
              </a:rPr>
              <a:t>Bolzano</a:t>
            </a:r>
          </a:p>
        </p:txBody>
      </p:sp>
      <p:sp>
        <p:nvSpPr>
          <p:cNvPr id="9265" name="Rectangle 54"/>
          <p:cNvSpPr>
            <a:spLocks noChangeArrowheads="1"/>
          </p:cNvSpPr>
          <p:nvPr/>
        </p:nvSpPr>
        <p:spPr bwMode="auto">
          <a:xfrm>
            <a:off x="4522788" y="1547813"/>
            <a:ext cx="90487" cy="90487"/>
          </a:xfrm>
          <a:prstGeom prst="rect">
            <a:avLst/>
          </a:prstGeom>
          <a:solidFill>
            <a:srgbClr val="FDC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266" name="Rectangle 55"/>
          <p:cNvSpPr>
            <a:spLocks noChangeArrowheads="1"/>
          </p:cNvSpPr>
          <p:nvPr/>
        </p:nvSpPr>
        <p:spPr bwMode="auto">
          <a:xfrm>
            <a:off x="4364038" y="1670050"/>
            <a:ext cx="90487" cy="90488"/>
          </a:xfrm>
          <a:prstGeom prst="rect">
            <a:avLst/>
          </a:prstGeom>
          <a:solidFill>
            <a:srgbClr val="FDC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267" name="Rectangle 56"/>
          <p:cNvSpPr>
            <a:spLocks noChangeArrowheads="1"/>
          </p:cNvSpPr>
          <p:nvPr/>
        </p:nvSpPr>
        <p:spPr bwMode="auto">
          <a:xfrm>
            <a:off x="3998913" y="1370013"/>
            <a:ext cx="90487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268" name="Rectangle 57"/>
          <p:cNvSpPr>
            <a:spLocks noChangeArrowheads="1"/>
          </p:cNvSpPr>
          <p:nvPr/>
        </p:nvSpPr>
        <p:spPr bwMode="auto">
          <a:xfrm>
            <a:off x="3476625" y="1936750"/>
            <a:ext cx="90488" cy="90488"/>
          </a:xfrm>
          <a:prstGeom prst="rect">
            <a:avLst/>
          </a:prstGeom>
          <a:solidFill>
            <a:srgbClr val="FDC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269" name="Rectangle 58"/>
          <p:cNvSpPr>
            <a:spLocks noChangeArrowheads="1"/>
          </p:cNvSpPr>
          <p:nvPr/>
        </p:nvSpPr>
        <p:spPr bwMode="auto">
          <a:xfrm>
            <a:off x="3429000" y="1892300"/>
            <a:ext cx="90488" cy="904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270" name="Rectangle 59"/>
          <p:cNvSpPr>
            <a:spLocks noChangeArrowheads="1"/>
          </p:cNvSpPr>
          <p:nvPr/>
        </p:nvSpPr>
        <p:spPr bwMode="auto">
          <a:xfrm>
            <a:off x="4478338" y="1601788"/>
            <a:ext cx="90487" cy="90487"/>
          </a:xfrm>
          <a:prstGeom prst="rect">
            <a:avLst/>
          </a:prstGeom>
          <a:solidFill>
            <a:srgbClr val="FDC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271" name="Text Box 60"/>
          <p:cNvSpPr txBox="1">
            <a:spLocks noChangeArrowheads="1"/>
          </p:cNvSpPr>
          <p:nvPr/>
        </p:nvSpPr>
        <p:spPr bwMode="auto">
          <a:xfrm>
            <a:off x="4486275" y="1660525"/>
            <a:ext cx="373063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1800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000" b="1" dirty="0">
                <a:solidFill>
                  <a:srgbClr val="000000"/>
                </a:solidFill>
                <a:latin typeface="Frutiger LT Com 45 Light" pitchFamily="34" charset="0"/>
              </a:rPr>
              <a:t>Graz</a:t>
            </a:r>
          </a:p>
        </p:txBody>
      </p:sp>
      <p:sp>
        <p:nvSpPr>
          <p:cNvPr id="9272" name="Rectangle 61"/>
          <p:cNvSpPr>
            <a:spLocks noChangeArrowheads="1"/>
          </p:cNvSpPr>
          <p:nvPr/>
        </p:nvSpPr>
        <p:spPr bwMode="auto">
          <a:xfrm>
            <a:off x="4662488" y="1552575"/>
            <a:ext cx="90487" cy="90488"/>
          </a:xfrm>
          <a:prstGeom prst="rect">
            <a:avLst/>
          </a:prstGeom>
          <a:solidFill>
            <a:srgbClr val="39378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273" name="Text Box 64"/>
          <p:cNvSpPr txBox="1">
            <a:spLocks noChangeArrowheads="1"/>
          </p:cNvSpPr>
          <p:nvPr/>
        </p:nvSpPr>
        <p:spPr bwMode="auto">
          <a:xfrm>
            <a:off x="4756150" y="1519238"/>
            <a:ext cx="600075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1800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000" b="1" dirty="0">
                <a:solidFill>
                  <a:srgbClr val="000000"/>
                </a:solidFill>
                <a:latin typeface="Frutiger LT Com 45 Light" pitchFamily="34" charset="0"/>
              </a:rPr>
              <a:t>Budapest</a:t>
            </a:r>
          </a:p>
        </p:txBody>
      </p:sp>
      <p:sp>
        <p:nvSpPr>
          <p:cNvPr id="9274" name="Rectangle 65"/>
          <p:cNvSpPr>
            <a:spLocks noChangeArrowheads="1"/>
          </p:cNvSpPr>
          <p:nvPr/>
        </p:nvSpPr>
        <p:spPr bwMode="auto">
          <a:xfrm>
            <a:off x="4567238" y="1319213"/>
            <a:ext cx="90487" cy="90487"/>
          </a:xfrm>
          <a:prstGeom prst="rect">
            <a:avLst/>
          </a:prstGeom>
          <a:solidFill>
            <a:srgbClr val="39378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275" name="Text Box 66"/>
          <p:cNvSpPr txBox="1">
            <a:spLocks noChangeArrowheads="1"/>
          </p:cNvSpPr>
          <p:nvPr/>
        </p:nvSpPr>
        <p:spPr bwMode="auto">
          <a:xfrm>
            <a:off x="4672013" y="1295400"/>
            <a:ext cx="609600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1800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000" b="1" dirty="0">
                <a:solidFill>
                  <a:srgbClr val="000000"/>
                </a:solidFill>
                <a:latin typeface="Frutiger LT Com 45 Light" pitchFamily="34" charset="0"/>
              </a:rPr>
              <a:t>Wrocław</a:t>
            </a:r>
          </a:p>
        </p:txBody>
      </p:sp>
      <p:sp>
        <p:nvSpPr>
          <p:cNvPr id="9276" name="Text Box 68"/>
          <p:cNvSpPr txBox="1">
            <a:spLocks noChangeArrowheads="1"/>
          </p:cNvSpPr>
          <p:nvPr/>
        </p:nvSpPr>
        <p:spPr bwMode="auto">
          <a:xfrm>
            <a:off x="4400550" y="933450"/>
            <a:ext cx="792163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1800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000" b="1" dirty="0">
                <a:solidFill>
                  <a:srgbClr val="000000"/>
                </a:solidFill>
                <a:latin typeface="Frutiger LT Com 45 Light" pitchFamily="34" charset="0"/>
              </a:rPr>
              <a:t>Gothenburg</a:t>
            </a:r>
          </a:p>
        </p:txBody>
      </p:sp>
      <p:sp>
        <p:nvSpPr>
          <p:cNvPr id="9277" name="Text Box 69"/>
          <p:cNvSpPr txBox="1">
            <a:spLocks noChangeArrowheads="1"/>
          </p:cNvSpPr>
          <p:nvPr/>
        </p:nvSpPr>
        <p:spPr bwMode="auto">
          <a:xfrm>
            <a:off x="4364038" y="2001838"/>
            <a:ext cx="828675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1800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000" b="1" dirty="0">
                <a:solidFill>
                  <a:srgbClr val="000000"/>
                </a:solidFill>
                <a:latin typeface="Frutiger LT Com 45 Light" pitchFamily="34" charset="0"/>
              </a:rPr>
              <a:t>Thessaloniki</a:t>
            </a:r>
          </a:p>
        </p:txBody>
      </p:sp>
      <p:sp>
        <p:nvSpPr>
          <p:cNvPr id="9278" name="Rectangle 70"/>
          <p:cNvSpPr>
            <a:spLocks noChangeArrowheads="1"/>
          </p:cNvSpPr>
          <p:nvPr/>
        </p:nvSpPr>
        <p:spPr bwMode="auto">
          <a:xfrm>
            <a:off x="4833938" y="1933575"/>
            <a:ext cx="90487" cy="90488"/>
          </a:xfrm>
          <a:prstGeom prst="rect">
            <a:avLst/>
          </a:prstGeom>
          <a:solidFill>
            <a:srgbClr val="39378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279" name="Rectangle 71"/>
          <p:cNvSpPr>
            <a:spLocks noChangeArrowheads="1"/>
          </p:cNvSpPr>
          <p:nvPr/>
        </p:nvSpPr>
        <p:spPr bwMode="auto">
          <a:xfrm>
            <a:off x="4454525" y="1524000"/>
            <a:ext cx="90488" cy="904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280" name="Rectangle 72"/>
          <p:cNvSpPr>
            <a:spLocks noChangeArrowheads="1"/>
          </p:cNvSpPr>
          <p:nvPr/>
        </p:nvSpPr>
        <p:spPr bwMode="auto">
          <a:xfrm>
            <a:off x="4319588" y="1630363"/>
            <a:ext cx="90487" cy="9048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281" name="Rectangle 74"/>
          <p:cNvSpPr>
            <a:spLocks noChangeArrowheads="1"/>
          </p:cNvSpPr>
          <p:nvPr/>
        </p:nvSpPr>
        <p:spPr bwMode="auto">
          <a:xfrm>
            <a:off x="6804025" y="2000250"/>
            <a:ext cx="107950" cy="1079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2" rIns="91422" bIns="45712" anchor="ctr"/>
          <a:lstStyle/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282" name="Rectangle 75"/>
          <p:cNvSpPr>
            <a:spLocks noChangeArrowheads="1"/>
          </p:cNvSpPr>
          <p:nvPr/>
        </p:nvSpPr>
        <p:spPr bwMode="auto">
          <a:xfrm>
            <a:off x="2170113" y="4227513"/>
            <a:ext cx="107950" cy="107950"/>
          </a:xfrm>
          <a:prstGeom prst="rect">
            <a:avLst/>
          </a:prstGeom>
          <a:solidFill>
            <a:srgbClr val="FDC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2" rIns="91422" bIns="45712" anchor="ctr"/>
          <a:lstStyle/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283" name="Rectangle 76"/>
          <p:cNvSpPr>
            <a:spLocks noChangeArrowheads="1"/>
          </p:cNvSpPr>
          <p:nvPr/>
        </p:nvSpPr>
        <p:spPr bwMode="auto">
          <a:xfrm>
            <a:off x="2111375" y="4192588"/>
            <a:ext cx="107950" cy="107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2" rIns="91422" bIns="45712" anchor="ctr"/>
          <a:lstStyle/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284" name="Rectangle 77"/>
          <p:cNvSpPr>
            <a:spLocks noChangeArrowheads="1"/>
          </p:cNvSpPr>
          <p:nvPr/>
        </p:nvSpPr>
        <p:spPr bwMode="auto">
          <a:xfrm>
            <a:off x="7748588" y="4164013"/>
            <a:ext cx="107950" cy="107950"/>
          </a:xfrm>
          <a:prstGeom prst="rect">
            <a:avLst/>
          </a:prstGeom>
          <a:solidFill>
            <a:srgbClr val="39378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2" rIns="91422" bIns="45712" anchor="ctr"/>
          <a:lstStyle/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285" name="Text Box 78"/>
          <p:cNvSpPr txBox="1">
            <a:spLocks noChangeArrowheads="1"/>
          </p:cNvSpPr>
          <p:nvPr/>
        </p:nvSpPr>
        <p:spPr bwMode="auto">
          <a:xfrm>
            <a:off x="7281863" y="4124325"/>
            <a:ext cx="1135062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17999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000" b="1" dirty="0">
                <a:solidFill>
                  <a:srgbClr val="000000"/>
                </a:solidFill>
                <a:latin typeface="Frutiger LT Com 45 Light" pitchFamily="34" charset="0"/>
              </a:rPr>
              <a:t>Sydney</a:t>
            </a:r>
          </a:p>
        </p:txBody>
      </p:sp>
      <p:sp>
        <p:nvSpPr>
          <p:cNvPr id="9286" name="Rectangle 79"/>
          <p:cNvSpPr>
            <a:spLocks noChangeArrowheads="1"/>
          </p:cNvSpPr>
          <p:nvPr/>
        </p:nvSpPr>
        <p:spPr bwMode="auto">
          <a:xfrm>
            <a:off x="2241550" y="1928813"/>
            <a:ext cx="107950" cy="107950"/>
          </a:xfrm>
          <a:prstGeom prst="rect">
            <a:avLst/>
          </a:prstGeom>
          <a:solidFill>
            <a:srgbClr val="FDC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2" rIns="91422" bIns="45712" anchor="ctr"/>
          <a:lstStyle/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287" name="Rectangle 70"/>
          <p:cNvSpPr>
            <a:spLocks noChangeArrowheads="1"/>
          </p:cNvSpPr>
          <p:nvPr/>
        </p:nvSpPr>
        <p:spPr bwMode="auto">
          <a:xfrm>
            <a:off x="2074863" y="1830388"/>
            <a:ext cx="107950" cy="107950"/>
          </a:xfrm>
          <a:prstGeom prst="rect">
            <a:avLst/>
          </a:prstGeom>
          <a:solidFill>
            <a:srgbClr val="39378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2" rIns="91422" bIns="45712" anchor="ctr"/>
          <a:lstStyle/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288" name="Text Box 21"/>
          <p:cNvSpPr txBox="1">
            <a:spLocks noChangeArrowheads="1"/>
          </p:cNvSpPr>
          <p:nvPr/>
        </p:nvSpPr>
        <p:spPr bwMode="auto">
          <a:xfrm>
            <a:off x="2066925" y="1698625"/>
            <a:ext cx="479425" cy="15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17999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000" b="1" dirty="0">
                <a:solidFill>
                  <a:srgbClr val="000000"/>
                </a:solidFill>
                <a:latin typeface="Frutiger LT Com 45 Light" pitchFamily="34" charset="0"/>
              </a:rPr>
              <a:t>London</a:t>
            </a:r>
          </a:p>
        </p:txBody>
      </p:sp>
      <p:sp>
        <p:nvSpPr>
          <p:cNvPr id="9289" name="Rectangle 30"/>
          <p:cNvSpPr>
            <a:spLocks noChangeArrowheads="1"/>
          </p:cNvSpPr>
          <p:nvPr/>
        </p:nvSpPr>
        <p:spPr bwMode="auto">
          <a:xfrm>
            <a:off x="5407025" y="2427288"/>
            <a:ext cx="107950" cy="10795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2" rIns="91422" bIns="45712" anchor="ctr"/>
          <a:lstStyle/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290" name="Text Box 50"/>
          <p:cNvSpPr txBox="1">
            <a:spLocks noChangeArrowheads="1"/>
          </p:cNvSpPr>
          <p:nvPr/>
        </p:nvSpPr>
        <p:spPr bwMode="auto">
          <a:xfrm>
            <a:off x="3784600" y="1063625"/>
            <a:ext cx="554038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1800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000" b="1" dirty="0">
                <a:solidFill>
                  <a:srgbClr val="000000"/>
                </a:solidFill>
                <a:latin typeface="Frutiger LT Com 45 Light" pitchFamily="34" charset="0"/>
              </a:rPr>
              <a:t>Glasgow</a:t>
            </a:r>
          </a:p>
        </p:txBody>
      </p:sp>
      <p:sp>
        <p:nvSpPr>
          <p:cNvPr id="9291" name="Rectangle 55"/>
          <p:cNvSpPr>
            <a:spLocks noChangeArrowheads="1"/>
          </p:cNvSpPr>
          <p:nvPr/>
        </p:nvSpPr>
        <p:spPr bwMode="auto">
          <a:xfrm>
            <a:off x="3676650" y="1104900"/>
            <a:ext cx="90488" cy="90488"/>
          </a:xfrm>
          <a:prstGeom prst="rect">
            <a:avLst/>
          </a:prstGeom>
          <a:solidFill>
            <a:srgbClr val="FDC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292" name="Rectangle 72"/>
          <p:cNvSpPr>
            <a:spLocks noChangeArrowheads="1"/>
          </p:cNvSpPr>
          <p:nvPr/>
        </p:nvSpPr>
        <p:spPr bwMode="auto">
          <a:xfrm>
            <a:off x="3632200" y="1065213"/>
            <a:ext cx="90488" cy="9048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293" name="Rectangle 70"/>
          <p:cNvSpPr>
            <a:spLocks noChangeArrowheads="1"/>
          </p:cNvSpPr>
          <p:nvPr/>
        </p:nvSpPr>
        <p:spPr bwMode="auto">
          <a:xfrm>
            <a:off x="2951163" y="3552825"/>
            <a:ext cx="107950" cy="107950"/>
          </a:xfrm>
          <a:prstGeom prst="rect">
            <a:avLst/>
          </a:prstGeom>
          <a:solidFill>
            <a:srgbClr val="39378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2" rIns="91422" bIns="45712" anchor="ctr"/>
          <a:lstStyle/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294" name="Text Box 21"/>
          <p:cNvSpPr txBox="1">
            <a:spLocks noChangeArrowheads="1"/>
          </p:cNvSpPr>
          <p:nvPr/>
        </p:nvSpPr>
        <p:spPr bwMode="auto">
          <a:xfrm>
            <a:off x="3071813" y="3532188"/>
            <a:ext cx="558800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17999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000" b="1" dirty="0">
                <a:solidFill>
                  <a:srgbClr val="000000"/>
                </a:solidFill>
                <a:latin typeface="Frutiger LT Com 45 Light" pitchFamily="34" charset="0"/>
              </a:rPr>
              <a:t>Salvador</a:t>
            </a:r>
          </a:p>
        </p:txBody>
      </p:sp>
      <p:sp>
        <p:nvSpPr>
          <p:cNvPr id="9295" name="Rectangle 32"/>
          <p:cNvSpPr>
            <a:spLocks noChangeArrowheads="1"/>
          </p:cNvSpPr>
          <p:nvPr/>
        </p:nvSpPr>
        <p:spPr bwMode="auto">
          <a:xfrm>
            <a:off x="7124700" y="2052638"/>
            <a:ext cx="107950" cy="1079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2" rIns="91422" bIns="45712" anchor="ctr"/>
          <a:lstStyle/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296" name="Rectangle 73"/>
          <p:cNvSpPr>
            <a:spLocks noChangeArrowheads="1"/>
          </p:cNvSpPr>
          <p:nvPr/>
        </p:nvSpPr>
        <p:spPr bwMode="auto">
          <a:xfrm>
            <a:off x="7478713" y="1989138"/>
            <a:ext cx="107950" cy="107950"/>
          </a:xfrm>
          <a:prstGeom prst="rect">
            <a:avLst/>
          </a:prstGeom>
          <a:solidFill>
            <a:srgbClr val="39378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2" rIns="91422" bIns="45712" anchor="ctr"/>
          <a:lstStyle/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297" name="Rectangle 33"/>
          <p:cNvSpPr>
            <a:spLocks noChangeArrowheads="1"/>
          </p:cNvSpPr>
          <p:nvPr/>
        </p:nvSpPr>
        <p:spPr bwMode="auto">
          <a:xfrm>
            <a:off x="7440613" y="2082800"/>
            <a:ext cx="107950" cy="1079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2" rIns="91422" bIns="45712" anchor="ctr"/>
          <a:lstStyle/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298" name="Text Box 20"/>
          <p:cNvSpPr txBox="1">
            <a:spLocks noChangeArrowheads="1"/>
          </p:cNvSpPr>
          <p:nvPr/>
        </p:nvSpPr>
        <p:spPr bwMode="auto">
          <a:xfrm>
            <a:off x="7419975" y="1905000"/>
            <a:ext cx="790575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17999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000" b="1" dirty="0">
                <a:solidFill>
                  <a:srgbClr val="000000"/>
                </a:solidFill>
                <a:latin typeface="Frutiger LT Com 45 Light" pitchFamily="34" charset="0"/>
              </a:rPr>
              <a:t>Sendai</a:t>
            </a:r>
          </a:p>
        </p:txBody>
      </p:sp>
      <p:sp>
        <p:nvSpPr>
          <p:cNvPr id="9299" name="Rectangle 55"/>
          <p:cNvSpPr>
            <a:spLocks noChangeArrowheads="1"/>
          </p:cNvSpPr>
          <p:nvPr/>
        </p:nvSpPr>
        <p:spPr bwMode="auto">
          <a:xfrm>
            <a:off x="4313238" y="1033463"/>
            <a:ext cx="90487" cy="92075"/>
          </a:xfrm>
          <a:prstGeom prst="rect">
            <a:avLst/>
          </a:prstGeom>
          <a:solidFill>
            <a:srgbClr val="FDC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300" name="Rectangle 72"/>
          <p:cNvSpPr>
            <a:spLocks noChangeArrowheads="1"/>
          </p:cNvSpPr>
          <p:nvPr/>
        </p:nvSpPr>
        <p:spPr bwMode="auto">
          <a:xfrm>
            <a:off x="4275138" y="981075"/>
            <a:ext cx="90487" cy="904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301" name="Rectangle 62"/>
          <p:cNvSpPr>
            <a:spLocks noChangeArrowheads="1"/>
          </p:cNvSpPr>
          <p:nvPr/>
        </p:nvSpPr>
        <p:spPr bwMode="auto">
          <a:xfrm>
            <a:off x="3929063" y="1485900"/>
            <a:ext cx="90487" cy="90488"/>
          </a:xfrm>
          <a:prstGeom prst="rect">
            <a:avLst/>
          </a:prstGeom>
          <a:solidFill>
            <a:srgbClr val="39378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9302" name="Text Box 63"/>
          <p:cNvSpPr txBox="1">
            <a:spLocks noChangeArrowheads="1"/>
          </p:cNvSpPr>
          <p:nvPr/>
        </p:nvSpPr>
        <p:spPr bwMode="auto">
          <a:xfrm>
            <a:off x="3630613" y="1454150"/>
            <a:ext cx="328612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1800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000" b="1" dirty="0">
                <a:latin typeface="Frutiger LT Com 45 Light" pitchFamily="34" charset="0"/>
              </a:rPr>
              <a:t>Paris</a:t>
            </a:r>
          </a:p>
        </p:txBody>
      </p:sp>
      <p:sp>
        <p:nvSpPr>
          <p:cNvPr id="9303" name="Text Box 9"/>
          <p:cNvSpPr txBox="1">
            <a:spLocks noChangeArrowheads="1"/>
          </p:cNvSpPr>
          <p:nvPr/>
        </p:nvSpPr>
        <p:spPr bwMode="auto">
          <a:xfrm>
            <a:off x="2855913" y="3836988"/>
            <a:ext cx="1952625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sz="1000" b="1" dirty="0">
                <a:solidFill>
                  <a:srgbClr val="000000"/>
                </a:solidFill>
                <a:latin typeface="Frutiger LT Com 45 Light" pitchFamily="34" charset="0"/>
              </a:rPr>
              <a:t>Sao Paulo</a:t>
            </a:r>
          </a:p>
        </p:txBody>
      </p:sp>
      <p:sp>
        <p:nvSpPr>
          <p:cNvPr id="9304" name="Rectangle 10"/>
          <p:cNvSpPr>
            <a:spLocks noChangeArrowheads="1"/>
          </p:cNvSpPr>
          <p:nvPr/>
        </p:nvSpPr>
        <p:spPr bwMode="auto">
          <a:xfrm>
            <a:off x="2733675" y="3875088"/>
            <a:ext cx="98425" cy="10795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2" rIns="91422" bIns="45712" anchor="ctr"/>
          <a:lstStyle/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305" name="Text Box 11"/>
          <p:cNvSpPr txBox="1">
            <a:spLocks noChangeArrowheads="1"/>
          </p:cNvSpPr>
          <p:nvPr/>
        </p:nvSpPr>
        <p:spPr bwMode="auto">
          <a:xfrm>
            <a:off x="2773363" y="3721100"/>
            <a:ext cx="3798887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sz="1000" b="1" dirty="0">
                <a:solidFill>
                  <a:srgbClr val="000000"/>
                </a:solidFill>
                <a:latin typeface="Frutiger LT Com 45 Light" pitchFamily="34" charset="0"/>
              </a:rPr>
              <a:t>Campinas</a:t>
            </a:r>
          </a:p>
        </p:txBody>
      </p:sp>
      <p:sp>
        <p:nvSpPr>
          <p:cNvPr id="9306" name="Rectangle 12"/>
          <p:cNvSpPr>
            <a:spLocks noChangeArrowheads="1"/>
          </p:cNvSpPr>
          <p:nvPr/>
        </p:nvSpPr>
        <p:spPr bwMode="auto">
          <a:xfrm>
            <a:off x="2640013" y="3775075"/>
            <a:ext cx="107950" cy="107950"/>
          </a:xfrm>
          <a:prstGeom prst="rect">
            <a:avLst/>
          </a:prstGeom>
          <a:solidFill>
            <a:srgbClr val="39378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2" rIns="91422" bIns="45712" anchor="ctr"/>
          <a:lstStyle/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2" name="Rectangle 7"/>
          <p:cNvSpPr txBox="1">
            <a:spLocks noChangeArrowheads="1"/>
          </p:cNvSpPr>
          <p:nvPr/>
        </p:nvSpPr>
        <p:spPr bwMode="auto">
          <a:xfrm>
            <a:off x="434522" y="275192"/>
            <a:ext cx="8405813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9pPr>
          </a:lstStyle>
          <a:p>
            <a:pPr algn="ctr" eaLnBrk="1" hangingPunct="1"/>
            <a:r>
              <a:rPr lang="de-DE" sz="3600" dirty="0" smtClean="0">
                <a:latin typeface="Calibri"/>
                <a:cs typeface="Calibri"/>
              </a:rPr>
              <a:t>Fraunhofer worldwide</a:t>
            </a:r>
          </a:p>
        </p:txBody>
      </p:sp>
      <p:pic>
        <p:nvPicPr>
          <p:cNvPr id="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23" y="6200775"/>
            <a:ext cx="18573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050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Text Box 3"/>
          <p:cNvSpPr txBox="1">
            <a:spLocks noChangeArrowheads="1"/>
          </p:cNvSpPr>
          <p:nvPr/>
        </p:nvSpPr>
        <p:spPr bwMode="auto">
          <a:xfrm>
            <a:off x="460375" y="4068763"/>
            <a:ext cx="8223250" cy="192405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5113" indent="-265113" eaLnBrk="0" hangingPunct="0"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1pPr>
            <a:lvl2pPr marL="714375" indent="-171450" eaLnBrk="0" hangingPunct="0"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  <a:buClr>
                <a:schemeClr val="tx2"/>
              </a:buClr>
              <a:buSzPct val="85000"/>
              <a:buFont typeface="Wingdings" charset="0"/>
              <a:buChar char="n"/>
              <a:defRPr/>
            </a:pPr>
            <a:r>
              <a:rPr lang="en-GB" sz="1400" b="1" dirty="0" smtClean="0"/>
              <a:t>The Management model of Fraunhofer is driven by the intermediary position between science and industry</a:t>
            </a:r>
          </a:p>
          <a:p>
            <a:pPr eaLnBrk="1" hangingPunct="1">
              <a:spcBef>
                <a:spcPct val="30000"/>
              </a:spcBef>
              <a:buClr>
                <a:schemeClr val="tx2"/>
              </a:buClr>
              <a:buSzPct val="85000"/>
              <a:buFont typeface="Wingdings" charset="0"/>
              <a:buChar char="n"/>
              <a:defRPr/>
            </a:pPr>
            <a:r>
              <a:rPr lang="en-GB" sz="1400" b="1" dirty="0" smtClean="0"/>
              <a:t>The Fraunhofer management model needs to foster</a:t>
            </a:r>
          </a:p>
          <a:p>
            <a:pPr lvl="1" eaLnBrk="1" hangingPunct="1">
              <a:spcBef>
                <a:spcPct val="30000"/>
              </a:spcBef>
              <a:buClr>
                <a:schemeClr val="tx2"/>
              </a:buClr>
              <a:buSzPct val="85000"/>
              <a:buFont typeface="Wingdings" charset="0"/>
              <a:buChar char="n"/>
              <a:defRPr/>
            </a:pPr>
            <a:r>
              <a:rPr lang="en-GB" sz="1400" b="1" dirty="0" smtClean="0"/>
              <a:t>demand driven</a:t>
            </a:r>
            <a:r>
              <a:rPr lang="en-GB" sz="1400" dirty="0" smtClean="0"/>
              <a:t> thinking (close contact to industry)</a:t>
            </a:r>
          </a:p>
          <a:p>
            <a:pPr lvl="1" eaLnBrk="1" hangingPunct="1">
              <a:spcBef>
                <a:spcPct val="30000"/>
              </a:spcBef>
              <a:buClr>
                <a:schemeClr val="tx2"/>
              </a:buClr>
              <a:buSzPct val="85000"/>
              <a:buFont typeface="Wingdings" charset="0"/>
              <a:buChar char="n"/>
              <a:defRPr/>
            </a:pPr>
            <a:r>
              <a:rPr lang="en-GB" sz="1400" b="1" dirty="0" smtClean="0"/>
              <a:t>ideas</a:t>
            </a:r>
            <a:r>
              <a:rPr lang="en-GB" sz="1400" dirty="0" smtClean="0"/>
              <a:t> and fundamental research (close contact to universities)</a:t>
            </a:r>
          </a:p>
          <a:p>
            <a:pPr lvl="1" eaLnBrk="1" hangingPunct="1">
              <a:spcBef>
                <a:spcPct val="30000"/>
              </a:spcBef>
              <a:buClr>
                <a:schemeClr val="tx2"/>
              </a:buClr>
              <a:buSzPct val="85000"/>
              <a:buFont typeface="Wingdings" charset="0"/>
              <a:buChar char="n"/>
              <a:defRPr/>
            </a:pPr>
            <a:r>
              <a:rPr lang="en-GB" sz="1400" dirty="0" smtClean="0"/>
              <a:t>thinking in </a:t>
            </a:r>
            <a:r>
              <a:rPr lang="en-GB" sz="1400" b="1" dirty="0" smtClean="0"/>
              <a:t>networks </a:t>
            </a:r>
            <a:r>
              <a:rPr lang="en-GB" sz="1400" dirty="0" smtClean="0"/>
              <a:t>(making new connections)</a:t>
            </a:r>
          </a:p>
          <a:p>
            <a:pPr lvl="1" eaLnBrk="1" hangingPunct="1">
              <a:spcBef>
                <a:spcPct val="30000"/>
              </a:spcBef>
              <a:buClr>
                <a:schemeClr val="tx2"/>
              </a:buClr>
              <a:buSzPct val="85000"/>
              <a:buFont typeface="Wingdings" charset="0"/>
              <a:buChar char="n"/>
              <a:defRPr/>
            </a:pPr>
            <a:r>
              <a:rPr lang="en-GB" sz="1400" dirty="0" smtClean="0"/>
              <a:t>thinking in </a:t>
            </a:r>
            <a:r>
              <a:rPr lang="en-GB" sz="1400" b="1" dirty="0" smtClean="0"/>
              <a:t>system approaches </a:t>
            </a:r>
            <a:r>
              <a:rPr lang="en-GB" sz="1400" dirty="0" smtClean="0"/>
              <a:t>(Life cycle analysis </a:t>
            </a:r>
            <a:r>
              <a:rPr lang="en-GB" sz="1400" dirty="0" err="1" smtClean="0"/>
              <a:t>etc</a:t>
            </a:r>
            <a:r>
              <a:rPr lang="en-GB" sz="1400" dirty="0" smtClean="0"/>
              <a:t>)</a:t>
            </a:r>
            <a:endParaRPr lang="en-GB" sz="1400" b="1" dirty="0" smtClean="0"/>
          </a:p>
        </p:txBody>
      </p:sp>
      <p:grpSp>
        <p:nvGrpSpPr>
          <p:cNvPr id="14339" name="Group 5"/>
          <p:cNvGrpSpPr>
            <a:grpSpLocks/>
          </p:cNvGrpSpPr>
          <p:nvPr/>
        </p:nvGrpSpPr>
        <p:grpSpPr bwMode="auto">
          <a:xfrm>
            <a:off x="460375" y="1379538"/>
            <a:ext cx="8543925" cy="2095500"/>
            <a:chOff x="110" y="2528"/>
            <a:chExt cx="5562" cy="1320"/>
          </a:xfrm>
        </p:grpSpPr>
        <p:sp>
          <p:nvSpPr>
            <p:cNvPr id="9236" name="AutoShape 6"/>
            <p:cNvSpPr>
              <a:spLocks noChangeArrowheads="1"/>
            </p:cNvSpPr>
            <p:nvPr/>
          </p:nvSpPr>
          <p:spPr bwMode="auto">
            <a:xfrm>
              <a:off x="110" y="2528"/>
              <a:ext cx="5562" cy="1320"/>
            </a:xfrm>
            <a:prstGeom prst="homePlate">
              <a:avLst>
                <a:gd name="adj" fmla="val 16113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Frutiger LT Com 55 Roman" charset="0"/>
                <a:ea typeface="ＭＳ Ｐゴシック" charset="0"/>
              </a:endParaRPr>
            </a:p>
          </p:txBody>
        </p:sp>
        <p:sp>
          <p:nvSpPr>
            <p:cNvPr id="14356" name="Oval 6"/>
            <p:cNvSpPr>
              <a:spLocks noChangeArrowheads="1"/>
            </p:cNvSpPr>
            <p:nvPr/>
          </p:nvSpPr>
          <p:spPr bwMode="auto">
            <a:xfrm>
              <a:off x="2792" y="2736"/>
              <a:ext cx="1996" cy="680"/>
            </a:xfrm>
            <a:prstGeom prst="ellipse">
              <a:avLst/>
            </a:prstGeom>
            <a:solidFill>
              <a:schemeClr val="folHlink"/>
            </a:solidFill>
            <a:ln w="38100">
              <a:solidFill>
                <a:srgbClr val="33330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latin typeface="Frutiger 45 Light" pitchFamily="34" charset="0"/>
              </a:endParaRPr>
            </a:p>
          </p:txBody>
        </p:sp>
        <p:sp>
          <p:nvSpPr>
            <p:cNvPr id="14357" name="Oval 5"/>
            <p:cNvSpPr>
              <a:spLocks noChangeArrowheads="1"/>
            </p:cNvSpPr>
            <p:nvPr/>
          </p:nvSpPr>
          <p:spPr bwMode="auto">
            <a:xfrm>
              <a:off x="873" y="2736"/>
              <a:ext cx="1996" cy="680"/>
            </a:xfrm>
            <a:prstGeom prst="ellipse">
              <a:avLst/>
            </a:prstGeom>
            <a:solidFill>
              <a:schemeClr val="folHlink"/>
            </a:solidFill>
            <a:ln w="38100">
              <a:solidFill>
                <a:srgbClr val="333300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 sz="1200">
                <a:latin typeface="Frutiger 45 Light" pitchFamily="34" charset="0"/>
              </a:endParaRPr>
            </a:p>
          </p:txBody>
        </p:sp>
        <p:grpSp>
          <p:nvGrpSpPr>
            <p:cNvPr id="14358" name="Group 9"/>
            <p:cNvGrpSpPr>
              <a:grpSpLocks/>
            </p:cNvGrpSpPr>
            <p:nvPr/>
          </p:nvGrpSpPr>
          <p:grpSpPr bwMode="auto">
            <a:xfrm>
              <a:off x="114" y="2720"/>
              <a:ext cx="1814" cy="1000"/>
              <a:chOff x="834" y="585"/>
              <a:chExt cx="1814" cy="1000"/>
            </a:xfrm>
          </p:grpSpPr>
          <p:pic>
            <p:nvPicPr>
              <p:cNvPr id="14374" name="Picture 10" descr="Bild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63" r="23479"/>
              <a:stretch>
                <a:fillRect/>
              </a:stretch>
            </p:blipFill>
            <p:spPr bwMode="auto">
              <a:xfrm>
                <a:off x="834" y="585"/>
                <a:ext cx="1814" cy="1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56" name="Rectangle 11"/>
              <p:cNvSpPr>
                <a:spLocks noChangeArrowheads="1"/>
              </p:cNvSpPr>
              <p:nvPr/>
            </p:nvSpPr>
            <p:spPr bwMode="auto">
              <a:xfrm>
                <a:off x="834" y="975"/>
                <a:ext cx="1535" cy="5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GB" sz="1600">
                    <a:latin typeface="Frutiger LT Com 55 Roman" charset="0"/>
                    <a:ea typeface="ＭＳ Ｐゴシック" charset="0"/>
                  </a:rPr>
                  <a:t>Universities </a:t>
                </a:r>
                <a:br>
                  <a:rPr lang="en-GB" sz="1600">
                    <a:latin typeface="Frutiger LT Com 55 Roman" charset="0"/>
                    <a:ea typeface="ＭＳ Ｐゴシック" charset="0"/>
                  </a:rPr>
                </a:br>
                <a:r>
                  <a:rPr lang="en-GB" sz="1600">
                    <a:latin typeface="Frutiger LT Com 55 Roman" charset="0"/>
                    <a:ea typeface="ＭＳ Ｐゴシック" charset="0"/>
                  </a:rPr>
                  <a:t>perform excellent </a:t>
                </a:r>
                <a:r>
                  <a:rPr lang="en-GB" sz="1600" b="1">
                    <a:latin typeface="Frutiger LT Com 55 Roman" charset="0"/>
                    <a:ea typeface="ＭＳ Ｐゴシック" charset="0"/>
                  </a:rPr>
                  <a:t>scientific research</a:t>
                </a:r>
                <a:endParaRPr lang="en-GB" sz="1600">
                  <a:latin typeface="Frutiger LT Com 55 Roman" charset="0"/>
                  <a:ea typeface="ＭＳ Ｐゴシック" charset="0"/>
                </a:endParaRPr>
              </a:p>
            </p:txBody>
          </p:sp>
        </p:grpSp>
        <p:sp>
          <p:nvSpPr>
            <p:cNvPr id="14359" name="Text Box 11"/>
            <p:cNvSpPr txBox="1">
              <a:spLocks noChangeArrowheads="1"/>
            </p:cNvSpPr>
            <p:nvPr/>
          </p:nvSpPr>
          <p:spPr bwMode="auto">
            <a:xfrm>
              <a:off x="1497" y="2947"/>
              <a:ext cx="63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Frutiger LT Com 55 Roman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Frutiger LT Com 55 Roman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Frutiger LT Com 55 Roman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Frutiger LT Com 55 Roman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Frutiger LT Com 55 Roman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Frutiger LT Com 55 Roman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Frutiger LT Com 55 Roman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Frutiger LT Com 55 Roman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Frutiger LT Com 55 Roman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GB" sz="1200" b="1">
                  <a:latin typeface="Frutiger 45 Light" pitchFamily="34" charset="0"/>
                </a:rPr>
                <a:t>Research cycle</a:t>
              </a:r>
            </a:p>
          </p:txBody>
        </p:sp>
        <p:sp>
          <p:nvSpPr>
            <p:cNvPr id="14360" name="Text Box 13"/>
            <p:cNvSpPr txBox="1">
              <a:spLocks noChangeArrowheads="1"/>
            </p:cNvSpPr>
            <p:nvPr/>
          </p:nvSpPr>
          <p:spPr bwMode="auto">
            <a:xfrm>
              <a:off x="3338" y="2922"/>
              <a:ext cx="68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Frutiger LT Com 55 Roman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Frutiger LT Com 55 Roman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Frutiger LT Com 55 Roman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Frutiger LT Com 55 Roman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Frutiger LT Com 55 Roman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Frutiger LT Com 55 Roman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Frutiger LT Com 55 Roman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Frutiger LT Com 55 Roman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Frutiger LT Com 55 Roman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GB" sz="1200" b="1">
                  <a:latin typeface="Frutiger 45 Light" pitchFamily="34" charset="0"/>
                </a:rPr>
                <a:t>Innovation cycle</a:t>
              </a:r>
            </a:p>
          </p:txBody>
        </p:sp>
        <p:sp>
          <p:nvSpPr>
            <p:cNvPr id="14361" name="Line 19"/>
            <p:cNvSpPr>
              <a:spLocks noChangeShapeType="1"/>
            </p:cNvSpPr>
            <p:nvPr/>
          </p:nvSpPr>
          <p:spPr bwMode="auto">
            <a:xfrm>
              <a:off x="1703" y="2736"/>
              <a:ext cx="96" cy="0"/>
            </a:xfrm>
            <a:prstGeom prst="line">
              <a:avLst/>
            </a:prstGeom>
            <a:noFill/>
            <a:ln w="44450">
              <a:solidFill>
                <a:srgbClr val="3333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4362" name="Line 20"/>
            <p:cNvSpPr>
              <a:spLocks noChangeShapeType="1"/>
            </p:cNvSpPr>
            <p:nvPr/>
          </p:nvSpPr>
          <p:spPr bwMode="auto">
            <a:xfrm>
              <a:off x="3913" y="3497"/>
              <a:ext cx="96" cy="0"/>
            </a:xfrm>
            <a:prstGeom prst="line">
              <a:avLst/>
            </a:prstGeom>
            <a:noFill/>
            <a:ln w="44450">
              <a:solidFill>
                <a:srgbClr val="3333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4363" name="Line 22"/>
            <p:cNvSpPr>
              <a:spLocks noChangeShapeType="1"/>
            </p:cNvSpPr>
            <p:nvPr/>
          </p:nvSpPr>
          <p:spPr bwMode="auto">
            <a:xfrm flipH="1">
              <a:off x="3610" y="2744"/>
              <a:ext cx="96" cy="0"/>
            </a:xfrm>
            <a:prstGeom prst="line">
              <a:avLst/>
            </a:prstGeom>
            <a:noFill/>
            <a:ln w="44450">
              <a:solidFill>
                <a:srgbClr val="3333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pic>
          <p:nvPicPr>
            <p:cNvPr id="14364" name="Picture 17" descr="Bild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19" r="23479"/>
            <a:stretch>
              <a:fillRect/>
            </a:stretch>
          </p:blipFill>
          <p:spPr bwMode="auto">
            <a:xfrm>
              <a:off x="1832" y="2752"/>
              <a:ext cx="2015" cy="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6" name="Rectangle 18"/>
            <p:cNvSpPr>
              <a:spLocks noChangeArrowheads="1"/>
            </p:cNvSpPr>
            <p:nvPr/>
          </p:nvSpPr>
          <p:spPr bwMode="auto">
            <a:xfrm>
              <a:off x="2075" y="3066"/>
              <a:ext cx="1440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1600">
                  <a:latin typeface="Frutiger LT Com 55 Roman" charset="0"/>
                  <a:ea typeface="ＭＳ Ｐゴシック" charset="0"/>
                </a:rPr>
                <a:t>RTOs bridge the innovation gap with </a:t>
              </a:r>
              <a:r>
                <a:rPr lang="en-GB" sz="1600" b="1">
                  <a:latin typeface="Frutiger LT Com 55 Roman" charset="0"/>
                  <a:ea typeface="ＭＳ Ｐゴシック" charset="0"/>
                </a:rPr>
                <a:t>technological R&amp;D</a:t>
              </a:r>
              <a:endParaRPr lang="en-GB" sz="1600">
                <a:latin typeface="Frutiger LT Com 55 Roman" charset="0"/>
                <a:ea typeface="ＭＳ Ｐゴシック" charset="0"/>
              </a:endParaRPr>
            </a:p>
          </p:txBody>
        </p:sp>
        <p:grpSp>
          <p:nvGrpSpPr>
            <p:cNvPr id="14366" name="Group 19"/>
            <p:cNvGrpSpPr>
              <a:grpSpLocks/>
            </p:cNvGrpSpPr>
            <p:nvPr/>
          </p:nvGrpSpPr>
          <p:grpSpPr bwMode="auto">
            <a:xfrm>
              <a:off x="3624" y="2696"/>
              <a:ext cx="1790" cy="1000"/>
              <a:chOff x="3001" y="585"/>
              <a:chExt cx="1790" cy="1000"/>
            </a:xfrm>
          </p:grpSpPr>
          <p:pic>
            <p:nvPicPr>
              <p:cNvPr id="14372" name="Picture 20" descr="Bild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919" r="30357"/>
              <a:stretch>
                <a:fillRect/>
              </a:stretch>
            </p:blipFill>
            <p:spPr bwMode="auto">
              <a:xfrm>
                <a:off x="3001" y="585"/>
                <a:ext cx="1790" cy="1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54" name="Rectangle 21"/>
              <p:cNvSpPr>
                <a:spLocks noChangeArrowheads="1"/>
              </p:cNvSpPr>
              <p:nvPr/>
            </p:nvSpPr>
            <p:spPr bwMode="auto">
              <a:xfrm>
                <a:off x="3344" y="959"/>
                <a:ext cx="1239" cy="5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GB" sz="1600">
                    <a:latin typeface="Frutiger LT Com 55 Roman" charset="0"/>
                    <a:ea typeface="ＭＳ Ｐゴシック" charset="0"/>
                  </a:rPr>
                  <a:t>Innovative</a:t>
                </a:r>
                <a:br>
                  <a:rPr lang="en-GB" sz="1600">
                    <a:latin typeface="Frutiger LT Com 55 Roman" charset="0"/>
                    <a:ea typeface="ＭＳ Ｐゴシック" charset="0"/>
                  </a:rPr>
                </a:br>
                <a:r>
                  <a:rPr lang="en-GB" sz="1600">
                    <a:latin typeface="Frutiger LT Com 55 Roman" charset="0"/>
                    <a:ea typeface="ＭＳ Ｐゴシック" charset="0"/>
                  </a:rPr>
                  <a:t>companies create</a:t>
                </a:r>
                <a:br>
                  <a:rPr lang="en-GB" sz="1600">
                    <a:latin typeface="Frutiger LT Com 55 Roman" charset="0"/>
                    <a:ea typeface="ＭＳ Ｐゴシック" charset="0"/>
                  </a:rPr>
                </a:br>
                <a:r>
                  <a:rPr lang="en-GB" sz="1600" b="1">
                    <a:latin typeface="Frutiger LT Com 55 Roman" charset="0"/>
                    <a:ea typeface="ＭＳ Ｐゴシック" charset="0"/>
                  </a:rPr>
                  <a:t>new products</a:t>
                </a:r>
              </a:p>
            </p:txBody>
          </p:sp>
        </p:grpSp>
        <p:grpSp>
          <p:nvGrpSpPr>
            <p:cNvPr id="14367" name="Group 22"/>
            <p:cNvGrpSpPr>
              <a:grpSpLocks/>
            </p:cNvGrpSpPr>
            <p:nvPr/>
          </p:nvGrpSpPr>
          <p:grpSpPr bwMode="auto">
            <a:xfrm>
              <a:off x="1353" y="2720"/>
              <a:ext cx="2878" cy="975"/>
              <a:chOff x="673" y="2624"/>
              <a:chExt cx="2878" cy="975"/>
            </a:xfrm>
          </p:grpSpPr>
          <p:sp>
            <p:nvSpPr>
              <p:cNvPr id="14370" name="Freeform 23"/>
              <p:cNvSpPr>
                <a:spLocks/>
              </p:cNvSpPr>
              <p:nvPr/>
            </p:nvSpPr>
            <p:spPr bwMode="auto">
              <a:xfrm>
                <a:off x="673" y="2624"/>
                <a:ext cx="1440" cy="975"/>
              </a:xfrm>
              <a:custGeom>
                <a:avLst/>
                <a:gdLst>
                  <a:gd name="T0" fmla="*/ 0 w 1440"/>
                  <a:gd name="T1" fmla="*/ 975 h 975"/>
                  <a:gd name="T2" fmla="*/ 672 w 1440"/>
                  <a:gd name="T3" fmla="*/ 687 h 975"/>
                  <a:gd name="T4" fmla="*/ 1152 w 1440"/>
                  <a:gd name="T5" fmla="*/ 112 h 975"/>
                  <a:gd name="T6" fmla="*/ 1440 w 1440"/>
                  <a:gd name="T7" fmla="*/ 16 h 97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40" h="975">
                    <a:moveTo>
                      <a:pt x="0" y="975"/>
                    </a:moveTo>
                    <a:cubicBezTo>
                      <a:pt x="240" y="903"/>
                      <a:pt x="480" y="831"/>
                      <a:pt x="672" y="687"/>
                    </a:cubicBezTo>
                    <a:cubicBezTo>
                      <a:pt x="864" y="543"/>
                      <a:pt x="1024" y="224"/>
                      <a:pt x="1152" y="112"/>
                    </a:cubicBezTo>
                    <a:cubicBezTo>
                      <a:pt x="1280" y="0"/>
                      <a:pt x="1360" y="8"/>
                      <a:pt x="1440" y="16"/>
                    </a:cubicBezTo>
                  </a:path>
                </a:pathLst>
              </a:cu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4371" name="Freeform 24"/>
              <p:cNvSpPr>
                <a:spLocks/>
              </p:cNvSpPr>
              <p:nvPr/>
            </p:nvSpPr>
            <p:spPr bwMode="auto">
              <a:xfrm flipH="1">
                <a:off x="2113" y="2624"/>
                <a:ext cx="1438" cy="975"/>
              </a:xfrm>
              <a:custGeom>
                <a:avLst/>
                <a:gdLst>
                  <a:gd name="T0" fmla="*/ 0 w 1440"/>
                  <a:gd name="T1" fmla="*/ 975 h 975"/>
                  <a:gd name="T2" fmla="*/ 664 w 1440"/>
                  <a:gd name="T3" fmla="*/ 687 h 975"/>
                  <a:gd name="T4" fmla="*/ 1136 w 1440"/>
                  <a:gd name="T5" fmla="*/ 112 h 975"/>
                  <a:gd name="T6" fmla="*/ 1424 w 1440"/>
                  <a:gd name="T7" fmla="*/ 16 h 97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40" h="975">
                    <a:moveTo>
                      <a:pt x="0" y="975"/>
                    </a:moveTo>
                    <a:cubicBezTo>
                      <a:pt x="240" y="903"/>
                      <a:pt x="480" y="831"/>
                      <a:pt x="672" y="687"/>
                    </a:cubicBezTo>
                    <a:cubicBezTo>
                      <a:pt x="864" y="543"/>
                      <a:pt x="1024" y="224"/>
                      <a:pt x="1152" y="112"/>
                    </a:cubicBezTo>
                    <a:cubicBezTo>
                      <a:pt x="1280" y="0"/>
                      <a:pt x="1360" y="8"/>
                      <a:pt x="1440" y="16"/>
                    </a:cubicBezTo>
                  </a:path>
                </a:pathLst>
              </a:custGeom>
              <a:noFill/>
              <a:ln w="50800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CA"/>
              </a:p>
            </p:txBody>
          </p:sp>
        </p:grpSp>
        <p:pic>
          <p:nvPicPr>
            <p:cNvPr id="14368" name="Picture 25" descr="Bild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508"/>
            <a:stretch>
              <a:fillRect/>
            </a:stretch>
          </p:blipFill>
          <p:spPr bwMode="auto">
            <a:xfrm>
              <a:off x="3080" y="2704"/>
              <a:ext cx="2262" cy="1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69" name="Picture 26" descr="Bild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11"/>
            <a:stretch>
              <a:fillRect/>
            </a:stretch>
          </p:blipFill>
          <p:spPr bwMode="auto">
            <a:xfrm>
              <a:off x="212" y="2711"/>
              <a:ext cx="2151" cy="1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221" name="AutoShape 28"/>
          <p:cNvSpPr>
            <a:spLocks noChangeArrowheads="1"/>
          </p:cNvSpPr>
          <p:nvPr/>
        </p:nvSpPr>
        <p:spPr bwMode="auto">
          <a:xfrm>
            <a:off x="460375" y="3475038"/>
            <a:ext cx="8375650" cy="519112"/>
          </a:xfrm>
          <a:prstGeom prst="homePlate">
            <a:avLst>
              <a:gd name="adj" fmla="val 31672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GB">
                <a:latin typeface="Frutiger LT Com 55 Roman" charset="0"/>
                <a:ea typeface="ＭＳ Ｐゴシック" charset="0"/>
              </a:rPr>
              <a:t>Intensive exchange with society</a:t>
            </a:r>
          </a:p>
        </p:txBody>
      </p:sp>
      <p:sp>
        <p:nvSpPr>
          <p:cNvPr id="9222" name="AutoShape 29"/>
          <p:cNvSpPr>
            <a:spLocks noChangeArrowheads="1"/>
          </p:cNvSpPr>
          <p:nvPr/>
        </p:nvSpPr>
        <p:spPr bwMode="auto">
          <a:xfrm>
            <a:off x="774700" y="3271838"/>
            <a:ext cx="293688" cy="2032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Frutiger LT Com 55 Roman" charset="0"/>
              <a:ea typeface="ＭＳ Ｐゴシック" charset="0"/>
            </a:endParaRPr>
          </a:p>
        </p:txBody>
      </p:sp>
      <p:sp>
        <p:nvSpPr>
          <p:cNvPr id="9223" name="AutoShape 30"/>
          <p:cNvSpPr>
            <a:spLocks noChangeArrowheads="1"/>
          </p:cNvSpPr>
          <p:nvPr/>
        </p:nvSpPr>
        <p:spPr bwMode="auto">
          <a:xfrm>
            <a:off x="3971925" y="3271838"/>
            <a:ext cx="293688" cy="2032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Frutiger LT Com 55 Roman" charset="0"/>
              <a:ea typeface="ＭＳ Ｐゴシック" charset="0"/>
            </a:endParaRPr>
          </a:p>
        </p:txBody>
      </p:sp>
      <p:sp>
        <p:nvSpPr>
          <p:cNvPr id="9224" name="AutoShape 31"/>
          <p:cNvSpPr>
            <a:spLocks noChangeArrowheads="1"/>
          </p:cNvSpPr>
          <p:nvPr/>
        </p:nvSpPr>
        <p:spPr bwMode="auto">
          <a:xfrm>
            <a:off x="7019925" y="3271838"/>
            <a:ext cx="293688" cy="2032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Frutiger LT Com 55 Roman" charset="0"/>
              <a:ea typeface="ＭＳ Ｐゴシック" charset="0"/>
            </a:endParaRPr>
          </a:p>
        </p:txBody>
      </p:sp>
      <p:sp>
        <p:nvSpPr>
          <p:cNvPr id="9225" name="AutoShape 32"/>
          <p:cNvSpPr>
            <a:spLocks noChangeArrowheads="1"/>
          </p:cNvSpPr>
          <p:nvPr/>
        </p:nvSpPr>
        <p:spPr bwMode="auto">
          <a:xfrm rot="10800000">
            <a:off x="7221538" y="3475038"/>
            <a:ext cx="293687" cy="2032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Frutiger LT Com 55 Roman" charset="0"/>
              <a:ea typeface="ＭＳ Ｐゴシック" charset="0"/>
            </a:endParaRPr>
          </a:p>
        </p:txBody>
      </p:sp>
      <p:sp>
        <p:nvSpPr>
          <p:cNvPr id="9226" name="AutoShape 33"/>
          <p:cNvSpPr>
            <a:spLocks noChangeArrowheads="1"/>
          </p:cNvSpPr>
          <p:nvPr/>
        </p:nvSpPr>
        <p:spPr bwMode="auto">
          <a:xfrm rot="10800000">
            <a:off x="4171950" y="3475038"/>
            <a:ext cx="293688" cy="2032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Frutiger LT Com 55 Roman" charset="0"/>
              <a:ea typeface="ＭＳ Ｐゴシック" charset="0"/>
            </a:endParaRPr>
          </a:p>
        </p:txBody>
      </p:sp>
      <p:sp>
        <p:nvSpPr>
          <p:cNvPr id="9227" name="AutoShape 34"/>
          <p:cNvSpPr>
            <a:spLocks noChangeArrowheads="1"/>
          </p:cNvSpPr>
          <p:nvPr/>
        </p:nvSpPr>
        <p:spPr bwMode="auto">
          <a:xfrm rot="10800000">
            <a:off x="958850" y="3475038"/>
            <a:ext cx="293688" cy="2032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Frutiger LT Com 55 Roman" charset="0"/>
              <a:ea typeface="ＭＳ Ｐゴシック" charset="0"/>
            </a:endParaRPr>
          </a:p>
        </p:txBody>
      </p:sp>
      <p:sp>
        <p:nvSpPr>
          <p:cNvPr id="9228" name="AutoShape 36"/>
          <p:cNvSpPr>
            <a:spLocks noChangeArrowheads="1"/>
          </p:cNvSpPr>
          <p:nvPr/>
        </p:nvSpPr>
        <p:spPr bwMode="auto">
          <a:xfrm>
            <a:off x="460375" y="947738"/>
            <a:ext cx="8375650" cy="493712"/>
          </a:xfrm>
          <a:prstGeom prst="homePlate">
            <a:avLst>
              <a:gd name="adj" fmla="val 33301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GB">
                <a:latin typeface="Frutiger LT Com 55 Roman" charset="0"/>
                <a:ea typeface="ＭＳ Ｐゴシック" charset="0"/>
              </a:rPr>
              <a:t>Societal challenge as future markets - being ready for global competition</a:t>
            </a:r>
          </a:p>
        </p:txBody>
      </p:sp>
      <p:sp>
        <p:nvSpPr>
          <p:cNvPr id="9229" name="AutoShape 37"/>
          <p:cNvSpPr>
            <a:spLocks noChangeArrowheads="1"/>
          </p:cNvSpPr>
          <p:nvPr/>
        </p:nvSpPr>
        <p:spPr bwMode="auto">
          <a:xfrm>
            <a:off x="755650" y="1239838"/>
            <a:ext cx="293688" cy="2032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Frutiger LT Com 55 Roman" charset="0"/>
              <a:ea typeface="ＭＳ Ｐゴシック" charset="0"/>
            </a:endParaRPr>
          </a:p>
        </p:txBody>
      </p:sp>
      <p:sp>
        <p:nvSpPr>
          <p:cNvPr id="9230" name="AutoShape 38"/>
          <p:cNvSpPr>
            <a:spLocks noChangeArrowheads="1"/>
          </p:cNvSpPr>
          <p:nvPr/>
        </p:nvSpPr>
        <p:spPr bwMode="auto">
          <a:xfrm rot="10800000">
            <a:off x="939800" y="1443038"/>
            <a:ext cx="293688" cy="2032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Frutiger LT Com 55 Roman" charset="0"/>
              <a:ea typeface="ＭＳ Ｐゴシック" charset="0"/>
            </a:endParaRPr>
          </a:p>
        </p:txBody>
      </p:sp>
      <p:sp>
        <p:nvSpPr>
          <p:cNvPr id="9231" name="AutoShape 39"/>
          <p:cNvSpPr>
            <a:spLocks noChangeArrowheads="1"/>
          </p:cNvSpPr>
          <p:nvPr/>
        </p:nvSpPr>
        <p:spPr bwMode="auto">
          <a:xfrm>
            <a:off x="3814763" y="1239838"/>
            <a:ext cx="293687" cy="2032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Frutiger LT Com 55 Roman" charset="0"/>
              <a:ea typeface="ＭＳ Ｐゴシック" charset="0"/>
            </a:endParaRPr>
          </a:p>
        </p:txBody>
      </p:sp>
      <p:sp>
        <p:nvSpPr>
          <p:cNvPr id="9232" name="AutoShape 40"/>
          <p:cNvSpPr>
            <a:spLocks noChangeArrowheads="1"/>
          </p:cNvSpPr>
          <p:nvPr/>
        </p:nvSpPr>
        <p:spPr bwMode="auto">
          <a:xfrm rot="10800000">
            <a:off x="3998913" y="1443038"/>
            <a:ext cx="293687" cy="2032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Frutiger LT Com 55 Roman" charset="0"/>
              <a:ea typeface="ＭＳ Ｐゴシック" charset="0"/>
            </a:endParaRPr>
          </a:p>
        </p:txBody>
      </p:sp>
      <p:sp>
        <p:nvSpPr>
          <p:cNvPr id="9233" name="AutoShape 41"/>
          <p:cNvSpPr>
            <a:spLocks noChangeArrowheads="1"/>
          </p:cNvSpPr>
          <p:nvPr/>
        </p:nvSpPr>
        <p:spPr bwMode="auto">
          <a:xfrm>
            <a:off x="6988175" y="1239838"/>
            <a:ext cx="293688" cy="2032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Frutiger LT Com 55 Roman" charset="0"/>
              <a:ea typeface="ＭＳ Ｐゴシック" charset="0"/>
            </a:endParaRPr>
          </a:p>
        </p:txBody>
      </p:sp>
      <p:sp>
        <p:nvSpPr>
          <p:cNvPr id="9234" name="AutoShape 42"/>
          <p:cNvSpPr>
            <a:spLocks noChangeArrowheads="1"/>
          </p:cNvSpPr>
          <p:nvPr/>
        </p:nvSpPr>
        <p:spPr bwMode="auto">
          <a:xfrm rot="10800000">
            <a:off x="7172325" y="1443038"/>
            <a:ext cx="293688" cy="2032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Frutiger LT Com 55 Roman" charset="0"/>
              <a:ea typeface="ＭＳ Ｐゴシック" charset="0"/>
            </a:endParaRPr>
          </a:p>
        </p:txBody>
      </p:sp>
      <p:sp>
        <p:nvSpPr>
          <p:cNvPr id="9235" name="Text Box 44"/>
          <p:cNvSpPr txBox="1">
            <a:spLocks noChangeArrowheads="1"/>
          </p:cNvSpPr>
          <p:nvPr/>
        </p:nvSpPr>
        <p:spPr bwMode="auto">
          <a:xfrm>
            <a:off x="460375" y="382588"/>
            <a:ext cx="822325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200" b="1" dirty="0" smtClean="0">
                <a:latin typeface="Calibri"/>
                <a:cs typeface="Calibri"/>
              </a:rPr>
              <a:t>Role of </a:t>
            </a:r>
            <a:r>
              <a:rPr lang="en-US" sz="3200" b="1" dirty="0" err="1" smtClean="0">
                <a:latin typeface="Calibri"/>
                <a:cs typeface="Calibri"/>
              </a:rPr>
              <a:t>Fraunhofer</a:t>
            </a:r>
            <a:r>
              <a:rPr lang="en-US" sz="3200" b="1" dirty="0" smtClean="0">
                <a:latin typeface="Calibri"/>
                <a:cs typeface="Calibri"/>
              </a:rPr>
              <a:t> within the innovation system</a:t>
            </a:r>
            <a:endParaRPr lang="de-DE" sz="3200" b="1" dirty="0" smtClean="0">
              <a:latin typeface="Calibri"/>
              <a:cs typeface="Calibri"/>
            </a:endParaRPr>
          </a:p>
        </p:txBody>
      </p:sp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23" y="6200775"/>
            <a:ext cx="18573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032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7638"/>
            <a:ext cx="9144000" cy="501650"/>
          </a:xfrm>
        </p:spPr>
        <p:txBody>
          <a:bodyPr wrap="square" lIns="81153" tIns="40577" rIns="81153" bIns="40577"/>
          <a:lstStyle/>
          <a:p>
            <a:r>
              <a:rPr lang="en-US" sz="3600" b="1" dirty="0" smtClean="0">
                <a:latin typeface="Calibri"/>
                <a:cs typeface="Calibri"/>
              </a:rPr>
              <a:t>Technology</a:t>
            </a:r>
            <a:r>
              <a:rPr lang="en-US" sz="3600" b="1" dirty="0" smtClean="0">
                <a:latin typeface="Times New Roman" charset="0"/>
              </a:rPr>
              <a:t> Foresight as Part of </a:t>
            </a:r>
            <a:r>
              <a:rPr lang="en-US" sz="3600" b="1" dirty="0" err="1" smtClean="0">
                <a:latin typeface="Times New Roman" charset="0"/>
              </a:rPr>
              <a:t>FhG</a:t>
            </a:r>
            <a:r>
              <a:rPr lang="en-US" sz="3600" b="1" dirty="0" smtClean="0">
                <a:latin typeface="Times New Roman" charset="0"/>
              </a:rPr>
              <a:t> Strategy</a:t>
            </a:r>
            <a:endParaRPr lang="en-US" sz="3600" b="1" dirty="0">
              <a:latin typeface="Times New Roman" charset="0"/>
            </a:endParaRPr>
          </a:p>
        </p:txBody>
      </p:sp>
      <p:sp>
        <p:nvSpPr>
          <p:cNvPr id="4" name="Text Box 4" descr="5%"/>
          <p:cNvSpPr txBox="1">
            <a:spLocks noChangeArrowheads="1"/>
          </p:cNvSpPr>
          <p:nvPr/>
        </p:nvSpPr>
        <p:spPr bwMode="auto">
          <a:xfrm>
            <a:off x="416279" y="2141539"/>
            <a:ext cx="2118077" cy="44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ts val="1738"/>
              </a:lnSpc>
              <a:spcBef>
                <a:spcPct val="50000"/>
              </a:spcBef>
              <a:spcAft>
                <a:spcPct val="80000"/>
              </a:spcAft>
            </a:pPr>
            <a:r>
              <a:rPr lang="de-DE" sz="1500"/>
              <a:t>Foresight analyses and trend studies  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30389" y="2624138"/>
            <a:ext cx="320322" cy="3000375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de-DE"/>
          </a:p>
        </p:txBody>
      </p:sp>
      <p:sp>
        <p:nvSpPr>
          <p:cNvPr id="6" name="Text Box 6" descr="5%"/>
          <p:cNvSpPr txBox="1">
            <a:spLocks noChangeArrowheads="1"/>
          </p:cNvSpPr>
          <p:nvPr/>
        </p:nvSpPr>
        <p:spPr bwMode="auto">
          <a:xfrm>
            <a:off x="835378" y="3090863"/>
            <a:ext cx="1737078" cy="44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ts val="1738"/>
              </a:lnSpc>
              <a:spcBef>
                <a:spcPct val="50000"/>
              </a:spcBef>
              <a:spcAft>
                <a:spcPct val="80000"/>
              </a:spcAft>
            </a:pPr>
            <a:r>
              <a:rPr lang="de-DE" sz="1500"/>
              <a:t>50 Technology-</a:t>
            </a:r>
            <a:br>
              <a:rPr lang="de-DE" sz="1500"/>
            </a:br>
            <a:r>
              <a:rPr lang="de-DE" sz="1500"/>
              <a:t>trends 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829734" y="3549651"/>
            <a:ext cx="317500" cy="2074863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de-DE"/>
          </a:p>
        </p:txBody>
      </p:sp>
      <p:sp>
        <p:nvSpPr>
          <p:cNvPr id="8" name="Text Box 8" descr="5%"/>
          <p:cNvSpPr txBox="1">
            <a:spLocks noChangeArrowheads="1"/>
          </p:cNvSpPr>
          <p:nvPr/>
        </p:nvSpPr>
        <p:spPr bwMode="auto">
          <a:xfrm>
            <a:off x="1212145" y="3797300"/>
            <a:ext cx="1320800" cy="44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ts val="1738"/>
              </a:lnSpc>
              <a:spcBef>
                <a:spcPct val="50000"/>
              </a:spcBef>
              <a:spcAft>
                <a:spcPct val="80000"/>
              </a:spcAft>
            </a:pPr>
            <a:r>
              <a:rPr lang="de-DE" sz="1500"/>
              <a:t>Workshop with</a:t>
            </a:r>
            <a:br>
              <a:rPr lang="de-DE" sz="1500"/>
            </a:br>
            <a:r>
              <a:rPr lang="de-DE" sz="1500"/>
              <a:t> &gt;50 experts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200856" y="4292601"/>
            <a:ext cx="317500" cy="1331913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de-DE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567745" y="4964113"/>
            <a:ext cx="318911" cy="6604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de-DE"/>
          </a:p>
        </p:txBody>
      </p:sp>
      <p:sp>
        <p:nvSpPr>
          <p:cNvPr id="11" name="Text Box 11" descr="5%"/>
          <p:cNvSpPr txBox="1">
            <a:spLocks noChangeArrowheads="1"/>
          </p:cNvSpPr>
          <p:nvPr/>
        </p:nvSpPr>
        <p:spPr bwMode="auto">
          <a:xfrm>
            <a:off x="1556456" y="4518026"/>
            <a:ext cx="812800" cy="66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ts val="1738"/>
              </a:lnSpc>
              <a:spcBef>
                <a:spcPct val="50000"/>
              </a:spcBef>
              <a:spcAft>
                <a:spcPct val="80000"/>
              </a:spcAft>
            </a:pPr>
            <a:r>
              <a:rPr lang="de-DE" sz="1500" b="1"/>
              <a:t>Perspec-tives (FIT)</a:t>
            </a:r>
            <a:endParaRPr lang="de-DE" sz="1500"/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438856" y="2624139"/>
            <a:ext cx="21463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>
            <a:off x="841022" y="3544889"/>
            <a:ext cx="1693333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>
            <a:off x="1209323" y="4294188"/>
            <a:ext cx="123613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>
            <a:off x="1577623" y="4962525"/>
            <a:ext cx="75353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" name="Freeform 16"/>
          <p:cNvSpPr>
            <a:spLocks/>
          </p:cNvSpPr>
          <p:nvPr/>
        </p:nvSpPr>
        <p:spPr bwMode="auto">
          <a:xfrm>
            <a:off x="558800" y="3078163"/>
            <a:ext cx="1056923" cy="2232025"/>
          </a:xfrm>
          <a:custGeom>
            <a:avLst/>
            <a:gdLst>
              <a:gd name="T0" fmla="*/ 0 w 1624"/>
              <a:gd name="T1" fmla="*/ 0 h 1480"/>
              <a:gd name="T2" fmla="*/ 2147483647 w 1624"/>
              <a:gd name="T3" fmla="*/ 2147483647 h 1480"/>
              <a:gd name="T4" fmla="*/ 2147483647 w 1624"/>
              <a:gd name="T5" fmla="*/ 2147483647 h 1480"/>
              <a:gd name="T6" fmla="*/ 0 60000 65536"/>
              <a:gd name="T7" fmla="*/ 0 60000 65536"/>
              <a:gd name="T8" fmla="*/ 0 60000 65536"/>
              <a:gd name="T9" fmla="*/ 0 w 1624"/>
              <a:gd name="T10" fmla="*/ 0 h 1480"/>
              <a:gd name="T11" fmla="*/ 1624 w 1624"/>
              <a:gd name="T12" fmla="*/ 1480 h 14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24" h="1480">
                <a:moveTo>
                  <a:pt x="0" y="0"/>
                </a:moveTo>
                <a:cubicBezTo>
                  <a:pt x="104" y="392"/>
                  <a:pt x="209" y="785"/>
                  <a:pt x="480" y="1032"/>
                </a:cubicBezTo>
                <a:cubicBezTo>
                  <a:pt x="751" y="1279"/>
                  <a:pt x="1187" y="1379"/>
                  <a:pt x="1624" y="1480"/>
                </a:cubicBez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72" name="Line 17"/>
          <p:cNvSpPr>
            <a:spLocks noChangeShapeType="1"/>
          </p:cNvSpPr>
          <p:nvPr/>
        </p:nvSpPr>
        <p:spPr bwMode="auto">
          <a:xfrm>
            <a:off x="344311" y="5632451"/>
            <a:ext cx="8288867" cy="174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>
            <a:off x="1552223" y="5457825"/>
            <a:ext cx="4234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/>
          <a:lstStyle/>
          <a:p>
            <a:endParaRPr lang="en-US"/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1056922" y="5716589"/>
            <a:ext cx="384721" cy="22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ts val="1738"/>
              </a:lnSpc>
              <a:spcAft>
                <a:spcPct val="80000"/>
              </a:spcAft>
            </a:pPr>
            <a:r>
              <a:rPr lang="de-DE" sz="1500"/>
              <a:t>2004</a:t>
            </a: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1708856" y="5716589"/>
            <a:ext cx="384721" cy="22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ts val="1738"/>
              </a:lnSpc>
              <a:spcAft>
                <a:spcPct val="80000"/>
              </a:spcAft>
            </a:pPr>
            <a:r>
              <a:rPr lang="de-DE" sz="1500" b="1"/>
              <a:t>2005</a:t>
            </a:r>
          </a:p>
        </p:txBody>
      </p:sp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2871612" y="1897064"/>
            <a:ext cx="318911" cy="3724275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de-DE"/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3266723" y="2620964"/>
            <a:ext cx="318911" cy="3000375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de-DE"/>
          </a:p>
        </p:txBody>
      </p:sp>
      <p:sp>
        <p:nvSpPr>
          <p:cNvPr id="23" name="Text Box 23" descr="5%"/>
          <p:cNvSpPr txBox="1">
            <a:spLocks noChangeArrowheads="1"/>
          </p:cNvSpPr>
          <p:nvPr/>
        </p:nvSpPr>
        <p:spPr bwMode="auto">
          <a:xfrm>
            <a:off x="3280834" y="1971675"/>
            <a:ext cx="2103966" cy="66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ts val="1738"/>
              </a:lnSpc>
              <a:spcBef>
                <a:spcPct val="50000"/>
              </a:spcBef>
              <a:spcAft>
                <a:spcPct val="80000"/>
              </a:spcAft>
            </a:pPr>
            <a:r>
              <a:rPr lang="de-DE" sz="1500"/>
              <a:t>1. consultation:</a:t>
            </a:r>
            <a:br>
              <a:rPr lang="de-DE" sz="1500"/>
            </a:br>
            <a:r>
              <a:rPr lang="de-DE" sz="1500"/>
              <a:t>Fh-leaders</a:t>
            </a:r>
            <a:br>
              <a:rPr lang="de-DE" sz="1500"/>
            </a:br>
            <a:r>
              <a:rPr lang="de-DE" sz="1500"/>
              <a:t>170 topics </a:t>
            </a:r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auto">
          <a:xfrm>
            <a:off x="3577167" y="3546476"/>
            <a:ext cx="317500" cy="2074863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de-DE"/>
          </a:p>
        </p:txBody>
      </p:sp>
      <p:sp>
        <p:nvSpPr>
          <p:cNvPr id="25" name="Text Box 25" descr="5%"/>
          <p:cNvSpPr txBox="1">
            <a:spLocks noChangeArrowheads="1"/>
          </p:cNvSpPr>
          <p:nvPr/>
        </p:nvSpPr>
        <p:spPr bwMode="auto">
          <a:xfrm>
            <a:off x="3623733" y="3074989"/>
            <a:ext cx="1557867" cy="44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ts val="1738"/>
              </a:lnSpc>
              <a:spcBef>
                <a:spcPct val="50000"/>
              </a:spcBef>
              <a:spcAft>
                <a:spcPct val="80000"/>
              </a:spcAft>
            </a:pPr>
            <a:r>
              <a:rPr lang="de-DE" sz="1500"/>
              <a:t>2. consultation: Topic-ranking </a:t>
            </a:r>
          </a:p>
        </p:txBody>
      </p:sp>
      <p:sp>
        <p:nvSpPr>
          <p:cNvPr id="26" name="Rectangle 26"/>
          <p:cNvSpPr>
            <a:spLocks noChangeArrowheads="1"/>
          </p:cNvSpPr>
          <p:nvPr/>
        </p:nvSpPr>
        <p:spPr bwMode="auto">
          <a:xfrm>
            <a:off x="3959578" y="4289426"/>
            <a:ext cx="317500" cy="1331913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de-DE"/>
          </a:p>
        </p:txBody>
      </p:sp>
      <p:sp>
        <p:nvSpPr>
          <p:cNvPr id="27" name="Text Box 27" descr="5%"/>
          <p:cNvSpPr txBox="1">
            <a:spLocks noChangeArrowheads="1"/>
          </p:cNvSpPr>
          <p:nvPr/>
        </p:nvSpPr>
        <p:spPr bwMode="auto">
          <a:xfrm>
            <a:off x="3966634" y="3797300"/>
            <a:ext cx="2218267" cy="44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ts val="1738"/>
              </a:lnSpc>
              <a:spcBef>
                <a:spcPct val="50000"/>
              </a:spcBef>
              <a:spcAft>
                <a:spcPct val="80000"/>
              </a:spcAft>
            </a:pPr>
            <a:r>
              <a:rPr lang="de-DE" sz="1500"/>
              <a:t>Expert interviews: </a:t>
            </a:r>
            <a:br>
              <a:rPr lang="de-DE" sz="1500"/>
            </a:br>
            <a:r>
              <a:rPr lang="de-DE" sz="1500"/>
              <a:t>25 Focus-topics</a:t>
            </a:r>
          </a:p>
        </p:txBody>
      </p:sp>
      <p:sp>
        <p:nvSpPr>
          <p:cNvPr id="28" name="Rectangle 30"/>
          <p:cNvSpPr>
            <a:spLocks noChangeArrowheads="1"/>
          </p:cNvSpPr>
          <p:nvPr/>
        </p:nvSpPr>
        <p:spPr bwMode="auto">
          <a:xfrm>
            <a:off x="4344812" y="4981576"/>
            <a:ext cx="317500" cy="646113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de-DE"/>
          </a:p>
        </p:txBody>
      </p:sp>
      <p:sp>
        <p:nvSpPr>
          <p:cNvPr id="29" name="Text Box 31" descr="5%"/>
          <p:cNvSpPr txBox="1">
            <a:spLocks noChangeArrowheads="1"/>
          </p:cNvSpPr>
          <p:nvPr/>
        </p:nvSpPr>
        <p:spPr bwMode="auto">
          <a:xfrm>
            <a:off x="4344812" y="4535488"/>
            <a:ext cx="870655" cy="44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ts val="1738"/>
              </a:lnSpc>
              <a:spcBef>
                <a:spcPct val="50000"/>
              </a:spcBef>
              <a:spcAft>
                <a:spcPct val="80000"/>
              </a:spcAft>
            </a:pPr>
            <a:r>
              <a:rPr lang="de-DE" sz="1500" b="1"/>
              <a:t>Future</a:t>
            </a:r>
            <a:br>
              <a:rPr lang="de-DE" sz="1500" b="1"/>
            </a:br>
            <a:r>
              <a:rPr lang="de-DE" sz="1500" b="1"/>
              <a:t>Topics</a:t>
            </a:r>
          </a:p>
        </p:txBody>
      </p:sp>
      <p:sp>
        <p:nvSpPr>
          <p:cNvPr id="30" name="Line 32"/>
          <p:cNvSpPr>
            <a:spLocks noChangeShapeType="1"/>
          </p:cNvSpPr>
          <p:nvPr/>
        </p:nvSpPr>
        <p:spPr bwMode="auto">
          <a:xfrm>
            <a:off x="2871611" y="1897063"/>
            <a:ext cx="277001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" name="Line 33"/>
          <p:cNvSpPr>
            <a:spLocks noChangeShapeType="1"/>
          </p:cNvSpPr>
          <p:nvPr/>
        </p:nvSpPr>
        <p:spPr bwMode="auto">
          <a:xfrm>
            <a:off x="3266723" y="2620963"/>
            <a:ext cx="236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" name="Line 34"/>
          <p:cNvSpPr>
            <a:spLocks noChangeShapeType="1"/>
          </p:cNvSpPr>
          <p:nvPr/>
        </p:nvSpPr>
        <p:spPr bwMode="auto">
          <a:xfrm>
            <a:off x="3577167" y="3548063"/>
            <a:ext cx="206445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" name="Line 35"/>
          <p:cNvSpPr>
            <a:spLocks noChangeShapeType="1"/>
          </p:cNvSpPr>
          <p:nvPr/>
        </p:nvSpPr>
        <p:spPr bwMode="auto">
          <a:xfrm>
            <a:off x="3962400" y="4291013"/>
            <a:ext cx="166652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4" name="Line 37"/>
          <p:cNvSpPr>
            <a:spLocks noChangeShapeType="1"/>
          </p:cNvSpPr>
          <p:nvPr/>
        </p:nvSpPr>
        <p:spPr bwMode="auto">
          <a:xfrm>
            <a:off x="4340578" y="4973639"/>
            <a:ext cx="677333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" name="Freeform 38"/>
          <p:cNvSpPr>
            <a:spLocks/>
          </p:cNvSpPr>
          <p:nvPr/>
        </p:nvSpPr>
        <p:spPr bwMode="auto">
          <a:xfrm>
            <a:off x="3019778" y="3111500"/>
            <a:ext cx="1381478" cy="2198688"/>
          </a:xfrm>
          <a:custGeom>
            <a:avLst/>
            <a:gdLst>
              <a:gd name="T0" fmla="*/ 0 w 1624"/>
              <a:gd name="T1" fmla="*/ 0 h 1480"/>
              <a:gd name="T2" fmla="*/ 2147483647 w 1624"/>
              <a:gd name="T3" fmla="*/ 2147483647 h 1480"/>
              <a:gd name="T4" fmla="*/ 2147483647 w 1624"/>
              <a:gd name="T5" fmla="*/ 2147483647 h 1480"/>
              <a:gd name="T6" fmla="*/ 0 60000 65536"/>
              <a:gd name="T7" fmla="*/ 0 60000 65536"/>
              <a:gd name="T8" fmla="*/ 0 60000 65536"/>
              <a:gd name="T9" fmla="*/ 0 w 1624"/>
              <a:gd name="T10" fmla="*/ 0 h 1480"/>
              <a:gd name="T11" fmla="*/ 1624 w 1624"/>
              <a:gd name="T12" fmla="*/ 1480 h 14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24" h="1480">
                <a:moveTo>
                  <a:pt x="0" y="0"/>
                </a:moveTo>
                <a:cubicBezTo>
                  <a:pt x="104" y="392"/>
                  <a:pt x="209" y="785"/>
                  <a:pt x="480" y="1032"/>
                </a:cubicBezTo>
                <a:cubicBezTo>
                  <a:pt x="751" y="1279"/>
                  <a:pt x="1187" y="1379"/>
                  <a:pt x="1624" y="1480"/>
                </a:cubicBez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6" name="Line 40"/>
          <p:cNvSpPr>
            <a:spLocks noChangeShapeType="1"/>
          </p:cNvSpPr>
          <p:nvPr/>
        </p:nvSpPr>
        <p:spPr bwMode="auto">
          <a:xfrm>
            <a:off x="4313767" y="5467350"/>
            <a:ext cx="0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/>
          <a:lstStyle/>
          <a:p>
            <a:endParaRPr lang="en-US"/>
          </a:p>
        </p:txBody>
      </p:sp>
      <p:sp>
        <p:nvSpPr>
          <p:cNvPr id="37" name="Text Box 41"/>
          <p:cNvSpPr txBox="1">
            <a:spLocks noChangeArrowheads="1"/>
          </p:cNvSpPr>
          <p:nvPr/>
        </p:nvSpPr>
        <p:spPr bwMode="auto">
          <a:xfrm>
            <a:off x="3740856" y="5726114"/>
            <a:ext cx="397545" cy="22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ts val="1738"/>
              </a:lnSpc>
              <a:spcAft>
                <a:spcPct val="80000"/>
              </a:spcAft>
            </a:pPr>
            <a:r>
              <a:rPr lang="de-DE" sz="1500"/>
              <a:t>2007</a:t>
            </a:r>
          </a:p>
        </p:txBody>
      </p:sp>
      <p:sp>
        <p:nvSpPr>
          <p:cNvPr id="38" name="Text Box 42"/>
          <p:cNvSpPr txBox="1">
            <a:spLocks noChangeArrowheads="1"/>
          </p:cNvSpPr>
          <p:nvPr/>
        </p:nvSpPr>
        <p:spPr bwMode="auto">
          <a:xfrm>
            <a:off x="4467578" y="5726114"/>
            <a:ext cx="384721" cy="22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ts val="1738"/>
              </a:lnSpc>
              <a:spcAft>
                <a:spcPct val="80000"/>
              </a:spcAft>
            </a:pPr>
            <a:r>
              <a:rPr lang="de-DE" sz="1500" b="1"/>
              <a:t>2008</a:t>
            </a:r>
          </a:p>
        </p:txBody>
      </p:sp>
      <p:sp>
        <p:nvSpPr>
          <p:cNvPr id="39" name="Text Box 43" descr="5%"/>
          <p:cNvSpPr txBox="1">
            <a:spLocks noChangeArrowheads="1"/>
          </p:cNvSpPr>
          <p:nvPr/>
        </p:nvSpPr>
        <p:spPr bwMode="auto">
          <a:xfrm>
            <a:off x="2930878" y="1646238"/>
            <a:ext cx="2150533" cy="22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ts val="1738"/>
              </a:lnSpc>
              <a:spcBef>
                <a:spcPct val="50000"/>
              </a:spcBef>
              <a:spcAft>
                <a:spcPct val="80000"/>
              </a:spcAft>
            </a:pPr>
            <a:r>
              <a:rPr lang="de-DE" sz="1500"/>
              <a:t>Global Megatrends   </a:t>
            </a:r>
          </a:p>
        </p:txBody>
      </p:sp>
      <p:sp>
        <p:nvSpPr>
          <p:cNvPr id="40" name="Text Box 44"/>
          <p:cNvSpPr txBox="1">
            <a:spLocks noChangeArrowheads="1"/>
          </p:cNvSpPr>
          <p:nvPr/>
        </p:nvSpPr>
        <p:spPr bwMode="auto">
          <a:xfrm>
            <a:off x="1645356" y="5178425"/>
            <a:ext cx="17953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DE" sz="1400" b="1" dirty="0"/>
              <a:t>12</a:t>
            </a:r>
          </a:p>
        </p:txBody>
      </p:sp>
      <p:sp>
        <p:nvSpPr>
          <p:cNvPr id="41" name="Text Box 45"/>
          <p:cNvSpPr txBox="1">
            <a:spLocks noChangeArrowheads="1"/>
          </p:cNvSpPr>
          <p:nvPr/>
        </p:nvSpPr>
        <p:spPr bwMode="auto">
          <a:xfrm>
            <a:off x="4405489" y="5033963"/>
            <a:ext cx="17953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DE" sz="1400" b="1"/>
              <a:t>12</a:t>
            </a:r>
          </a:p>
        </p:txBody>
      </p:sp>
      <p:sp>
        <p:nvSpPr>
          <p:cNvPr id="42" name="Rectangle 46"/>
          <p:cNvSpPr>
            <a:spLocks noChangeArrowheads="1"/>
          </p:cNvSpPr>
          <p:nvPr/>
        </p:nvSpPr>
        <p:spPr bwMode="auto">
          <a:xfrm>
            <a:off x="6026857" y="1914526"/>
            <a:ext cx="318911" cy="3724275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de-DE"/>
          </a:p>
        </p:txBody>
      </p:sp>
      <p:sp>
        <p:nvSpPr>
          <p:cNvPr id="43" name="Text Box 47" descr="5%"/>
          <p:cNvSpPr txBox="1">
            <a:spLocks noChangeArrowheads="1"/>
          </p:cNvSpPr>
          <p:nvPr/>
        </p:nvSpPr>
        <p:spPr bwMode="auto">
          <a:xfrm>
            <a:off x="5897034" y="1676401"/>
            <a:ext cx="2569633" cy="22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ts val="1738"/>
              </a:lnSpc>
              <a:spcBef>
                <a:spcPct val="50000"/>
              </a:spcBef>
              <a:spcAft>
                <a:spcPct val="80000"/>
              </a:spcAft>
            </a:pPr>
            <a:r>
              <a:rPr lang="de-DE" sz="1500"/>
              <a:t>Grand societal challenges</a:t>
            </a:r>
          </a:p>
        </p:txBody>
      </p:sp>
      <p:sp>
        <p:nvSpPr>
          <p:cNvPr id="44" name="Rectangle 48"/>
          <p:cNvSpPr>
            <a:spLocks noChangeArrowheads="1"/>
          </p:cNvSpPr>
          <p:nvPr/>
        </p:nvSpPr>
        <p:spPr bwMode="auto">
          <a:xfrm>
            <a:off x="6421968" y="2638425"/>
            <a:ext cx="318911" cy="3000375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de-DE"/>
          </a:p>
        </p:txBody>
      </p:sp>
      <p:sp>
        <p:nvSpPr>
          <p:cNvPr id="45" name="Text Box 49" descr="5%"/>
          <p:cNvSpPr txBox="1">
            <a:spLocks noChangeArrowheads="1"/>
          </p:cNvSpPr>
          <p:nvPr/>
        </p:nvSpPr>
        <p:spPr bwMode="auto">
          <a:xfrm>
            <a:off x="6403622" y="2155826"/>
            <a:ext cx="1855612" cy="44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ts val="1738"/>
              </a:lnSpc>
              <a:spcBef>
                <a:spcPct val="50000"/>
              </a:spcBef>
              <a:spcAft>
                <a:spcPct val="80000"/>
              </a:spcAft>
            </a:pPr>
            <a:r>
              <a:rPr lang="de-DE" sz="1500"/>
              <a:t>Technology based</a:t>
            </a:r>
            <a:br>
              <a:rPr lang="de-DE" sz="1500"/>
            </a:br>
            <a:r>
              <a:rPr lang="de-DE" sz="1500"/>
              <a:t>problem solutions</a:t>
            </a:r>
          </a:p>
        </p:txBody>
      </p:sp>
      <p:sp>
        <p:nvSpPr>
          <p:cNvPr id="46" name="Rectangle 50"/>
          <p:cNvSpPr>
            <a:spLocks noChangeArrowheads="1"/>
          </p:cNvSpPr>
          <p:nvPr/>
        </p:nvSpPr>
        <p:spPr bwMode="auto">
          <a:xfrm>
            <a:off x="6807200" y="3563938"/>
            <a:ext cx="317500" cy="2074862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de-DE"/>
          </a:p>
        </p:txBody>
      </p:sp>
      <p:sp>
        <p:nvSpPr>
          <p:cNvPr id="47" name="Text Box 51" descr="5%"/>
          <p:cNvSpPr txBox="1">
            <a:spLocks noChangeArrowheads="1"/>
          </p:cNvSpPr>
          <p:nvPr/>
        </p:nvSpPr>
        <p:spPr bwMode="auto">
          <a:xfrm>
            <a:off x="6802967" y="3092451"/>
            <a:ext cx="1658055" cy="44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ts val="1738"/>
              </a:lnSpc>
              <a:spcBef>
                <a:spcPct val="50000"/>
              </a:spcBef>
              <a:spcAft>
                <a:spcPct val="80000"/>
              </a:spcAft>
            </a:pPr>
            <a:r>
              <a:rPr lang="de-DE" sz="1500"/>
              <a:t>Mapping </a:t>
            </a:r>
            <a:br>
              <a:rPr lang="de-DE" sz="1500"/>
            </a:br>
            <a:r>
              <a:rPr lang="de-DE" sz="1500"/>
              <a:t>Fh-competences</a:t>
            </a:r>
          </a:p>
        </p:txBody>
      </p:sp>
      <p:sp>
        <p:nvSpPr>
          <p:cNvPr id="48" name="Rectangle 52"/>
          <p:cNvSpPr>
            <a:spLocks noChangeArrowheads="1"/>
          </p:cNvSpPr>
          <p:nvPr/>
        </p:nvSpPr>
        <p:spPr bwMode="auto">
          <a:xfrm>
            <a:off x="7189612" y="4306888"/>
            <a:ext cx="317500" cy="1331912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de-DE"/>
          </a:p>
        </p:txBody>
      </p:sp>
      <p:sp>
        <p:nvSpPr>
          <p:cNvPr id="49" name="Text Box 53" descr="5%"/>
          <p:cNvSpPr txBox="1">
            <a:spLocks noChangeArrowheads="1"/>
          </p:cNvSpPr>
          <p:nvPr/>
        </p:nvSpPr>
        <p:spPr bwMode="auto">
          <a:xfrm>
            <a:off x="7193845" y="3819526"/>
            <a:ext cx="1330678" cy="44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ts val="1738"/>
              </a:lnSpc>
              <a:spcBef>
                <a:spcPct val="50000"/>
              </a:spcBef>
              <a:spcAft>
                <a:spcPct val="80000"/>
              </a:spcAft>
            </a:pPr>
            <a:r>
              <a:rPr lang="en-US" sz="1500"/>
              <a:t>Fraunhofer-</a:t>
            </a:r>
            <a:br>
              <a:rPr lang="en-US" sz="1500"/>
            </a:br>
            <a:r>
              <a:rPr lang="en-US" sz="1500"/>
              <a:t>internal process</a:t>
            </a:r>
          </a:p>
        </p:txBody>
      </p:sp>
      <p:sp>
        <p:nvSpPr>
          <p:cNvPr id="50" name="Rectangle 54"/>
          <p:cNvSpPr>
            <a:spLocks noChangeArrowheads="1"/>
          </p:cNvSpPr>
          <p:nvPr/>
        </p:nvSpPr>
        <p:spPr bwMode="auto">
          <a:xfrm>
            <a:off x="7570612" y="4978400"/>
            <a:ext cx="317500" cy="660400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de-DE"/>
          </a:p>
        </p:txBody>
      </p:sp>
      <p:sp>
        <p:nvSpPr>
          <p:cNvPr id="51" name="Text Box 55" descr="5%"/>
          <p:cNvSpPr txBox="1">
            <a:spLocks noChangeArrowheads="1"/>
          </p:cNvSpPr>
          <p:nvPr/>
        </p:nvSpPr>
        <p:spPr bwMode="auto">
          <a:xfrm>
            <a:off x="7557912" y="4532313"/>
            <a:ext cx="1217789" cy="44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ts val="1738"/>
              </a:lnSpc>
              <a:spcBef>
                <a:spcPct val="50000"/>
              </a:spcBef>
              <a:spcAft>
                <a:spcPct val="80000"/>
              </a:spcAft>
            </a:pPr>
            <a:r>
              <a:rPr lang="de-DE" sz="1500" b="1"/>
              <a:t>Tomorrow</a:t>
            </a:r>
            <a:br>
              <a:rPr lang="de-DE" sz="1500" b="1"/>
            </a:br>
            <a:r>
              <a:rPr lang="de-DE" sz="1500" b="1"/>
              <a:t>Markets</a:t>
            </a:r>
          </a:p>
        </p:txBody>
      </p:sp>
      <p:sp>
        <p:nvSpPr>
          <p:cNvPr id="52" name="Line 56"/>
          <p:cNvSpPr>
            <a:spLocks noChangeShapeType="1"/>
          </p:cNvSpPr>
          <p:nvPr/>
        </p:nvSpPr>
        <p:spPr bwMode="auto">
          <a:xfrm>
            <a:off x="6031089" y="1914525"/>
            <a:ext cx="264583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3" name="Line 57"/>
          <p:cNvSpPr>
            <a:spLocks noChangeShapeType="1"/>
          </p:cNvSpPr>
          <p:nvPr/>
        </p:nvSpPr>
        <p:spPr bwMode="auto">
          <a:xfrm>
            <a:off x="6423378" y="2638425"/>
            <a:ext cx="225354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4" name="Line 58"/>
          <p:cNvSpPr>
            <a:spLocks noChangeShapeType="1"/>
          </p:cNvSpPr>
          <p:nvPr/>
        </p:nvSpPr>
        <p:spPr bwMode="auto">
          <a:xfrm>
            <a:off x="6808612" y="3559175"/>
            <a:ext cx="188101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5" name="Line 59"/>
          <p:cNvSpPr>
            <a:spLocks noChangeShapeType="1"/>
          </p:cNvSpPr>
          <p:nvPr/>
        </p:nvSpPr>
        <p:spPr bwMode="auto">
          <a:xfrm>
            <a:off x="7199489" y="4308475"/>
            <a:ext cx="1484489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6" name="Line 60"/>
          <p:cNvSpPr>
            <a:spLocks noChangeShapeType="1"/>
          </p:cNvSpPr>
          <p:nvPr/>
        </p:nvSpPr>
        <p:spPr bwMode="auto">
          <a:xfrm>
            <a:off x="7580489" y="4976813"/>
            <a:ext cx="110348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7" name="Freeform 61"/>
          <p:cNvSpPr>
            <a:spLocks/>
          </p:cNvSpPr>
          <p:nvPr/>
        </p:nvSpPr>
        <p:spPr bwMode="auto">
          <a:xfrm>
            <a:off x="6173612" y="3128963"/>
            <a:ext cx="1483077" cy="2195512"/>
          </a:xfrm>
          <a:custGeom>
            <a:avLst/>
            <a:gdLst>
              <a:gd name="T0" fmla="*/ 0 w 1624"/>
              <a:gd name="T1" fmla="*/ 0 h 1480"/>
              <a:gd name="T2" fmla="*/ 2147483647 w 1624"/>
              <a:gd name="T3" fmla="*/ 2147483647 h 1480"/>
              <a:gd name="T4" fmla="*/ 2147483647 w 1624"/>
              <a:gd name="T5" fmla="*/ 2147483647 h 1480"/>
              <a:gd name="T6" fmla="*/ 0 60000 65536"/>
              <a:gd name="T7" fmla="*/ 0 60000 65536"/>
              <a:gd name="T8" fmla="*/ 0 60000 65536"/>
              <a:gd name="T9" fmla="*/ 0 w 1624"/>
              <a:gd name="T10" fmla="*/ 0 h 1480"/>
              <a:gd name="T11" fmla="*/ 1624 w 1624"/>
              <a:gd name="T12" fmla="*/ 1480 h 14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24" h="1480">
                <a:moveTo>
                  <a:pt x="0" y="0"/>
                </a:moveTo>
                <a:cubicBezTo>
                  <a:pt x="104" y="392"/>
                  <a:pt x="209" y="785"/>
                  <a:pt x="480" y="1032"/>
                </a:cubicBezTo>
                <a:cubicBezTo>
                  <a:pt x="751" y="1279"/>
                  <a:pt x="1187" y="1379"/>
                  <a:pt x="1624" y="1480"/>
                </a:cubicBez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" name="Line 63"/>
          <p:cNvSpPr>
            <a:spLocks noChangeShapeType="1"/>
          </p:cNvSpPr>
          <p:nvPr/>
        </p:nvSpPr>
        <p:spPr bwMode="auto">
          <a:xfrm>
            <a:off x="7531100" y="5472113"/>
            <a:ext cx="0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/>
          <a:lstStyle/>
          <a:p>
            <a:endParaRPr lang="en-US"/>
          </a:p>
        </p:txBody>
      </p:sp>
      <p:sp>
        <p:nvSpPr>
          <p:cNvPr id="59" name="Text Box 64"/>
          <p:cNvSpPr txBox="1">
            <a:spLocks noChangeArrowheads="1"/>
          </p:cNvSpPr>
          <p:nvPr/>
        </p:nvSpPr>
        <p:spPr bwMode="auto">
          <a:xfrm>
            <a:off x="7034389" y="5730875"/>
            <a:ext cx="384721" cy="22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ts val="1738"/>
              </a:lnSpc>
              <a:spcAft>
                <a:spcPct val="80000"/>
              </a:spcAft>
            </a:pPr>
            <a:r>
              <a:rPr lang="de-DE" sz="1500"/>
              <a:t>2010</a:t>
            </a:r>
          </a:p>
        </p:txBody>
      </p:sp>
      <p:sp>
        <p:nvSpPr>
          <p:cNvPr id="60" name="Text Box 65"/>
          <p:cNvSpPr txBox="1">
            <a:spLocks noChangeArrowheads="1"/>
          </p:cNvSpPr>
          <p:nvPr/>
        </p:nvSpPr>
        <p:spPr bwMode="auto">
          <a:xfrm>
            <a:off x="7690556" y="5730875"/>
            <a:ext cx="374107" cy="22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631825"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631825" eaLnBrk="0" fontAlgn="base" hangingPunct="0">
              <a:spcBef>
                <a:spcPct val="0"/>
              </a:spcBef>
              <a:spcAft>
                <a:spcPct val="0"/>
              </a:spcAft>
              <a:tabLst>
                <a:tab pos="236538" algn="l"/>
                <a:tab pos="473075" algn="l"/>
                <a:tab pos="2679700" algn="l"/>
                <a:tab pos="2916238" algn="l"/>
                <a:tab pos="3154363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ts val="1738"/>
              </a:lnSpc>
              <a:spcAft>
                <a:spcPct val="80000"/>
              </a:spcAft>
            </a:pPr>
            <a:r>
              <a:rPr lang="de-DE" sz="1500" b="1"/>
              <a:t>2011</a:t>
            </a:r>
          </a:p>
        </p:txBody>
      </p:sp>
      <p:sp>
        <p:nvSpPr>
          <p:cNvPr id="61" name="Text Box 66"/>
          <p:cNvSpPr txBox="1">
            <a:spLocks noChangeArrowheads="1"/>
          </p:cNvSpPr>
          <p:nvPr/>
        </p:nvSpPr>
        <p:spPr bwMode="auto">
          <a:xfrm>
            <a:off x="7670800" y="5024438"/>
            <a:ext cx="8976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de-DE" sz="1400" b="1"/>
              <a:t>5</a:t>
            </a:r>
          </a:p>
        </p:txBody>
      </p:sp>
      <p:sp>
        <p:nvSpPr>
          <p:cNvPr id="62" name="Line 67"/>
          <p:cNvSpPr>
            <a:spLocks noChangeShapeType="1"/>
          </p:cNvSpPr>
          <p:nvPr/>
        </p:nvSpPr>
        <p:spPr bwMode="auto">
          <a:xfrm flipV="1">
            <a:off x="2736145" y="1028700"/>
            <a:ext cx="0" cy="4592638"/>
          </a:xfrm>
          <a:prstGeom prst="line">
            <a:avLst/>
          </a:prstGeom>
          <a:noFill/>
          <a:ln w="9525">
            <a:solidFill>
              <a:schemeClr val="tx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" name="Line 68"/>
          <p:cNvSpPr>
            <a:spLocks noChangeShapeType="1"/>
          </p:cNvSpPr>
          <p:nvPr/>
        </p:nvSpPr>
        <p:spPr bwMode="auto">
          <a:xfrm flipV="1">
            <a:off x="5834945" y="1028700"/>
            <a:ext cx="0" cy="4618038"/>
          </a:xfrm>
          <a:prstGeom prst="line">
            <a:avLst/>
          </a:prstGeom>
          <a:noFill/>
          <a:ln w="9525">
            <a:solidFill>
              <a:schemeClr val="tx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" name="AutoShape 70"/>
          <p:cNvSpPr>
            <a:spLocks noChangeArrowheads="1"/>
          </p:cNvSpPr>
          <p:nvPr/>
        </p:nvSpPr>
        <p:spPr bwMode="auto">
          <a:xfrm>
            <a:off x="438856" y="925514"/>
            <a:ext cx="2146300" cy="669925"/>
          </a:xfrm>
          <a:prstGeom prst="homePlate">
            <a:avLst>
              <a:gd name="adj" fmla="val 16970"/>
            </a:avLst>
          </a:prstGeom>
          <a:solidFill>
            <a:srgbClr val="00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GB" sz="2000" dirty="0">
                <a:solidFill>
                  <a:schemeClr val="bg1"/>
                </a:solidFill>
                <a:latin typeface="Calibri"/>
                <a:cs typeface="Calibri"/>
              </a:rPr>
              <a:t>Perspectives for Future Markets</a:t>
            </a:r>
          </a:p>
        </p:txBody>
      </p:sp>
      <p:sp>
        <p:nvSpPr>
          <p:cNvPr id="65" name="AutoShape 71"/>
          <p:cNvSpPr>
            <a:spLocks noChangeArrowheads="1"/>
          </p:cNvSpPr>
          <p:nvPr/>
        </p:nvSpPr>
        <p:spPr bwMode="auto">
          <a:xfrm>
            <a:off x="3273778" y="925514"/>
            <a:ext cx="2144889" cy="669925"/>
          </a:xfrm>
          <a:prstGeom prst="homePlate">
            <a:avLst>
              <a:gd name="adj" fmla="val 16959"/>
            </a:avLst>
          </a:prstGeom>
          <a:solidFill>
            <a:srgbClr val="00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GB" sz="2000" dirty="0">
                <a:solidFill>
                  <a:schemeClr val="bg1"/>
                </a:solidFill>
                <a:latin typeface="Calibri"/>
                <a:cs typeface="Calibri"/>
              </a:rPr>
              <a:t>Fraunhofer Frontline Themes</a:t>
            </a:r>
          </a:p>
        </p:txBody>
      </p:sp>
      <p:sp>
        <p:nvSpPr>
          <p:cNvPr id="66" name="AutoShape 72"/>
          <p:cNvSpPr>
            <a:spLocks noChangeArrowheads="1"/>
          </p:cNvSpPr>
          <p:nvPr/>
        </p:nvSpPr>
        <p:spPr bwMode="auto">
          <a:xfrm>
            <a:off x="6189133" y="925514"/>
            <a:ext cx="2144889" cy="669925"/>
          </a:xfrm>
          <a:prstGeom prst="homePlate">
            <a:avLst>
              <a:gd name="adj" fmla="val 16959"/>
            </a:avLst>
          </a:prstGeom>
          <a:solidFill>
            <a:srgbClr val="00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GB" sz="2000" dirty="0">
                <a:solidFill>
                  <a:schemeClr val="bg1"/>
                </a:solidFill>
                <a:latin typeface="Calibri"/>
                <a:cs typeface="Calibri"/>
              </a:rPr>
              <a:t>Markets for</a:t>
            </a:r>
            <a:br>
              <a:rPr lang="en-GB" sz="2000" dirty="0">
                <a:solidFill>
                  <a:schemeClr val="bg1"/>
                </a:solidFill>
                <a:latin typeface="Calibri"/>
                <a:cs typeface="Calibri"/>
              </a:rPr>
            </a:br>
            <a:r>
              <a:rPr lang="en-GB" sz="2000" dirty="0">
                <a:solidFill>
                  <a:schemeClr val="bg1"/>
                </a:solidFill>
                <a:latin typeface="Calibri"/>
                <a:cs typeface="Calibri"/>
              </a:rPr>
              <a:t>tomorrow</a:t>
            </a:r>
          </a:p>
        </p:txBody>
      </p:sp>
      <p:pic>
        <p:nvPicPr>
          <p:cNvPr id="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23" y="6200775"/>
            <a:ext cx="18573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985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8" grpId="0"/>
      <p:bldP spid="9" grpId="0" animBg="1"/>
      <p:bldP spid="10" grpId="0" animBg="1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/>
      <p:bldP spid="20" grpId="0"/>
      <p:bldP spid="21" grpId="0" animBg="1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/>
      <p:bldP spid="39" grpId="0"/>
      <p:bldP spid="40" grpId="0"/>
      <p:bldP spid="41" grpId="0"/>
      <p:bldP spid="42" grpId="0" animBg="1"/>
      <p:bldP spid="43" grpId="0"/>
      <p:bldP spid="44" grpId="0" animBg="1"/>
      <p:bldP spid="45" grpId="0"/>
      <p:bldP spid="46" grpId="0" animBg="1"/>
      <p:bldP spid="47" grpId="0"/>
      <p:bldP spid="48" grpId="0" animBg="1"/>
      <p:bldP spid="49" grpId="0"/>
      <p:bldP spid="50" grpId="0" animBg="1"/>
      <p:bldP spid="51" grpId="0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/>
      <p:bldP spid="60" grpId="0"/>
      <p:bldP spid="61" grpId="0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330200" y="256608"/>
            <a:ext cx="3592801" cy="71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8" tIns="45715" rIns="91428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600" b="1" dirty="0" smtClean="0">
                <a:latin typeface="Calibri"/>
                <a:cs typeface="Calibri"/>
              </a:rPr>
              <a:t>What lies ahead ?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374650" y="783384"/>
            <a:ext cx="6420699" cy="625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8" tIns="45715" rIns="91428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en-US" sz="3200" b="1" dirty="0" smtClean="0">
                <a:solidFill>
                  <a:schemeClr val="accent2"/>
                </a:solidFill>
                <a:latin typeface="Calibri"/>
                <a:cs typeface="Calibri"/>
              </a:rPr>
              <a:t>Which Topics will transform Society</a:t>
            </a:r>
            <a:r>
              <a:rPr lang="en-US" sz="2000" b="1" dirty="0" smtClean="0">
                <a:solidFill>
                  <a:schemeClr val="accent2"/>
                </a:solidFill>
              </a:rPr>
              <a:t>? </a:t>
            </a:r>
          </a:p>
        </p:txBody>
      </p:sp>
      <p:grpSp>
        <p:nvGrpSpPr>
          <p:cNvPr id="177156" name="Group 4"/>
          <p:cNvGrpSpPr>
            <a:grpSpLocks/>
          </p:cNvGrpSpPr>
          <p:nvPr/>
        </p:nvGrpSpPr>
        <p:grpSpPr bwMode="auto">
          <a:xfrm>
            <a:off x="774700" y="1411846"/>
            <a:ext cx="2066925" cy="1922462"/>
            <a:chOff x="488" y="767"/>
            <a:chExt cx="1302" cy="1211"/>
          </a:xfrm>
        </p:grpSpPr>
        <p:pic>
          <p:nvPicPr>
            <p:cNvPr id="19475" name="Picture 5" descr="MEV3104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" y="1102"/>
              <a:ext cx="1240" cy="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9" name="Text Box 6"/>
            <p:cNvSpPr txBox="1">
              <a:spLocks noChangeArrowheads="1"/>
            </p:cNvSpPr>
            <p:nvPr/>
          </p:nvSpPr>
          <p:spPr bwMode="auto">
            <a:xfrm>
              <a:off x="488" y="767"/>
              <a:ext cx="85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28" tIns="45715" rIns="91428" bIns="45715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9pPr>
            </a:lstStyle>
            <a:p>
              <a:pPr>
                <a:spcAft>
                  <a:spcPct val="25000"/>
                </a:spcAft>
                <a:defRPr/>
              </a:pPr>
              <a:r>
                <a:rPr lang="en-US" sz="2800" b="1" dirty="0" smtClean="0">
                  <a:latin typeface="Frutiger LT Com 45 Light" charset="0"/>
                </a:rPr>
                <a:t>Energy</a:t>
              </a:r>
            </a:p>
          </p:txBody>
        </p:sp>
      </p:grpSp>
      <p:grpSp>
        <p:nvGrpSpPr>
          <p:cNvPr id="177159" name="Group 7"/>
          <p:cNvGrpSpPr>
            <a:grpSpLocks/>
          </p:cNvGrpSpPr>
          <p:nvPr/>
        </p:nvGrpSpPr>
        <p:grpSpPr bwMode="auto">
          <a:xfrm>
            <a:off x="5973763" y="1364782"/>
            <a:ext cx="2339975" cy="1922462"/>
            <a:chOff x="3763" y="775"/>
            <a:chExt cx="1474" cy="1211"/>
          </a:xfrm>
        </p:grpSpPr>
        <p:pic>
          <p:nvPicPr>
            <p:cNvPr id="19473" name="Picture 8" descr="Wasser_mcs_BOW-85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3" y="1102"/>
              <a:ext cx="1240" cy="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7" name="Text Box 9"/>
            <p:cNvSpPr txBox="1">
              <a:spLocks noChangeArrowheads="1"/>
            </p:cNvSpPr>
            <p:nvPr/>
          </p:nvSpPr>
          <p:spPr bwMode="auto">
            <a:xfrm>
              <a:off x="3763" y="775"/>
              <a:ext cx="147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28" tIns="45715" rIns="91428" bIns="45715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9pPr>
            </a:lstStyle>
            <a:p>
              <a:pPr>
                <a:spcAft>
                  <a:spcPct val="25000"/>
                </a:spcAft>
                <a:defRPr/>
              </a:pPr>
              <a:r>
                <a:rPr lang="en-US" sz="2800" b="1" smtClean="0">
                  <a:latin typeface="Frutiger LT Com 45 Light" charset="0"/>
                </a:rPr>
                <a:t>Environment</a:t>
              </a:r>
            </a:p>
          </p:txBody>
        </p:sp>
      </p:grpSp>
      <p:grpSp>
        <p:nvGrpSpPr>
          <p:cNvPr id="177162" name="Group 10"/>
          <p:cNvGrpSpPr>
            <a:grpSpLocks/>
          </p:cNvGrpSpPr>
          <p:nvPr/>
        </p:nvGrpSpPr>
        <p:grpSpPr bwMode="auto">
          <a:xfrm>
            <a:off x="746125" y="3482972"/>
            <a:ext cx="2095500" cy="1917700"/>
            <a:chOff x="470" y="2034"/>
            <a:chExt cx="1320" cy="1208"/>
          </a:xfrm>
        </p:grpSpPr>
        <p:pic>
          <p:nvPicPr>
            <p:cNvPr id="19471" name="Picture 11" descr="gesundhei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" y="2034"/>
              <a:ext cx="1240" cy="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5" name="Text Box 12"/>
            <p:cNvSpPr txBox="1">
              <a:spLocks noChangeArrowheads="1"/>
            </p:cNvSpPr>
            <p:nvPr/>
          </p:nvSpPr>
          <p:spPr bwMode="auto">
            <a:xfrm>
              <a:off x="470" y="2915"/>
              <a:ext cx="81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28" tIns="45715" rIns="91428" bIns="45715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9pPr>
            </a:lstStyle>
            <a:p>
              <a:pPr>
                <a:spcAft>
                  <a:spcPct val="25000"/>
                </a:spcAft>
                <a:defRPr/>
              </a:pPr>
              <a:r>
                <a:rPr lang="en-US" sz="2800" b="1" smtClean="0">
                  <a:latin typeface="Frutiger LT Com 45 Light" charset="0"/>
                </a:rPr>
                <a:t>Health</a:t>
              </a:r>
            </a:p>
          </p:txBody>
        </p:sp>
      </p:grpSp>
      <p:grpSp>
        <p:nvGrpSpPr>
          <p:cNvPr id="177165" name="Group 13"/>
          <p:cNvGrpSpPr>
            <a:grpSpLocks/>
          </p:cNvGrpSpPr>
          <p:nvPr/>
        </p:nvGrpSpPr>
        <p:grpSpPr bwMode="auto">
          <a:xfrm>
            <a:off x="2824163" y="1409605"/>
            <a:ext cx="1708150" cy="3390900"/>
            <a:chOff x="1779" y="775"/>
            <a:chExt cx="1076" cy="2136"/>
          </a:xfrm>
        </p:grpSpPr>
        <p:pic>
          <p:nvPicPr>
            <p:cNvPr id="19469" name="Picture 1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0" y="1102"/>
              <a:ext cx="1015" cy="1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3" name="Text Box 15"/>
            <p:cNvSpPr txBox="1">
              <a:spLocks noChangeArrowheads="1"/>
            </p:cNvSpPr>
            <p:nvPr/>
          </p:nvSpPr>
          <p:spPr bwMode="auto">
            <a:xfrm>
              <a:off x="1779" y="775"/>
              <a:ext cx="999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28" tIns="45715" rIns="91428" bIns="45715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9pPr>
            </a:lstStyle>
            <a:p>
              <a:pPr>
                <a:spcAft>
                  <a:spcPct val="25000"/>
                </a:spcAft>
                <a:defRPr/>
              </a:pPr>
              <a:r>
                <a:rPr lang="en-US" sz="2800" b="1" smtClean="0">
                  <a:latin typeface="Frutiger LT Com 45 Light" charset="0"/>
                </a:rPr>
                <a:t>Mobility</a:t>
              </a:r>
            </a:p>
          </p:txBody>
        </p:sp>
      </p:grpSp>
      <p:grpSp>
        <p:nvGrpSpPr>
          <p:cNvPr id="177168" name="Group 16"/>
          <p:cNvGrpSpPr>
            <a:grpSpLocks/>
          </p:cNvGrpSpPr>
          <p:nvPr/>
        </p:nvGrpSpPr>
        <p:grpSpPr bwMode="auto">
          <a:xfrm>
            <a:off x="3308350" y="1898835"/>
            <a:ext cx="2968625" cy="3397250"/>
            <a:chOff x="2084" y="1102"/>
            <a:chExt cx="1870" cy="2140"/>
          </a:xfrm>
        </p:grpSpPr>
        <p:pic>
          <p:nvPicPr>
            <p:cNvPr id="19467" name="Picture 1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8" y="1102"/>
              <a:ext cx="985" cy="1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1" name="Text Box 18"/>
            <p:cNvSpPr txBox="1">
              <a:spLocks noChangeArrowheads="1"/>
            </p:cNvSpPr>
            <p:nvPr/>
          </p:nvSpPr>
          <p:spPr bwMode="auto">
            <a:xfrm>
              <a:off x="2084" y="2915"/>
              <a:ext cx="187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28" tIns="45715" rIns="91428" bIns="45715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9pPr>
            </a:lstStyle>
            <a:p>
              <a:pPr>
                <a:spcAft>
                  <a:spcPct val="25000"/>
                </a:spcAft>
                <a:defRPr/>
              </a:pPr>
              <a:r>
                <a:rPr lang="en-US" sz="2800" b="1" smtClean="0">
                  <a:latin typeface="Frutiger LT Com 45 Light" charset="0"/>
                </a:rPr>
                <a:t>Communications</a:t>
              </a:r>
            </a:p>
          </p:txBody>
        </p:sp>
      </p:grpSp>
      <p:grpSp>
        <p:nvGrpSpPr>
          <p:cNvPr id="177171" name="Group 19"/>
          <p:cNvGrpSpPr>
            <a:grpSpLocks/>
          </p:cNvGrpSpPr>
          <p:nvPr/>
        </p:nvGrpSpPr>
        <p:grpSpPr bwMode="auto">
          <a:xfrm>
            <a:off x="6243638" y="3348503"/>
            <a:ext cx="2063750" cy="1917700"/>
            <a:chOff x="3933" y="2034"/>
            <a:chExt cx="1300" cy="1208"/>
          </a:xfrm>
        </p:grpSpPr>
        <p:pic>
          <p:nvPicPr>
            <p:cNvPr id="19465" name="Picture 20" descr="Sicherheit-MEV32033_100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3" y="2034"/>
              <a:ext cx="1240" cy="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9" name="Text Box 21"/>
            <p:cNvSpPr txBox="1">
              <a:spLocks noChangeArrowheads="1"/>
            </p:cNvSpPr>
            <p:nvPr/>
          </p:nvSpPr>
          <p:spPr bwMode="auto">
            <a:xfrm>
              <a:off x="4270" y="2915"/>
              <a:ext cx="96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1428" tIns="45715" rIns="91428" bIns="45715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utiger LT Com 55 Roman" charset="0"/>
                  <a:ea typeface="ＭＳ Ｐゴシック" charset="0"/>
                </a:defRPr>
              </a:lvl9pPr>
            </a:lstStyle>
            <a:p>
              <a:pPr>
                <a:spcAft>
                  <a:spcPct val="25000"/>
                </a:spcAft>
                <a:defRPr/>
              </a:pPr>
              <a:r>
                <a:rPr lang="en-US" sz="2800" b="1" smtClean="0">
                  <a:latin typeface="Frutiger LT Com 45 Light" charset="0"/>
                </a:rPr>
                <a:t>Security</a:t>
              </a:r>
            </a:p>
          </p:txBody>
        </p:sp>
      </p:grp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23" y="6200775"/>
            <a:ext cx="18573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304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-29475277" y="260769"/>
            <a:ext cx="68180101" cy="431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CA" sz="3600" b="1" dirty="0" smtClean="0">
                <a:solidFill>
                  <a:prstClr val="black"/>
                </a:solidFill>
                <a:latin typeface="Calibri"/>
              </a:rPr>
              <a:t> THE FRAUNHOFER MODEL</a:t>
            </a:r>
            <a:endParaRPr lang="de-DE" sz="3600" dirty="0" smtClean="0"/>
          </a:p>
        </p:txBody>
      </p:sp>
      <p:pic>
        <p:nvPicPr>
          <p:cNvPr id="24580" name="Picture 10" descr="13-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2737552"/>
            <a:ext cx="1092200" cy="747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7" descr="127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4566352"/>
            <a:ext cx="98425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8" descr="126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822251"/>
            <a:ext cx="984250" cy="742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6" descr="424-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1748724"/>
            <a:ext cx="98425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5" descr="127-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3645454"/>
            <a:ext cx="984250" cy="7223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9" descr="esteban_men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5471227"/>
            <a:ext cx="98425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23" y="6200775"/>
            <a:ext cx="18573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328" y="856586"/>
            <a:ext cx="8247771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latin typeface="Calibri"/>
                <a:cs typeface="Calibri"/>
              </a:rPr>
              <a:t>Fraunhofer is an application-oriented research organization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latin typeface="Calibri"/>
                <a:cs typeface="Calibri"/>
              </a:rPr>
              <a:t>Long-term support from German Government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latin typeface="Calibri"/>
                <a:cs typeface="Calibri"/>
              </a:rPr>
              <a:t>Close collaboration with industry/government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b="1" dirty="0" smtClean="0">
                <a:latin typeface="Calibri"/>
                <a:cs typeface="Calibri"/>
              </a:rPr>
              <a:t>Via contract research 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latin typeface="Calibri"/>
                <a:cs typeface="Calibri"/>
              </a:rPr>
              <a:t>Strong focus on SMEs as well as medium sized companies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latin typeface="Calibri"/>
                <a:cs typeface="Calibri"/>
              </a:rPr>
              <a:t>Scientific excellence 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b="1" dirty="0" smtClean="0">
                <a:latin typeface="Calibri"/>
                <a:cs typeface="Calibri"/>
              </a:rPr>
              <a:t>Key to competitiveness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latin typeface="Calibri"/>
                <a:cs typeface="Calibri"/>
              </a:rPr>
              <a:t>Close collaboration with Universities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>
                <a:latin typeface="Calibri"/>
                <a:cs typeface="Calibri"/>
              </a:rPr>
              <a:t>Financing Model </a:t>
            </a:r>
            <a:r>
              <a:rPr lang="en-US" sz="2400" b="1" dirty="0" smtClean="0">
                <a:latin typeface="Calibri"/>
                <a:cs typeface="Calibri"/>
              </a:rPr>
              <a:t>– </a:t>
            </a:r>
            <a:r>
              <a:rPr lang="en-US" sz="2400" b="1" dirty="0">
                <a:latin typeface="Calibri"/>
                <a:cs typeface="Calibri"/>
              </a:rPr>
              <a:t>basics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b="1" dirty="0" smtClean="0">
                <a:latin typeface="Calibri"/>
                <a:cs typeface="Calibri"/>
              </a:rPr>
              <a:t>33</a:t>
            </a:r>
            <a:r>
              <a:rPr lang="en-US" sz="2000" b="1" dirty="0">
                <a:latin typeface="Calibri"/>
                <a:cs typeface="Calibri"/>
              </a:rPr>
              <a:t>% base funding from State, 33% from public competitions, 33% from industry </a:t>
            </a:r>
            <a:r>
              <a:rPr lang="en-US" sz="2000" b="1" dirty="0" smtClean="0">
                <a:latin typeface="Calibri"/>
                <a:cs typeface="Calibri"/>
              </a:rPr>
              <a:t>contracts</a:t>
            </a:r>
            <a:endParaRPr lang="en-US" sz="2000" b="1" dirty="0">
              <a:latin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b="1" dirty="0">
                <a:latin typeface="Calibri"/>
                <a:cs typeface="Calibri"/>
              </a:rPr>
              <a:t>Now more like 20% base funding, 40% public competitions, 40% industry </a:t>
            </a:r>
            <a:r>
              <a:rPr lang="en-US" sz="2000" b="1" dirty="0" smtClean="0">
                <a:latin typeface="Calibri"/>
                <a:cs typeface="Calibri"/>
              </a:rPr>
              <a:t>funding  </a:t>
            </a:r>
            <a:r>
              <a:rPr lang="en-US" sz="2000" b="1" dirty="0" err="1" smtClean="0">
                <a:latin typeface="Calibri"/>
                <a:cs typeface="Calibri"/>
              </a:rPr>
              <a:t>e.g</a:t>
            </a:r>
            <a:r>
              <a:rPr lang="en-US" sz="2000" b="1" dirty="0" smtClean="0">
                <a:latin typeface="Calibri"/>
                <a:cs typeface="Calibri"/>
              </a:rPr>
              <a:t> </a:t>
            </a:r>
            <a:r>
              <a:rPr lang="en-US" sz="2000" b="1" dirty="0">
                <a:latin typeface="Calibri"/>
                <a:cs typeface="Calibri"/>
              </a:rPr>
              <a:t>80% from contract research </a:t>
            </a:r>
            <a:endParaRPr lang="en-US" sz="2000" b="1" dirty="0" smtClean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latin typeface="Calibri"/>
                <a:cs typeface="Calibri"/>
              </a:rPr>
              <a:t>Industry revenue as key KPI</a:t>
            </a:r>
            <a:endParaRPr lang="en-US" sz="2400" b="1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400" b="1" dirty="0" smtClean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400" b="1" dirty="0" smtClean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09698" y="6334681"/>
            <a:ext cx="1846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 smtClean="0">
              <a:latin typeface="Tahoma"/>
              <a:cs typeface="Tahoma"/>
            </a:endParaRPr>
          </a:p>
          <a:p>
            <a:endParaRPr lang="en-US" sz="1600" dirty="0" smtClean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79486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-29475277" y="260769"/>
            <a:ext cx="68180101" cy="431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CA" sz="3600" b="1" dirty="0" smtClean="0">
                <a:solidFill>
                  <a:prstClr val="black"/>
                </a:solidFill>
                <a:latin typeface="Calibri"/>
              </a:rPr>
              <a:t> THE FRAUNHOFER MODEL</a:t>
            </a:r>
            <a:endParaRPr lang="de-DE" dirty="0" smtClean="0"/>
          </a:p>
        </p:txBody>
      </p:sp>
      <p:pic>
        <p:nvPicPr>
          <p:cNvPr id="24580" name="Picture 10" descr="13-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2737552"/>
            <a:ext cx="1092200" cy="747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7" descr="127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4566352"/>
            <a:ext cx="98425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8" descr="126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822251"/>
            <a:ext cx="984250" cy="742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6" descr="424-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1748724"/>
            <a:ext cx="98425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5" descr="127-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3645454"/>
            <a:ext cx="984250" cy="7223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9" descr="esteban_men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52" y="5471227"/>
            <a:ext cx="984250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23" y="6200775"/>
            <a:ext cx="18573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3129" y="869286"/>
            <a:ext cx="77270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 smtClean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latin typeface="Calibri"/>
                <a:cs typeface="Calibri"/>
              </a:rPr>
              <a:t>Wide regional distribution of Institutes within Germany focused on regional industry needs </a:t>
            </a:r>
          </a:p>
          <a:p>
            <a:pPr marL="742950" lvl="1" indent="-285750">
              <a:buFont typeface="Arial"/>
              <a:buChar char="•"/>
            </a:pPr>
            <a:endParaRPr lang="en-US" sz="2400" b="1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000" dirty="0" smtClean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000" dirty="0" smtClean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Calibri"/>
                <a:cs typeface="Calibri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09698" y="6334681"/>
            <a:ext cx="1846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 smtClean="0">
              <a:latin typeface="Tahoma"/>
              <a:cs typeface="Tahoma"/>
            </a:endParaRPr>
          </a:p>
          <a:p>
            <a:endParaRPr lang="en-US" sz="1600" dirty="0" smtClean="0">
              <a:latin typeface="Tahoma"/>
              <a:cs typeface="Tahom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3200" y="1970713"/>
            <a:ext cx="7061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>
                <a:latin typeface="Calibri"/>
                <a:cs typeface="Calibri"/>
              </a:rPr>
              <a:t>Technology licensing as core business model (mp3)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>
                <a:latin typeface="Calibri"/>
                <a:cs typeface="Calibri"/>
              </a:rPr>
              <a:t>Additional value creation via spin-offs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b="1" dirty="0">
                <a:latin typeface="Calibri"/>
                <a:cs typeface="Calibri"/>
              </a:rPr>
              <a:t>Fraunhofer generated over 200 spin-offs in </a:t>
            </a:r>
            <a:r>
              <a:rPr lang="en-US" sz="2000" b="1" dirty="0" smtClean="0">
                <a:latin typeface="Calibri"/>
                <a:cs typeface="Calibri"/>
              </a:rPr>
              <a:t>10 years</a:t>
            </a:r>
            <a:endParaRPr lang="en-US" sz="2000" b="1" dirty="0">
              <a:latin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b="1" dirty="0">
                <a:latin typeface="Calibri"/>
                <a:cs typeface="Calibri"/>
              </a:rPr>
              <a:t>Looking for key opportunities to create significant value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Calibri"/>
                <a:cs typeface="Calibri"/>
              </a:rPr>
              <a:t>Contribution to economic growth and competitiveness of German industry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About €3bil annual wealth creation from licensing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Creation of highly skilled jobs within Fraunhofer as 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cs typeface="Calibri"/>
              </a:rPr>
              <a:t>well </a:t>
            </a:r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as industry</a:t>
            </a:r>
            <a:r>
              <a:rPr lang="en-US" sz="2000" dirty="0">
                <a:latin typeface="Calibri"/>
                <a:cs typeface="Calibri"/>
              </a:rPr>
              <a:t> </a:t>
            </a:r>
            <a:endParaRPr lang="en-US" sz="2000" dirty="0" smtClean="0">
              <a:latin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latin typeface="Calibri"/>
                <a:cs typeface="Calibri"/>
              </a:rPr>
              <a:t>Total impact </a:t>
            </a:r>
            <a:r>
              <a:rPr lang="en-US" sz="2000" smtClean="0">
                <a:latin typeface="Calibri"/>
                <a:cs typeface="Calibri"/>
              </a:rPr>
              <a:t>much larger</a:t>
            </a:r>
            <a:endParaRPr lang="en-US"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38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OKUS">
  <a:themeElements>
    <a:clrScheme name="Benutzerdefiniert 7">
      <a:dk1>
        <a:sysClr val="windowText" lastClr="000000"/>
      </a:dk1>
      <a:lt1>
        <a:sysClr val="window" lastClr="FFFFFF"/>
      </a:lt1>
      <a:dk2>
        <a:srgbClr val="009EE0"/>
      </a:dk2>
      <a:lt2>
        <a:srgbClr val="009475"/>
      </a:lt2>
      <a:accent1>
        <a:srgbClr val="6FA93B"/>
      </a:accent1>
      <a:accent2>
        <a:srgbClr val="FFC900"/>
      </a:accent2>
      <a:accent3>
        <a:srgbClr val="FF8F00"/>
      </a:accent3>
      <a:accent4>
        <a:srgbClr val="CC1F2F"/>
      </a:accent4>
      <a:accent5>
        <a:srgbClr val="9B348E"/>
      </a:accent5>
      <a:accent6>
        <a:srgbClr val="2F53A7"/>
      </a:accent6>
      <a:hlink>
        <a:srgbClr val="009EE0"/>
      </a:hlink>
      <a:folHlink>
        <a:srgbClr val="7FC600"/>
      </a:folHlink>
    </a:clrScheme>
    <a:fontScheme name="Thaumas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6350" cap="flat" cmpd="sng" algn="ctr">
          <a:solidFill>
            <a:srgbClr val="17A57D"/>
          </a:solidFill>
          <a:prstDash val="solid"/>
          <a:round/>
          <a:headEnd type="none" w="med" len="med"/>
          <a:tailEnd type="none" w="med" len="med"/>
        </a:ln>
        <a:effectLst>
          <a:outerShdw blurRad="190500" dist="25400" dir="2700000">
            <a:srgbClr val="000000">
              <a:alpha val="43000"/>
            </a:srgbClr>
          </a:outerShdw>
        </a:effectLst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>
            <a:ln>
              <a:noFill/>
            </a:ln>
            <a:solidFill>
              <a:sysClr val="window" lastClr="FFFFFF"/>
            </a:solidFill>
            <a:effectLst/>
            <a:uLnTx/>
            <a:uFillTx/>
            <a:latin typeface="Tahoma"/>
            <a:ea typeface="+mn-ea"/>
            <a:cs typeface="+mn-cs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err="1" smtClean="0">
            <a:latin typeface="Tahoma"/>
            <a:cs typeface="Tahoma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79C7D"/>
    </a:dk2>
    <a:lt2>
      <a:srgbClr val="A8AFAF"/>
    </a:lt2>
    <a:accent1>
      <a:srgbClr val="EB6A0A"/>
    </a:accent1>
    <a:accent2>
      <a:srgbClr val="006E92"/>
    </a:accent2>
    <a:accent3>
      <a:srgbClr val="FFFFFF"/>
    </a:accent3>
    <a:accent4>
      <a:srgbClr val="000000"/>
    </a:accent4>
    <a:accent5>
      <a:srgbClr val="F3B9AA"/>
    </a:accent5>
    <a:accent6>
      <a:srgbClr val="006384"/>
    </a:accent6>
    <a:hlink>
      <a:srgbClr val="25BAE2"/>
    </a:hlink>
    <a:folHlink>
      <a:srgbClr val="B1C800"/>
    </a:folHlink>
  </a:clrScheme>
  <a:fontScheme name="Bullets">
    <a:majorFont>
      <a:latin typeface="Frutiger LT Com 45 Light"/>
      <a:ea typeface=""/>
      <a:cs typeface=""/>
    </a:majorFont>
    <a:minorFont>
      <a:latin typeface="Frutiger LT Com 55 Roman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16318</TotalTime>
  <Words>2066</Words>
  <Application>Microsoft Macintosh PowerPoint</Application>
  <PresentationFormat>On-screen Show (4:3)</PresentationFormat>
  <Paragraphs>458</Paragraphs>
  <Slides>32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FOKUS</vt:lpstr>
      <vt:lpstr>Worksheet</vt:lpstr>
      <vt:lpstr>PowerPoint Presentation</vt:lpstr>
      <vt:lpstr>PowerPoint Presentation</vt:lpstr>
      <vt:lpstr>FRAUNHOFER GESELLSCHAFT  </vt:lpstr>
      <vt:lpstr>PowerPoint Presentation</vt:lpstr>
      <vt:lpstr>PowerPoint Presentation</vt:lpstr>
      <vt:lpstr>Technology Foresight as Part of FhG Strategy</vt:lpstr>
      <vt:lpstr>PowerPoint Presentation</vt:lpstr>
      <vt:lpstr> THE FRAUNHOFER MODEL</vt:lpstr>
      <vt:lpstr> THE FRAUNHOFER MODEL</vt:lpstr>
      <vt:lpstr> THE HISTORY OF FRAUNHOFER</vt:lpstr>
      <vt:lpstr> THE HISTORY OF FRAUNHOFER</vt:lpstr>
      <vt:lpstr> THE HISTORY OF FRAUNHOFER</vt:lpstr>
      <vt:lpstr>Fraunhofer Chile Research  </vt:lpstr>
      <vt:lpstr>Business Areas of Fraunhofer ISE</vt:lpstr>
      <vt:lpstr>FCR-CSET</vt:lpstr>
      <vt:lpstr>FCR InnoCity </vt:lpstr>
      <vt:lpstr>Fraunhofer IME in Aachen</vt:lpstr>
      <vt:lpstr> FCR-CSB</vt:lpstr>
      <vt:lpstr> FCR-CSB</vt:lpstr>
      <vt:lpstr> FCR-CSB</vt:lpstr>
      <vt:lpstr> FCR-CSB</vt:lpstr>
      <vt:lpstr> FCR-CSB</vt:lpstr>
      <vt:lpstr> FCR-CSB</vt:lpstr>
      <vt:lpstr> FCR-CSB</vt:lpstr>
      <vt:lpstr>Strategic Approaches to Innovation</vt:lpstr>
      <vt:lpstr>COMMERCIAL SUCCESS STORIES  </vt:lpstr>
      <vt:lpstr>CAPACITY  BUILDING  </vt:lpstr>
      <vt:lpstr>SCIENTIFIC EXCELLENCE  </vt:lpstr>
      <vt:lpstr>Training</vt:lpstr>
      <vt:lpstr>PowerPoint Presentation</vt:lpstr>
      <vt:lpstr>SUMMARY</vt:lpstr>
      <vt:lpstr>Contact Details</vt:lpstr>
    </vt:vector>
  </TitlesOfParts>
  <Company>Fokus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Alejandra Labarca</dc:creator>
  <dc:description>Copyrights Fraunhofer Chile Research ©</dc:description>
  <cp:lastModifiedBy>Wolfgang Schuch</cp:lastModifiedBy>
  <cp:revision>928</cp:revision>
  <cp:lastPrinted>2010-06-24T10:41:15Z</cp:lastPrinted>
  <dcterms:created xsi:type="dcterms:W3CDTF">2012-05-18T14:56:13Z</dcterms:created>
  <dcterms:modified xsi:type="dcterms:W3CDTF">2014-06-30T13:16:41Z</dcterms:modified>
</cp:coreProperties>
</file>