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358" r:id="rId4"/>
    <p:sldId id="326" r:id="rId5"/>
    <p:sldId id="327" r:id="rId6"/>
    <p:sldId id="351" r:id="rId7"/>
    <p:sldId id="360" r:id="rId8"/>
    <p:sldId id="361" r:id="rId9"/>
    <p:sldId id="362" r:id="rId10"/>
    <p:sldId id="373" r:id="rId11"/>
    <p:sldId id="374" r:id="rId12"/>
    <p:sldId id="375" r:id="rId13"/>
    <p:sldId id="363" r:id="rId14"/>
    <p:sldId id="364" r:id="rId15"/>
    <p:sldId id="365" r:id="rId16"/>
    <p:sldId id="366" r:id="rId17"/>
    <p:sldId id="367" r:id="rId18"/>
    <p:sldId id="337" r:id="rId19"/>
    <p:sldId id="368" r:id="rId20"/>
    <p:sldId id="369" r:id="rId21"/>
    <p:sldId id="370" r:id="rId22"/>
    <p:sldId id="371" r:id="rId23"/>
    <p:sldId id="372" r:id="rId24"/>
    <p:sldId id="25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5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90"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15143-363B-4A0D-9D32-1D8816D4F24F}" type="datetimeFigureOut">
              <a:rPr lang="es-ES" smtClean="0"/>
              <a:pPr/>
              <a:t>30/09/2014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5324-F02A-4904-8001-F4AC513EA945}" type="slidenum">
              <a:rPr lang="es-ES" smtClean="0"/>
              <a:pPr/>
              <a:t>‹Nº›</a:t>
            </a:fld>
            <a:endParaRPr lang="es-ES"/>
          </a:p>
        </p:txBody>
      </p:sp>
    </p:spTree>
    <p:extLst>
      <p:ext uri="{BB962C8B-B14F-4D97-AF65-F5344CB8AC3E}">
        <p14:creationId xmlns:p14="http://schemas.microsoft.com/office/powerpoint/2010/main" val="73628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with Solar</a:t>
            </a:r>
          </a:p>
          <a:p>
            <a:r>
              <a:rPr lang="en-US" dirty="0" smtClean="0"/>
              <a:t>Chile’s capacity for solar energy is immense, as the Atacama Desert in the north of the country has optimal conditions for generating solar energy, with high radiation, low humidity, and almost zero cloud cover year round. The Atacama receives more solar irradiance per square meter than anywhere else in the world, even more than the Sahara, the Arabian Desert, and Australia’s Great Sandy Desert.</a:t>
            </a:r>
          </a:p>
          <a:p>
            <a:r>
              <a:rPr lang="en-US" dirty="0" smtClean="0"/>
              <a:t>In fact, the Desert’s solar potential is so great that that the entire country’s energy needs could be generated by harnessing the solar irradiance with 15% PV in an area of ~400 km2 (20x20 km) assuming </a:t>
            </a:r>
            <a:r>
              <a:rPr lang="en-US" baseline="0" dirty="0" smtClean="0"/>
              <a:t>a packing ratio of 2.7</a:t>
            </a:r>
          </a:p>
          <a:p>
            <a:r>
              <a:rPr lang="en-US" baseline="0" dirty="0" smtClean="0"/>
              <a:t>On horizontal plane the GHI is about 7 kWh/m2/day thus about 2500 kWh/m2/</a:t>
            </a:r>
            <a:r>
              <a:rPr lang="en-US" baseline="0" dirty="0" err="1" smtClean="0"/>
              <a:t>yr</a:t>
            </a:r>
            <a:r>
              <a:rPr lang="en-US" baseline="0" dirty="0" smtClean="0"/>
              <a:t> and on 1-axis tracking planes is up to 4000 kWh/m2/</a:t>
            </a:r>
            <a:r>
              <a:rPr lang="en-US" baseline="0" dirty="0" err="1" smtClean="0"/>
              <a:t>yr</a:t>
            </a:r>
            <a:endParaRPr lang="en-US" baseline="0" dirty="0" smtClean="0"/>
          </a:p>
          <a:p>
            <a:r>
              <a:rPr lang="en-US" baseline="0" dirty="0" smtClean="0"/>
              <a:t>There are 4 separate grids but we concentrate on the top two the SING and the SIC which together comprise 99% of the capacity and load of the country. The desert extend through the SING and the northern part of the SIC. On the map you see the locations of the two substations the </a:t>
            </a:r>
            <a:r>
              <a:rPr lang="en-US" baseline="0" dirty="0" err="1" smtClean="0"/>
              <a:t>Crucero</a:t>
            </a:r>
            <a:r>
              <a:rPr lang="en-US" baseline="0" dirty="0" smtClean="0"/>
              <a:t> and the Carrera that we used in our study</a:t>
            </a:r>
            <a:endParaRPr lang="en-US" dirty="0" smtClean="0"/>
          </a:p>
        </p:txBody>
      </p:sp>
      <p:sp>
        <p:nvSpPr>
          <p:cNvPr id="4" name="Slide Number Placeholder 3"/>
          <p:cNvSpPr>
            <a:spLocks noGrp="1"/>
          </p:cNvSpPr>
          <p:nvPr>
            <p:ph type="sldNum" sz="quarter" idx="10"/>
          </p:nvPr>
        </p:nvSpPr>
        <p:spPr/>
        <p:txBody>
          <a:bodyPr/>
          <a:lstStyle/>
          <a:p>
            <a:fld id="{ED0097C4-6C19-426E-8048-789072E3670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2638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xfrm>
            <a:off x="681634" y="4147156"/>
            <a:ext cx="5485804" cy="4407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US" dirty="0" smtClean="0"/>
              <a:t>This is a new idea and only some senators from Chile are asking us for some</a:t>
            </a:r>
            <a:r>
              <a:rPr lang="en-US" baseline="0" dirty="0" smtClean="0"/>
              <a:t> </a:t>
            </a:r>
            <a:r>
              <a:rPr lang="en-US" dirty="0" smtClean="0"/>
              <a:t>additional information.</a:t>
            </a:r>
          </a:p>
          <a:p>
            <a:pPr algn="just" eaLnBrk="1" hangingPunct="1">
              <a:spcBef>
                <a:spcPct val="0"/>
              </a:spcBef>
            </a:pPr>
            <a:r>
              <a:rPr lang="en-US" dirty="0" smtClean="0"/>
              <a:t>-Creating  Interconnections in the region are an old history and permanently part of</a:t>
            </a:r>
            <a:r>
              <a:rPr lang="en-US" baseline="0" dirty="0" smtClean="0"/>
              <a:t> </a:t>
            </a:r>
            <a:r>
              <a:rPr lang="en-US" dirty="0" smtClean="0"/>
              <a:t>the governments discussion.</a:t>
            </a:r>
          </a:p>
          <a:p>
            <a:pPr algn="just" eaLnBrk="1" hangingPunct="1">
              <a:spcBef>
                <a:spcPct val="0"/>
              </a:spcBef>
            </a:pPr>
            <a:r>
              <a:rPr lang="en-US" dirty="0" smtClean="0"/>
              <a:t>- In these discussions Chile was always an import country.</a:t>
            </a:r>
          </a:p>
          <a:p>
            <a:pPr algn="just" eaLnBrk="1" hangingPunct="1">
              <a:spcBef>
                <a:spcPct val="0"/>
              </a:spcBef>
            </a:pPr>
            <a:r>
              <a:rPr lang="en-US" dirty="0" smtClean="0"/>
              <a:t>-So, we need to star with these ideas from the academia </a:t>
            </a:r>
          </a:p>
          <a:p>
            <a:pPr algn="just" eaLnBrk="1" hangingPunct="1">
              <a:spcBef>
                <a:spcPct val="0"/>
              </a:spcBef>
            </a:pPr>
            <a:r>
              <a:rPr lang="en-US" dirty="0" smtClean="0"/>
              <a:t>The big dot is the "load center" of South America.. The corridor in the south is to Buenos Aires and the</a:t>
            </a:r>
          </a:p>
          <a:p>
            <a:pPr algn="just" eaLnBrk="1" hangingPunct="1">
              <a:spcBef>
                <a:spcPct val="0"/>
              </a:spcBef>
            </a:pPr>
            <a:r>
              <a:rPr lang="en-US" dirty="0" smtClean="0"/>
              <a:t>northern one to Sao Paulo  and Rio de Janeiro</a:t>
            </a:r>
            <a:endParaRPr lang="es-CL" dirty="0"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692127" indent="-266202" eaLnBrk="0" hangingPunct="0">
              <a:defRPr>
                <a:solidFill>
                  <a:schemeClr val="tx1"/>
                </a:solidFill>
                <a:latin typeface="Calibri" pitchFamily="34" charset="0"/>
                <a:ea typeface="MS PGothic" pitchFamily="34" charset="-128"/>
              </a:defRPr>
            </a:lvl2pPr>
            <a:lvl3pPr marL="1064810" indent="-212962" eaLnBrk="0" hangingPunct="0">
              <a:defRPr>
                <a:solidFill>
                  <a:schemeClr val="tx1"/>
                </a:solidFill>
                <a:latin typeface="Calibri" pitchFamily="34" charset="0"/>
                <a:ea typeface="MS PGothic" pitchFamily="34" charset="-128"/>
              </a:defRPr>
            </a:lvl3pPr>
            <a:lvl4pPr marL="1490735" indent="-212962" eaLnBrk="0" hangingPunct="0">
              <a:defRPr>
                <a:solidFill>
                  <a:schemeClr val="tx1"/>
                </a:solidFill>
                <a:latin typeface="Calibri" pitchFamily="34" charset="0"/>
                <a:ea typeface="MS PGothic" pitchFamily="34" charset="-128"/>
              </a:defRPr>
            </a:lvl4pPr>
            <a:lvl5pPr marL="1916659" indent="-212962" eaLnBrk="0" hangingPunct="0">
              <a:defRPr>
                <a:solidFill>
                  <a:schemeClr val="tx1"/>
                </a:solidFill>
                <a:latin typeface="Calibri" pitchFamily="34" charset="0"/>
                <a:ea typeface="MS PGothic" pitchFamily="34" charset="-128"/>
              </a:defRPr>
            </a:lvl5pPr>
            <a:lvl6pPr marL="2342583" indent="-212962" eaLnBrk="0" fontAlgn="base" hangingPunct="0">
              <a:spcBef>
                <a:spcPct val="0"/>
              </a:spcBef>
              <a:spcAft>
                <a:spcPct val="0"/>
              </a:spcAft>
              <a:defRPr>
                <a:solidFill>
                  <a:schemeClr val="tx1"/>
                </a:solidFill>
                <a:latin typeface="Calibri" pitchFamily="34" charset="0"/>
                <a:ea typeface="MS PGothic" pitchFamily="34" charset="-128"/>
              </a:defRPr>
            </a:lvl6pPr>
            <a:lvl7pPr marL="2768507" indent="-212962" eaLnBrk="0" fontAlgn="base" hangingPunct="0">
              <a:spcBef>
                <a:spcPct val="0"/>
              </a:spcBef>
              <a:spcAft>
                <a:spcPct val="0"/>
              </a:spcAft>
              <a:defRPr>
                <a:solidFill>
                  <a:schemeClr val="tx1"/>
                </a:solidFill>
                <a:latin typeface="Calibri" pitchFamily="34" charset="0"/>
                <a:ea typeface="MS PGothic" pitchFamily="34" charset="-128"/>
              </a:defRPr>
            </a:lvl7pPr>
            <a:lvl8pPr marL="3194431" indent="-212962" eaLnBrk="0" fontAlgn="base" hangingPunct="0">
              <a:spcBef>
                <a:spcPct val="0"/>
              </a:spcBef>
              <a:spcAft>
                <a:spcPct val="0"/>
              </a:spcAft>
              <a:defRPr>
                <a:solidFill>
                  <a:schemeClr val="tx1"/>
                </a:solidFill>
                <a:latin typeface="Calibri" pitchFamily="34" charset="0"/>
                <a:ea typeface="MS PGothic" pitchFamily="34" charset="-128"/>
              </a:defRPr>
            </a:lvl8pPr>
            <a:lvl9pPr marL="3620355" indent="-212962"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033F70B-6D59-4BCE-897F-5F7685402DEE}" type="slidenum">
              <a:rPr lang="es-ES" smtClean="0">
                <a:solidFill>
                  <a:prstClr val="black"/>
                </a:solidFill>
              </a:rPr>
              <a:pPr eaLnBrk="1" hangingPunct="1"/>
              <a:t>10</a:t>
            </a:fld>
            <a:endParaRPr lang="es-ES" smtClean="0">
              <a:solidFill>
                <a:prstClr val="black"/>
              </a:solidFill>
            </a:endParaRPr>
          </a:p>
        </p:txBody>
      </p:sp>
    </p:spTree>
    <p:extLst>
      <p:ext uri="{BB962C8B-B14F-4D97-AF65-F5344CB8AC3E}">
        <p14:creationId xmlns:p14="http://schemas.microsoft.com/office/powerpoint/2010/main" val="58718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xfrm>
            <a:off x="681634" y="4147156"/>
            <a:ext cx="5485804" cy="44072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US" dirty="0" smtClean="0"/>
              <a:t>This is a new idea and only some senators from Chile are asking us for some</a:t>
            </a:r>
            <a:r>
              <a:rPr lang="en-US" baseline="0" dirty="0" smtClean="0"/>
              <a:t> </a:t>
            </a:r>
            <a:r>
              <a:rPr lang="en-US" dirty="0" smtClean="0"/>
              <a:t>additional information.</a:t>
            </a:r>
          </a:p>
          <a:p>
            <a:pPr algn="just" eaLnBrk="1" hangingPunct="1">
              <a:spcBef>
                <a:spcPct val="0"/>
              </a:spcBef>
            </a:pPr>
            <a:r>
              <a:rPr lang="en-US" dirty="0" smtClean="0"/>
              <a:t>-Creating  Interconnections in the region are an old history and permanently part of</a:t>
            </a:r>
            <a:r>
              <a:rPr lang="en-US" baseline="0" dirty="0" smtClean="0"/>
              <a:t> </a:t>
            </a:r>
            <a:r>
              <a:rPr lang="en-US" dirty="0" smtClean="0"/>
              <a:t>the governments discussion.</a:t>
            </a:r>
          </a:p>
          <a:p>
            <a:pPr algn="just" eaLnBrk="1" hangingPunct="1">
              <a:spcBef>
                <a:spcPct val="0"/>
              </a:spcBef>
            </a:pPr>
            <a:r>
              <a:rPr lang="en-US" dirty="0" smtClean="0"/>
              <a:t>- In these discussions Chile was always an import country.</a:t>
            </a:r>
          </a:p>
          <a:p>
            <a:pPr algn="just" eaLnBrk="1" hangingPunct="1">
              <a:spcBef>
                <a:spcPct val="0"/>
              </a:spcBef>
            </a:pPr>
            <a:r>
              <a:rPr lang="en-US" dirty="0" smtClean="0"/>
              <a:t>-So, we need to star with these ideas from the academia </a:t>
            </a:r>
          </a:p>
          <a:p>
            <a:pPr algn="just" eaLnBrk="1" hangingPunct="1">
              <a:spcBef>
                <a:spcPct val="0"/>
              </a:spcBef>
            </a:pPr>
            <a:r>
              <a:rPr lang="en-US" dirty="0" smtClean="0"/>
              <a:t>The big dot is the "load center" of South America.. The corridor in the south is to Buenos Aires and the</a:t>
            </a:r>
          </a:p>
          <a:p>
            <a:pPr algn="just" eaLnBrk="1" hangingPunct="1">
              <a:spcBef>
                <a:spcPct val="0"/>
              </a:spcBef>
            </a:pPr>
            <a:r>
              <a:rPr lang="en-US" dirty="0" smtClean="0"/>
              <a:t>northern one to Sao Paulo  and Rio de Janeiro</a:t>
            </a:r>
            <a:endParaRPr lang="es-CL" dirty="0"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692127" indent="-266202" eaLnBrk="0" hangingPunct="0">
              <a:defRPr>
                <a:solidFill>
                  <a:schemeClr val="tx1"/>
                </a:solidFill>
                <a:latin typeface="Calibri" pitchFamily="34" charset="0"/>
                <a:ea typeface="MS PGothic" pitchFamily="34" charset="-128"/>
              </a:defRPr>
            </a:lvl2pPr>
            <a:lvl3pPr marL="1064810" indent="-212962" eaLnBrk="0" hangingPunct="0">
              <a:defRPr>
                <a:solidFill>
                  <a:schemeClr val="tx1"/>
                </a:solidFill>
                <a:latin typeface="Calibri" pitchFamily="34" charset="0"/>
                <a:ea typeface="MS PGothic" pitchFamily="34" charset="-128"/>
              </a:defRPr>
            </a:lvl3pPr>
            <a:lvl4pPr marL="1490735" indent="-212962" eaLnBrk="0" hangingPunct="0">
              <a:defRPr>
                <a:solidFill>
                  <a:schemeClr val="tx1"/>
                </a:solidFill>
                <a:latin typeface="Calibri" pitchFamily="34" charset="0"/>
                <a:ea typeface="MS PGothic" pitchFamily="34" charset="-128"/>
              </a:defRPr>
            </a:lvl4pPr>
            <a:lvl5pPr marL="1916659" indent="-212962" eaLnBrk="0" hangingPunct="0">
              <a:defRPr>
                <a:solidFill>
                  <a:schemeClr val="tx1"/>
                </a:solidFill>
                <a:latin typeface="Calibri" pitchFamily="34" charset="0"/>
                <a:ea typeface="MS PGothic" pitchFamily="34" charset="-128"/>
              </a:defRPr>
            </a:lvl5pPr>
            <a:lvl6pPr marL="2342583" indent="-212962" eaLnBrk="0" fontAlgn="base" hangingPunct="0">
              <a:spcBef>
                <a:spcPct val="0"/>
              </a:spcBef>
              <a:spcAft>
                <a:spcPct val="0"/>
              </a:spcAft>
              <a:defRPr>
                <a:solidFill>
                  <a:schemeClr val="tx1"/>
                </a:solidFill>
                <a:latin typeface="Calibri" pitchFamily="34" charset="0"/>
                <a:ea typeface="MS PGothic" pitchFamily="34" charset="-128"/>
              </a:defRPr>
            </a:lvl6pPr>
            <a:lvl7pPr marL="2768507" indent="-212962" eaLnBrk="0" fontAlgn="base" hangingPunct="0">
              <a:spcBef>
                <a:spcPct val="0"/>
              </a:spcBef>
              <a:spcAft>
                <a:spcPct val="0"/>
              </a:spcAft>
              <a:defRPr>
                <a:solidFill>
                  <a:schemeClr val="tx1"/>
                </a:solidFill>
                <a:latin typeface="Calibri" pitchFamily="34" charset="0"/>
                <a:ea typeface="MS PGothic" pitchFamily="34" charset="-128"/>
              </a:defRPr>
            </a:lvl7pPr>
            <a:lvl8pPr marL="3194431" indent="-212962" eaLnBrk="0" fontAlgn="base" hangingPunct="0">
              <a:spcBef>
                <a:spcPct val="0"/>
              </a:spcBef>
              <a:spcAft>
                <a:spcPct val="0"/>
              </a:spcAft>
              <a:defRPr>
                <a:solidFill>
                  <a:schemeClr val="tx1"/>
                </a:solidFill>
                <a:latin typeface="Calibri" pitchFamily="34" charset="0"/>
                <a:ea typeface="MS PGothic" pitchFamily="34" charset="-128"/>
              </a:defRPr>
            </a:lvl8pPr>
            <a:lvl9pPr marL="3620355" indent="-212962"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033F70B-6D59-4BCE-897F-5F7685402DEE}" type="slidenum">
              <a:rPr lang="es-ES" smtClean="0">
                <a:solidFill>
                  <a:prstClr val="black"/>
                </a:solidFill>
              </a:rPr>
              <a:pPr eaLnBrk="1" hangingPunct="1"/>
              <a:t>11</a:t>
            </a:fld>
            <a:endParaRPr lang="es-ES" smtClean="0">
              <a:solidFill>
                <a:prstClr val="black"/>
              </a:solidFill>
            </a:endParaRPr>
          </a:p>
        </p:txBody>
      </p:sp>
    </p:spTree>
    <p:extLst>
      <p:ext uri="{BB962C8B-B14F-4D97-AF65-F5344CB8AC3E}">
        <p14:creationId xmlns:p14="http://schemas.microsoft.com/office/powerpoint/2010/main" val="58718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w="34925" cmpd="tri">
            <a:noFill/>
            <a:prstDash val="solid"/>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cxnSp>
        <p:nvCxnSpPr>
          <p:cNvPr id="5" name="4 Conector recto"/>
          <p:cNvCxnSpPr/>
          <p:nvPr userDrawn="1"/>
        </p:nvCxnSpPr>
        <p:spPr>
          <a:xfrm>
            <a:off x="8572500" y="6000750"/>
            <a:ext cx="571500" cy="1588"/>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userDrawn="1"/>
        </p:nvCxnSpPr>
        <p:spPr>
          <a:xfrm>
            <a:off x="7715250" y="6500813"/>
            <a:ext cx="1428750" cy="1587"/>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3 Marcador de fecha"/>
          <p:cNvSpPr>
            <a:spLocks noGrp="1"/>
          </p:cNvSpPr>
          <p:nvPr>
            <p:ph type="dt" sz="half" idx="10"/>
          </p:nvPr>
        </p:nvSpPr>
        <p:spPr>
          <a:xfrm>
            <a:off x="7715250" y="6143625"/>
            <a:ext cx="1428750" cy="365125"/>
          </a:xfrm>
        </p:spPr>
        <p:txBody>
          <a:bodyPr/>
          <a:lstStyle>
            <a:lvl1pPr algn="r">
              <a:defRPr>
                <a:solidFill>
                  <a:schemeClr val="tx1"/>
                </a:solidFill>
                <a:latin typeface="Trebuchet MS" pitchFamily="34" charset="0"/>
                <a:cs typeface="Arial" pitchFamily="34" charset="0"/>
              </a:defRPr>
            </a:lvl1pPr>
          </a:lstStyle>
          <a:p>
            <a:pPr>
              <a:defRPr/>
            </a:pPr>
            <a:fld id="{8022AA2E-B13B-4631-94CA-C0205AA9C72A}" type="datetime6">
              <a:rPr lang="es-ES">
                <a:solidFill>
                  <a:prstClr val="black"/>
                </a:solidFill>
              </a:rPr>
              <a:pPr>
                <a:defRPr/>
              </a:pPr>
              <a:t>septiembre de 2014</a:t>
            </a:fld>
            <a:endParaRPr lang="es-ES" dirty="0">
              <a:solidFill>
                <a:prstClr val="black"/>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a:xfrm>
            <a:off x="8636000" y="5643563"/>
            <a:ext cx="500063" cy="365125"/>
          </a:xfrm>
        </p:spPr>
        <p:txBody>
          <a:bodyPr/>
          <a:lstStyle>
            <a:lvl1pPr>
              <a:defRPr b="1">
                <a:solidFill>
                  <a:schemeClr val="tx1"/>
                </a:solidFill>
                <a:latin typeface="Trebuchet MS" pitchFamily="34" charset="0"/>
                <a:cs typeface="Arial" pitchFamily="34" charset="0"/>
              </a:defRPr>
            </a:lvl1pPr>
          </a:lstStyle>
          <a:p>
            <a:pPr>
              <a:defRPr/>
            </a:pPr>
            <a:fld id="{7D62EDA7-E0DA-4DE9-9F2E-6AF5E700D4D9}"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2085533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4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68439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52D609-F4DA-4B91-8FE8-464D9FFB021E}"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BBA04C1D-1FC4-405C-A442-982EA05D25B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14420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4 Marcador de fecha"/>
          <p:cNvSpPr>
            <a:spLocks noGrp="1"/>
          </p:cNvSpPr>
          <p:nvPr>
            <p:ph type="dt" sz="half" idx="10"/>
          </p:nvPr>
        </p:nvSpPr>
        <p:spPr/>
        <p:txBody>
          <a:bodyPr/>
          <a:lstStyle>
            <a:lvl1pPr>
              <a:defRPr/>
            </a:lvl1pPr>
          </a:lstStyle>
          <a:p>
            <a:pPr>
              <a:defRPr/>
            </a:pPr>
            <a:fld id="{082987AD-F97F-4E90-B9DF-C30A215C97B3}" type="datetime6">
              <a:rPr lang="es-ES">
                <a:solidFill>
                  <a:prstClr val="black">
                    <a:tint val="75000"/>
                  </a:prstClr>
                </a:solidFill>
              </a:rPr>
              <a:pPr>
                <a:defRPr/>
              </a:pPr>
              <a:t>septiembre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EE7311B-F425-4AD9-B960-135543420EE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16833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6 Marcador de fecha"/>
          <p:cNvSpPr>
            <a:spLocks noGrp="1"/>
          </p:cNvSpPr>
          <p:nvPr>
            <p:ph type="dt" sz="half" idx="10"/>
          </p:nvPr>
        </p:nvSpPr>
        <p:spPr/>
        <p:txBody>
          <a:bodyPr/>
          <a:lstStyle>
            <a:lvl1pPr>
              <a:defRPr/>
            </a:lvl1pPr>
          </a:lstStyle>
          <a:p>
            <a:pPr>
              <a:defRPr/>
            </a:pPr>
            <a:fld id="{09912146-5A12-4B36-B4A7-26F7D22E3CED}" type="datetime6">
              <a:rPr lang="es-ES">
                <a:solidFill>
                  <a:prstClr val="black">
                    <a:tint val="75000"/>
                  </a:prstClr>
                </a:solidFill>
              </a:rPr>
              <a:pPr>
                <a:defRPr/>
              </a:pPr>
              <a:t>septiembre de 2014</a:t>
            </a:fld>
            <a:endParaRPr lang="es-ES">
              <a:solidFill>
                <a:prstClr val="black">
                  <a:tint val="75000"/>
                </a:prstClr>
              </a:solidFill>
            </a:endParaRPr>
          </a:p>
        </p:txBody>
      </p:sp>
      <p:sp>
        <p:nvSpPr>
          <p:cNvPr id="9" name="7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10" name="8 Marcador de número de diapositiva"/>
          <p:cNvSpPr>
            <a:spLocks noGrp="1"/>
          </p:cNvSpPr>
          <p:nvPr>
            <p:ph type="sldNum" sz="quarter" idx="12"/>
          </p:nvPr>
        </p:nvSpPr>
        <p:spPr/>
        <p:txBody>
          <a:bodyPr/>
          <a:lstStyle>
            <a:lvl1pPr>
              <a:defRPr/>
            </a:lvl1pPr>
          </a:lstStyle>
          <a:p>
            <a:pPr>
              <a:defRPr/>
            </a:pPr>
            <a:fld id="{FEA102AB-9117-48C0-A2F9-CF2C3969DD5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8629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2 Marcador de fecha"/>
          <p:cNvSpPr>
            <a:spLocks noGrp="1"/>
          </p:cNvSpPr>
          <p:nvPr>
            <p:ph type="dt" sz="half" idx="10"/>
          </p:nvPr>
        </p:nvSpPr>
        <p:spPr/>
        <p:txBody>
          <a:bodyPr/>
          <a:lstStyle>
            <a:lvl1pPr>
              <a:defRPr/>
            </a:lvl1pPr>
          </a:lstStyle>
          <a:p>
            <a:pPr>
              <a:defRPr/>
            </a:pPr>
            <a:fld id="{586ABADE-06AB-4444-97FE-85AA3786C5B3}" type="datetime6">
              <a:rPr lang="es-ES">
                <a:solidFill>
                  <a:prstClr val="black">
                    <a:tint val="75000"/>
                  </a:prstClr>
                </a:solidFill>
              </a:rPr>
              <a:pPr>
                <a:defRPr/>
              </a:pPr>
              <a:t>septiembre de 2014</a:t>
            </a:fld>
            <a:endParaRPr lang="es-ES">
              <a:solidFill>
                <a:prstClr val="black">
                  <a:tint val="75000"/>
                </a:prstClr>
              </a:solidFill>
            </a:endParaRPr>
          </a:p>
        </p:txBody>
      </p:sp>
      <p:sp>
        <p:nvSpPr>
          <p:cNvPr id="5" name="3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4 Marcador de número de diapositiva"/>
          <p:cNvSpPr>
            <a:spLocks noGrp="1"/>
          </p:cNvSpPr>
          <p:nvPr>
            <p:ph type="sldNum" sz="quarter" idx="12"/>
          </p:nvPr>
        </p:nvSpPr>
        <p:spPr/>
        <p:txBody>
          <a:bodyPr/>
          <a:lstStyle>
            <a:lvl1pPr>
              <a:defRPr/>
            </a:lvl1pPr>
          </a:lstStyle>
          <a:p>
            <a:pPr>
              <a:defRPr/>
            </a:pPr>
            <a:fld id="{0B8686D3-634C-4CCE-99EA-C4E0E898E13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4531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1 Marcador de fecha"/>
          <p:cNvSpPr>
            <a:spLocks noGrp="1"/>
          </p:cNvSpPr>
          <p:nvPr>
            <p:ph type="dt" sz="half" idx="10"/>
          </p:nvPr>
        </p:nvSpPr>
        <p:spPr/>
        <p:txBody>
          <a:bodyPr/>
          <a:lstStyle>
            <a:lvl1pPr>
              <a:defRPr/>
            </a:lvl1pPr>
          </a:lstStyle>
          <a:p>
            <a:pPr>
              <a:defRPr/>
            </a:pPr>
            <a:fld id="{37C6C4BC-1958-4DC3-9F42-45E2A2B32FCF}" type="datetime6">
              <a:rPr lang="es-ES">
                <a:solidFill>
                  <a:prstClr val="black">
                    <a:tint val="75000"/>
                  </a:prstClr>
                </a:solidFill>
              </a:rPr>
              <a:pPr>
                <a:defRPr/>
              </a:pPr>
              <a:t>septiembre de 2014</a:t>
            </a:fld>
            <a:endParaRPr lang="es-ES">
              <a:solidFill>
                <a:prstClr val="black">
                  <a:tint val="75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3 Marcador de número de diapositiva"/>
          <p:cNvSpPr>
            <a:spLocks noGrp="1"/>
          </p:cNvSpPr>
          <p:nvPr>
            <p:ph type="sldNum" sz="quarter" idx="12"/>
          </p:nvPr>
        </p:nvSpPr>
        <p:spPr/>
        <p:txBody>
          <a:bodyPr/>
          <a:lstStyle>
            <a:lvl1pPr>
              <a:defRPr/>
            </a:lvl1pPr>
          </a:lstStyle>
          <a:p>
            <a:pPr>
              <a:defRPr/>
            </a:pPr>
            <a:fld id="{E2B6B3EC-895B-4BFD-B186-960F6D641EA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02868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7AC8BD31-E4F7-481E-B868-06897DCE752A}" type="datetime6">
              <a:rPr lang="es-ES">
                <a:solidFill>
                  <a:prstClr val="black">
                    <a:tint val="75000"/>
                  </a:prstClr>
                </a:solidFill>
              </a:rPr>
              <a:pPr>
                <a:defRPr/>
              </a:pPr>
              <a:t>septiembre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6F7D3FA6-BFD0-482E-B9CD-99C33A47B1A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958369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8EE62ACA-7BFA-4BB0-814B-29E933894B1F}" type="datetime6">
              <a:rPr lang="es-ES">
                <a:solidFill>
                  <a:prstClr val="black">
                    <a:tint val="75000"/>
                  </a:prstClr>
                </a:solidFill>
              </a:rPr>
              <a:pPr>
                <a:defRPr/>
              </a:pPr>
              <a:t>septiembre de 2014</a:t>
            </a:fld>
            <a:endParaRPr lang="es-ES">
              <a:solidFill>
                <a:prstClr val="black">
                  <a:tint val="75000"/>
                </a:prstClr>
              </a:solidFill>
            </a:endParaRPr>
          </a:p>
        </p:txBody>
      </p:sp>
      <p:sp>
        <p:nvSpPr>
          <p:cNvPr id="7" name="5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E104983B-8FF1-4430-A556-35406DB0B2C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25565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AE2502E-F5AE-453A-B604-09E5FFE64701}"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468E3EE-C2E5-4691-B857-1F16DEF5FCB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53914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solidFill>
            <a:srgbClr val="CC0000"/>
          </a:soli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68EC685-1EE4-4972-A0F4-1960BF063277}"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49AD8D8-C3F4-4963-B168-ECA7D23A71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27613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8612940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077792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3 Rectángulo"/>
          <p:cNvSpPr/>
          <p:nvPr userDrawn="1"/>
        </p:nvSpPr>
        <p:spPr>
          <a:xfrm>
            <a:off x="0" y="0"/>
            <a:ext cx="9144000" cy="571500"/>
          </a:xfrm>
          <a:prstGeom prst="rect">
            <a:avLst/>
          </a:prstGeom>
          <a:gradFill flip="none" rotWithShape="1">
            <a:gsLst>
              <a:gs pos="45000">
                <a:srgbClr val="C00000"/>
              </a:gs>
              <a:gs pos="100000">
                <a:srgbClr val="FFFF66"/>
              </a:gs>
              <a:gs pos="74000">
                <a:srgbClr val="FFC000"/>
              </a:gs>
            </a:gsLst>
            <a:lin ang="0" scaled="1"/>
            <a:tileRect/>
          </a:gradFill>
          <a:ln>
            <a:noFill/>
          </a:ln>
          <a:effectLst/>
        </p:spPr>
        <p:style>
          <a:lnRef idx="1">
            <a:schemeClr val="accent2"/>
          </a:lnRef>
          <a:fillRef idx="1001">
            <a:schemeClr val="lt1"/>
          </a:fillRef>
          <a:effectRef idx="2">
            <a:schemeClr val="accent2"/>
          </a:effectRef>
          <a:fontRef idx="minor">
            <a:schemeClr val="lt1"/>
          </a:fontRef>
        </p:style>
        <p:txBody>
          <a:bodyPr anchor="ctr"/>
          <a:lstStyle/>
          <a:p>
            <a:pPr algn="ctr">
              <a:defRPr/>
            </a:pPr>
            <a:endParaRPr lang="es-ES">
              <a:solidFill>
                <a:prstClr val="white"/>
              </a:solidFill>
            </a:endParaRP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D854265-CEB2-4D06-B6C6-AB26AD95D757}" type="datetime6">
              <a:rPr lang="es-ES">
                <a:solidFill>
                  <a:prstClr val="black">
                    <a:tint val="75000"/>
                  </a:prstClr>
                </a:solidFill>
              </a:rPr>
              <a:pPr>
                <a:defRPr/>
              </a:pPr>
              <a:t>septiembre de 2014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8639075-D304-4F66-88BC-A939B1BAE71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408423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DBC08A-7458-4355-A6FD-53FE2090C9BB}" type="datetimeFigureOut">
              <a:rPr lang="es-ES" smtClean="0"/>
              <a:pPr/>
              <a:t>30/09/2014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F4E0D7A-1211-41E6-9950-295EF6D6CAC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BC08A-7458-4355-A6FD-53FE2090C9BB}" type="datetimeFigureOut">
              <a:rPr lang="es-ES" smtClean="0"/>
              <a:pPr/>
              <a:t>30/09/2014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E0D7A-1211-41E6-9950-295EF6D6CAC4}" type="slidenum">
              <a:rPr lang="es-ES" smtClean="0"/>
              <a:pPr/>
              <a:t>‹Nº›</a:t>
            </a:fld>
            <a:endParaRPr lang="es-ES"/>
          </a:p>
        </p:txBody>
      </p:sp>
      <p:pic>
        <p:nvPicPr>
          <p:cNvPr id="7" name="Imagen 2" descr="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483817-21BD-4D97-A835-A8413009E9DD}" type="datetime6">
              <a:rPr lang="es-ES">
                <a:solidFill>
                  <a:prstClr val="black">
                    <a:tint val="75000"/>
                  </a:prstClr>
                </a:solidFill>
              </a:rPr>
              <a:pPr>
                <a:defRPr/>
              </a:pPr>
              <a:t>septiembre de 2014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47A124-3E95-4C20-914E-A0F3356C959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37961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9432"/>
            <a:ext cx="9144000" cy="6858000"/>
          </a:xfrm>
          <a:prstGeom prst="rect">
            <a:avLst/>
          </a:prstGeom>
        </p:spPr>
      </p:pic>
      <p:sp>
        <p:nvSpPr>
          <p:cNvPr id="6159" name="AutoShape 15"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61" name="AutoShape 17"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7" name="16 Grupo"/>
          <p:cNvGrpSpPr/>
          <p:nvPr/>
        </p:nvGrpSpPr>
        <p:grpSpPr>
          <a:xfrm>
            <a:off x="755576" y="2780928"/>
            <a:ext cx="6552728" cy="1368152"/>
            <a:chOff x="-108296" y="1916832"/>
            <a:chExt cx="9717856" cy="2160240"/>
          </a:xfrm>
        </p:grpSpPr>
        <p:pic>
          <p:nvPicPr>
            <p:cNvPr id="6148" name="Picture 4" descr="http://www.1becas.com/wp-content/uploads/2010/12/logo-Universidad-de-Tarapac%C3%A1.jpg"/>
            <p:cNvPicPr>
              <a:picLocks noChangeAspect="1" noChangeArrowheads="1"/>
            </p:cNvPicPr>
            <p:nvPr/>
          </p:nvPicPr>
          <p:blipFill>
            <a:blip r:embed="rId3" cstate="print"/>
            <a:srcRect/>
            <a:stretch>
              <a:fillRect/>
            </a:stretch>
          </p:blipFill>
          <p:spPr bwMode="auto">
            <a:xfrm>
              <a:off x="-108296" y="2564905"/>
              <a:ext cx="937878" cy="1368152"/>
            </a:xfrm>
            <a:prstGeom prst="rect">
              <a:avLst/>
            </a:prstGeom>
            <a:noFill/>
          </p:spPr>
        </p:pic>
        <p:pic>
          <p:nvPicPr>
            <p:cNvPr id="6150" name="Picture 6" descr="https://encrypted-tbn3.gstatic.com/images?q=tbn:ANd9GcSeDYve7GYrupsrp0ZA0Rnu-l7_C0bvzseuoSp1m1YwIAFIBIh4zg"/>
            <p:cNvPicPr>
              <a:picLocks noChangeAspect="1" noChangeArrowheads="1"/>
            </p:cNvPicPr>
            <p:nvPr/>
          </p:nvPicPr>
          <p:blipFill>
            <a:blip r:embed="rId4" cstate="print"/>
            <a:srcRect/>
            <a:stretch>
              <a:fillRect/>
            </a:stretch>
          </p:blipFill>
          <p:spPr bwMode="auto">
            <a:xfrm>
              <a:off x="1115616" y="2348880"/>
              <a:ext cx="1728192" cy="1728192"/>
            </a:xfrm>
            <a:prstGeom prst="rect">
              <a:avLst/>
            </a:prstGeom>
            <a:noFill/>
          </p:spPr>
        </p:pic>
        <p:pic>
          <p:nvPicPr>
            <p:cNvPr id="6152" name="Picture 8" descr="http://descom.jmc.utfsm.cl/sgeywitz/sub-paginas/Procesos%20y%20equipos/estanque_archivos/Image48.jpg"/>
            <p:cNvPicPr>
              <a:picLocks noChangeAspect="1" noChangeArrowheads="1"/>
            </p:cNvPicPr>
            <p:nvPr/>
          </p:nvPicPr>
          <p:blipFill>
            <a:blip r:embed="rId5" cstate="print"/>
            <a:srcRect/>
            <a:stretch>
              <a:fillRect/>
            </a:stretch>
          </p:blipFill>
          <p:spPr bwMode="auto">
            <a:xfrm>
              <a:off x="2987824" y="2700128"/>
              <a:ext cx="1872208" cy="1376944"/>
            </a:xfrm>
            <a:prstGeom prst="rect">
              <a:avLst/>
            </a:prstGeom>
            <a:noFill/>
          </p:spPr>
        </p:pic>
        <p:pic>
          <p:nvPicPr>
            <p:cNvPr id="6154" name="Picture 10" descr="http://biopacific.files.wordpress.com/2010/04/uchile_logo1.gif"/>
            <p:cNvPicPr>
              <a:picLocks noChangeAspect="1" noChangeArrowheads="1"/>
            </p:cNvPicPr>
            <p:nvPr/>
          </p:nvPicPr>
          <p:blipFill>
            <a:blip r:embed="rId6" cstate="print"/>
            <a:srcRect/>
            <a:stretch>
              <a:fillRect/>
            </a:stretch>
          </p:blipFill>
          <p:spPr bwMode="auto">
            <a:xfrm>
              <a:off x="4981926" y="1916832"/>
              <a:ext cx="1030234" cy="1944216"/>
            </a:xfrm>
            <a:prstGeom prst="rect">
              <a:avLst/>
            </a:prstGeom>
            <a:noFill/>
          </p:spPr>
        </p:pic>
        <p:pic>
          <p:nvPicPr>
            <p:cNvPr id="6156" name="Picture 12" descr="http://upload.wikimedia.org/wikipedia/commons/3/35/Logo_Universidad_Adolfo_Ib%C3%A1%C3%B1ez.JPG"/>
            <p:cNvPicPr>
              <a:picLocks noChangeAspect="1" noChangeArrowheads="1"/>
            </p:cNvPicPr>
            <p:nvPr/>
          </p:nvPicPr>
          <p:blipFill>
            <a:blip r:embed="rId7" cstate="print"/>
            <a:srcRect/>
            <a:stretch>
              <a:fillRect/>
            </a:stretch>
          </p:blipFill>
          <p:spPr bwMode="auto">
            <a:xfrm>
              <a:off x="6084168" y="2924944"/>
              <a:ext cx="2312563" cy="576064"/>
            </a:xfrm>
            <a:prstGeom prst="rect">
              <a:avLst/>
            </a:prstGeom>
            <a:noFill/>
          </p:spPr>
        </p:pic>
        <p:pic>
          <p:nvPicPr>
            <p:cNvPr id="6157" name="Picture 13" descr="F:\logo_udec.gif"/>
            <p:cNvPicPr>
              <a:picLocks noChangeAspect="1" noChangeArrowheads="1"/>
            </p:cNvPicPr>
            <p:nvPr/>
          </p:nvPicPr>
          <p:blipFill>
            <a:blip r:embed="rId8" cstate="print"/>
            <a:srcRect/>
            <a:stretch>
              <a:fillRect/>
            </a:stretch>
          </p:blipFill>
          <p:spPr bwMode="auto">
            <a:xfrm>
              <a:off x="8570928" y="2636913"/>
              <a:ext cx="1038632" cy="1296144"/>
            </a:xfrm>
            <a:prstGeom prst="rect">
              <a:avLst/>
            </a:prstGeom>
            <a:noFill/>
          </p:spPr>
        </p:pic>
      </p:grpSp>
      <p:pic>
        <p:nvPicPr>
          <p:cNvPr id="14" name="Picture 2" descr="http://ts4.mm.bing.net/th?id=H.4705163672814371&amp;pid=15.1&amp;H=96&amp;W=16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2320" y="3212976"/>
            <a:ext cx="1152128" cy="691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45690"/>
            <a:ext cx="50292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958130" y="-47298"/>
            <a:ext cx="2185870"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5976"/>
            <a:ext cx="9144000" cy="62820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6626" name="Rectangle 2"/>
          <p:cNvSpPr>
            <a:spLocks noGrp="1" noChangeArrowheads="1"/>
          </p:cNvSpPr>
          <p:nvPr>
            <p:ph type="title"/>
          </p:nvPr>
        </p:nvSpPr>
        <p:spPr>
          <a:xfrm>
            <a:off x="1" y="-19690"/>
            <a:ext cx="9144000" cy="569387"/>
          </a:xfrm>
        </p:spPr>
        <p:txBody>
          <a:bodyPr wrap="square">
            <a:spAutoFit/>
          </a:bodyPr>
          <a:lstStyle/>
          <a:p>
            <a:pPr eaLnBrk="1" hangingPunct="1"/>
            <a:r>
              <a:rPr lang="es-MX" sz="3100" b="1" dirty="0" smtClean="0">
                <a:solidFill>
                  <a:srgbClr val="FFFF00"/>
                </a:solidFill>
                <a:cs typeface="Arial" pitchFamily="34" charset="0"/>
              </a:rPr>
              <a:t>Visión al año 2033</a:t>
            </a:r>
            <a:endParaRPr lang="en-US" sz="3100" b="1" dirty="0" smtClean="0">
              <a:solidFill>
                <a:srgbClr val="FFFF00"/>
              </a:solidFill>
              <a:cs typeface="Arial" pitchFamily="34" charset="0"/>
            </a:endParaRPr>
          </a:p>
        </p:txBody>
      </p:sp>
      <p:pic>
        <p:nvPicPr>
          <p:cNvPr id="2050" name="Picture 2" descr="http://2.bp.blogspot.com/_4ify7vDXrDs/TKUeZSBYhvI/AAAAAAAAGmg/T7pxkL1Aizk/s640/satellite-photo-of-south-america-at-n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571" y="589624"/>
            <a:ext cx="5560655" cy="62683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a:off x="4333750" y="3501008"/>
            <a:ext cx="670298" cy="72008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7 Conector recto"/>
          <p:cNvCxnSpPr/>
          <p:nvPr/>
        </p:nvCxnSpPr>
        <p:spPr>
          <a:xfrm>
            <a:off x="4355976" y="3356992"/>
            <a:ext cx="144016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10 Conector recto"/>
          <p:cNvCxnSpPr/>
          <p:nvPr/>
        </p:nvCxnSpPr>
        <p:spPr>
          <a:xfrm flipH="1" flipV="1">
            <a:off x="3707904" y="2348880"/>
            <a:ext cx="648072" cy="10081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4" name="13 Conector recto"/>
          <p:cNvCxnSpPr/>
          <p:nvPr/>
        </p:nvCxnSpPr>
        <p:spPr>
          <a:xfrm flipV="1">
            <a:off x="3718537" y="1391510"/>
            <a:ext cx="324036" cy="9763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19 Conector recto"/>
          <p:cNvCxnSpPr/>
          <p:nvPr/>
        </p:nvCxnSpPr>
        <p:spPr>
          <a:xfrm flipH="1">
            <a:off x="4211960" y="3356992"/>
            <a:ext cx="148208" cy="864096"/>
          </a:xfrm>
          <a:prstGeom prst="line">
            <a:avLst/>
          </a:prstGeom>
        </p:spPr>
        <p:style>
          <a:lnRef idx="2">
            <a:schemeClr val="accent6"/>
          </a:lnRef>
          <a:fillRef idx="0">
            <a:schemeClr val="accent6"/>
          </a:fillRef>
          <a:effectRef idx="1">
            <a:schemeClr val="accent6"/>
          </a:effectRef>
          <a:fontRef idx="minor">
            <a:schemeClr val="tx1"/>
          </a:fontRef>
        </p:style>
      </p:cxnSp>
      <p:sp>
        <p:nvSpPr>
          <p:cNvPr id="23" name="22 Elipse"/>
          <p:cNvSpPr/>
          <p:nvPr/>
        </p:nvSpPr>
        <p:spPr>
          <a:xfrm>
            <a:off x="4317964" y="3325093"/>
            <a:ext cx="74104"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25" name="24 Elipse"/>
          <p:cNvSpPr/>
          <p:nvPr/>
        </p:nvSpPr>
        <p:spPr>
          <a:xfrm>
            <a:off x="4310869" y="3477493"/>
            <a:ext cx="74104"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2" name="11 Elipse"/>
          <p:cNvSpPr/>
          <p:nvPr/>
        </p:nvSpPr>
        <p:spPr>
          <a:xfrm>
            <a:off x="4976062" y="3284984"/>
            <a:ext cx="172002"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3" name="10 CuadroTexto"/>
          <p:cNvSpPr txBox="1">
            <a:spLocks noChangeArrowheads="1"/>
          </p:cNvSpPr>
          <p:nvPr/>
        </p:nvSpPr>
        <p:spPr bwMode="auto">
          <a:xfrm>
            <a:off x="357063" y="4876800"/>
            <a:ext cx="2957263" cy="1323439"/>
          </a:xfrm>
          <a:prstGeom prst="rect">
            <a:avLst/>
          </a:prstGeom>
          <a:noFill/>
          <a:ln w="9525">
            <a:noFill/>
            <a:miter lim="800000"/>
            <a:headEnd/>
            <a:tailEnd/>
          </a:ln>
        </p:spPr>
        <p:txBody>
          <a:bodyPr wrap="square">
            <a:spAutoFit/>
          </a:bodyPr>
          <a:lstStyle/>
          <a:p>
            <a:r>
              <a:rPr lang="es-CL" sz="2000" b="1" i="1" dirty="0" smtClean="0">
                <a:solidFill>
                  <a:srgbClr val="FFFF00"/>
                </a:solidFill>
                <a:latin typeface="Trebuchet MS" pitchFamily="34" charset="0"/>
              </a:rPr>
              <a:t>200 GW </a:t>
            </a:r>
            <a:r>
              <a:rPr lang="es-ES" sz="2000" b="1" i="1" dirty="0" smtClean="0">
                <a:solidFill>
                  <a:srgbClr val="FFFF00"/>
                </a:solidFill>
                <a:latin typeface="Trebuchet MS" pitchFamily="34" charset="0"/>
              </a:rPr>
              <a:t>~ 4,800 km</a:t>
            </a:r>
            <a:r>
              <a:rPr lang="es-ES" sz="2000" b="1" i="1" baseline="30000" dirty="0" smtClean="0">
                <a:solidFill>
                  <a:srgbClr val="FFFF00"/>
                </a:solidFill>
                <a:latin typeface="Trebuchet MS" pitchFamily="34" charset="0"/>
              </a:rPr>
              <a:t>2</a:t>
            </a:r>
          </a:p>
          <a:p>
            <a:r>
              <a:rPr lang="es-ES" sz="2000" b="1" i="1" dirty="0">
                <a:solidFill>
                  <a:srgbClr val="FFFF00"/>
                </a:solidFill>
                <a:latin typeface="Trebuchet MS" pitchFamily="34" charset="0"/>
              </a:rPr>
              <a:t>2 X (</a:t>
            </a:r>
            <a:r>
              <a:rPr lang="es-ES" sz="2000" b="1" i="1" dirty="0" smtClean="0">
                <a:solidFill>
                  <a:srgbClr val="FFFF00"/>
                </a:solidFill>
                <a:latin typeface="Trebuchet MS" pitchFamily="34" charset="0"/>
              </a:rPr>
              <a:t>49x49 </a:t>
            </a:r>
            <a:r>
              <a:rPr lang="es-ES" sz="2000" b="1" i="1" dirty="0">
                <a:solidFill>
                  <a:srgbClr val="FFFF00"/>
                </a:solidFill>
                <a:latin typeface="Trebuchet MS" pitchFamily="34" charset="0"/>
              </a:rPr>
              <a:t>km</a:t>
            </a:r>
            <a:r>
              <a:rPr lang="es-ES" sz="2000" b="1" i="1" baseline="30000" dirty="0">
                <a:solidFill>
                  <a:srgbClr val="FFFF00"/>
                </a:solidFill>
                <a:latin typeface="Trebuchet MS" pitchFamily="34" charset="0"/>
              </a:rPr>
              <a:t>2</a:t>
            </a:r>
            <a:r>
              <a:rPr lang="es-ES" sz="2000" b="1" i="1" dirty="0" smtClean="0">
                <a:solidFill>
                  <a:srgbClr val="FFFF00"/>
                </a:solidFill>
                <a:latin typeface="Trebuchet MS" pitchFamily="34" charset="0"/>
              </a:rPr>
              <a:t>)</a:t>
            </a:r>
          </a:p>
          <a:p>
            <a:r>
              <a:rPr lang="es-ES" sz="2000" b="1" i="1" dirty="0" smtClean="0">
                <a:solidFill>
                  <a:srgbClr val="FFFF00"/>
                </a:solidFill>
                <a:latin typeface="Trebuchet MS" pitchFamily="34" charset="0"/>
              </a:rPr>
              <a:t> o bien</a:t>
            </a:r>
          </a:p>
          <a:p>
            <a:r>
              <a:rPr lang="es-ES" sz="2000" b="1" i="1" dirty="0" smtClean="0">
                <a:solidFill>
                  <a:srgbClr val="FFFF00"/>
                </a:solidFill>
                <a:latin typeface="Trebuchet MS" pitchFamily="34" charset="0"/>
              </a:rPr>
              <a:t>12 </a:t>
            </a:r>
            <a:r>
              <a:rPr lang="es-ES" sz="2000" b="1" i="1" dirty="0">
                <a:solidFill>
                  <a:srgbClr val="FFFF00"/>
                </a:solidFill>
                <a:latin typeface="Trebuchet MS" pitchFamily="34" charset="0"/>
              </a:rPr>
              <a:t>X </a:t>
            </a:r>
            <a:r>
              <a:rPr lang="es-ES" sz="2000" b="1" i="1" dirty="0" smtClean="0">
                <a:solidFill>
                  <a:srgbClr val="FFFF00"/>
                </a:solidFill>
                <a:latin typeface="Trebuchet MS" pitchFamily="34" charset="0"/>
              </a:rPr>
              <a:t>(20x20 </a:t>
            </a:r>
            <a:r>
              <a:rPr lang="es-ES" sz="2000" b="1" i="1" dirty="0">
                <a:solidFill>
                  <a:srgbClr val="FFFF00"/>
                </a:solidFill>
                <a:latin typeface="Trebuchet MS" pitchFamily="34" charset="0"/>
              </a:rPr>
              <a:t>km</a:t>
            </a:r>
            <a:r>
              <a:rPr lang="es-ES" sz="2000" b="1" i="1" baseline="30000" dirty="0">
                <a:solidFill>
                  <a:srgbClr val="FFFF00"/>
                </a:solidFill>
                <a:latin typeface="Trebuchet MS" pitchFamily="34" charset="0"/>
              </a:rPr>
              <a:t>2</a:t>
            </a:r>
            <a:r>
              <a:rPr lang="es-ES" sz="2000" b="1" i="1" dirty="0" smtClean="0">
                <a:solidFill>
                  <a:srgbClr val="FFFF00"/>
                </a:solidFill>
                <a:latin typeface="Trebuchet MS" pitchFamily="34" charset="0"/>
              </a:rPr>
              <a:t>)</a:t>
            </a:r>
            <a:endParaRPr lang="es-ES" sz="2000" b="1" i="1" dirty="0">
              <a:solidFill>
                <a:srgbClr val="FFFF00"/>
              </a:solidFill>
              <a:latin typeface="Trebuchet MS"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5538519"/>
            <a:ext cx="616926" cy="9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77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5976"/>
            <a:ext cx="9144000" cy="6282024"/>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26626" name="Rectangle 2"/>
          <p:cNvSpPr>
            <a:spLocks noGrp="1" noChangeArrowheads="1"/>
          </p:cNvSpPr>
          <p:nvPr>
            <p:ph type="title"/>
          </p:nvPr>
        </p:nvSpPr>
        <p:spPr>
          <a:xfrm>
            <a:off x="1" y="-19690"/>
            <a:ext cx="9144000" cy="569387"/>
          </a:xfrm>
        </p:spPr>
        <p:txBody>
          <a:bodyPr wrap="square">
            <a:spAutoFit/>
          </a:bodyPr>
          <a:lstStyle/>
          <a:p>
            <a:pPr eaLnBrk="1" hangingPunct="1"/>
            <a:r>
              <a:rPr lang="es-MX" sz="3100" b="1" dirty="0" smtClean="0">
                <a:solidFill>
                  <a:srgbClr val="FFFF00"/>
                </a:solidFill>
                <a:cs typeface="Arial" pitchFamily="34" charset="0"/>
              </a:rPr>
              <a:t>Desempeño</a:t>
            </a:r>
            <a:endParaRPr lang="en-US" sz="3100" b="1" dirty="0" smtClean="0">
              <a:solidFill>
                <a:srgbClr val="FFFF00"/>
              </a:solidFill>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584" y="620688"/>
            <a:ext cx="6894800" cy="317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37112"/>
            <a:ext cx="9144000" cy="195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p:cNvCxnSpPr/>
          <p:nvPr/>
        </p:nvCxnSpPr>
        <p:spPr>
          <a:xfrm>
            <a:off x="1511281" y="1556792"/>
            <a:ext cx="6480720" cy="0"/>
          </a:xfrm>
          <a:prstGeom prst="line">
            <a:avLst/>
          </a:prstGeom>
          <a:ln w="9525"/>
        </p:spPr>
        <p:style>
          <a:lnRef idx="2">
            <a:schemeClr val="accent2"/>
          </a:lnRef>
          <a:fillRef idx="0">
            <a:schemeClr val="accent2"/>
          </a:fillRef>
          <a:effectRef idx="1">
            <a:schemeClr val="accent2"/>
          </a:effectRef>
          <a:fontRef idx="minor">
            <a:schemeClr val="tx1"/>
          </a:fontRef>
        </p:style>
      </p:cxnSp>
      <p:cxnSp>
        <p:nvCxnSpPr>
          <p:cNvPr id="19" name="18 Conector recto"/>
          <p:cNvCxnSpPr/>
          <p:nvPr/>
        </p:nvCxnSpPr>
        <p:spPr>
          <a:xfrm>
            <a:off x="369306" y="5276700"/>
            <a:ext cx="8774694" cy="0"/>
          </a:xfrm>
          <a:prstGeom prst="line">
            <a:avLst/>
          </a:prstGeom>
          <a:ln w="9525"/>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27812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CuadroTexto"/>
          <p:cNvSpPr txBox="1"/>
          <p:nvPr/>
        </p:nvSpPr>
        <p:spPr>
          <a:xfrm>
            <a:off x="539552" y="1340768"/>
            <a:ext cx="8247771" cy="523220"/>
          </a:xfrm>
          <a:prstGeom prst="rect">
            <a:avLst/>
          </a:prstGeom>
          <a:noFill/>
        </p:spPr>
        <p:txBody>
          <a:bodyPr wrap="none" rtlCol="0">
            <a:spAutoFit/>
          </a:bodyPr>
          <a:lstStyle/>
          <a:p>
            <a:r>
              <a:rPr lang="es-CL" sz="2800" b="1" dirty="0" smtClean="0">
                <a:latin typeface="Verdana" pitchFamily="34" charset="0"/>
                <a:ea typeface="Verdana" pitchFamily="34" charset="0"/>
                <a:cs typeface="Verdana" pitchFamily="34" charset="0"/>
              </a:rPr>
              <a:t>Estrategia de investigación y desarrollo</a:t>
            </a:r>
            <a:r>
              <a:rPr lang="es-CL" dirty="0" smtClean="0"/>
              <a:t>:</a:t>
            </a:r>
            <a:endParaRPr lang="es-CL" dirty="0"/>
          </a:p>
        </p:txBody>
      </p:sp>
      <p:sp>
        <p:nvSpPr>
          <p:cNvPr id="4" name="3 CuadroTexto"/>
          <p:cNvSpPr txBox="1"/>
          <p:nvPr/>
        </p:nvSpPr>
        <p:spPr>
          <a:xfrm>
            <a:off x="251520" y="2132856"/>
            <a:ext cx="8676456" cy="1815882"/>
          </a:xfrm>
          <a:prstGeom prst="rect">
            <a:avLst/>
          </a:prstGeom>
          <a:noFill/>
        </p:spPr>
        <p:txBody>
          <a:bodyPr wrap="square" rtlCol="0">
            <a:spAutoFit/>
          </a:bodyPr>
          <a:lstStyle/>
          <a:p>
            <a:pPr algn="just"/>
            <a:r>
              <a:rPr lang="es-CL" sz="2800" dirty="0" smtClean="0"/>
              <a:t>Se </a:t>
            </a:r>
            <a:r>
              <a:rPr lang="es-CL" sz="2800" dirty="0" smtClean="0"/>
              <a:t>definen seis </a:t>
            </a:r>
            <a:r>
              <a:rPr lang="es-CL" sz="2800" dirty="0" smtClean="0"/>
              <a:t>líneas de investigación, orientadas a la </a:t>
            </a:r>
            <a:r>
              <a:rPr lang="es-CL" sz="2800" b="1" dirty="0" smtClean="0">
                <a:solidFill>
                  <a:srgbClr val="C00000"/>
                </a:solidFill>
              </a:rPr>
              <a:t>superación de barreras de conocimiento</a:t>
            </a:r>
            <a:r>
              <a:rPr lang="es-CL" sz="2800" dirty="0" smtClean="0"/>
              <a:t>, de modo de cumplir con el objetivo de </a:t>
            </a:r>
            <a:r>
              <a:rPr lang="es-CL" sz="2800" b="1" dirty="0" smtClean="0">
                <a:solidFill>
                  <a:srgbClr val="C00000"/>
                </a:solidFill>
              </a:rPr>
              <a:t>masificar</a:t>
            </a:r>
            <a:r>
              <a:rPr lang="es-CL" sz="2800" dirty="0" smtClean="0"/>
              <a:t> el uso de </a:t>
            </a:r>
            <a:r>
              <a:rPr lang="es-CL" sz="2800" b="1" dirty="0" smtClean="0">
                <a:solidFill>
                  <a:srgbClr val="C00000"/>
                </a:solidFill>
              </a:rPr>
              <a:t>energía solar en Chile.</a:t>
            </a:r>
            <a:endParaRPr lang="es-CL" sz="2800" b="1" dirty="0">
              <a:solidFill>
                <a:srgbClr val="C00000"/>
              </a:solidFill>
            </a:endParaRPr>
          </a:p>
        </p:txBody>
      </p:sp>
    </p:spTree>
    <p:extLst>
      <p:ext uri="{BB962C8B-B14F-4D97-AF65-F5344CB8AC3E}">
        <p14:creationId xmlns:p14="http://schemas.microsoft.com/office/powerpoint/2010/main" val="3551330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4" name="3 Rectángulo"/>
          <p:cNvSpPr/>
          <p:nvPr/>
        </p:nvSpPr>
        <p:spPr>
          <a:xfrm>
            <a:off x="7246961" y="5718412"/>
            <a:ext cx="1897039" cy="1139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cxnSp>
        <p:nvCxnSpPr>
          <p:cNvPr id="5" name="4 Conector recto de flecha"/>
          <p:cNvCxnSpPr>
            <a:endCxn id="14" idx="0"/>
          </p:cNvCxnSpPr>
          <p:nvPr/>
        </p:nvCxnSpPr>
        <p:spPr>
          <a:xfrm flipH="1">
            <a:off x="4630612" y="1523384"/>
            <a:ext cx="246836" cy="43860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109182" y="4053379"/>
            <a:ext cx="2210937" cy="1378138"/>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dirty="0">
                <a:solidFill>
                  <a:prstClr val="black"/>
                </a:solidFill>
              </a:rPr>
              <a:t>S</a:t>
            </a:r>
            <a:r>
              <a:rPr lang="es-CL" sz="1600" dirty="0" smtClean="0">
                <a:solidFill>
                  <a:prstClr val="black"/>
                </a:solidFill>
              </a:rPr>
              <a:t>istemas eléctricos con alta penetración de energía solar</a:t>
            </a:r>
            <a:endParaRPr lang="es-CL" sz="1200" dirty="0" smtClean="0">
              <a:solidFill>
                <a:prstClr val="black"/>
              </a:solidFill>
            </a:endParaRPr>
          </a:p>
          <a:p>
            <a:pPr algn="ctr"/>
            <a:r>
              <a:rPr lang="es-CL" sz="1200" b="1" i="1" dirty="0" smtClean="0">
                <a:solidFill>
                  <a:prstClr val="black"/>
                </a:solidFill>
              </a:rPr>
              <a:t>(Luis Morán)</a:t>
            </a:r>
            <a:endParaRPr lang="es-CL" sz="1200" dirty="0">
              <a:solidFill>
                <a:prstClr val="black"/>
              </a:solidFill>
            </a:endParaRPr>
          </a:p>
        </p:txBody>
      </p:sp>
      <p:sp>
        <p:nvSpPr>
          <p:cNvPr id="9" name="8 Rectángulo redondeado"/>
          <p:cNvSpPr/>
          <p:nvPr/>
        </p:nvSpPr>
        <p:spPr>
          <a:xfrm>
            <a:off x="7028597" y="4063134"/>
            <a:ext cx="2082288" cy="1389414"/>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dirty="0" smtClean="0">
                <a:solidFill>
                  <a:prstClr val="black"/>
                </a:solidFill>
              </a:rPr>
              <a:t>Sistemas de coordinación de energía solar para comunidades rurales  y urbanas</a:t>
            </a:r>
          </a:p>
          <a:p>
            <a:pPr algn="ctr"/>
            <a:r>
              <a:rPr lang="es-CL" sz="1200" b="1" i="1" dirty="0" smtClean="0">
                <a:solidFill>
                  <a:prstClr val="black"/>
                </a:solidFill>
              </a:rPr>
              <a:t>(Rodrigo Palma)</a:t>
            </a:r>
            <a:endParaRPr lang="es-CL" sz="1200" b="1" i="1" dirty="0">
              <a:solidFill>
                <a:prstClr val="black"/>
              </a:solidFill>
            </a:endParaRPr>
          </a:p>
        </p:txBody>
      </p:sp>
      <p:cxnSp>
        <p:nvCxnSpPr>
          <p:cNvPr id="10" name="9 Conector recto de flecha"/>
          <p:cNvCxnSpPr>
            <a:stCxn id="34" idx="2"/>
            <a:endCxn id="9" idx="1"/>
          </p:cNvCxnSpPr>
          <p:nvPr/>
        </p:nvCxnSpPr>
        <p:spPr>
          <a:xfrm>
            <a:off x="5734074" y="3534771"/>
            <a:ext cx="1294523" cy="122307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1" name="10 Conector recto de flecha"/>
          <p:cNvCxnSpPr>
            <a:stCxn id="9" idx="1"/>
            <a:endCxn id="7" idx="3"/>
          </p:cNvCxnSpPr>
          <p:nvPr/>
        </p:nvCxnSpPr>
        <p:spPr>
          <a:xfrm flipH="1" flipV="1">
            <a:off x="2320119" y="4742448"/>
            <a:ext cx="4708478" cy="15393"/>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sp>
        <p:nvSpPr>
          <p:cNvPr id="12" name="11 Rectángulo redondeado"/>
          <p:cNvSpPr/>
          <p:nvPr/>
        </p:nvSpPr>
        <p:spPr>
          <a:xfrm>
            <a:off x="2811432" y="3316408"/>
            <a:ext cx="1529625" cy="791200"/>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dirty="0" smtClean="0">
                <a:solidFill>
                  <a:prstClr val="black"/>
                </a:solidFill>
              </a:rPr>
              <a:t>Energía solar en la industria</a:t>
            </a:r>
          </a:p>
          <a:p>
            <a:pPr algn="ctr"/>
            <a:r>
              <a:rPr lang="es-CL" sz="1200" b="1" i="1" dirty="0" smtClean="0">
                <a:solidFill>
                  <a:prstClr val="black"/>
                </a:solidFill>
              </a:rPr>
              <a:t>(Samir Kouro)</a:t>
            </a:r>
            <a:endParaRPr lang="es-CL" sz="1200" b="1" i="1" dirty="0">
              <a:solidFill>
                <a:prstClr val="black"/>
              </a:solidFill>
            </a:endParaRPr>
          </a:p>
        </p:txBody>
      </p:sp>
      <p:sp>
        <p:nvSpPr>
          <p:cNvPr id="13" name="12 Rectángulo redondeado"/>
          <p:cNvSpPr/>
          <p:nvPr/>
        </p:nvSpPr>
        <p:spPr>
          <a:xfrm>
            <a:off x="245663" y="2552124"/>
            <a:ext cx="1897039" cy="796499"/>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dirty="0" smtClean="0">
                <a:solidFill>
                  <a:prstClr val="black"/>
                </a:solidFill>
              </a:rPr>
              <a:t>Almacenamiento de energía solar</a:t>
            </a:r>
          </a:p>
          <a:p>
            <a:pPr algn="ctr"/>
            <a:r>
              <a:rPr lang="es-CL" sz="1200" b="1" i="1" dirty="0" smtClean="0">
                <a:solidFill>
                  <a:prstClr val="black"/>
                </a:solidFill>
              </a:rPr>
              <a:t>(Héctor Galleguillos)</a:t>
            </a:r>
            <a:endParaRPr lang="es-CL" sz="1200" b="1" i="1" dirty="0">
              <a:solidFill>
                <a:prstClr val="black"/>
              </a:solidFill>
            </a:endParaRPr>
          </a:p>
        </p:txBody>
      </p:sp>
      <p:sp>
        <p:nvSpPr>
          <p:cNvPr id="14" name="13 Rectángulo redondeado"/>
          <p:cNvSpPr/>
          <p:nvPr/>
        </p:nvSpPr>
        <p:spPr>
          <a:xfrm>
            <a:off x="3298464" y="5909481"/>
            <a:ext cx="2664296" cy="917543"/>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dirty="0" smtClean="0">
                <a:solidFill>
                  <a:prstClr val="black"/>
                </a:solidFill>
              </a:rPr>
              <a:t>Investigación básica en modelos económicos / sociales </a:t>
            </a:r>
          </a:p>
          <a:p>
            <a:pPr algn="ctr"/>
            <a:r>
              <a:rPr lang="es-CL" sz="1200" b="1" i="1" dirty="0" smtClean="0">
                <a:solidFill>
                  <a:prstClr val="black"/>
                </a:solidFill>
              </a:rPr>
              <a:t>(Claudio Agostini)</a:t>
            </a:r>
            <a:endParaRPr lang="es-CL" sz="1200" b="1" i="1" dirty="0">
              <a:solidFill>
                <a:prstClr val="black"/>
              </a:solidFill>
            </a:endParaRPr>
          </a:p>
        </p:txBody>
      </p:sp>
      <p:cxnSp>
        <p:nvCxnSpPr>
          <p:cNvPr id="15" name="14 Conector recto de flecha"/>
          <p:cNvCxnSpPr>
            <a:stCxn id="14" idx="0"/>
            <a:endCxn id="7" idx="3"/>
          </p:cNvCxnSpPr>
          <p:nvPr/>
        </p:nvCxnSpPr>
        <p:spPr>
          <a:xfrm flipH="1" flipV="1">
            <a:off x="2320119" y="4742448"/>
            <a:ext cx="2310493" cy="1167033"/>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a:stCxn id="14" idx="0"/>
            <a:endCxn id="9" idx="1"/>
          </p:cNvCxnSpPr>
          <p:nvPr/>
        </p:nvCxnSpPr>
        <p:spPr>
          <a:xfrm flipV="1">
            <a:off x="4630612" y="4757841"/>
            <a:ext cx="2397985" cy="115164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7" name="16 Conector recto de flecha"/>
          <p:cNvCxnSpPr>
            <a:stCxn id="12" idx="1"/>
            <a:endCxn id="13" idx="2"/>
          </p:cNvCxnSpPr>
          <p:nvPr/>
        </p:nvCxnSpPr>
        <p:spPr>
          <a:xfrm flipH="1" flipV="1">
            <a:off x="1194183" y="3348623"/>
            <a:ext cx="1617249" cy="363385"/>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8" name="17 Conector recto de flecha"/>
          <p:cNvCxnSpPr>
            <a:stCxn id="12" idx="3"/>
            <a:endCxn id="34" idx="2"/>
          </p:cNvCxnSpPr>
          <p:nvPr/>
        </p:nvCxnSpPr>
        <p:spPr>
          <a:xfrm flipV="1">
            <a:off x="4341057" y="3534771"/>
            <a:ext cx="1393017" cy="177237"/>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19" name="18 Conector recto de flecha"/>
          <p:cNvCxnSpPr>
            <a:stCxn id="12" idx="2"/>
            <a:endCxn id="7" idx="3"/>
          </p:cNvCxnSpPr>
          <p:nvPr/>
        </p:nvCxnSpPr>
        <p:spPr>
          <a:xfrm flipH="1">
            <a:off x="2320119" y="4107608"/>
            <a:ext cx="1256126" cy="63484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20" name="19 Conector recto de flecha"/>
          <p:cNvCxnSpPr>
            <a:endCxn id="7" idx="0"/>
          </p:cNvCxnSpPr>
          <p:nvPr/>
        </p:nvCxnSpPr>
        <p:spPr>
          <a:xfrm flipH="1">
            <a:off x="1214651" y="1523384"/>
            <a:ext cx="3662797" cy="2529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endCxn id="34" idx="0"/>
          </p:cNvCxnSpPr>
          <p:nvPr/>
        </p:nvCxnSpPr>
        <p:spPr>
          <a:xfrm>
            <a:off x="4877448" y="1523384"/>
            <a:ext cx="856626" cy="1275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9" idx="0"/>
          </p:cNvCxnSpPr>
          <p:nvPr/>
        </p:nvCxnSpPr>
        <p:spPr>
          <a:xfrm>
            <a:off x="4877448" y="1523384"/>
            <a:ext cx="3192293" cy="2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12" idx="0"/>
          </p:cNvCxnSpPr>
          <p:nvPr/>
        </p:nvCxnSpPr>
        <p:spPr>
          <a:xfrm flipH="1">
            <a:off x="3576245" y="1523384"/>
            <a:ext cx="1301203" cy="1793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endCxn id="13" idx="0"/>
          </p:cNvCxnSpPr>
          <p:nvPr/>
        </p:nvCxnSpPr>
        <p:spPr>
          <a:xfrm flipH="1">
            <a:off x="1194183" y="1523384"/>
            <a:ext cx="3683265" cy="102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684847" y="3078301"/>
            <a:ext cx="380232" cy="338554"/>
          </a:xfrm>
          <a:prstGeom prst="rect">
            <a:avLst/>
          </a:prstGeom>
          <a:noFill/>
        </p:spPr>
        <p:txBody>
          <a:bodyPr wrap="none" rtlCol="0">
            <a:spAutoFit/>
          </a:bodyPr>
          <a:lstStyle/>
          <a:p>
            <a:r>
              <a:rPr lang="es-CL" sz="1600" b="1" dirty="0" smtClean="0">
                <a:solidFill>
                  <a:prstClr val="black"/>
                </a:solidFill>
              </a:rPr>
              <a:t>(I)</a:t>
            </a:r>
            <a:endParaRPr lang="es-CL" sz="1600" b="1" dirty="0">
              <a:solidFill>
                <a:prstClr val="black"/>
              </a:solidFill>
            </a:endParaRPr>
          </a:p>
        </p:txBody>
      </p:sp>
      <p:sp>
        <p:nvSpPr>
          <p:cNvPr id="26" name="25 CuadroTexto"/>
          <p:cNvSpPr txBox="1"/>
          <p:nvPr/>
        </p:nvSpPr>
        <p:spPr>
          <a:xfrm>
            <a:off x="-42289" y="3841868"/>
            <a:ext cx="437940" cy="338554"/>
          </a:xfrm>
          <a:prstGeom prst="rect">
            <a:avLst/>
          </a:prstGeom>
          <a:noFill/>
        </p:spPr>
        <p:txBody>
          <a:bodyPr wrap="none" rtlCol="0">
            <a:spAutoFit/>
          </a:bodyPr>
          <a:lstStyle/>
          <a:p>
            <a:r>
              <a:rPr lang="es-CL" sz="1600" b="1" dirty="0" smtClean="0">
                <a:solidFill>
                  <a:prstClr val="black"/>
                </a:solidFill>
              </a:rPr>
              <a:t>(II)</a:t>
            </a:r>
            <a:endParaRPr lang="es-CL" sz="1600" b="1" dirty="0">
              <a:solidFill>
                <a:prstClr val="black"/>
              </a:solidFill>
            </a:endParaRPr>
          </a:p>
        </p:txBody>
      </p:sp>
      <p:sp>
        <p:nvSpPr>
          <p:cNvPr id="27" name="26 CuadroTexto"/>
          <p:cNvSpPr txBox="1"/>
          <p:nvPr/>
        </p:nvSpPr>
        <p:spPr>
          <a:xfrm>
            <a:off x="6858752" y="3862228"/>
            <a:ext cx="495649" cy="338554"/>
          </a:xfrm>
          <a:prstGeom prst="rect">
            <a:avLst/>
          </a:prstGeom>
          <a:noFill/>
        </p:spPr>
        <p:txBody>
          <a:bodyPr wrap="none" rtlCol="0">
            <a:spAutoFit/>
          </a:bodyPr>
          <a:lstStyle/>
          <a:p>
            <a:r>
              <a:rPr lang="es-CL" sz="1600" b="1" dirty="0" smtClean="0">
                <a:solidFill>
                  <a:prstClr val="black"/>
                </a:solidFill>
              </a:rPr>
              <a:t>(III)</a:t>
            </a:r>
            <a:endParaRPr lang="es-CL" sz="1600" b="1" dirty="0">
              <a:solidFill>
                <a:prstClr val="black"/>
              </a:solidFill>
            </a:endParaRPr>
          </a:p>
        </p:txBody>
      </p:sp>
      <p:sp>
        <p:nvSpPr>
          <p:cNvPr id="28" name="27 CuadroTexto"/>
          <p:cNvSpPr txBox="1"/>
          <p:nvPr/>
        </p:nvSpPr>
        <p:spPr>
          <a:xfrm>
            <a:off x="13648" y="2281175"/>
            <a:ext cx="516488" cy="338554"/>
          </a:xfrm>
          <a:prstGeom prst="rect">
            <a:avLst/>
          </a:prstGeom>
          <a:noFill/>
        </p:spPr>
        <p:txBody>
          <a:bodyPr wrap="none" rtlCol="0">
            <a:spAutoFit/>
          </a:bodyPr>
          <a:lstStyle/>
          <a:p>
            <a:r>
              <a:rPr lang="es-CL" sz="1600" b="1" dirty="0" smtClean="0">
                <a:solidFill>
                  <a:prstClr val="black"/>
                </a:solidFill>
              </a:rPr>
              <a:t>(IV)</a:t>
            </a:r>
            <a:endParaRPr lang="es-CL" sz="1600" b="1" dirty="0">
              <a:solidFill>
                <a:prstClr val="black"/>
              </a:solidFill>
            </a:endParaRPr>
          </a:p>
        </p:txBody>
      </p:sp>
      <p:sp>
        <p:nvSpPr>
          <p:cNvPr id="29" name="28 CuadroTexto"/>
          <p:cNvSpPr txBox="1"/>
          <p:nvPr/>
        </p:nvSpPr>
        <p:spPr>
          <a:xfrm>
            <a:off x="4763488" y="2552014"/>
            <a:ext cx="458780" cy="338554"/>
          </a:xfrm>
          <a:prstGeom prst="rect">
            <a:avLst/>
          </a:prstGeom>
          <a:noFill/>
        </p:spPr>
        <p:txBody>
          <a:bodyPr wrap="none" rtlCol="0">
            <a:spAutoFit/>
          </a:bodyPr>
          <a:lstStyle/>
          <a:p>
            <a:r>
              <a:rPr lang="es-CL" sz="1600" b="1" dirty="0" smtClean="0">
                <a:solidFill>
                  <a:prstClr val="black"/>
                </a:solidFill>
              </a:rPr>
              <a:t>(V)</a:t>
            </a:r>
            <a:endParaRPr lang="es-CL" sz="1600" b="1" dirty="0">
              <a:solidFill>
                <a:prstClr val="black"/>
              </a:solidFill>
            </a:endParaRPr>
          </a:p>
        </p:txBody>
      </p:sp>
      <p:sp>
        <p:nvSpPr>
          <p:cNvPr id="30" name="29 CuadroTexto"/>
          <p:cNvSpPr txBox="1"/>
          <p:nvPr/>
        </p:nvSpPr>
        <p:spPr>
          <a:xfrm>
            <a:off x="3021736" y="5705960"/>
            <a:ext cx="516488" cy="338554"/>
          </a:xfrm>
          <a:prstGeom prst="rect">
            <a:avLst/>
          </a:prstGeom>
          <a:noFill/>
        </p:spPr>
        <p:txBody>
          <a:bodyPr wrap="none" rtlCol="0">
            <a:spAutoFit/>
          </a:bodyPr>
          <a:lstStyle/>
          <a:p>
            <a:r>
              <a:rPr lang="es-CL" sz="1600" b="1" dirty="0" smtClean="0">
                <a:solidFill>
                  <a:prstClr val="black"/>
                </a:solidFill>
              </a:rPr>
              <a:t>(VI)</a:t>
            </a:r>
            <a:endParaRPr lang="es-CL" sz="1600" b="1" dirty="0">
              <a:solidFill>
                <a:prstClr val="black"/>
              </a:solidFill>
            </a:endParaRPr>
          </a:p>
        </p:txBody>
      </p:sp>
      <p:cxnSp>
        <p:nvCxnSpPr>
          <p:cNvPr id="31" name="30 Conector recto de flecha"/>
          <p:cNvCxnSpPr/>
          <p:nvPr/>
        </p:nvCxnSpPr>
        <p:spPr>
          <a:xfrm>
            <a:off x="7027328" y="6525837"/>
            <a:ext cx="432048" cy="0"/>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sp>
        <p:nvSpPr>
          <p:cNvPr id="32" name="31 CuadroTexto"/>
          <p:cNvSpPr txBox="1"/>
          <p:nvPr/>
        </p:nvSpPr>
        <p:spPr>
          <a:xfrm>
            <a:off x="7368667" y="6362076"/>
            <a:ext cx="1822935" cy="461665"/>
          </a:xfrm>
          <a:prstGeom prst="rect">
            <a:avLst/>
          </a:prstGeom>
          <a:noFill/>
        </p:spPr>
        <p:txBody>
          <a:bodyPr wrap="none" rtlCol="0">
            <a:spAutoFit/>
          </a:bodyPr>
          <a:lstStyle/>
          <a:p>
            <a:r>
              <a:rPr lang="es-CL" sz="1200" dirty="0" smtClean="0">
                <a:solidFill>
                  <a:prstClr val="black"/>
                </a:solidFill>
              </a:rPr>
              <a:t>: relaciones temáticas</a:t>
            </a:r>
            <a:br>
              <a:rPr lang="es-CL" sz="1200" dirty="0" smtClean="0">
                <a:solidFill>
                  <a:prstClr val="black"/>
                </a:solidFill>
              </a:rPr>
            </a:br>
            <a:r>
              <a:rPr lang="es-CL" sz="1200" dirty="0" smtClean="0">
                <a:solidFill>
                  <a:prstClr val="black"/>
                </a:solidFill>
              </a:rPr>
              <a:t>  relevantes entre líneas</a:t>
            </a:r>
            <a:endParaRPr lang="es-CL" sz="1200" dirty="0">
              <a:solidFill>
                <a:prstClr val="black"/>
              </a:solidFill>
            </a:endParaRPr>
          </a:p>
        </p:txBody>
      </p:sp>
      <p:cxnSp>
        <p:nvCxnSpPr>
          <p:cNvPr id="33" name="32 Conector recto"/>
          <p:cNvCxnSpPr>
            <a:stCxn id="12" idx="2"/>
            <a:endCxn id="14" idx="0"/>
          </p:cNvCxnSpPr>
          <p:nvPr/>
        </p:nvCxnSpPr>
        <p:spPr>
          <a:xfrm>
            <a:off x="3576245" y="4107608"/>
            <a:ext cx="1054367" cy="1801873"/>
          </a:xfrm>
          <a:prstGeom prst="line">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sp>
        <p:nvSpPr>
          <p:cNvPr id="34" name="33 Rectángulo redondeado"/>
          <p:cNvSpPr/>
          <p:nvPr/>
        </p:nvSpPr>
        <p:spPr>
          <a:xfrm>
            <a:off x="4958163" y="2798953"/>
            <a:ext cx="1551822" cy="735818"/>
          </a:xfrm>
          <a:prstGeom prst="roundRect">
            <a:avLst>
              <a:gd name="adj" fmla="val 323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600" dirty="0" smtClean="0">
                <a:solidFill>
                  <a:prstClr val="black"/>
                </a:solidFill>
              </a:rPr>
              <a:t>Tratamiento solar de Aguas</a:t>
            </a:r>
          </a:p>
          <a:p>
            <a:pPr algn="ctr"/>
            <a:r>
              <a:rPr lang="es-CL" sz="1200" b="1" i="1" dirty="0" smtClean="0">
                <a:solidFill>
                  <a:prstClr val="black"/>
                </a:solidFill>
              </a:rPr>
              <a:t>(Lorena Cornejo)</a:t>
            </a:r>
            <a:endParaRPr lang="es-CL" sz="1200" b="1" i="1" dirty="0">
              <a:solidFill>
                <a:prstClr val="black"/>
              </a:solidFill>
            </a:endParaRPr>
          </a:p>
        </p:txBody>
      </p:sp>
      <p:cxnSp>
        <p:nvCxnSpPr>
          <p:cNvPr id="35" name="34 Conector recto"/>
          <p:cNvCxnSpPr>
            <a:stCxn id="34" idx="2"/>
            <a:endCxn id="14" idx="0"/>
          </p:cNvCxnSpPr>
          <p:nvPr/>
        </p:nvCxnSpPr>
        <p:spPr>
          <a:xfrm flipH="1">
            <a:off x="4630612" y="3534771"/>
            <a:ext cx="1103462" cy="2374710"/>
          </a:xfrm>
          <a:prstGeom prst="line">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36" name="35 Conector recto de flecha"/>
          <p:cNvCxnSpPr>
            <a:stCxn id="7" idx="0"/>
            <a:endCxn id="13" idx="2"/>
          </p:cNvCxnSpPr>
          <p:nvPr/>
        </p:nvCxnSpPr>
        <p:spPr>
          <a:xfrm flipH="1" flipV="1">
            <a:off x="1194183" y="3348623"/>
            <a:ext cx="20468" cy="704756"/>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cxnSp>
        <p:nvCxnSpPr>
          <p:cNvPr id="37" name="36 Conector recto de flecha"/>
          <p:cNvCxnSpPr>
            <a:stCxn id="14" idx="0"/>
            <a:endCxn id="13" idx="2"/>
          </p:cNvCxnSpPr>
          <p:nvPr/>
        </p:nvCxnSpPr>
        <p:spPr>
          <a:xfrm flipH="1" flipV="1">
            <a:off x="1194183" y="3348623"/>
            <a:ext cx="3436429" cy="2560858"/>
          </a:xfrm>
          <a:prstGeom prst="straightConnector1">
            <a:avLst/>
          </a:prstGeom>
          <a:ln w="28575">
            <a:solidFill>
              <a:schemeClr val="accent6">
                <a:lumMod val="50000"/>
              </a:schemeClr>
            </a:solidFill>
            <a:prstDash val="sysDash"/>
            <a:headEnd type="stealth" w="lg" len="med"/>
            <a:tailEnd type="stealth" w="lg" len="med"/>
          </a:ln>
        </p:spPr>
        <p:style>
          <a:lnRef idx="3">
            <a:schemeClr val="accent3"/>
          </a:lnRef>
          <a:fillRef idx="0">
            <a:schemeClr val="accent3"/>
          </a:fillRef>
          <a:effectRef idx="2">
            <a:schemeClr val="accent3"/>
          </a:effectRef>
          <a:fontRef idx="minor">
            <a:schemeClr val="tx1"/>
          </a:fontRef>
        </p:style>
      </p:cxnSp>
      <p:pic>
        <p:nvPicPr>
          <p:cNvPr id="38" name="Picture 2" descr="I:\SERC\SERC Presentación\logo 35c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16632"/>
            <a:ext cx="896238" cy="1406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018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CuadroTexto"/>
          <p:cNvSpPr txBox="1"/>
          <p:nvPr/>
        </p:nvSpPr>
        <p:spPr>
          <a:xfrm>
            <a:off x="395537" y="1052736"/>
            <a:ext cx="8496944" cy="523220"/>
          </a:xfrm>
          <a:prstGeom prst="rect">
            <a:avLst/>
          </a:prstGeom>
          <a:noFill/>
        </p:spPr>
        <p:txBody>
          <a:bodyPr wrap="square" rtlCol="0">
            <a:spAutoFit/>
          </a:bodyPr>
          <a:lstStyle/>
          <a:p>
            <a:pPr algn="just"/>
            <a:r>
              <a:rPr lang="es-CL" sz="2800" b="1" dirty="0" smtClean="0">
                <a:latin typeface="Verdana" pitchFamily="34" charset="0"/>
                <a:ea typeface="Verdana" pitchFamily="34" charset="0"/>
                <a:cs typeface="Verdana" pitchFamily="34" charset="0"/>
              </a:rPr>
              <a:t>Resultados comprometidos:</a:t>
            </a:r>
          </a:p>
        </p:txBody>
      </p:sp>
      <p:sp>
        <p:nvSpPr>
          <p:cNvPr id="5" name="4 CuadroTexto"/>
          <p:cNvSpPr txBox="1"/>
          <p:nvPr/>
        </p:nvSpPr>
        <p:spPr>
          <a:xfrm>
            <a:off x="395536" y="1844824"/>
            <a:ext cx="8424936" cy="3785652"/>
          </a:xfrm>
          <a:prstGeom prst="rect">
            <a:avLst/>
          </a:prstGeom>
          <a:noFill/>
        </p:spPr>
        <p:txBody>
          <a:bodyPr wrap="square" rtlCol="0">
            <a:spAutoFit/>
          </a:bodyPr>
          <a:lstStyle/>
          <a:p>
            <a:pPr marL="355600" indent="-355600" algn="just"/>
            <a:r>
              <a:rPr lang="es-CL" sz="2400" dirty="0" smtClean="0"/>
              <a:t>1.-	Formación de capital humano: pre y post grado.</a:t>
            </a:r>
          </a:p>
          <a:p>
            <a:pPr marL="355600" indent="-355600" algn="just"/>
            <a:r>
              <a:rPr lang="es-CL" sz="2400" dirty="0" smtClean="0"/>
              <a:t>2.-	Generación de </a:t>
            </a:r>
            <a:r>
              <a:rPr lang="es-CL" sz="2400" b="1" dirty="0">
                <a:solidFill>
                  <a:srgbClr val="C00000"/>
                </a:solidFill>
              </a:rPr>
              <a:t>nuevo conocimiento </a:t>
            </a:r>
            <a:r>
              <a:rPr lang="es-CL" sz="2400" dirty="0" smtClean="0"/>
              <a:t>en cada una de las líneas estratégicas.</a:t>
            </a:r>
          </a:p>
          <a:p>
            <a:pPr marL="355600" indent="-355600" algn="just"/>
            <a:r>
              <a:rPr lang="es-CL" sz="2400" dirty="0" smtClean="0"/>
              <a:t>3.-	Divulgación de nuevo conocimiento: publicaciones en revistas y conferencias, organización de seminarios.</a:t>
            </a:r>
          </a:p>
          <a:p>
            <a:pPr marL="355600" indent="-355600" algn="just"/>
            <a:r>
              <a:rPr lang="es-CL" sz="2400" dirty="0" smtClean="0"/>
              <a:t>4.-	Incrementar redes de colaboración entre investigadores con centros de excelencia.</a:t>
            </a:r>
          </a:p>
          <a:p>
            <a:pPr marL="355600" indent="-355600" algn="just"/>
            <a:r>
              <a:rPr lang="es-CL" sz="2400" dirty="0" smtClean="0"/>
              <a:t>5.-	</a:t>
            </a:r>
            <a:r>
              <a:rPr lang="es-CL" sz="2400" b="1" dirty="0" smtClean="0">
                <a:solidFill>
                  <a:srgbClr val="C00000"/>
                </a:solidFill>
              </a:rPr>
              <a:t>Colaborar en la elaboración de políticas públicas que ayuden al desarrollo del uso de energía solar.</a:t>
            </a:r>
          </a:p>
          <a:p>
            <a:pPr marL="355600" indent="-355600" algn="just"/>
            <a:r>
              <a:rPr lang="es-CL" sz="2400" dirty="0" smtClean="0"/>
              <a:t>6.-	</a:t>
            </a:r>
            <a:r>
              <a:rPr lang="es-CL" sz="2400" b="1" dirty="0" smtClean="0">
                <a:solidFill>
                  <a:srgbClr val="FF0000"/>
                </a:solidFill>
              </a:rPr>
              <a:t>Apalancar</a:t>
            </a:r>
            <a:r>
              <a:rPr lang="es-CL" sz="2400" dirty="0" smtClean="0"/>
              <a:t> </a:t>
            </a:r>
            <a:r>
              <a:rPr lang="es-CL" sz="2400" b="1" dirty="0" smtClean="0">
                <a:solidFill>
                  <a:srgbClr val="FF0000"/>
                </a:solidFill>
              </a:rPr>
              <a:t>nuevas iniciativas</a:t>
            </a:r>
            <a:r>
              <a:rPr lang="es-CL" sz="2400" dirty="0" smtClean="0"/>
              <a:t> con financiamiento autónomo.</a:t>
            </a:r>
            <a:endParaRPr lang="es-CL" sz="2400" dirty="0"/>
          </a:p>
        </p:txBody>
      </p:sp>
    </p:spTree>
    <p:extLst>
      <p:ext uri="{BB962C8B-B14F-4D97-AF65-F5344CB8AC3E}">
        <p14:creationId xmlns:p14="http://schemas.microsoft.com/office/powerpoint/2010/main" val="213102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Marcador de fecha"/>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37E74-3A09-4A21-B2BF-80A89CFBB201}" type="datetime6">
              <a:rPr lang="es-ES" smtClean="0"/>
              <a:pPr fontAlgn="base">
                <a:spcBef>
                  <a:spcPct val="0"/>
                </a:spcBef>
                <a:spcAft>
                  <a:spcPct val="0"/>
                </a:spcAft>
              </a:pPr>
              <a:t>septiembre de 2014</a:t>
            </a:fld>
            <a:endParaRPr lang="es-ES" smtClean="0"/>
          </a:p>
        </p:txBody>
      </p:sp>
      <p:sp>
        <p:nvSpPr>
          <p:cNvPr id="16388" name="4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0EB837-1118-4E6D-9890-D54188F8CC6B}" type="slidenum">
              <a:rPr lang="es-ES" smtClean="0"/>
              <a:pPr fontAlgn="base">
                <a:spcBef>
                  <a:spcPct val="0"/>
                </a:spcBef>
                <a:spcAft>
                  <a:spcPct val="0"/>
                </a:spcAft>
              </a:pPr>
              <a:t>15</a:t>
            </a:fld>
            <a:endParaRPr lang="es-ES" smtClean="0"/>
          </a:p>
        </p:txBody>
      </p:sp>
      <p:sp>
        <p:nvSpPr>
          <p:cNvPr id="16395" name="14 CuadroTexto"/>
          <p:cNvSpPr txBox="1">
            <a:spLocks noChangeArrowheads="1"/>
          </p:cNvSpPr>
          <p:nvPr/>
        </p:nvSpPr>
        <p:spPr bwMode="auto">
          <a:xfrm>
            <a:off x="608582" y="1340768"/>
            <a:ext cx="8643938" cy="2719847"/>
          </a:xfrm>
          <a:prstGeom prst="rect">
            <a:avLst/>
          </a:prstGeom>
          <a:noFill/>
          <a:ln w="9525">
            <a:noFill/>
            <a:miter lim="800000"/>
            <a:headEnd/>
            <a:tailEnd/>
          </a:ln>
        </p:spPr>
        <p:txBody>
          <a:bodyPr wrap="square">
            <a:spAutoFit/>
          </a:bodyPr>
          <a:lstStyle/>
          <a:p>
            <a:pPr marL="457200" indent="-457200">
              <a:lnSpc>
                <a:spcPct val="200000"/>
              </a:lnSpc>
              <a:buFont typeface="+mj-lt"/>
              <a:buAutoNum type="arabicPeriod"/>
            </a:pPr>
            <a:r>
              <a:rPr lang="es-ES" sz="3000" b="1" dirty="0" smtClean="0">
                <a:solidFill>
                  <a:srgbClr val="C00000"/>
                </a:solidFill>
                <a:latin typeface="Trebuchet MS" pitchFamily="34" charset="0"/>
              </a:rPr>
              <a:t>Introducción</a:t>
            </a:r>
          </a:p>
          <a:p>
            <a:pPr marL="457200" indent="-457200">
              <a:lnSpc>
                <a:spcPct val="200000"/>
              </a:lnSpc>
              <a:buFont typeface="+mj-lt"/>
              <a:buAutoNum type="arabicPeriod"/>
            </a:pPr>
            <a:r>
              <a:rPr lang="es-ES" sz="3000" dirty="0" smtClean="0">
                <a:latin typeface="Trebuchet MS" pitchFamily="34" charset="0"/>
              </a:rPr>
              <a:t>Ejemplos</a:t>
            </a:r>
            <a:endParaRPr lang="es-ES" sz="3000" dirty="0">
              <a:latin typeface="Trebuchet MS" pitchFamily="34" charset="0"/>
            </a:endParaRPr>
          </a:p>
          <a:p>
            <a:pPr marL="457200" indent="-457200">
              <a:lnSpc>
                <a:spcPct val="200000"/>
              </a:lnSpc>
              <a:buFont typeface="+mj-lt"/>
              <a:buAutoNum type="arabicPeriod"/>
            </a:pPr>
            <a:r>
              <a:rPr lang="es-ES" sz="3000" dirty="0" smtClean="0">
                <a:latin typeface="Trebuchet MS" pitchFamily="34" charset="0"/>
              </a:rPr>
              <a:t>Conclusiones</a:t>
            </a:r>
            <a:endParaRPr lang="es-ES" sz="3000" dirty="0">
              <a:latin typeface="Trebuchet MS" pitchFamily="34" charset="0"/>
            </a:endParaRPr>
          </a:p>
        </p:txBody>
      </p:sp>
      <p:sp>
        <p:nvSpPr>
          <p:cNvPr id="16402" name="25 CuadroTexto"/>
          <p:cNvSpPr txBox="1">
            <a:spLocks noChangeArrowheads="1"/>
          </p:cNvSpPr>
          <p:nvPr/>
        </p:nvSpPr>
        <p:spPr bwMode="auto">
          <a:xfrm>
            <a:off x="7358063" y="109538"/>
            <a:ext cx="1785937" cy="461962"/>
          </a:xfrm>
          <a:prstGeom prst="rect">
            <a:avLst/>
          </a:prstGeom>
          <a:noFill/>
          <a:ln w="9525">
            <a:noFill/>
            <a:miter lim="800000"/>
            <a:headEnd/>
            <a:tailEnd/>
          </a:ln>
        </p:spPr>
        <p:txBody>
          <a:bodyPr>
            <a:spAutoFit/>
          </a:bodyPr>
          <a:lstStyle/>
          <a:p>
            <a:r>
              <a:rPr lang="es-CL" sz="2400" b="1">
                <a:solidFill>
                  <a:schemeClr val="bg1"/>
                </a:solidFill>
                <a:latin typeface="Trebuchet MS" pitchFamily="34" charset="0"/>
              </a:rPr>
              <a:t>Contenido</a:t>
            </a:r>
            <a:endParaRPr lang="es-ES" sz="2400" b="1">
              <a:solidFill>
                <a:schemeClr val="bg1"/>
              </a:solidFill>
              <a:latin typeface="Trebuchet MS" pitchFamily="34" charset="0"/>
            </a:endParaRPr>
          </a:p>
        </p:txBody>
      </p:sp>
      <p:sp>
        <p:nvSpPr>
          <p:cNvPr id="14" name="13 CuadroTexto"/>
          <p:cNvSpPr txBox="1"/>
          <p:nvPr/>
        </p:nvSpPr>
        <p:spPr>
          <a:xfrm>
            <a:off x="263465" y="107921"/>
            <a:ext cx="1212191" cy="584775"/>
          </a:xfrm>
          <a:prstGeom prst="rect">
            <a:avLst/>
          </a:prstGeom>
          <a:noFill/>
        </p:spPr>
        <p:txBody>
          <a:bodyPr wrap="none" rtlCol="0">
            <a:spAutoFit/>
          </a:bodyPr>
          <a:lstStyle/>
          <a:p>
            <a:r>
              <a:rPr lang="es-CL" sz="3200" b="1" dirty="0" err="1" smtClean="0"/>
              <a:t>Indice</a:t>
            </a:r>
            <a:endParaRPr lang="es-CL" sz="3200" b="1" dirty="0"/>
          </a:p>
        </p:txBody>
      </p:sp>
    </p:spTree>
    <p:extLst>
      <p:ext uri="{BB962C8B-B14F-4D97-AF65-F5344CB8AC3E}">
        <p14:creationId xmlns:p14="http://schemas.microsoft.com/office/powerpoint/2010/main" val="3821564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Rectángulo"/>
          <p:cNvSpPr/>
          <p:nvPr/>
        </p:nvSpPr>
        <p:spPr>
          <a:xfrm>
            <a:off x="107504" y="84257"/>
            <a:ext cx="8568952" cy="492443"/>
          </a:xfrm>
          <a:prstGeom prst="rect">
            <a:avLst/>
          </a:prstGeom>
        </p:spPr>
        <p:txBody>
          <a:bodyPr wrap="square">
            <a:spAutoFit/>
          </a:bodyPr>
          <a:lstStyle/>
          <a:p>
            <a:pPr algn="just"/>
            <a:r>
              <a:rPr lang="es-CL" sz="2600" b="1" dirty="0" smtClean="0"/>
              <a:t>Indicadores asociados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5515222"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75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Rectángulo"/>
          <p:cNvSpPr/>
          <p:nvPr/>
        </p:nvSpPr>
        <p:spPr>
          <a:xfrm>
            <a:off x="323528" y="836712"/>
            <a:ext cx="8568952" cy="1077218"/>
          </a:xfrm>
          <a:prstGeom prst="rect">
            <a:avLst/>
          </a:prstGeom>
        </p:spPr>
        <p:txBody>
          <a:bodyPr wrap="square">
            <a:spAutoFit/>
          </a:bodyPr>
          <a:lstStyle/>
          <a:p>
            <a:pPr algn="just"/>
            <a:r>
              <a:rPr lang="es-CL" sz="3200" b="1" dirty="0" smtClean="0"/>
              <a:t>Colaboración en desarrollo de políticas públicas para el uso de energía solar</a:t>
            </a:r>
          </a:p>
        </p:txBody>
      </p:sp>
      <p:sp>
        <p:nvSpPr>
          <p:cNvPr id="4" name="3 Rectángulo"/>
          <p:cNvSpPr/>
          <p:nvPr/>
        </p:nvSpPr>
        <p:spPr>
          <a:xfrm>
            <a:off x="395536" y="1988840"/>
            <a:ext cx="8496944" cy="4832092"/>
          </a:xfrm>
          <a:prstGeom prst="rect">
            <a:avLst/>
          </a:prstGeom>
        </p:spPr>
        <p:txBody>
          <a:bodyPr wrap="square">
            <a:spAutoFit/>
          </a:bodyPr>
          <a:lstStyle/>
          <a:p>
            <a:pPr algn="just"/>
            <a:r>
              <a:rPr lang="es-ES" sz="2200" dirty="0" smtClean="0">
                <a:latin typeface="Verdana" pitchFamily="34" charset="0"/>
                <a:ea typeface="Verdana" pitchFamily="34" charset="0"/>
                <a:cs typeface="Verdana" pitchFamily="34" charset="0"/>
              </a:rPr>
              <a:t>El Ministerio de Energía de Chile invitó a SERC Chile a contribuir con ideas para el proyecto de una </a:t>
            </a:r>
            <a:r>
              <a:rPr lang="es-ES" sz="2200" b="1" dirty="0">
                <a:solidFill>
                  <a:srgbClr val="C00000"/>
                </a:solidFill>
                <a:latin typeface="Verdana" pitchFamily="34" charset="0"/>
                <a:ea typeface="Verdana" pitchFamily="34" charset="0"/>
                <a:cs typeface="Verdana" pitchFamily="34" charset="0"/>
              </a:rPr>
              <a:t>estrategia nacional</a:t>
            </a:r>
            <a:r>
              <a:rPr lang="es-ES" sz="2200" dirty="0" smtClean="0">
                <a:latin typeface="Verdana" pitchFamily="34" charset="0"/>
                <a:ea typeface="Verdana" pitchFamily="34" charset="0"/>
                <a:cs typeface="Verdana" pitchFamily="34" charset="0"/>
              </a:rPr>
              <a:t> para el desarrollo de la </a:t>
            </a:r>
            <a:r>
              <a:rPr lang="es-ES" sz="2200" b="1" dirty="0">
                <a:solidFill>
                  <a:srgbClr val="C00000"/>
                </a:solidFill>
                <a:latin typeface="Verdana" pitchFamily="34" charset="0"/>
                <a:ea typeface="Verdana" pitchFamily="34" charset="0"/>
                <a:cs typeface="Verdana" pitchFamily="34" charset="0"/>
              </a:rPr>
              <a:t>energía solar </a:t>
            </a:r>
            <a:r>
              <a:rPr lang="es-ES" sz="2200" dirty="0" smtClean="0">
                <a:latin typeface="Verdana" pitchFamily="34" charset="0"/>
                <a:ea typeface="Verdana" pitchFamily="34" charset="0"/>
                <a:cs typeface="Verdana" pitchFamily="34" charset="0"/>
              </a:rPr>
              <a:t>a través de un taller de un día -organizado por el Centro. </a:t>
            </a:r>
          </a:p>
          <a:p>
            <a:pPr algn="just"/>
            <a:endParaRPr lang="es-ES" sz="2200" dirty="0" smtClean="0">
              <a:latin typeface="Verdana" pitchFamily="34" charset="0"/>
              <a:ea typeface="Verdana" pitchFamily="34" charset="0"/>
              <a:cs typeface="Verdana" pitchFamily="34" charset="0"/>
            </a:endParaRPr>
          </a:p>
          <a:p>
            <a:pPr algn="just"/>
            <a:r>
              <a:rPr lang="es-ES" sz="2200" dirty="0" smtClean="0">
                <a:latin typeface="Verdana" pitchFamily="34" charset="0"/>
                <a:ea typeface="Verdana" pitchFamily="34" charset="0"/>
                <a:cs typeface="Verdana" pitchFamily="34" charset="0"/>
              </a:rPr>
              <a:t>SERC, participa con oradores invitados en el </a:t>
            </a:r>
            <a:r>
              <a:rPr lang="es-ES" sz="2200" b="1" dirty="0" smtClean="0">
                <a:solidFill>
                  <a:srgbClr val="C00000"/>
                </a:solidFill>
                <a:latin typeface="Verdana" pitchFamily="34" charset="0"/>
                <a:ea typeface="Verdana" pitchFamily="34" charset="0"/>
                <a:cs typeface="Verdana" pitchFamily="34" charset="0"/>
              </a:rPr>
              <a:t>III Congreso del Futuro</a:t>
            </a:r>
            <a:r>
              <a:rPr lang="es-ES" sz="2200" dirty="0" smtClean="0">
                <a:latin typeface="Verdana" pitchFamily="34" charset="0"/>
                <a:ea typeface="Verdana" pitchFamily="34" charset="0"/>
                <a:cs typeface="Verdana" pitchFamily="34" charset="0"/>
              </a:rPr>
              <a:t> organizado por el Senado de Chile, que invitó a tres Premios Nobel para pensar y debatir sobre la contribución de la ciencia para el progreso de la humanidad.</a:t>
            </a:r>
          </a:p>
          <a:p>
            <a:pPr algn="just"/>
            <a:endParaRPr lang="es-ES" sz="2200" dirty="0">
              <a:latin typeface="Verdana" pitchFamily="34" charset="0"/>
              <a:ea typeface="Verdana" pitchFamily="34" charset="0"/>
              <a:cs typeface="Verdana" pitchFamily="34" charset="0"/>
            </a:endParaRPr>
          </a:p>
          <a:p>
            <a:pPr algn="just"/>
            <a:r>
              <a:rPr lang="es-ES" sz="2200" dirty="0" smtClean="0">
                <a:latin typeface="Verdana" pitchFamily="34" charset="0"/>
                <a:ea typeface="Verdana" pitchFamily="34" charset="0"/>
                <a:cs typeface="Verdana" pitchFamily="34" charset="0"/>
              </a:rPr>
              <a:t>Participación de SERC en </a:t>
            </a:r>
            <a:r>
              <a:rPr lang="es-ES" sz="2200" b="1" dirty="0">
                <a:solidFill>
                  <a:srgbClr val="C00000"/>
                </a:solidFill>
                <a:latin typeface="Verdana" pitchFamily="34" charset="0"/>
                <a:ea typeface="Verdana" pitchFamily="34" charset="0"/>
                <a:cs typeface="Verdana" pitchFamily="34" charset="0"/>
              </a:rPr>
              <a:t>mesa</a:t>
            </a:r>
            <a:r>
              <a:rPr lang="es-ES" sz="2200" dirty="0" smtClean="0">
                <a:latin typeface="Verdana" pitchFamily="34" charset="0"/>
                <a:ea typeface="Verdana" pitchFamily="34" charset="0"/>
                <a:cs typeface="Verdana" pitchFamily="34" charset="0"/>
              </a:rPr>
              <a:t> constituida por </a:t>
            </a:r>
            <a:r>
              <a:rPr lang="es-ES" sz="2200" b="1" dirty="0">
                <a:solidFill>
                  <a:srgbClr val="C00000"/>
                </a:solidFill>
                <a:latin typeface="Verdana" pitchFamily="34" charset="0"/>
                <a:ea typeface="Verdana" pitchFamily="34" charset="0"/>
                <a:cs typeface="Verdana" pitchFamily="34" charset="0"/>
              </a:rPr>
              <a:t>CORFO</a:t>
            </a:r>
            <a:r>
              <a:rPr lang="es-ES" sz="2200" dirty="0" smtClean="0">
                <a:latin typeface="Verdana" pitchFamily="34" charset="0"/>
                <a:ea typeface="Verdana" pitchFamily="34" charset="0"/>
                <a:cs typeface="Verdana" pitchFamily="34" charset="0"/>
              </a:rPr>
              <a:t> para trabajar en el desarrollo de una </a:t>
            </a:r>
            <a:r>
              <a:rPr lang="es-ES" sz="2200" b="1" dirty="0">
                <a:solidFill>
                  <a:srgbClr val="C00000"/>
                </a:solidFill>
                <a:latin typeface="Verdana" pitchFamily="34" charset="0"/>
                <a:ea typeface="Verdana" pitchFamily="34" charset="0"/>
                <a:cs typeface="Verdana" pitchFamily="34" charset="0"/>
              </a:rPr>
              <a:t>hoja de ruta </a:t>
            </a:r>
            <a:r>
              <a:rPr lang="es-ES" sz="2200" dirty="0" smtClean="0">
                <a:latin typeface="Verdana" pitchFamily="34" charset="0"/>
                <a:ea typeface="Verdana" pitchFamily="34" charset="0"/>
                <a:cs typeface="Verdana" pitchFamily="34" charset="0"/>
              </a:rPr>
              <a:t>para el desarrollo de la energía solar en Chile.</a:t>
            </a:r>
            <a:endParaRPr lang="es-CL"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96780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Rectángulo"/>
          <p:cNvSpPr/>
          <p:nvPr/>
        </p:nvSpPr>
        <p:spPr>
          <a:xfrm>
            <a:off x="107504" y="84257"/>
            <a:ext cx="8568952" cy="492443"/>
          </a:xfrm>
          <a:prstGeom prst="rect">
            <a:avLst/>
          </a:prstGeom>
        </p:spPr>
        <p:txBody>
          <a:bodyPr wrap="square">
            <a:spAutoFit/>
          </a:bodyPr>
          <a:lstStyle/>
          <a:p>
            <a:pPr algn="just"/>
            <a:r>
              <a:rPr lang="es-CL" sz="2600" b="1" dirty="0" smtClean="0"/>
              <a:t>Agenda de Energía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1" y="1200150"/>
            <a:ext cx="9084113" cy="503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04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5 Marcador de contenido"/>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938791"/>
            <a:ext cx="1341197" cy="843009"/>
          </a:xfrm>
          <a:prstGeom prst="rect">
            <a:avLst/>
          </a:prstGeom>
        </p:spPr>
      </p:pic>
      <p:pic>
        <p:nvPicPr>
          <p:cNvPr id="9" name="0 Imagen"/>
          <p:cNvPicPr/>
          <p:nvPr/>
        </p:nvPicPr>
        <p:blipFill rotWithShape="1">
          <a:blip r:embed="rId3" cstate="print">
            <a:extLst>
              <a:ext uri="{28A0092B-C50C-407E-A947-70E740481C1C}">
                <a14:useLocalDpi xmlns:a14="http://schemas.microsoft.com/office/drawing/2010/main" val="0"/>
              </a:ext>
            </a:extLst>
          </a:blip>
          <a:srcRect t="25548" b="70460"/>
          <a:stretch/>
        </p:blipFill>
        <p:spPr bwMode="auto">
          <a:xfrm>
            <a:off x="-4182" y="913349"/>
            <a:ext cx="9184694" cy="45719"/>
          </a:xfrm>
          <a:prstGeom prst="rect">
            <a:avLst/>
          </a:prstGeom>
          <a:ln>
            <a:noFill/>
          </a:ln>
          <a:extLst>
            <a:ext uri="{53640926-AAD7-44D8-BBD7-CCE9431645EC}">
              <a14:shadowObscured xmlns:a14="http://schemas.microsoft.com/office/drawing/2010/main"/>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4162153"/>
            <a:ext cx="520558" cy="67391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0999" y="3323953"/>
            <a:ext cx="543833" cy="70371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7749" y="1882170"/>
            <a:ext cx="567083" cy="556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0270" y="2638153"/>
            <a:ext cx="544563" cy="55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descr="D:\Mis documentos\Internacional\MAPs\Diseño\MAPSChile_logo.jpe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2727" y="5076553"/>
            <a:ext cx="917183" cy="68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6" descr="data:image/jpeg;base64,/9j/4AAQSkZJRgABAQAAAQABAAD/2wCEAAkGBxANDw0MDg8PDg0NEAwPDg4NFBANDQ0NFBEWFiARFR8YHDQsGBonGxYVIj0hJykrLjU6GB8zPDM4NyktLiwBCgoKDg0OGxAQGy8kICQwNy00NTAvLCwsLC0sMiwsNCwsLCw3LDg0LCwsLTQsLC8sLCwsLDUsLCwsLC0sLCwsLP/AABEIAHkA3AMBEQACEQEDEQH/xAAbAAADAAMBAQAAAAAAAAAAAAAAAQIEBQYDB//EADsQAAEEAQIDBQQIBAcBAAAAAAEAAgMRBAUSEyExBgciQVFhcYGRFCM0QlKhstEVMmKCFiRTc6Kxswj/xAAbAQEAAgMBAQAAAAAAAAAAAAAAAwQBAgUGB//EADcRAQABAwMBBQQIBgMBAAAAAAABAgMRBBIhMQUTQVFhcYGhsRQVIjIzkcHwIzRSctHhJEKyBv/aAAwDAQACEQMRAD8A+tUgYCCgEFAIGAgoBBQCBgIHSApAUgKQFICkBSApAUgKQFICkBSCSECIQSQgkhAiEEkIFSB0goBAwEFAIKAQMBBQCCqQOkBSApAUgKQFICkBSApAUgKQFIFSBEIJIQKkEkIJIQSQgVIGAgoBBQCCgEDAQUAgoBA6QOkBSApAUgKQFICkBSApAUgKQFICkEkIEQgkhBJCCSECIQTSBgIKAQUAgoBBQCB0goBBVICkBSApAUgKQFICkBSApAUgKQFICkEkIFSBEIJIQSQgkhBNIKAQUAgoBBQCB0gYCCgEFUgdICkBSApAUgKQFICkBSApAUgKQKkCIQSQgVIJIQSQgkhAqQAQMILCCggaDB1vVG4UJyHtc9ocxu1lbrca81tRTNU4hiqcRlhYnaqGUWI5B7DQP/aqaq9Xp43VW5mPOMSms0U3ZxFURPqyR2gj/A//AI/uud9d2v6Z+C19X1+cD/EEf4H/AJfun13a/pn4H1fX5w9cXWWSvbGGPBddE1XS1LY7Vt3rkW4pnn2NLmjqopmqZjhnzTsjG6R7WN6W8hov05rrREz0U0fTItwZxI97qLWbm7nAi7AvmmJFMyWOc5gewuZ/O0OBc33jyTEjyh1KCR3DZPC+Tn4GPY5/yBTE+TGVS50LCWvlia4dWue1rh8CUimZ6QZI58NNPGip97TvZTqNcufNNs+RmFuyYw7hl7A+r2FzQ7b1uvRMTjLOUfxCHbv40W29u7ezbuq6u+qztnphjIZqELrqaI7RudT2Ha31PPkFjbPkZg4c2KQ7WSxvd6Me1xr4FJpmOsGYanL19/0xuDjwGZw2maRxMccTTzJuvFQ8vaPbWdvTPT9/Mbc5Me/hcRnEP3Nzd/y6rGJxkysrDKSgRQSUElAkCCBhBYQUEDQaDt19idf+pB+tS2fvtK+jT9n2NIFqW40pbDU8drHAxm2uHT0cvHdraKLNUXKI+zV8J/27mi1G+NtXWPkw1yF5maP9oi97v0lXOzv5qj9+EoNV+DU8O2knHnjxBR2tY3mAQ2XIdsDve1gkd8V6bVfbuWrPnOZ/tp5+MuRa4pqrnwjHvlz8+QeI+aGFry1wyInCjIZIi0xwN98MY+ftVa5V/wAmNVVVimmvZ6YxMTP5zKSiP4fdRHMxn3+EAtLWyEgDjcUy/d43CIc5jiPu8aXn/t10tZm7X3O6mcTdrxE+VPSMe6Pibad+JjimPzl6ux4xNHAGTRyMmjjkkfQdJ4r48bSKY0bHkFp6BWe5sUX6LdNMxPWJjxxHOZ5mY5xOY69EO6uqiapmJjyS5jsiSSZuO7Jc8vlkawmKnyG2Nc71EYYK8lBbom/duXZo3U52xmcYinicR7Usz3dNNO7E9enmWbA0SGBkLBEz/LvsmTgWfE9pPUnJl23/AEn0Ueviaqpm3OIsxE+2ZmJx7qYyzYnpuj78z+/zMOdMZMmZmyeVrYQHDxMMoEZ5+VQRSH+9TVamMXtTTOYiIpp+f/qY/Jr3fNFuevWf37EPjBYxjGDfLcrGMa0nfOfCAPIiCIc/LcVHVaqimxpojdj7VUZx09fLM/BtTMZrudPCHvLjMibcmL9HdI7xGR7pi/DiAkPI9AZeGPbSk1Ud1pZpt07aq5inETnmfX2Za2p33MzOYjl5aVCeNEHt4Rja6eWR1tex8Dg54aCAWOcHAbf5avn5FYs0fSIiiNk0RzGczVmMR04x456+hcrnu8zOYnp6YZ+i5AxzNnva12S8cONhoOfl5LuM5h9jWhnPyDSs6e7Ttu6mufszPH9tPEY9ssXKJzTbjrj4ywNLmLsps7/ERk47i98ZZIZXSPY59kdCCKA5AbVFarirUW65qiaq4qzETmKYxxT7vHznLeqnFuqMcRj388y+nFdRVSUCKCSgkoEgQQMILCCggaDme8eXZp73ekuP+sKfTxmtHc+64nStZ2gc1ZqoRRU2+NqvGkay7sH8guN23bj6HVM+Ex817QVT38NkvFPQMzR/tEXvd+kq52d/NUe/5Sr6v8GpHamLB08yanm5GSxsztgDPGGSvhMW5ga27Db9QLXtLdnfdiumn7WMZ9M5cGa8U4meHLw9rtAETccZmW0tl4wnMT+KH7OHzPDrbtoVXktp7Nzb7qaI2+WfXPnnqxGo+1uzy6p8GnSaa3JZkOfiYzJ5m5kTg+TbzLyeVOJO62kfBQ16WmqIs1U8cYjmMY6YlvFyYndE8tF2TyNK1GaTHxcnLmmEMx8Uf0dsTHN4ReDwwN1OoXfU8lLOj7ie8xz0zNUzOOuOZa97vjHyiIY3aDO0TT5uFkZuTNOwx8SOFscrmltU15bHy5ACrta6fs+IiJt0zEf3VY/LLNd+Z+9PybHstn6TqTMyLGyZ3SSN3yMn+ryIo2yGTfHbeYDzd8/K1vc0uzdup+919eMfJrFzOMT0aabtXoLmhhzs6xJI90gjdvkLmCOj9XVBooVXUpHZkd1FrZG2OcZ9/mzOo+1u3csiDWNG1CaVsOVmufsfkGIRhrGtiiDfDvj5eEAdfNYv6GN3e3I5xjOZjj3SUXpxtpn5NhjY2IHQMczOjY3iuO9+MWSbbnO8N514PKhyAVKzf0upqppondNHMfe48M5nr18U1du7biZqjET7Hs1uPkTl7mZ8f04viFvxuHGZg0ktAJINR+d1zWLOp0t29PdzmuYxPFXSPgV27tFMTVHHuPNw8NkgjY7My3wueJmsfEIXOc4FzZHEAXyaC1pugAsXruk09NNu5iNvMRzPvx/koou3JmqnxezWYmRkQb4psF26NrBEYRjzvY/e1jy0GjYNXV9Fmzq9Pqa4mmc1U5mM5ieeJx5s12blqJiekuzKtoUlAigkoJKBIEEDCCwgoIGg4rvjkLNImcOomxf/AECs6T8WEd37r4fi60W9TS6c0KcVPoHYCJ8wfmvBEZ+rhvlv9Xj2dB815H/6TV0xt01M89Z9PKP1drsuzOZuT7nZLybtszR/tEXvd+kq52d/NUfvwlX1f4NTif8A6C1Dlp+GD1M07h7AAwX83fJfQtBT1qeavzxhyuuaNj4vZ7Sp3RsGdlzSScUCpDC4vIafVu3Yp6K6qr9UeENaqYih76TlSY/ZbUrJDczMjgivpRLN9fBrgsVRE6iPSGacxbLsJlP07Sdc1aPlNWNiQO/C97gNw93EB+AS/EV3KaJ9rFrimZV3QdnMfUJ8zIzmtlgxor+uNsM0hNyOvqQATz9b8k1d2aIiKfEtU7szLveyPdzgYmV9Jgzn5JEc8boQ6It4crdpvZzpVLuprqpxMJqbcRPD5Z3nafi4mpS4WBCIo4I4GFjXPfunc3f1cT5OYFf01VVVvdXKvdiN2IfVj2Qw9MxMd0EAZmZLcXGmm3SOdIDtkk5E0L4Z6BcPtHV1Rp7lUzxjj38fqvae3HeUwWZzM39MAiHrvyZmMsf2Nf8AmuB2T/Cs3r/lGPhn54dDWfauUUKyJiyQOYaMEM8rT+GR22Bh+crj8Fr2JTs729P/AFp/3+jOu520ec/v5vTHxWGTGxSdsH1j5uZb9REwuNm/NxbZ9/qteybf0jU1XbkbsRnnzmWdXV3VqKKOGRg6fjSPhhZqTZQJGPjiDWGR4Y7eG3fOgOvXkuza0Wnovd9R15niYxGeOijVfuVUbKunsl2hVxCkoEUElBJQJBIQUEFBBQQUg5vvC0GbVNPkwsd0bZXyQOBlJawBrwT0BU1i5FuvdLWundGHB6J3MuY4PzJo5qIPBi3MjPscasj5LTV67V1Rt08RT6zOZ90YbWLNmmc3My76Ps/IwBjeE1rQA1rbAaB5DkvK1dkamqczMTPtl1o1tqIxESr+BTesfzP7LH1NqPOPj/hn6fa9WRgaRJFKyRxZtaTdE30I9FY0nZd61fpuVTGI/wAIr+st125pjPLhe8ju91DV885UL8YQNhihjbK+RrxRc4mg0+bivXafU0W6NsuPctzU10PdPqWW+Aalnx8DHa2ONsJdK5kI+4y2gN99Fbzq7dOdkcyx3Uz1dD277AzZWHgabpnAhxsRz3ObM54LjRF8mmySXEk+qhs6iKa5qr6y3rozGIeuid3pboc2jZT2NnnkkldLCS9jJRIHMIsCwA1nKvVYr1H8XfSRRinDh4e63W4RPixTY7cbJ2tnLZXNZMwGxubtv4K1OqsziZjmEcWqo4iX0vu77DRaJC8bhLlT7TPKBtbQ6MaPJo5qlqL83Z9E1NO2HF5fdhn5OrP1GZ+LwJMwTuaHyGTgteCG1s600DqrMaqiLW2OuEc25mrL6d2g012THHwi1ssEgkjD72O8LmFhrpbXHn5clydRYi/aqtzxn9OVm3XNuuKoc27Rspz2vOGze3kJDMzYOvPlz8z5XzK49PZF+KZtxdjbPWOf38V2dZbmrdt5bjE7OfUztmeDPkta0vYPBCGm2tZfWnc7PX8l1tPpbdi13UcxPX1zwp3btVyvfLT5Wh5TqbJixzbSakZKGMPlzB5gH8PMe9cyjsq9ZqmbN3ETx45wtzq6K4jfTnDdaLor45Bk5DmmVrXNijjsxxB3V1n+ZxqrrkL9Sr2i0NvSxO3mZ6z+kenzV79+q7PPSG8KuoElAigkoJKCUEAoKBQUCgoFBQKB2goFBVoC0BaAtAWgLQFoC0BaAtAWgLQFoC0EkoESgm0CJQSSgklArQeYKCgUFAoGCgoFBQKCrQO0DtAWgLQFoC0BaAtAWgLQFoC0BaBWgVoESgklBJKCSUCJQTaCLQUCgYKCgUFAoGCgsFAwUDtAWgLQFoC0BaAtAWgLQFoC0BaAtBJKCSUCtBJKCSUEkoFaCAUDBQUCgoFBQKBgoKBQMFA7QFoC0BaAtAWgLQFoC0BaAtAWgLQSSgRKCSUEkoESgklArQRaBhBVoGCgoFAwUFAoKtAWgLQFoC0BaAtAWgLQFoC0BaAtAWgVoJJQSSgRKCbQIoEgkIKCBhA0DCCggoIGgaAQCAQCAQCAQCAQCAQCBIJKCUCKBIJQJ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9"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1"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5"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600" y="5911843"/>
            <a:ext cx="961311" cy="53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Content Placeholder 2"/>
          <p:cNvSpPr txBox="1">
            <a:spLocks/>
          </p:cNvSpPr>
          <p:nvPr/>
        </p:nvSpPr>
        <p:spPr>
          <a:xfrm>
            <a:off x="76200" y="885553"/>
            <a:ext cx="8229600" cy="58962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pPr>
            <a:r>
              <a:rPr lang="es-CL" sz="2400" dirty="0" smtClean="0"/>
              <a:t>Estudios específicos de universidades, PNUD, etc.</a:t>
            </a:r>
          </a:p>
          <a:p>
            <a:pPr>
              <a:lnSpc>
                <a:spcPct val="200000"/>
              </a:lnSpc>
            </a:pPr>
            <a:r>
              <a:rPr lang="es-CL" sz="2400" dirty="0"/>
              <a:t>E</a:t>
            </a:r>
            <a:r>
              <a:rPr lang="es-CL" sz="2400" dirty="0" smtClean="0"/>
              <a:t>scenarios Energéticos 2009-2011, 2012-hoy</a:t>
            </a:r>
          </a:p>
          <a:p>
            <a:pPr>
              <a:lnSpc>
                <a:spcPct val="200000"/>
              </a:lnSpc>
            </a:pPr>
            <a:r>
              <a:rPr lang="es-CL" sz="2400" dirty="0"/>
              <a:t>Comisión Ciudadana Técnico Parlamentaria 2011</a:t>
            </a:r>
          </a:p>
          <a:p>
            <a:pPr>
              <a:lnSpc>
                <a:spcPct val="200000"/>
              </a:lnSpc>
            </a:pPr>
            <a:r>
              <a:rPr lang="es-CL" sz="2400" dirty="0" smtClean="0"/>
              <a:t>Comisión Asesora de Desarrollo Eléctrico (CADE) 2011</a:t>
            </a:r>
          </a:p>
          <a:p>
            <a:pPr>
              <a:lnSpc>
                <a:spcPct val="200000"/>
              </a:lnSpc>
            </a:pPr>
            <a:r>
              <a:rPr lang="es-CL" sz="2400" dirty="0" smtClean="0"/>
              <a:t>Estrategia Nacional de Energía 2012</a:t>
            </a:r>
          </a:p>
          <a:p>
            <a:pPr>
              <a:lnSpc>
                <a:spcPct val="200000"/>
              </a:lnSpc>
            </a:pPr>
            <a:r>
              <a:rPr lang="en-US" sz="2400" dirty="0"/>
              <a:t>Mitigation Action Plans and Scenario (</a:t>
            </a:r>
            <a:r>
              <a:rPr lang="es-CL" sz="2400" dirty="0"/>
              <a:t>MAPS) </a:t>
            </a:r>
            <a:r>
              <a:rPr lang="es-CL" sz="2400" dirty="0" smtClean="0"/>
              <a:t>2012 - hoy</a:t>
            </a:r>
            <a:endParaRPr lang="es-CL" sz="2400" dirty="0"/>
          </a:p>
          <a:p>
            <a:pPr>
              <a:lnSpc>
                <a:spcPct val="200000"/>
              </a:lnSpc>
            </a:pPr>
            <a:r>
              <a:rPr lang="es-CL" sz="2400" dirty="0" smtClean="0"/>
              <a:t>Chile surfeando hacia el futuro 2025, 2013</a:t>
            </a:r>
          </a:p>
          <a:p>
            <a:pPr marL="0" indent="0">
              <a:lnSpc>
                <a:spcPct val="200000"/>
              </a:lnSpc>
              <a:buFont typeface="Arial" panose="020B0604020202020204" pitchFamily="34" charset="0"/>
              <a:buNone/>
            </a:pPr>
            <a:r>
              <a:rPr lang="es-CL" sz="2400" dirty="0" smtClean="0"/>
              <a:t> </a:t>
            </a:r>
            <a:endParaRPr lang="es-CL" sz="2400" dirty="0"/>
          </a:p>
        </p:txBody>
      </p:sp>
      <p:sp>
        <p:nvSpPr>
          <p:cNvPr id="17" name="16 CuadroTexto"/>
          <p:cNvSpPr txBox="1"/>
          <p:nvPr/>
        </p:nvSpPr>
        <p:spPr>
          <a:xfrm>
            <a:off x="304800" y="116632"/>
            <a:ext cx="6248400" cy="492443"/>
          </a:xfrm>
          <a:prstGeom prst="rect">
            <a:avLst/>
          </a:prstGeom>
          <a:noFill/>
        </p:spPr>
        <p:txBody>
          <a:bodyPr wrap="square" rtlCol="0">
            <a:spAutoFit/>
          </a:bodyPr>
          <a:lstStyle/>
          <a:p>
            <a:r>
              <a:rPr lang="es-MX" sz="2600" b="1" dirty="0"/>
              <a:t>Experiencias recientes</a:t>
            </a:r>
            <a:endParaRPr lang="es-ES" sz="2600" b="1" dirty="0"/>
          </a:p>
        </p:txBody>
      </p:sp>
      <p:sp>
        <p:nvSpPr>
          <p:cNvPr id="18"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50197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159" name="AutoShape 15"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61" name="AutoShape 17" descr="data:image/jpeg;base64,/9j/4AAQSkZJRgABAQAAAQABAAD/2wCEAAkGBhMQERQTEhQWFRUWFhkXFhgXGRwbGhwfGCAdHBgYHyEZHCgeGBkkGR0XIC8gIyctLiwsGB4xNTEqNSYrLCkBCQoKDgwOGg4PGTUkHiQvNSw1NTI0MSo1KTU1NTQwNTUsMik1LDU1MDEsKTE2KSw1NSwpNTY0LCwtKjQsKSksLP/AABEIAGEBOwMBIgACEQEDEQH/xAAbAAEAAgMBAQAAAAAAAAAAAAAABQYCAwQHAf/EAEkQAAIBAwIDBQUEBgcDDQAAAAECAwAEERIhBQYxE0FRYXEHFCIygSORobEzQlKSssEVJENTYnKCY3TCFhclNVRkc6Kz0dLh8P/EABkBAQADAQEAAAAAAAAAAAAAAAACAwQBBf/EACgRAQACAgEDAgUFAAAAAAAAAAABAgMRMQQSIXHBFEFhcrITIjNR8f/aAAwDAQACEQMRAD8A9xpSlApSlApSue/vVgjeV86UUs2AScDqcDfpQdFK5OG8ViuUEkEiyKe9Tn6HvB8jXXQYTTKilmOFUEk+AG5P3VRuJc7zTYFriPWMxDT2txJ4MIwQsUZ/bkI23xVl4lwbd5I53g1Al/laM7bsyyAqNupGPOqhwSzvJSTYvFBbE7ze7Rp2nmiDdh1wzEZ7qC88GWYQR+8lTNpHaFemrvxXbUJY8s6HWSW4uJ3U5Gp9KZ/yR4UjyOam6BSlKBSlKBSlKBSlKBSlKBSlKBSlKBSlKBSlKBSlKBSlKBSlKBSlKBSlKBSlKBXPd3oiALByPFUZseoUE/hXRSghb/mmFYmaF0lkyESMMMl3OlFI6r8RGcjYZNSFlZaIhGx1nGHJ/WJ+Yn1JO3niq9xOwjveIrE6KyW0PaPtuXlJWNc9RhQ7de8eFdr8Cnh3tbhgP7q4zLH6Bs9on7xHlQU/hXJZVrhbSVra7tpSoYE6ZI3+OHtF6HYlc/4TsakOXfacNZt79ewmVtBf+zLDuP7B7/DfORXyHmA2/FSbxBbdtbqhJYNG7o/wsGwMDSxHxAYP0rHnzhcMc8VzIoa3uMQXPln9FMD3Mu41Du9TQR3MVueIpcXLkmFJ0t7ZAcL+kVJZdtmJJKgnuB8q9QjjCgKoAAGAB0AHQeleP8aM/CY2spSZLZ3SS3lxgqUdXZDjyB/MdSB7CDQfaUpQKUpQKUpQKUpQKUpQKUpQKUpQKUpQKUpQKUpQKUpQKUpQKUpQKUpQKUpQR/MEEz20y27aJShEZ8+7c9Ceme7NQnCeU7GaIMBKx6Nrml7RWHzK3x/C4PUfdtVrrhuuGZftYz2cu2T1VgOgdf1h4HYjuPdQcC8pqn6Ge5i9JmcfdNrFbUtryPpLFMPCROzb96Mlf/JUrCW0jUAG78HI+mR0rn4tedjBLL/dxu/7qk/yoK5yXeM7XE7xOPeLh8OMMoWP7NVyDqx8LHJGPiq3VC8l2nZWFqn+xQn1Yaj+JqaoKjzDbpJxSyjkUOjwXIZWGQdk6g1D818mTwW0yWZMts6nVbPuUxuHhJ3GCPk/PbEzfuW43bL/AHdrK5/1tp/4athFBR+AGHjPClhkYF1QI/7SOuyP49MHPfkjxrq9nPGnkie1n/T2rdm+e9RsjefQjPkD31QuWuDzQ2g4hZk9rBLIsse5EkYIOMeQ/LPUbzFjzBG3F7W7h2jvYuzkXvDrsVPmCI/XOaD1SlK1yzqm7MF9SB+dBspWiO/jY4WRCT0AYE/nWcM6uMqwYA42IP02oNlK1zTqgyzBR4kgD8a+C6TVp1Lq66cjP3daDbSlaBexldWtNPTOoY+/NBvpXPHfxMcLIhPkwP8AOuigUrXNOqDLMFHiSAPxrJJAwBBBB6EbigypWLuAMkgDxNaP6Th/vY/31/8Aeg6aVr94XVp1DV105GfXHWspJAoyxAA7ycCgypWuG4V91ZW9CD+VHuUUhSyhj0BIBPoO+g2UpWuO4ViQrAkbHBBx646UGylYPKF6kD1OKxS5QnAZSfAEVzccO6nltpWCShuhBx1wc1kWx1ps0+0rAzKMZI36b9fTxr6JQSRkZHUZ3puDUsqUrW86r1YD1IFJnREb4bKVhHOrfKwPoQazrsTsmNPjMB1OPXz6fjXDe3jQkuw1Rd5UHUnixH6yeONx4EbjqubZZEZGGVYYP/7uPn3VG8J4mdbW0x+2QZBO3ap0Eo7s9zAdG8iKOJSGZXUMpDKRkEHIIPeCOoqC5+n0cOuj/smH34H86jOIWc9rer7o6xpOjMInH2LyJu67bxMyHUGXvRsg1H87c2K1hcwXEb287R/Cj7q+4/Ruvwv6bHy2NBe7CIJFGo6BFH3ACuitVtKGRWBBBAOR03FYcQvlgieVzhUUs3ooz99BVuBt23GL2UdIYooB6n4m/EfjVp4hdiGKSQ9ERnP+kE/yqt+zW0YWhnkH2l1K87f6z8I9NIH31q9qHEzHZ9hHvLcuIUUdTkjV/If6hQY+yS3K8NQnq7yP674z+Fef8zcE9x4xEqbRvNFNGO5dTrqA9GUj0Ar2TgfDBa28UA/s0VfUgbn6nJrzTjVyOIcfgjj+JIGUMR0+yJkc/vYX6UHrNeTck8vxcWEt5xBzKxlKqhchQMBu4g43wAMDC9+a9ZNeR+zLki0vbRpJ0ZmEpUEOy7BVI2UgdSaC9cO5K4dBIkkMMayIcowYkg4I7232JqC9jI/qlx/vTfwR1NcM9nVlbSpNFGwdDlSZHO5BHQtg7E1B+x6ULFdQk4kS5YsveBpVc/vKw+lBt9s4/qCf+On5NVQ5rtphxZ3tdpIII5V8SERcgeOx6d4zVt9s0g9yjXI1NMukd5wGzjx6j7xWiwGOY5B/3Zf4UoLdyxzEl/bJOmxOzr+yw+Zf5jxBFeMPEP6Cj6b3pPT/AGeP5VdLxDwPiHaqMWV0cOB0jfx8gNyPIsO4VT5f+oYv99b+A0HpP/NRw1k2hKkjZlkkyD4jUxGfUVE8pXM/D+JNw6aRpYnUvAzbkdSMZ6ZAYEdMrtXokR+Eegrzbid8k/H45FYdnaQM0rjcDSJC3Tw1geooN/Pkf9I8QtuHKcIoM0xHdtt17wv/AKg8K3+yjiLKk1jL+ktpCAP8JJ6eQbP0ZarvKfEb9pri/hsu394YgM0gTSFJ+EZ69FH+mvj8RurPisV7dW/uyTkRyAMGUjABbI7x8Lb/ALJoJL3X+muKzxzM3utr8IjDEBiDjfHiQxz1wAM1aT7NOG/9lT6Fs/fqqt8j3AteLX9vJ8LSvrTP625YAeqvn6V6XQeeXTAcxoT3WpJP0aubgliePSyXN0W90RykMIJUNjB1NjfOCMnxONgtb+IQB+YVQ9GtGU/VWFbPZNfCKOaxl+GeCVjpOxIOMkeOGz9CvjQauauS14fGb3huYXhwzoCSjqOuQT3DcjoRnvqvc5yNxO6sHg+GSa21J3YZDI+kHuOpSAfHFehe0LjMdtYT6yNUkbRIvexcFdvQEn6VSeE8Oa3vOCRuMN2UrEHu1iRsfTNBduROavfrf49p4vgmUjByP1sdwOD6EEd1Vv2e3Ain4u5Gyzaj9DMa2c32L8MvF4nAMxuQl0g787avrtv+0B4muP2fEXB4uY9xK2UPjq7Yr+YqF5mKzMcp44ibRFuNp/l3gq3itc3OZCzEKpJ0gDbu88jHlVgtOXbeJw8cYVhnBBPf176jeRb1Wtgn6yMwI78E5B/HH0NWSsXR4sU4q31Ezzv57/1v67Nmrmvj3MRHjXEa9PRUuR2ANzkgfa//ACqS5vkBs5twdl/iWq5y7y/FdNOZNWVkIGk46lq6eYeUoILd5E16lxjLZG5A8KxY75o6SYisa1bzv1+Wm/LTDPWxM2nu3Xxr0+e2u6G3C/8AMn8UdSHCR/0nc/5B/wANcF104X/mT+KOu7hzheKXAY4LINPnsp/Ko4/5K/dX8HcnnFb7bfml+Y+JG3t3kX5sYX1O2fp1+lQvBuVYZI1luCZJHGo5Y7Z3A2OSfWpHnO3L2kmP1cN9Ad/w3+lRvBuVrSeFJAGJKjVhzsR8w8t60562v1Pb2xaIruImdRz6Sy9PauPpe6LTWZtqZiNzx4jmE9w3g8EBJhUKTgHBJ/MmpCo3hXAYrYsYwRqxnJJ6etSVejhr20iJrEfSOPZ5ua3deZ7pt9Z59yovj3AhdIMMY5YzqhlX5kbx81PQqdiKlKVapUK+400g9zvtNtdqQ9vP/Yu6/I6semehU9xI78V23XEV4jw+5idAtwkbiSI7lXC5BHipOCrDqDVk4pwiG6jMc8ayIe5h+IPUHzFef8R9mdzbSifh1y2pBhUkO4X9gMdmX/Cwx50HRyzyuZLSC4sbqW2Z41LJntIiwGG+B+nxA/ftiovmq+4lKx4a4hnZgJHNvlWKKc4bV8KE7fh41HcL5h4lweOSJ7U6GYsmVbQjHrpK5BTyz9d66eXfaFZ2UckjdrcXcx1TOVVQT3ICW2Qen0GwAWJPaYtsoS4sbm3CgKBpBUAbAZOnbpVai52SfiBvJIJ5FjXTaxomQM5y7HONXpnr12Fab3nyG9YNfO/YqcraQA4YjoZHYrq9FqaHOvELtRFw6yMKYCh2Awo8tQCLt6+lBHc4e0i+0aBCbNXBwWP2pHeRnBUf4gPQ1P8Aso5Oa2jNzMCJZRhVPVU67/4mOD5ADxNbeWPZmI5Peb5/eLgnVuSVU+J1buR3ZwB4VfKBUJylysnDoDCjs4Ll8tgHcAY29Km6jePcbW0jVirOzuscaLjUzMdgM+WT6Cgkqq3GvZ9BcTdvG8lvMeskLac+ZHj5jHnWfMlw888NlBIYy32twyHDrEpwACNwXbbPgDVmoKnw32dxJMs88s11InyGZshcdDjvIPj91SMfKka37X2pu0ZNBXbTjAGemc7VN0oODjnBo7yB4JRlXHd1B7mHgQarcvswgNmtp2sgRZTKG+HVkjGOmMVc6UFCHsljO0l3dOPDWB/I1LRez22jtZbaHVGJQBJIDmRgDnGT0HkABufGrPXFwjiqXUQljDBWLAahjOkldQ3PwnGQfDFA4NwpLWCOCPOmNdIz1PiT5k71z8y8uRX8BhlyASGDL1UjvGfLI+tStRXHOPe7GNFjeaWUkRxpgEhRlmJYgKoGNz4igjeLez62uo4ll19pEiosynTIQvTOBg/d6YqOT2ZEY/r93gd2urlaTmRFcqyFgCVbZlz3HHfW6ghDyrH78t7qbtFj7PTtpxgjPTOd60cw8jW164lbVHMOksTaW26Z7j+fnU9cXCxozucKqlmPgAMk/dWNndLLGki50uoZcjBwwyNu7agrPD/ZxbpKJpnmuXX5e3fUBjocd59fuqTv+WY5ruC7ZmDwBgqjGk6gQc7Z76maUGm8tEmRo5FDI4KsD0IPWoPlLkqLhva9k7t2hXOvG2nVjoB+0asVaZrxEZFZgGkJVATuxALEDx2BP0oIi/5QhkcyKXic7kocZPjjx9Ky4dy2YZA5nlfGfhY7HIxvU3XFxbiyWyKzhjqkSNQoyS0jBVH45+lZvhcMW74r55avi8017Jt44auEcEW27TSSe0bUc48+mPWt/FOHC4iaJiQGxkjrsc/yrrpVsYqRT9OI8KpzXm/6kz+7+0RJy2jC3+Jv6uQV6b4IO+3kK+8X5aiuSGbUrgYDKcHyz41LUqE9PimJrNfE+ycdTliYtFvMe/KCseWOykVu3lcDPwMcqcgjB8etYScmxhi0UksOe5G2+7/7qU4rxRLaJpZM6Vx0GSSSAAB3kkgV84nxZLcRlgx7SVIlCjJy5wO/oNyfIGofCYddvan8Zn33dzRwngpgZiZpJNQx8ZzipSlKvpSuOO2vDPkyWyW7rclKUqaBSlKD5iuabhUL/PFG3qin8xXVSg5YeFQpusUa+iKPyFdWKUoFKUoFee8T5rU8SDMpaO3jkW3Uf205ZY2C+JGdGe7D+deguuQR47bbfl0rhseBwQpEiRr9iCIyQCy5+YgncE9576Cn8Gla1a9upB2s7SRQAD9eUgExrnogeRUB8I810x88zRKBPHGz9pPH9kThmiKKkaahlmaR9O/7DHuqZHKaGBondzqnecOp0OrM5dcEdNOdOfAVvPK9vi3UJgWz64t+hwQSc/NnOd+/BoIDivONxAyWyrFNeMA7IuoIAx+FAMkscdWOAANRxkCtnHfaRHZ3JgkjJ0iPW4Oy68ls7dwxgdWJxtU3c8tRPMZtUisyqsgRyquF+XVjc4zjYjI2Oa+tyvbF2dolZmlErFsn41GlTv3AdB0GTQR8nNbvbQPFEBNc57JJG+FQMkyOQNlCYJx3kCuObjVzPa2TRyLDJcSAM4UMPlkKYV8/C7KvnhtjmpGbke1ZUUCRQhONMj50sNJiyST2RXbQMCth5Si95WfU4C6MRAgRgxqyocYz8Ks2FzjJzig2c1XrRWr9n+kfTFH/AJ5SEU/QnP0qAveaPdGhsrONHKtHb6nbSurAyAAMuVX4nI2XOOpxVtvuHpMED5+CRJFwcfEhyPp5VG3PJlq5dghSR3EhkRiHDA6gVOTp37hsfCgm6pnC+JTz3c1wtv8AZr9gryyBNKxse1OkKxJL7+GEUZ2qfutNjayNGrNoVnx8TM7ddzuzMW6mseE8FC2S28u+qMiXfBLSAmU5HeWZt6CDs+cblo/eHt1EMqgWyA/aO7OFjDE7LrBLdNgpJ8K1Se0B7aFWuUV5DPNFiHVpIiBJK6hlsNhO7vO2DVmvuARTQJCdarHoKFGKspj+UgjocbViOWbbQidkuI0eNOuQsoxJv1yw6nrQVzjvFZ7q0tIhCBJe41rr0hUXDupOCfiTbIHf9Kz4rzhNFKlpBFE9yApdAW0gMfhVdgfk3LnCqMd5Aqds+WIYmhcay0IcIzuzH4wobOo7/CigeAG1fZuWomnabVIpcL2iq5VH0jClgNztgYzg43BoI6fmOdrp44Y07CB0WeVif1hqcL3DQpBJPl41q4Nzm93edjHGoh7Myamb7TT0Q6R8mokEA76d8DIqei4LEqSx6crMztICSdRk2f6EbVHf8iLUaOzVogqlCI3ZdasclXIOXGfE5oO/jfGFtYu0ILEkKiDq7N8qjOw8ST0AJ7qq/J3EXvZpr240AQAwxaCdAzh5HBbc5BjGrvAqy8X5cgukRJUysbZUAlR0K4+Ej4SpIx4Vok5Rt2lLkNpOkmLURESoCqxQbEhQB4bA4yBQR3LPN8t/cN2ca+6hTh8nVnOFB/VyRk6RkqMZOTgOZuJKtzGXyY7WNrlwNyzvmKBB5kmTGe/Sal+DcvR2oAR5WAGlBI5YIv7KjoPXGfOvnEOW4ZzKW1AyoiMVYg/ZksjDwYE9aDm5X4tcTmdbhY1aORVxGSQNSK+gk9WXUAcVG3nN05djEiCJLlLcaslpmJAkCYwF0jUdRz8p8DU1JAtjaSGFGcojyY3Z3fBJJPVmZuprk5c5ShgWORkzP2YDsxJ+Jh9owGcKxJOSBk0HNwfmmW4ugNMYtpI5HiOT2hWNlUSN3Kjk/COuBWjhvHZ0tw8zdvJcT9lHGAEKHUyyJlRuihWbURnY5NdycjQLC8UbSLq0APq1MojbVGi6gQI1P6uMeOa6TyjbmCOFg7CNi4bWwfU2dbFlIOW1Nnx1GggeOE9pbW9o0KxW6PcM0hLoOxyiA4bUdLajknYrnfSRW9OMC4lgnlGiO2tfepB10vMpCjxysYkOP8QqTm5Lt2kDYcJpRTCGxEwizoDKPmAJPw5we8Gu2fgEL9vqUn3hFSQZOCFBAx+ycMdx4DwoInlLmaa+eRzEq24A7NgSSSScqT8rELjJXYE4yd6s9R/CuDLbjZ5HOANUjljgdAB8qj0Az35qQoFKUoFKUoFKUoFKUoFKUoFKUoFKUoFKUoFKUoFKUoFKUoFKUoFKUoFKUoFKUoFKUoFKUoFKUoFKUoFKUo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1 Rectángulo"/>
          <p:cNvSpPr/>
          <p:nvPr/>
        </p:nvSpPr>
        <p:spPr>
          <a:xfrm>
            <a:off x="5724128" y="-47298"/>
            <a:ext cx="3419872"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468943" y="2495798"/>
            <a:ext cx="8280920" cy="1077218"/>
          </a:xfrm>
          <a:prstGeom prst="rect">
            <a:avLst/>
          </a:prstGeom>
          <a:noFill/>
        </p:spPr>
        <p:txBody>
          <a:bodyPr wrap="square" rtlCol="0">
            <a:spAutoFit/>
          </a:bodyPr>
          <a:lstStyle/>
          <a:p>
            <a:pPr algn="ctr"/>
            <a:r>
              <a:rPr lang="es-ES" sz="3200" b="1" dirty="0"/>
              <a:t>El aporte de los Centros de Investigación </a:t>
            </a:r>
            <a:r>
              <a:rPr lang="es-ES" sz="3200" b="1" dirty="0" smtClean="0"/>
              <a:t/>
            </a:r>
            <a:br>
              <a:rPr lang="es-ES" sz="3200" b="1" dirty="0" smtClean="0"/>
            </a:br>
            <a:r>
              <a:rPr lang="es-ES" sz="3200" b="1" dirty="0" smtClean="0"/>
              <a:t>a </a:t>
            </a:r>
            <a:r>
              <a:rPr lang="es-ES" sz="3200" b="1" dirty="0"/>
              <a:t>las políticas </a:t>
            </a:r>
            <a:r>
              <a:rPr lang="es-ES" sz="3200" b="1" dirty="0" smtClean="0"/>
              <a:t>públicas</a:t>
            </a:r>
            <a:endParaRPr lang="es-CL" sz="3200" b="1" dirty="0"/>
          </a:p>
        </p:txBody>
      </p:sp>
    </p:spTree>
    <p:extLst>
      <p:ext uri="{BB962C8B-B14F-4D97-AF65-F5344CB8AC3E}">
        <p14:creationId xmlns:p14="http://schemas.microsoft.com/office/powerpoint/2010/main" val="399536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5938791"/>
            <a:ext cx="1341197" cy="843009"/>
          </a:xfrm>
        </p:spPr>
      </p:pic>
      <p:pic>
        <p:nvPicPr>
          <p:cNvPr id="9" name="0 Imagen"/>
          <p:cNvPicPr/>
          <p:nvPr/>
        </p:nvPicPr>
        <p:blipFill rotWithShape="1">
          <a:blip r:embed="rId3" cstate="print">
            <a:extLst>
              <a:ext uri="{28A0092B-C50C-407E-A947-70E740481C1C}">
                <a14:useLocalDpi xmlns:a14="http://schemas.microsoft.com/office/drawing/2010/main" val="0"/>
              </a:ext>
            </a:extLst>
          </a:blip>
          <a:srcRect t="25548" b="70460"/>
          <a:stretch/>
        </p:blipFill>
        <p:spPr bwMode="auto">
          <a:xfrm>
            <a:off x="-4182" y="914400"/>
            <a:ext cx="9184694" cy="45719"/>
          </a:xfrm>
          <a:prstGeom prst="rect">
            <a:avLst/>
          </a:prstGeom>
          <a:ln>
            <a:noFill/>
          </a:ln>
          <a:extLst>
            <a:ext uri="{53640926-AAD7-44D8-BBD7-CCE9431645EC}">
              <a14:shadowObscured xmlns:a14="http://schemas.microsoft.com/office/drawing/2010/main"/>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9448" y="4872995"/>
            <a:ext cx="536853" cy="69501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50" y="3926943"/>
            <a:ext cx="571550" cy="73958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0085" y="4724400"/>
            <a:ext cx="627515" cy="61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001" y="5638800"/>
            <a:ext cx="570245" cy="57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data:image/jpeg;base64,/9j/4AAQSkZJRgABAQAAAQABAAD/2wCEAAkGBxANDw0MDg8PDg0NEAwPDg4NFBANDQ0NFBEWFiARFR8YHDQsGBonGxYVIj0hJykrLjU6GB8zPDM4NyktLiwBCgoKDg0OGxAQGy8kICQwNy00NTAvLCwsLC0sMiwsNCwsLCw3LDg0LCwsLTQsLC8sLCwsLDUsLCwsLC0sLCwsLP/AABEIAHkA3AMBEQACEQEDEQH/xAAbAAADAAMBAQAAAAAAAAAAAAAAAQIEBQYDB//EADsQAAEEAQIDBQQIBAcBAAAAAAEAAgMRBAUSEyExBgciQVFhcYGRFCM0QlKhstEVMmKCFiRTc6Kxswj/xAAbAQEAAgMBAQAAAAAAAAAAAAAAAwQBAgUGB//EADcRAQABAwMBBQQIBgMBAAAAAAABAgMRBBIhMQUTQVFhcYGhsRQVIjIzkcHwIzRSctHhJEKyBv/aAAwDAQACEQMRAD8A+tUgYCCgEFAIGAgoBBQCBgIHSApAUgKQFICkBSApAUgKQFICkBSCSECIQSQgkhAiEEkIFSB0goBAwEFAIKAQMBBQCCqQOkBSApAUgKQFICkBSApAUgKQFIFSBEIJIQKkEkIJIQSQgVIGAgoBBQCCgEDAQUAgoBA6QOkBSApAUgKQFICkBSApAUgKQFICkEkIEQgkhBJCCSECIQTSBgIKAQUAgoBBQCB0goBBVICkBSApAUgKQFICkBSApAUgKQFICkEkIFSBEIJIQSQgkhBNIKAQUAgoBBQCB0gYCCgEFUgdICkBSApAUgKQFICkBSApAUgKQKkCIQSQgVIJIQSQgkhAqQAQMILCCggaDB1vVG4UJyHtc9ocxu1lbrca81tRTNU4hiqcRlhYnaqGUWI5B7DQP/aqaq9Xp43VW5mPOMSms0U3ZxFURPqyR2gj/A//AI/uud9d2v6Z+C19X1+cD/EEf4H/AJfun13a/pn4H1fX5w9cXWWSvbGGPBddE1XS1LY7Vt3rkW4pnn2NLmjqopmqZjhnzTsjG6R7WN6W8hov05rrREz0U0fTItwZxI97qLWbm7nAi7AvmmJFMyWOc5gewuZ/O0OBc33jyTEjyh1KCR3DZPC+Tn4GPY5/yBTE+TGVS50LCWvlia4dWue1rh8CUimZ6QZI58NNPGip97TvZTqNcufNNs+RmFuyYw7hl7A+r2FzQ7b1uvRMTjLOUfxCHbv40W29u7ezbuq6u+qztnphjIZqELrqaI7RudT2Ha31PPkFjbPkZg4c2KQ7WSxvd6Me1xr4FJpmOsGYanL19/0xuDjwGZw2maRxMccTTzJuvFQ8vaPbWdvTPT9/Mbc5Me/hcRnEP3Nzd/y6rGJxkysrDKSgRQSUElAkCCBhBYQUEDQaDt19idf+pB+tS2fvtK+jT9n2NIFqW40pbDU8drHAxm2uHT0cvHdraKLNUXKI+zV8J/27mi1G+NtXWPkw1yF5maP9oi97v0lXOzv5qj9+EoNV+DU8O2knHnjxBR2tY3mAQ2XIdsDve1gkd8V6bVfbuWrPnOZ/tp5+MuRa4pqrnwjHvlz8+QeI+aGFry1wyInCjIZIi0xwN98MY+ftVa5V/wAmNVVVimmvZ6YxMTP5zKSiP4fdRHMxn3+EAtLWyEgDjcUy/d43CIc5jiPu8aXn/t10tZm7X3O6mcTdrxE+VPSMe6Pibad+JjimPzl6ux4xNHAGTRyMmjjkkfQdJ4r48bSKY0bHkFp6BWe5sUX6LdNMxPWJjxxHOZ5mY5xOY69EO6uqiapmJjyS5jsiSSZuO7Jc8vlkawmKnyG2Nc71EYYK8lBbom/duXZo3U52xmcYinicR7Usz3dNNO7E9enmWbA0SGBkLBEz/LvsmTgWfE9pPUnJl23/AEn0Ueviaqpm3OIsxE+2ZmJx7qYyzYnpuj78z+/zMOdMZMmZmyeVrYQHDxMMoEZ5+VQRSH+9TVamMXtTTOYiIpp+f/qY/Jr3fNFuevWf37EPjBYxjGDfLcrGMa0nfOfCAPIiCIc/LcVHVaqimxpojdj7VUZx09fLM/BtTMZrudPCHvLjMibcmL9HdI7xGR7pi/DiAkPI9AZeGPbSk1Ud1pZpt07aq5inETnmfX2Za2p33MzOYjl5aVCeNEHt4Rja6eWR1tex8Dg54aCAWOcHAbf5avn5FYs0fSIiiNk0RzGczVmMR04x456+hcrnu8zOYnp6YZ+i5AxzNnva12S8cONhoOfl5LuM5h9jWhnPyDSs6e7Ttu6mufszPH9tPEY9ssXKJzTbjrj4ywNLmLsps7/ERk47i98ZZIZXSPY59kdCCKA5AbVFarirUW65qiaq4qzETmKYxxT7vHznLeqnFuqMcRj388y+nFdRVSUCKCSgkoEgQQMILCCggaDme8eXZp73ekuP+sKfTxmtHc+64nStZ2gc1ZqoRRU2+NqvGkay7sH8guN23bj6HVM+Ex817QVT38NkvFPQMzR/tEXvd+kq52d/NUe/5Sr6v8GpHamLB08yanm5GSxsztgDPGGSvhMW5ga27Db9QLXtLdnfdiumn7WMZ9M5cGa8U4meHLw9rtAETccZmW0tl4wnMT+KH7OHzPDrbtoVXktp7Nzb7qaI2+WfXPnnqxGo+1uzy6p8GnSaa3JZkOfiYzJ5m5kTg+TbzLyeVOJO62kfBQ16WmqIs1U8cYjmMY6YlvFyYndE8tF2TyNK1GaTHxcnLmmEMx8Uf0dsTHN4ReDwwN1OoXfU8lLOj7ie8xz0zNUzOOuOZa97vjHyiIY3aDO0TT5uFkZuTNOwx8SOFscrmltU15bHy5ACrta6fs+IiJt0zEf3VY/LLNd+Z+9PybHstn6TqTMyLGyZ3SSN3yMn+ryIo2yGTfHbeYDzd8/K1vc0uzdup+919eMfJrFzOMT0aabtXoLmhhzs6xJI90gjdvkLmCOj9XVBooVXUpHZkd1FrZG2OcZ9/mzOo+1u3csiDWNG1CaVsOVmufsfkGIRhrGtiiDfDvj5eEAdfNYv6GN3e3I5xjOZjj3SUXpxtpn5NhjY2IHQMczOjY3iuO9+MWSbbnO8N514PKhyAVKzf0upqppondNHMfe48M5nr18U1du7biZqjET7Hs1uPkTl7mZ8f04viFvxuHGZg0ktAJINR+d1zWLOp0t29PdzmuYxPFXSPgV27tFMTVHHuPNw8NkgjY7My3wueJmsfEIXOc4FzZHEAXyaC1pugAsXruk09NNu5iNvMRzPvx/koou3JmqnxezWYmRkQb4psF26NrBEYRjzvY/e1jy0GjYNXV9Fmzq9Pqa4mmc1U5mM5ieeJx5s12blqJiekuzKtoUlAigkoJKBIEEDCCwgoIGg4rvjkLNImcOomxf/AECs6T8WEd37r4fi60W9TS6c0KcVPoHYCJ8wfmvBEZ+rhvlv9Xj2dB815H/6TV0xt01M89Z9PKP1drsuzOZuT7nZLybtszR/tEXvd+kq52d/NUfvwlX1f4NTif8A6C1Dlp+GD1M07h7AAwX83fJfQtBT1qeavzxhyuuaNj4vZ7Sp3RsGdlzSScUCpDC4vIafVu3Yp6K6qr9UeENaqYih76TlSY/ZbUrJDczMjgivpRLN9fBrgsVRE6iPSGacxbLsJlP07Sdc1aPlNWNiQO/C97gNw93EB+AS/EV3KaJ9rFrimZV3QdnMfUJ8zIzmtlgxor+uNsM0hNyOvqQATz9b8k1d2aIiKfEtU7szLveyPdzgYmV9Jgzn5JEc8boQ6It4crdpvZzpVLuprqpxMJqbcRPD5Z3nafi4mpS4WBCIo4I4GFjXPfunc3f1cT5OYFf01VVVvdXKvdiN2IfVj2Qw9MxMd0EAZmZLcXGmm3SOdIDtkk5E0L4Z6BcPtHV1Rp7lUzxjj38fqvae3HeUwWZzM39MAiHrvyZmMsf2Nf8AmuB2T/Cs3r/lGPhn54dDWfauUUKyJiyQOYaMEM8rT+GR22Bh+crj8Fr2JTs729P/AFp/3+jOu520ec/v5vTHxWGTGxSdsH1j5uZb9REwuNm/NxbZ9/qteybf0jU1XbkbsRnnzmWdXV3VqKKOGRg6fjSPhhZqTZQJGPjiDWGR4Y7eG3fOgOvXkuza0Wnovd9R15niYxGeOijVfuVUbKunsl2hVxCkoEUElBJQJBIQUEFBBQQUg5vvC0GbVNPkwsd0bZXyQOBlJawBrwT0BU1i5FuvdLWundGHB6J3MuY4PzJo5qIPBi3MjPscasj5LTV67V1Rt08RT6zOZ90YbWLNmmc3My76Ps/IwBjeE1rQA1rbAaB5DkvK1dkamqczMTPtl1o1tqIxESr+BTesfzP7LH1NqPOPj/hn6fa9WRgaRJFKyRxZtaTdE30I9FY0nZd61fpuVTGI/wAIr+st125pjPLhe8ju91DV885UL8YQNhihjbK+RrxRc4mg0+bivXafU0W6NsuPctzU10PdPqWW+Aalnx8DHa2ONsJdK5kI+4y2gN99Fbzq7dOdkcyx3Uz1dD277AzZWHgabpnAhxsRz3ObM54LjRF8mmySXEk+qhs6iKa5qr6y3rozGIeuid3pboc2jZT2NnnkkldLCS9jJRIHMIsCwA1nKvVYr1H8XfSRRinDh4e63W4RPixTY7cbJ2tnLZXNZMwGxubtv4K1OqsziZjmEcWqo4iX0vu77DRaJC8bhLlT7TPKBtbQ6MaPJo5qlqL83Z9E1NO2HF5fdhn5OrP1GZ+LwJMwTuaHyGTgteCG1s600DqrMaqiLW2OuEc25mrL6d2g012THHwi1ssEgkjD72O8LmFhrpbXHn5clydRYi/aqtzxn9OVm3XNuuKoc27Rspz2vOGze3kJDMzYOvPlz8z5XzK49PZF+KZtxdjbPWOf38V2dZbmrdt5bjE7OfUztmeDPkta0vYPBCGm2tZfWnc7PX8l1tPpbdi13UcxPX1zwp3btVyvfLT5Wh5TqbJixzbSakZKGMPlzB5gH8PMe9cyjsq9ZqmbN3ETx45wtzq6K4jfTnDdaLor45Bk5DmmVrXNijjsxxB3V1n+ZxqrrkL9Sr2i0NvSxO3mZ6z+kenzV79+q7PPSG8KuoElAigkoJKCUEAoKBQUCgoFBQKB2goFBVoC0BaAtAWgLQFoC0BaAtAWgLQFoC0EkoESgm0CJQSSgklArQeYKCgUFAoGCgoFBQKCrQO0DtAWgLQFoC0BaAtAWgLQFoC0BaBWgVoESgklBJKCSUCJQTaCLQUCgYKCgUFAoGCgsFAwUDtAWgLQFoC0BaAtAWgLQFoC0BaAtBJKCSUCtBJKCSUEkoFaCAUDBQUCgoFBQKBgoKBQMFA7QFoC0BaAtAWgLQFoC0BaAtAWgLQSSgRKCSUEkoESgklArQRaBhBVoGCgoFAwUFAoKtAWgLQFoC0BaAtAWgLQFoC0BaAtAWgVoJJQSSgRKCbQIoEgkIKCBhA0DCCggoIGgaAQCAQCAQCAQCAQCAQCBIJKCUCKBIJQJ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9"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1" descr="data:image/jpeg;base64,/9j/4AAQSkZJRgABAQAAAQABAAD/2wCEAAkGBxQTEhQUExQVFRQXGCAbGBgYFxscHBshHh8YHRwdHBsfJCkgIR0mHx0fIzEiJTUrLi4uHCAzODMtNyguLiwBCgoKDg0OGxAQGy8mICY0Lzc0LTQvLC80MDQ0LCwsLCwsNCwsLCwsLCwsLCwsLDQsLCwsLCwsLCwsLCwsLCwsLP/AABEIAQIAxAMBEQACEQEDEQH/xAAbAAACAwEBAQAAAAAAAAAAAAAABQMEBgcCAf/EAFAQAAIBAgQEAwMHBwkFBQkAAAECAwQRAAUSIQYTMUEiUWEUMnEHIzNCUoGRFTRygpOhsVNUYnN0krLR0hZDY7PBJIOitMI1RZSjw9Ph8PH/xAAbAQACAwEBAQAAAAAAAAAAAAAABAIDBQEGB//EADoRAAEDAgMGAwcCBgMBAQEAAAEAAgMEERIhMQUTQVFhcSKR8BQygaGxwdFC4QYjMzRS8RVicsKCU//aAAwDAQACEQMRAD8A7jgQjAhGBCMCEYEIwIRgQjAhGBCMCEYELnnynZ1OWbLoVhHtFK7NJLIUsC2ghbA3O9/x8sVTTNhbiIJ7KTGF5sFmKig/JMorKOOCy0ziVJJ5LvujXQHVc+DoLDfGZQ7Qc8lslzc5Zad0zPAALtXYsvqeZFHJa2tFa3lqANv342ClFYwIRgQjAhGBCMCEYEIwIRgQjAhGBCMCEYEIwIRgQjAhGBCMCEYEIwIRgQjAhGBC5dx9OmYmanpqOKeRFaJqyXSqxN3WNtJdmU3vpsAe+Fqisigyec+SsZC5+ihz/JpGmgnFLT1iRQsjQTNpuSUIKEqVuNNrm3XGNs+tihLg++ZTlRC59rLf8K55FVwB4lMeg8t4mGlomW10IGwsLWt2Ix6EODhcG4WeRbIpxjqEYEIwIRgQjAhGBCMCEYEIwIRgQjAhGBCMCEYEIwIRgQjAhGBCMCEYEIwIXP8A5R8yniqaZFlqoYJEZS8CIbys8axqzOpC3Ba3Te2Kah8jGYo7Zc+SnGGl1nJNksLRQrHCavloWAvHTk3DNquTuTqvc+ePPTEPeXSYbnq5PsBaLNv8ld5k/nV/sqbFWGP/AK+blO7uvyWazmolp2nlp5q9KqUhAiRwkSSrHqQFFUk+AgkjtbfbGtRSy5RsDcPcnK/VKTNbm43uu3xE6RfrbfGslV6wIRgQjAhGBCMCEYEIwIRgQjAhGBCMCEYEIwIRgQjAhGBCMCEYEIwIUNXUpEjSSMERFLMxNgANyScCFgc94hevp5Yo8vneCRfDI8scLEg3SRFa7CxAZSwHbbCclfTMdhc75XVzYJCLgJHwrnkwLxVMTpMo1yx2u2+xmjAvrjY7sFuVcm2oN4caqp2OAfG644H7HkRwvqE5E8jIjNPqvPECsY/GVBJJusaAdTJIRZQO43byBwoymcSMWX1PYegrnSC2SzXC9fUNUe2exSTxqp9nZ5EiuZL82bQ12GpQFUdFQWub3xtwz09KMLnZ9M7W4fnqkXskkzAyXR+HOKo6l3haOSnqUXU0MtrlemtGUlXS+1wdj1ttjRjlZK3Ew3CXc1zTZwWgxYoowIRgQjAhGBCMCEYEIwIRgQjAhGBCMCEYEIwIRgQopapFZVZ1VmNlBYAsfIA9fuwIUuBCMCFhuJs9kqZWoqNyiobVdSp+j84Yj/LHu3+7B+1aylbVtp2f9joPuVdDEZD0WZz2rqkjgoKjVUU8tTEqVBN2KK4cxTju3h9/6wBvvfC0e0BNTvIycAf9hWOpyyQck7rCnMmM9ykUYcLvYLZizAd2upHmAFta++IzFgbg1J+acNrm6r1NCgWneZpUmTVy2j1O4DA3QkKxZQtgSRuVB64m2Rxc8MAIOt8h34WXC0WBOqirIYJV5c0tU8bMoKyROqMdS6VY8pdi1ha4ve2JNMjDiYG3HIgn6rhDTkSVdlhQyyia9tOtH1FdKABWCkEFCpGq4t743NjaoOdgaWc7HqfupEC5ulua1M0S5bVJC81QkgBUbMVkikDhiBZRfSSTsCBh/Z8rIp5ATZuf1VM7C9jeaqTcU19LE1bLUK516ZqV42CI31Y4mUFk2Is7XDXUk740Y67eTbsNy4G/DmlnQWZiJzXQ+HuL6SsVeVPEZDGHaLmKXS4BIYA9VvY+RxoEKhOaWpSRQ8bq6m9mVgwNjY7jbYi2OIXirrootPMkSPUbLrYLc+QudzgQrGBCMCEYEIwIRgQjAhGBCMCEYEIwIXl3ABJIAAuSdgB5k4ELlvstLXzZhUzKskBZUhqHFgESNQ3JZvdVZNRDrsSSd7YuY0EZqDib5KdYA4VZM0q57CwSKQKxA23WBRIx2sScGFnNFzyVRkrIZhTUklRHBUREs9Qzs8WhlDtCJDr1MHUWOwO+Eq2qZTsx68u6uhiMhspVr46an5dMhCjwwswusrX8Wkg3eS5JAOnmEGxtdh5wxPmkxSnv078h9OK0cQY2zQrz0606vKWknZBYa21aNRGo3A8Kk+JjvpUEABVC4qDnSkMsGg/P1w6qVg3xaqXkcuMkypzZCLyPbSx7IAT9Ha4Cg3sSdySTHFifYNNhw5de67awvfNUKGHVIURRDpQajrd2A1yI8cRbZF1RDxDtbwggEXSOwtu7PPLIAaAgnnqoNFzYZK5mNIUjduYXUK2tJjdGW1yDYeEi3vb97g9qopA5wFrciNVNzbC91FlxAk+rGNlIdy8kjaFbSGc30Jr6C5LX90X1TluW8T8LAZ65cTZcbqvYqUpW5bN81p1KNyY97abDfQTsg638IBsAI4DO3GBn9evfn5rtww24Kakpi5leVAElVV5bWNwurxOOmpg1iN9kXfsIvfhwtYcxx/HRdAvcniue57lMM0CNFEvzcviUIqiNTINAIAGxRWQ7klyAfNd2jke2cMedbfHn65JGYAsJCs0tM0Or2aaamDG7LC+lCel9BBW9rbgdseqdTMPRZImcFDWQNK7yVTmrk0BV5iJcIL2UAAC5JPisLnriLIGMvfNddIXW4LqPyW5gsuXQLzNckS6JAb6kYdEYHe4FhfuBcYzHCxTQWtxxdRgQjAhGBCMCEYEIwIRgQjAhYDj6pWSqp6apfRRtG0hF7CeRCtomtuVCnVoHvG3W1sTYBxUXX4L5znkdURABEysIzYKhWzJziAbMNmECeIWXUyarYmSX5DRRybqpmkaQs0i1MwLEao10RMy3VhoRgdI0kaprrt752xwYBqu+IrP5l7OGiZFp4I+Zon5ckZkKuGXQ/KDKAZOXfxg9u+E6/wAcBwDMZhXQZPzKbz1KzGOGIsFO8hVWWyKPdVrAAsSo2306rWO48u1jo7vfrw781qEh1mhVIEie3s8IgkKF4JAiKsgFtjpN9But1axIa4sRdbCXt992IcRnl65hRyPuiy8Uc9MpUsr6GiBBkCmOJZfFy/NQdJG4t4Qtx4Vx17ZiDYi9+Gptlf13XAW8V5jDxiORVREuwjspQWZz4JSST85ZWEhtZ7XHisZHC8lpNzx8tR20I5LmYsVYr64yhUEbgE7o4KGRhvo/qwd3k3W1gNWrFccQju4kd+Q59+Q1UnOvlZeLIDMk8aSTOQtokKtKpVfEAzbWZmBbUANNyQRjviIaYzZo5nT1y6rmQuHDNV8pljDTVE2vSqLLG8gBPLZT85YDZtimm1wFHd2LTmDy1sbLZ3Btz5ff/SGWBLimlvaXdWtyY2A07MJbojgntyxqHh7kb7bFf+i0Ee8flnbzU74z0WFzqp11E5hYLCzRk2UeNogALX25YIuOhJFwbWJ2qTFE1j3DxC/z+6cp9le0tLnmzTpb69l6yeAezyPJVAOjNq16SFtZh4bh9LKRZyxAa6nscbkVbIRdYFZQiCUxnh81Zq6GKJ0li1skyWErXIbSx0AvYJrYHWVFraioFksGKWS7yXHMpOZtmiyiWSSCTnwTNBLYKWADK4v4VdGBDb9O++xxdPEwjE42UI3uGQF11DgzihKmjppJpI0nkUhkJCkuhZHshN7alJtjMtyTa0qsCLjcHoccQvuBCMCEYEIwIRgQsd8qF/Z6cXcK1ZCr6HZCVZipGpSDbfzxVO4tic5uoBUmAFwBWcrckyxCVnEOq2oiaYk238RDuTbY7+hx5ttXWvF2lxWkYoRqAvIyCmu4goYlZG0iRSsbqwAIZHALKwuCDsbi+OiplZhc6U87WuuGNpuA1WaKeUgUxQRug8SRuRzL780ygXjiJvci8jPrAtpLH09NUiojBYsySPdu8SvGjuwhtHMyoXZZH5cESgi1owHAJYnSWDNZXJc2sbzhZ1UBdypZ3mTvTSNGEsic1eWsk4PLtIvzi6IlIZR0Z8QlvIwttkQutAa4G6uSzTxlXd45Ir+PREylQQfGLu1wDa4t0JPax8WGxvu1oIPC5+WgWyS4ZnRVIdMIjYzJJHGhWBEA1NcDSL6jrYKNIIAFiSfMWm8l2hpBOp9aKOTc79ktlzeKjA11dKrCGNGUkuwKcwkiNDqIJf06YuETp9GO1J5a259lAvDOIS9+MKZ2DPVxbbgyAsoItusEe3a4aRyynsMXexSNFgw/D8n7BQ3zTqV7qeNKWW2qqpbqfCAJ1JP2hKADGT5ANtcEm+ItoZGaMdn28rcfkumZrtSFNScbwE6DWQ7j/ejr681CE/vKpxF9A8eLAfh+Dn810Tg5XVytssUM8brOEEKSLGdQcKwsYwCd9Te738F76LGEV3OcxwIvcjpfn6+q67QEZr3Lw/KEkWjqAkUqbeY8ARCkgBsAoQA2vpUAG/iHG1URcDMy5H54/FdMTrHAdVjJKd4fmXULKi2076TbYMptuh8x8DYggajXtkGNuh9ea9PS1AkhAZbEBp64JhlWZKIEpaqIGBnBndJD0JGt+XoGomwBLMxVQdAFgMOMmbk0LAq9k1NnTOIcdSvFfmOuJqaAxpT6FQmNVJJ0IZAH3BQOSoHUWO9rAEsxYbBd2dsplTFvHkjlaye8BZf4TM/jZCUj3JsFA1N4iTrYkrck2C7EXOMra9c+XDFoLZpdtE2nkeNSOKzlTwtHSUlZUZjHFKXJkAQNrV2ZtK80dFJK3I263uOsm1ZmlZHASLc9COyoMQY0ueuwfJ9l1RT5fTQVWnmxppOk3AAJ0C/mFsNttsbhSS0OOIRgQjAhGBCMCEl4wypKmlkRzIoW0gMRAcNGQ66SQRe6+WCwOR0R2WDyBSuXwuWaWapjjDPKzOCZPME+6oc+EWvbzN8eVmOKoLdGtJ06flajRZgPEqxHTJAeWlVKrk3JcB0LNYAOdNhfay6lY7WxwvfL4nMBHTI/D/RXQA3IFFVRvzAkLWqQOZJOdtmuum1js2iwWxCaAxuVUNfS1joDvdG6W9cvmq5YQ/w8dbr5SQPKLcvlKDciUEojX3srG88otvUSXF7FLgkY1J9qxRtG78Tj8u6WZSvcfFkEnzbiegR+XaTMaj7KjnbjuP8Adr8Ixt5YSIragYpH4W+Xr4q7+THk0XK983OardVgoIz9o8yW3wsV+4hThe1DDqS8+QVn85+mSih+TCJ2MlVUT1Dn3uiKfuFzb78ddtZwFo2gDzXBSjVxumS8IZXT6Q0EILGy81tRYnsocm59Bin22rlvZx+CnuYm8Fakhy6BxEYadHIuEEAuR3IAXceoxBpqpBiDiR3/AHXTu2m1lcpqWklTWkMTJcj6EXupII0lb3BBFrYrc+djsJcQe6mGsIvZKI6LKJyFWOiZmJAAVFYkdQBsxI/HF5fWxZku+qrtC7koav5MqBzdEeFvtRyNt8A2ofuxJm1agakHuEGmZwyVePhfMaUAUdfzEUWEVStwAOwcXIFugAXEzV00v9WOx5hR3UjPdd5qpmnEcipy81oXRR0qILOinprBvdPhckjax6Ytipm4sVLJf/qUCd8Zu4WPMKnlGXyVCa4HgnA66JLN96MBpv1sxGGJZmRGzwR8MvNbsW2GOaLtvztZVzQvCCvs8yAXNhE2kXNz4x4Op87YmJWPzDh5+ir2V1LEyzchysVsOBWZUaJmBsNexB0l5JwwvsbeEWuP/wAZe0ACQ8dvIBYW9MkjnHjmneb5VDUqqzosiK2sBulwCLnzFidjthSGaSI3jNiUPY1w8SvfJehGXoRfltJK0Km/hiMj8oC++nTYj0Ix7GPFgbi1sLrHdbEbLWYmuIwIRgQjAhGBC5rnGcS1pnPNkgoY3MSiE2lqXDaG8fVU1+BVWxY3JIFhjNrK50bxFHbFzPBMwwBzcTtF9pKVeSKVI2gMSq0QchraTdDcMbgMoBF+noQcYbnEP3pOK+vDv8tE6BlhGS+C8hlVeWHkW00Et9jpCa1I95Cot0s2kbqQwxKwbhvew0I87Hr9FzW9vJJ884thpahEUvUTpCY+XGLs7sYyoJFwCAjE9SNYsDfF8NG+aMk+EE3z4DNQfMGusMyoV4ercw8WYSmCA7ilgNrj/iPvf4b/AKpx32mCmygbd3+R+y5u3yZvNhyWiymnpKV1padFjcoWsqm5C6QSzn3jdgLEk7+W+FJXTTN3shuPXBWtDGHC1VuJ85lppqT3PZ5phFIdJ1qWHgsb6dJN73HQYlSwMlY//IC45IleWuHJVOOaaWLl10JdjTtqkh1sUkj6MdBOkMouQfiewxZRPa+8D/1aHkVGZpFnjgrs1SlTPQmM6o9L1IPbZRGt/I/PE281PliAYYY5A7XJv3P0XSQ9zbd0t4hd1zahMaqzGGYAM5QdPtBW/hi2nDTSSYjYXHVQkvvW2WopahxEXlRY2GosqtqGxbcNZb3AB6DrhJzW4w1puMlfc4cwuYZUgqMrpqEXSpqJDIjMpUKFkMjSIxsGITaykt4uwuRty3jqXTH3Wi3ytY/Hmkm2dGGcSt3xxXywUUssOrUum5UAsFLKHYX2uFJ3PTr2xlUUbZJw1/rkmpiWsuFZyeNW0SwzvJA8dwHcvckghgzXcG1wVvbpsCMQnda7HtAcDwyXWDiDkvFDnqzVNRTCNiYNOt/CU8a3ANyDfqLAHp1x19OWRNkvrw4oa+7i22iVZvwFA786mZqOoG4eHYfrILCx9LX73xfFtGRowyDE3qoPp2k3bkVSg4qqaF1izSO6E2SriF0P6ajofgAf6JG+LXUcVQMVMc/8T9lESujNpPNXspzVVkJiZaiOdtXMVGVgxZVHNckgjRe1gu0drbjEJYS5tnDCW8L9OHx+q619jlndM62YVKsoNqWx5soJAdbG6RkG+m3vONrbLcklF42mIgn3uA5dT9h59bHHEOiW5flfKKClaqoWIvEGlMkTWF9LxM7jpvbwm17HY20GbQnZm5wcBqNEuYGO0FluuDs9aqhbmqEqInMU6LfSHABul99DKQw9DbqDjdY9sjQ9uhSLmlpsU+xJcRgQjAhVM1zGOnhknlOmONSzHrsBfYdz6YELm/CrTQ0yo1LN78jKNUOrS8juuoGQWbSwuPPHl63dSzuc14z7/hacOJrACFZqCeZLKVkSMwMsmvaxFtAj32JBe+nqdHfFTR4WsBBNxa3zv65qR1J6LH1uYTVbijoyJyqjnTTokiQGwB0OVuzXvu2ok9L2uui2NkAMsotyAJF+4VBcX+Fma1HCvDFLQaUSzVDqSXa2tgLatI+qgJHTzFySRjPqqqapBccmjy/cq+ONkeXFeM94gqqapCLS+0QuhdeWbSDTYOAp2ci4IAsbN3sTiUFNFLFiLsJHPTp2Q+RzXWtcJdmHFlLOEZHMNXTtzFinHKdtrPF4vDd1uAAfe0nti6KjljJBF2uyuM+x+CrdK12YyITbjGlWsy2UxG94xLEw81tItj2va334WpHGCpAdzsforJRjjNky4fzIVNNFKRu6AsCOhI8Q37Xv91sU1ERilLeuSmx2JoKX8L8NeySVGliYmI5KfyakszKPTWx+4Dvi6qqt+xuWY168PooxxYCeS8Z9lReqgqVqooWhVlVXj1A6xZtXziHp5Wx2CXDE6MsJv65Fce27g4G1lPI4kgliesgMkoZdaBQEDLp8Kcwnbrux3JxEDDI14jNhw9BdvdpBcqk3C5ehgp0lAlp9JhnUdGToStzswuCLnr3xYKrDO6RzfC7UKO6uwNBzCv8AtsynTUQXRohqMQMq67sHXTbXpIK2uLe8D2vVu4znG7O/HLLh0UsThk4JTwrAcvoJ3mBSNZJZY42ILJH9RCQSNRtfr1fzxfVOFTO1rMzYAnmeJUI/5bCSrPyeULJSCWT6apYzyH1k3X7tNtvU4r2hIHS4G6NyClALNudSqNBUS19dJLDK8VLTAxIyW+ekNi5IIIZF9R5EHc4ue1lNAGPALnZkHgPyoAmR5IOQTqgrhM01JUohljA1ra8cqN7rqrX2PQqb6SLXOxKskZjDZYybHzB5KxrsV2O1WRzrhGWiLzUKiaBh87SSLrFgQ2pAb6iCLi9yO2q9saMNYycBk2TuDhl5qh8RjzZpyTTJM3SqWZoJWlZ6aypIUurAya15YtGLAx72swtckb4pmhMJbjFgHai/SxvrzUmODr2PBaCnqWRFSOCpcKLamKX2+0XcMT62OE3MDiXOcBflf7BXB1hYAr7wHWlKysinjeKWofmxXKsrxxpFHYMpPjHUg/aHXHpNnvjMAaw3tqs6oDg8kjVdAw6qUYEIwIVPOcsSpglglvolQo1jY2I6g+Y64ELl1TSSR1VVFUTe2x0sCFEeNUDPJrKhgLhnsgAY9NewHfFrIGQlrYsi45np+E7C9zwS7OyzssL1shoqXSqRsTU1AZpFS7MeVCWtcgHTqAUm3ZRuYxTt30mp0GQv1KLF5wN+JWrqKumyqGGJY2SEuEaS11Un68jdSTbr/AADGc1ktY5zic+X2CvJbCAAMlfz7J+cFlhKpVRnVDJbYm1irkbmNhsR8COmKoJt2Sx+bTqPv3Cm9mLMaqjWVJqqMTouiop2LhGO6yx3EkRPkw1JfuHBxaxghm3Zza7j0Oh+GqiTjZiGoTV6aGsiUzQalYAhJoxqW4vYg7qR0xRifA8hjvIqdmvFyEqpM0p4V9loopKkpccuLxolyTZ5XOhd77Ekjyw9HQ1NU7eOy66Kh08UQwhWxRZhN9JNDSL9mFedJ8DJIAgPwQ/Hy1YNiQtzebpR9a8+7kpBwfA30z1FQf8AizyW/uIVS3pbGlHRwM91oS7pnnUqVeD6C1vY6ax2+iW/42v9+GMDeSrxFcwy3hunjkql5auEqJI11gNZVNlG/f16nF1NE0gki+ahK83FldGRwA3WMIfOMlD+KEHFr6aJwsWhQErxoVcp5amL6Grlt9ma0y/C7eMD4NjPn2JSyaC3ZMMrpW6q9JxHrTl19IssZ6vEOYvxMTeNf1dWMWbYU8BxwOTrK6N4s8JvXsauhdMvqI7ldAY3JAtbSTfUjW2uwJHlffGOwbmcOqGn19U47xstGV8yrMaOipo4XdablpYpMQr36sQOjkkk3TUCTtgmimnkLwMV+I9ZfFDHsY2xyVPhRJKmtqK9kaOJkENOrAhmQHUXK9gW6fE+W9lUWxQtgBub3PfkoxXc8v4Js/FNP7RHTIxllcsPALqukEtqf3bi24FyCRcC+FxRybsyOyAVm9biDQs9xfwkyye3USLzlOqWEjwzDuQO0nqLE9Rv1co60Fu5mOXA8v2VUsJvjb5KDK6yOrhneBAJXjkeJy7GWGRFQcs3HhsSCCp8Y1Egb4slY+J7Q85AgHIWIPH1ooNIcDZbzgLJNSw18tRJUyyU66Cyoixq4VmCogtqJAuxufDbG3FTxwAiMWSTpHPzctni1RRgQjAhZKs44VZpY4qSpnEL8uR4xFYPpVioDupNtQubWxTLURRODXusSptjc4XAXKM1zCetmamhZRU1c3OqmRtSwJGFWOPWuzFFUFiPrWA67JyPbiNRIPCBZvXrbqrmtNt23U6ro2QZNFSQJBCLKvUnqxPVm9T+7YDYDHnZ53TvL3LQYwMbYKzmNDHPE8Uqho3FmB8v+hHUHscQjkdG4PbqF1zQ4WKyuSGsob0rQSVcC/m8sbRhgvZJA7KBp6X6W/doTCCo/mBwaeIN/MWVDMcfhIuOCaCpWjjeSf6WeUvy4gWZnKqixxjqxCooJ2BN2OkGwqETql4ZEMgLX+581IuEYLncUJk89XvWkxQnpSxN1HlPKN2/QSy+ZbHo6PZUcFnOzcs6arc/IaLRUtMkSBI0VEXoqgAD4AbY1QEoVieIeIKmOqmjjl0ohUAaEPVEY7spPVjhGoqHxvsFv7L2VDVwl7yb3tlbp0Wq4dqmlpYJHN3eNWY2AuSN9hsMOMN2glYkzQyRzRwJTHE1WuVw/TVn9rl/xYYpfcPdVS6hWMMqtGBC8u4AJJAA6kmwH345cDVFrqrJTASB43aCe1w6eFiNveU7Ov6QIwnPT09U3C6xV8ckkRuFosm4tOpYa0KjsbRyr9FIewN/o3Pkdj2PbHkdobGkp/FHm1a1PWNkydqmVdk0lQZFnnfknZUi+buCOsjblmB7CyHa6noM1lQyMAsbnxJz8vV0yYy73jkknCUJlrqmQ6OXSKKSLQulbg6pCEGykbA228tsNVbsMDWjV3iN/kq4hd5PLJaPPs/gpFRp5AgZgoudzcgEgeS3uT2H3AowU0kxIYNFc+RrNVjuMsoakmXNKMXCsHqI1PhcEEFxbbdWNz2vq+1jTpJxMw00uvA/b12S8rMJ3jU/4I4q5FPyoKeWrgDsad4Wj8KMS3KmDuCjoSVHYgC2NRtWxjQJjZw169QlTEXG7NF0Dh7OUq4BMiugLMpVwAysjFWU2JFwQehOGwQRcKlMsdQjAhYH5S6HL6aGWtngV5TZVTW6rNIRZA6KwV7AXNwTpU+WOWBzIRnoEl+Trhn2Sn1SKBUTeKSwA0jqsYA2AF9wO5PYDHl9o1e/ksPdHq61KeLA251VRuJq6F51lpY5kgPjaKTltoILLJoe9wRceE9VYdsWeyU72tLHkX5558lHeyNJBGiZ5XxlFNIsJhqYpm6RywspsOpvuoA8yRiiWhexpdiBHMFWNnBNrG6YZ5m4gCqqmWeQ6YYVPic99/qovVnOwH3AwpKR9S/C3TiV2aURtuV9yHIjGxnqGE1W48T/AFYx/Jwg+6g8+rdT6ezpqaOBuFgWLLK6Q3KcTTKilnZVUdWYgAdtyduuGFWqn5Zp/wCcQftU/wA8cxDmu2K53xBOr1lQyMrqWWxUgg/NRdxtjKrD/MXsv4f/ALY/+j9Atfwrm1OtHTK08KsIlBBkQEG24IJuDjSiIwBeTqR/Of3P1TqnzKFzpSaJ28lkVj+AN8WXCosuaQ/TVn9rm/xYZpfcPdVS6hWMMqtGBCuZDFG9TGsr6RtvqsRdlGoHqDqKR6hYjnXFjYhCtJyCYgAzK1fygZZTx0+pQsbAOwA6ErG7a7dNQIXxdTfRezkFJpIcCFeRcZrCzwq6lWAZTsQRcHG2QHCxSF7aKzkOfNSMsNQxamY2jlY3MR7JIe6dg56dDtY48ltfY1rzQjuFr0lZfwPTLNZfyZARSwPK083gF/CJJSAOYxN9JPQ/AEjY4xoh7W+8rrYRn2HJOuO6b4RqpOHeFSkntVY/PrG+sfciH2Yh2A8/j0ubxqKy7d1CMLPme67HFnifmVLw/Vg1NdSAAxwshUdQBMmpo/gGDWHQBrdBbEahp3cc3E/bihh8Tm8lmcm4cpKXMzS1Mf8A2eq3pZQ7xsjbXhLoykg3sAT10d2OPQUVSKmLxajX8pGaMxuy0Xa8sy+KniWKFFjjQWVVFgO5+8kkk9yTh1UK1gQjAhckzeo/KecaetJlxtbs856/HSR92g/axnbTqN1FhGrvRTFNHidc8FPXcXrT1BjqopIYWIEU5F42PfVbdd+l+wubYxWURkjDo3AniOKdM2F1nDLmpeJaZXSOsjAl5PjKqbiWMEMy7bMQQJEvtqUeZxyme5pMLsr/ACPrIokAIxjgmuYZmkMJnkDBVF7W8ZJsAoH2mNgB5kYXjhdJJu25qbnhrcRUPDmVuC1TUAe1SixA3EKdRCp9OrEe83oBj21JStp4w1qxZpTI65TwYbVSScaUryUciIhdi0RCgXJCyxsdvQAn7sUzNLmEBM0cjY52PdoDmsJ+R6j+bTfszjM9ml5L2H/M0X+XyP4VV0KsyMrIymxVhYi4BG3wIxU9jmGzk9TVMVQ3FEcu1lNT5dNIodIJWVhdWCbEeYxaKeUi4CSdtejaSC7MdCnfCeVzJVxu8MiKA12ZbDdSBhmlhex93BZG2K+nqIQ2I5g8rcClUH01Z/a5v8WNil9w915eXUKxhlVowIWu4K4cjmgkmmXZ2tGbkFVj1KWB7amLg9VdNN7gkYyamTE/snIm2avXBdHS1T1B1NKqMFRHWNQY7HRJaNV1KzayobZdIIAIvilzS3VTBB0WRnpWheSFjdomKEnqQLFWPqyFW/WxrQPxsBScjbOUcsYYFWAKkWIPQjyOLSARYqAyV7hev3NBUEsjKfZ3JN2UbmMt11p1Vuth5rjxm2Nnmnk38Wnr0VtUdQJG4HaptXQ5iF5cElM3YTShw4HmUUFGb12BP1RjIY6lJxPB7C1vPWybIl0FlPwrw8tHGw1mWaRtc0rdXb/oB2HqfPEKqpM7hlYDQclKKPAOqj43yM1dKyJtMh5kLA2IddxY9r9L9r37YlQ1G4lDuB19dFyePGyy03yecS+30MUx2lHzcwta0i21bdr3DAeTDHrlkrS4EJHxtnooaGoqdtSJ4Ae7t4UFvLURf0vjoQue8NUklHQQogDVdQ2o8y5HMca2aQjeyIN/Mra92x5epeKioc5x8LfWXcrSjG7YANStW0AeMpKqOGFmW11P3Ht6HGfiwuuwkJi1xms5lHCyQzh6Wd1pW1a6cNqj1gi2m9ytje48wAdtsPS1jnstI0YuB4qlsIDrtOXJW6dfa6wsd6ekayjs89tz8IlNv0mP2cbOxqPAzeu1P0SdZNc4QpKqUzsLrzAxYRRFtKFU2aWXrqUkiwswsybXJI7PLNVTmCF2FrdSoxsZEwPeLk8EPkWnc01LIvdI4gjW9Cx0v8Dp+PbHHbLna3+XMbrraphPiaF7yyjmRxyo+THvrWUpY3NwY44iVUjcX8Nx1BPiDdDFUxgiUgjz+aqnfE73AtBjSSy5nxV+e1H6Sf8AKixk1n9Rey/h7+2P/o/QLa8H/mNL/VL/AAxpRe4F5Op/rP7n6pvixUrlKOBLWkmwFXMST28WL6cgMJPMquUXcAE1y7I5HYvJC5jZRpBnaNgR30qehHZrEEdNzbzu0NstL7U8hFtcrj4LRp6I2/mNVuo4eB0osMivIwRG9qc6S31tOrfSoLkeSHC1NtGqmkDN78grJKaJjb4fmtTxRtEmX06Xj5YEoV9GmKxVUDdQXsRt9VX6EqcNVtUIW62J+KrhiLz0SHL6RqSVaiKFxp2kBqGk1Rm2sBTe7CwYWsSVAvYnCUG1HukAlkuO1lc+lAb4W2+KYcZ5PHJURThTIs6abrO0Y1KC6EaTZiyFt/KMY0KyomhjxRvwjjldURRse6zhdZ2u4ckJTkwlQDdi1U7E26AA3Fj1N/IDvhSl20WPvPIXDkAArJaK4sxoCT5jSs2pDqimjIZSbXRhuji1wRcdRcHxDzGPSskhroDgNwfWazS18Ema3HDWbiqp0ltpfdZF+y67Ov47j0Ix8+q6Y08pjK9BDIJGBwSviHito5xS0kBqam2plB0pGD0Lt2v1tt1G+4Bup6Nrmb2V2Fv17KMkpDsLRcq1lua1Ssq1sCR6zZZIpNaaj0Vwd1J6A7gna4JF4SQxEEwuJtwOR7hda92jwq3CM3sWdT03SGuTnRjsJVvrA7bgMx/UGPQbNn3sAvqMkhUswv7rqmHlQuZfK3J7RU5dl43WSUzTD+hEOhHk3j691GKKqXdQuerIm4ngL5xXXmmeCqKs8MetJtIuUWTRaS3cKUAPoxx5mljEzXRXsTYj4Xy+a0pXYSHcF6bjWg0axUxtfoqm8hJ6ARjxXPS1sc9gqMWEtI+nmgzx2vdRyVT01HLOyWnlYssffmSkJCh/pAaA3qGOLGRieobE03AsPLUqJdgjLin2Q5YKaCKEG+geJu7Md3Y+rMSfvx7VrQ0WCxXG5us8kF4EiawJp3prt7qyjSuk+jldvPSPtC+HRWbUTROyJ0+f5T0+cbHjQJjSZfSyLcU8II2ZTEmpG7qwtsw//dsYMzqiF5Y9xv3KeYI3tuAFI+TUoBJp6cAC5JijAAHUk26YrFRMdHHzKkY2cgpOHqZFErxoscbsNAVQoKqoGqwA946iD3XSe+PY7NikjgG8OZzzWPUva5/h0WJ4q/Paj9JP+VFiit/qL1f8Pf2x/wDR+gW14Q/MaX+qX+GNKL3B2Xk6n+s/ufqm+LFSuWUJUVUxf3RmD3v/AFgsT6BrH7sL1YeaGTBrn+6shtv23W5qqZpJrPzBFywV0SOnju2vUUIPu6NPb3/THiGPDWXFr34i+XS/zW2Rd2ei+ZPUNG1RNKGkWlPKg6apnkVGt5al1LEG9ZL9zjdoI444zOcrjy/2kZ3FzsHJRUVVIoJeCZpXbXIwEXiY2G3znugAKoPRVUb4yKp+/kLy8dNdPJNxDA21lY/KL/zaf/5X/wBzC+6H+Y+f4VmM8l5oXeSGWlEbo0fz9IH0i+kgtECrNYBjp7eCUACynHoqV7amAxOIJtb8FZ8gMb8QCowRvJTxzq8rTSBXWzsEGqx0mO4TQoNjcFrDu1sYpc1shjIAaL8M/PW6csS0O4qpxgV50IHvBHJ+BMem/wASDb4Njb/hkPxvP6fukdp2wtHFLuF6rk1pTolStx6Sxj+LR3/ZjF38R0t2iYcNVDZ0uZYU/wAkp1Srrrgc15Ek9THy0VT8A6yD/wDuPNzuLoY+QBHxv+LLSYAHuVziGCSSnlSIfOMtkJIAVuquSeymzbXO3TFdM5rZQ52nrJSkBLbBZv5S9UUVNXKPnKOdHNu6sQGW/kTpHwvjR2RLhmLOB9fRUVbLsvyXXoJQ6qym6sAQfMHcHHolnLlnM9o4grJO1LBHAvxfxn8DrGMnbD7RNbzP0/2m6Nt3EqObjFomYVFFVKmpgsqR8xClzpY23W6223xmChDgN3IL8r2N0zviPeaV84fzXKZJgaVYBUMbALDok7lrXUHYAk28sdnhrGsO8JwjrkuMdCT4dUyzNebW0kP1Y9dS/wCoAkd/1nLfqYe2FDd7pFTXPyDVpcenWWlmYZYWLNHou4tJG4vHLtYau4awtq32sCGsLIVlAyos69nDQhXw1Bjy1Cz2ZL7OVmPPgZCq22ljkBNuXzACwU6iFDldJtZR0OXPT1ZZgmAc3/LiE1HJFfEzI8k0ppVnqNLqxiCa4gylQ7Iw1syMASF1x6bi19RHQHEtiwRi5dm8fG37rla92VtFoMehWeuZ8VfntR+kn/Kixk1v9Rey/h7+2P8A6P0C2vCH5jS/1K/wGNKL3B2Xk6n+s/ufqm+LFSuUxKDLWAi4NXMCD38WGKb3D3VcuoTCHNpo+WnOkKFtIWyFz4W0ojsCbswVRqufF1xjbQ2PTtaZY2+LLLhqnKerkJDXHJNqZ21w0sJW1ODpkkVmWSQ6+dNbUGJLlkBJGxkPiDDGZtCRuDd/pGtvp8E1TtN8XFH+0cnJFQETlldk31X9n599fS1/BbT03v2xmeysxbu5vz//AFZM702v60V162cScnVEZAC2vQ2kqADbRruDc2vc7DpisRRFuPO2lr/spYnXsqVbnMuhKhAnhe8a7htSxNJu97aWAaMjT0e97jDdIBDMAL348iL2/dVS3e3NUa+uaGbTTSMkcpkmCMFbSGZbixB0MsplQqNhoG1yb7DNnw1c5L9CAQQk3VD4mZa3VA3JLMxZ295m6n/oB6CwHYY9FT00cDMEYsFmySOkdicqebSFEEy+9A6zD9Q3YfeuoffiuuhE0DmdFKnfgkBW6zWMsYZYoIp2BNi5ClVYatSvpNt1G3Q36i2PncJDQ5j3EBeicL2cBdVl4oA5vNp6iMQnTI2hZFU6VfrGzG2llN7d/jiZoybYXA304fVc3vMIzGeHMKCoEDrIrxuoIB961xsbG4NsEbX007cYtmhxbIw2Wg+SrMOflNG32YhGf+7Jj/8ATf78evKyVh+EauzZzVt4v+1zH4rECyi/wNsYO1gXzMj9ZmyepcmFy1cuYaOSGVtUzaAFsbHS7m5NtgqNv6YyBFfFY5D82TeK1r8VI9BGZFlKLzFvZ9I1bggjV1tbtiO9fhLb5Fdwi90vyUaq+tk+wsMI+5WlP/NH4Y9ZsVmGnvz9fZZVa68lloca6TRgQkvFKnlxsrESLKNABXUxYMjKuoEatLMb9rE9L4S2gxroDiOmaupyQ8WUGRQFKiQSWEjRrYcx5CwBa5DvYkKSBZQANVz1GE9jua5ji0/CwH0V1YCCMlocbKTXMuKvz2o/ST/lRYya3+ovZfw9/bH/ANH6BbfhH8xpf6lP4DGlF7g7LydT/Wf3P1TbFipXKqf6Ws/tc3+LDFL7h7qqXUKKprdMgRCRKsbyKwF9BCSFW+ICtp8mCHcA4X2jMWMy6fWwVtMzE5bSCMLWoqgBVhAAHQAXAA9LY8OSTASea3Bk/wCCzkX/ALNT9Ef+ROGx/c/D/wC1V+j1yWim/P2/qW/9GFB/bjurP1/BJ5/zKP8ATb/y0uGG/wBc9v8A6Cgfc9clV4smEdUC1rGQomx2LpAXF+lmblkeRD9S+NjYU9gGH1mfwk66PiF4x6lZK8yIGBU9CLH79scIuLLoyKfZBmbplMUoQyvHDp0A2LNHeMi9jvdfLHziogHtjoybC+vzXpI3ndByo0nCk1U5mzFxZiG9kiJEQIAAMhv42AA9NupG2LH1jIm4KcafqOvw5KIhLzd/ktbTPErclNClFB5YsNK9AQv2bgi42uCMZ7g8jeHjxTAt7oSj5GatYqSpgYgCGsljUE9hoP8AEnHtIzjY09AsZ2TiFn/k8pOfllUhNjPLMrN38aqpPxtvjB2nJgrGu5W+qfpgTFZX34MqLqVzOquhupcLJYkFSd/RiPvwuK6OxBiGanuHf5FM+H8qqYXc1FWaoEAJeNU07+Lpe99vwxTUTRSNAjZhU42OafEbqlkHENNFVZhFNPHFJ7QGHMcICvKhUWLWBsVO3bbHqdmENpmhZdUCZCn3+01F/PKX9vH/AKsaGIc0vhKP9pqL+eUv7eP/AFYMQ5owlLqvMqN5eaMxgRtAQATU5AFySRquQWuL266F8sKVVLFU2Dzp1VsUj4/dCjmrKR9GrM4TodXFpaYEFTfYgXFxdTbqrMO+KYNnU8Lw9hN+6sfUSPFiE2/2lo/53S/t4/8AVjRxDmlsJWbzWloJ5nmOZRoXtdVmp7bKq7agT0AwvJBHIbkrRpNpVFKzBHa2uid5ZnFDDFHEtZTkRqFBM8VzYWubG18XtwtFrpB5c9xcdSrD8TUQBJrKaw/48f8AnjuIc1HCVyvLM/geSpbmKgeokddZC3V2up3/AIdRi6mlYGkEqErHXupmqKe7kVEQZybtzEJsUZLC5tYKx+8k98dmjilYWudrb5aLjHPYQQEwHEQ5vN9si16dPWK1t+2M3/h6PDhxG3cJn2ya97KmuYRiEQ+2R6ALDxRX+j5PX9D9+LP+LpcePFn3HO/1XPapbWsrbcQAymX2yLWVK9YrWNu33Yh/w9HgwYjbuF32ua97Ku2aIY1j9rj0qSR4or7o0f8AhY4kNlUgdixZ9x3XPaprWsvOY18U5Yy1Mbar9HjFiRGLi3cctSPXF1NQ01PfA7hbXrdQknlk1ClXNIbbzxE/1if540RIz/IJbA7kvrZtABczxftF/wA8BlYM8QRgdyT7girJyt5IxqINQyKR18crKCPiceB2iGurjfQ2W/T3EK9Jnman/wB1qPjVx4r9npP/AOvyKlvJf8fmrWQ1VTJVOaqnWA8kaQsgk1DWb7jpa+ITsibCBG6+fK3BSYXF/iFljKDN2p569AAQa2VuvmRj09FnAzsPosybJ5Tr5O0l/J1VHEQs6TzKt+gcBbX9L2vjD2nhFWC/T7Zp6muYjbVMvYM3PWspV+EBP8cLbyiH6HeaswzcwmPD9DWRvIauoScMBo0xhNFib7Dre4/DFM8kDmgRNt8bqUbXg+I3WKrMsiNdXO6Kzc4DxAGw5cTbA9Pex7LYjWupWuIWPXOcJSAvTZfCNzFEAOp0L/ljX3bOQSeN3NeJqOBRcwx2uAfm12ubX6dN8cLGAXsuguPFSfk2H+Ri/Zr/AJYlu2clHG7mvHscOrTyY76dR8C7b2Hbvv8A3TiOBl7WXcTrXuvQy+Hpyorjr4F/yx3ds5BGJ3NffybD/Ixfs1/yx3ds5Bcxu5o/JsP8jF+zX/LBu2cgjG7mvjZXAdjDF+zX/LHN0w8Au43c0z+TLhmm5U8jwpI/tDxgyKH0qlrAagbddz1P3YzhG0EjqmS4my2n5Bpf5rT/ALGP/TiWELlyj8g0v82p/wBjH/lgwhcuVBWZVRxIXalp7Cw2gjJJJCqoFtyWIA9SMReWMaXO0Ck3E42CgpKGkd9DUMUblSwDQwnUBYGxTUNiwuDbrtcb4WpauCpvu+CslifH7yu/kCl/mtP+xj/04bwjkqrlH5ApP5rT/sY/9ODCFy5R+QKT+a0/7CP/AE4MIRcrzJw3RsCppKcg7H5lB+8C+DCOS7iKS8B0yw0jKptGk04Uk/VWWRQST6L1x4zagvVEDotml/pC6ov8oCEkw0dbPF/KxwkofVb9R8bY6NmkDxvaDyuj2nkCQneR1kNUfaoXZvDyip20EEFlZLXD363v1FtrYVnZJCN04de6sYWv8QXO6PKXqJ691KgCtlXe/YjyGPXUeUDB0H0WVNm8rUcHxss2cU4OmRayRlItccy+hrG4+qDvjE2u0CVjjp+/7pykPgIC+0vyh0SxxKZXkmKKWRI3Z9RA1A2AXVe9x2wq7Zs5cTYAdwFaKhgHVXsm4oapnVBSVUMZVjzJo9AJFiAOvUaj17YqlpBEy+ME8gpslLnWsUjzpNGYVA/lEikH4NGf+WMeq/h2TFTFvIrJ2i20l1UqajRuw+bt4mH1fUj7PqOnlbcbznW4ZJAC6cpkEFNS8+vMgik2ipUOliGHRm2Ki29rqEHU/VGe6ZzjhZp6+SaDAM3apTVZqpIX2SnhDsUQaJ5HYi/uzB0Zj0FgAQSPMHEMbGlwfJYt16cV2ziAWt1SuCaRNWopqffe45QHh8d2NwLbC9yxIud2DUTzhve987/lUvaL2topoq6NTy42EkhNzZgSSe5tcljbZVBPQAADax0rIxme5/JUQxzjom0kEijUYZgvny2P4gDUPvAthZu1qNzsIkCsNJMBfCqi18R3EsZB/pr/AJ4fxt5qjCVODiS4tD8mg/7PP/a5f4rjNPvHuUzwCZU+dtZXeM8pwdJjWSR1IOwdUUm5F7290grv1xms2nEZXRv8NuJ4pl1K7AHDO6sjOEPux1DHy5EifvkCj9+LnbRpm6vCgKeQ8FBUiWcKDHyEDK5LMGkujBwAEJQbqN9TbXGne+Mqt2vE+MxsF788k1BSOa4OcV7q4JOYksZUsisuh7hWDaSfEASreEb2YWuLb3GZs2ubSvJLb3801UwGUaqUZmRfXBMtu4CuD8NDFvxAPpj0bNq0rh71u4Wa6klHBRPnanaKOZnJAAennjUXO5Z2jAAA3+7bE5dpU7GFwcD0XG00hNiFZyyrMgfUAGRyh0m6mwU3F/RgCOxBG9r4vpZ9/EJLWuoSx7t2FWpZQisx6KCT8ALnF5VaxFHFbJk5myvGJJuvuSSCWfpv7jPjxsj8dcSNbm3e1h81stbaEBa2BlKqUsUIGkrbTbtptta3ljNeCD4tUyLWySvLXRqyqMdiAsSyEdDIObcH+mEKAny0jthiQOELA7rbtl97qtpGM2VT5GqFZqWpnYAiasldTbqDoH8QceujGBgHRZLjdxKgkTkcQ1adBVU8cw+KeA/jZzjL2wy8QdyP1TVGbOITjIqVooyjIqkO9itrMpdih876SAb9wcYdRIHuuDfIfTNOxtsLFWquujj08yRELEKoZgCxOwCjqT6DFTI3v90KRcBqsrx3DpmpZ+xLQP8ArgOl/wBZCP1seh/h2fDK6M8Vn7RZdgck8VOqyRNfSnOjMi7aCvMQyXB2Hh1XItfe98esnZZhIWTG67hdab5Vi3tVP4lF4nEYf3XJZeYt+oNhH0/A4TpdTnn9VfLosbBqT2KyzrqqWI5emQN4JU0oSTy5VBEZU2Fhr+qxGHVWdNLe2Q45WzGvMcvLinYsmNUPIC6kPzaiQ2COXkJU3Cq4uTyxZdQubqfdtvu0uGSmbj0I5Zn4cuXRIy3bIbf6Wo4To5ZY1d1OjmbMZnLjkym10bWtyyWOki4J6Xtjym0HRxSujaTl0HEdLLVp8T2hxWydLgjfcWxjA2N04dFhM9y+VGjDfNxMNI0Tyk+AJZbDSoBUNew336dceo2Q2GolIcbkZ6Dn8Ssysc+Ntwq6rYWGwHTHrljrQfJr+bz/ANrl/iuM4+87umuAVRaWGTMZZJIIHidI0GuFCdWuoVZCSPrPGyX76ovLEP1KXBaT/Zqj/mdL+wj/ANOJ2ChcqrmOTU0Ijkjp4I2WaMBkiRSNTBOoAO+q2ENpNHsr7clfTOO9C95jRxzTQRyxpKlnfS6hluoVQbEEfXxi7CH85x6fdPVx8AUv+y9D/MqX/wCHi/049Ssq5SLjHh+lWnZIaaljldWIcU8V0VBd2G36K+hcYi/TJSaea0+UMDCgCqmm6siiyqykq4AHQBgbY605KJSzjiU+yNEvv1LLTr/3p0sfuTW33YqqJRHGXHgpxNxOAXzNM+paRoYppFiEikJq92yaRYm1gLHqbDY48RHTyzYnsF7LbdI1lmlIjwFRy/OU808UTm5WnnHKa/kLMAPhthr/AJGePwyNBI5jNV+zsdm0prW08WXZfNyECJFE7KL9WsbEk7kk23Ppihjn1NQ3Gb3IU3ARxmyf/JPl/IymjXu0fMP/AHhMn8GA+7HryslZ75XY/Z6nLcw6LFKYZT/QkHU+gGv72GF6qLewuYpxOwvBVqvoqiSUhajlQaQfAi80ncMA7XCrYA3te7HcWx5VkkTGXLbu66eS1HNcTrkszQ5TDLm1o0ulEl3kZmd3mk90M7XZgq3PXY4ekmeyk8RzfoNAAPyqWsBly4fVajiPLhVU00Kmz28J+y62dD+Ok/A4SpZTBK2T1ZXStxsLViKKoEsQYi2oWZT2PRlI9DcY+lRPEjA4cV5p7S11k+XN0lpxS1yvJGn0U6ANImxHjU++ANrjUWB3W41FJ9M5huxXtlBFnJDUZCwWOSF6SeGncFmiWSOSzKUX2mDWpO5A1bsRqvtqvm+x4nuBcRi+Nu10zvrNFhey+UVIGeRIUVpCBzBEqIEBsqgLfwr5DfuT3bDz56fZ8Qa8k69SlwySodcBSrC0Z5bRRRso3VoI7797jYgm/iBIvfvfCkFDS1QxxyOPx/ZXSVEsRs5o8lO0ZEEMlodTyuhHISwCc0Aj18C/icJQUjZK19OS6zRrft+Ve+YthEgAuVB7I820cQfQwYmOFFKlbNbWbbkbFRdrHpvhx7aOgkDnSOvyvfz/AHVIdNO2waLc195tnaNgVkT3kNri+46XBFu4Jxs09THUNxxnJJSROjNnJnwlVmKhqSNWpquRFKqWILsihtIBJ031W9MIyPDMTnGwur2tLiAEy1xGSVAlQkRpoYo2FNPdTG1QQQNHVNSMCe9vI4W9upv8wrdxJyTekztGjid7qXTUw0OQltmLm3gXVcAta+GhI0gHmqi03soc7r4XhGmWNvnYSNLqb6Zom2sfTFNZYwPHQ/RThykb3UwW9XH6QS/+J6e3+E4xdgN989vuna8+6E0x6RZqy2aVyuKuyzM2kwxhYZWHhvqswTTcyEg79EXCklVCxxa5wBVzYnkAgK/l+YKaqREEgWVeZ44ZUsyaUfd1F7qY9h3VieuJRVEUriI3XUXxuaPEFUmf2jMAB9HRrv5GaUdP1Ir/AHyemMnbdRhjEQ4puiju7EpUyxZZZ3mSOVHCpHcahoUG6lWFr8xnNxsRp32xgmUsY1rCQRe/f/SfwBziSlFZwFCC0lG8tHL1vC50E9tSE2I9BYYvZtF5s2UBw6qBpxq3JVPlEjZqeky9WLS1UyRljuSFKl3P62kn78MbLZvKh0lsh9/2VdU7DGGrsUEIRVRRZVAAHkALDHoVnpNxxkQrqGopttTp4L9nWzJ92oC/pfHQhYbg3O3ny5XCF6iJTG0ZIBMiCwDXtYt4Sb9LnHlKynEdThdk0536LUikLo7jVVuGOGquKFklnWJpHaSZoRqkdmNyeY40qLWFgp89WJ1NXC94LW3tkL6eXHzXI4ngZmyb5EKSJnignR5GOp1M/MkLWsWa7Fr2AB+A8sLz794DntyHSwU2YG5A/NZziOh9mqtYFoak39FmtuPhIBf9JT549NsCuxN3DtRos3aEFjjCix6dZalpYnKVrK1tFNsLA6iS72N/WJen2jjB2rWmCeJoGuvmE/SQ42OKrvGDv5dD3seov5HuO+Np8bJBZ4B7pEOc05Gy+xKtuWzBBfVC7GyI/RkY/VjkFvQMoO5IGMesidSSiqgblo4DlzTsLxK0xSHsVNURyCKngYcp+bK2qQjlhW5jB9d9LbNfSDq8wBcjNjrWMq5apuYIyHG+WoTLoCYmxngVHOyuVCahDGNMIJIJ+1Ke+tzc362t0LNjV2dQARmSoF3vzN+HRKVNR4sMZyC8xxhRYAAeQ/fjXa0NFhokySTcp3wBTLJSVCOLg1cvQkEEFCCCNwQQCCOhAxmvYH4mu0N00CRYhPaulZIyXqJNCjcqicw+gIFtTHYBVBuRbe2Mv/hqVrsWfa+Sa9slIstFwxlHs8XiUCRwNQG4QKLJGp+yg29SWbbUcNkqtRcYpGtHUyMFBWJm1EC/h8Q387jFcguwjoVJvvBLMtoI5quUSLq0Qpbci2t5b9CP5MYytjXEbj1TNZmQrdblLQIzrVBYkBZjUJzNKgXPjDI1gO7lj643BKQksAKzfDsxqo2nR+W5dldAoK3BsrFCSyu0ehiA1vEOp3wtNQwVdnu16K8vlpXGMj4FT5tMKSN5yWmqHtHCpsNTN7saAWABbdjubLckhRa2Knho4yW5cyqXSPmdmvuSZX7PT6C95Gu8su12kfd38uvT0Ax4+pqDPMXkfDotiOMMZhSIcKT012y6qZVJJ5E95Ijfyb3lud7i5J74Z9sjlyqGfEZFV7pzfcPwKZ8PZzUSu8VRSmCSMAswYNGwJIXQR52O29rdcUVEETGh8b7g+fxU43uJs4WVXhGH27OpqnrDQJyYz2MrXDkfAFh/cOPQbNg3UAvqc0hUvxP7LquHlQjAhckzSm/JmcE9KTMd79knHUemon79f9HGdtSm3sWIat9FMU0mF1jxX3jmnlqJKWjR2jinMjTsvXRGFJX9bV+4XuLjGPQuZG18zhci1u5TkwLiGDim1FwtRxRiNKeIKLb6QWuOjaz4tQ6hr3HbC7qud7sRcVMQsAtZU8rC19E0cp1jW8esdTy3ZUkBHRtla474tlJppw5mWht3Gii0CRlisvGJInann+mQX1dBKvQSL8ehHY7eWPd7PrmVUQcNVhVEBidZOuH62GNahZpEjLEABiAWXQB4R9bxFhYXP4jGBt6GZ9SwsaSLDh1T9A9gjIJSejvy01CzaRceRsL/AL8esboFkHVWaNUM8AltyzJZgfdPhfQG9C+kW7mw74zNsukbSOMfx7cU1RBplGJeKEsCiSqqEvI1ZEwCxCMkbsp8Gm9wjjdio3I1Y83IGZmMk5NwHjiyv17rSaTkHdb8rKKl9xb36fW6/ffe/nj2kOLdtxa2F1ivtiNtFLi1QT75NPzef+1y/wAVxm/qd3TZ0Cbz5xBHWolSxREQSRkqxR3JdbsQCBoC3AbYl79VGKJn2IBV8EEkgJY0m3LNP4+L6FmCiqhuel2sN+g1Ha/pinEOasdTytFy0gdiqPFMQqkqIv8AdRRPcfblKHSPURg6ultTJYgocdVSk4U8U1RJ5pCv4c1//qYzdlNtCe5TNUbvHZZf5Qc7eqnWgpvEA9pD9VnG9ifsR+839IAdVILzrvdgamqNjYIzVSjIe6OZ/ZOsvpIqSn06gqRgs8jWF+7Ox6b9fToNgMPNaGNsFkyyuleXuzJSfK0aqm9slBWNQRSxsLFVPvTMOzuOg+qvqTjzG1q7eHcxnLj+FoUsGEY3KrHk0eYos9VqkifxQwh2VFT6rMFI1SMPESel7DpcpOndTHdx5Eanjf8ACvDBJ4nKhHkRy2oheldzSSyrFLAxLBC5sjoTuPFa/U79bdLfaBVRubIPEBcHnbgVHBunAt05JzxvnnslKzpvM/zcKgXYu1wLDqbbm33d8LUNPv5Q3gNVZPJgbdaf5POG/YKGKA2Mp8cxHeRt23722UHyUY9cslaXAhGBCQcccNLmFHJTtYOfFE5+o4vpbbf0NuxOBCwHDGYPVxcqa8WYUb6X1C/isV1EAjUjrcG3fcW8Jx5usg9llOV2O9fLgtKF+8b1CkzinzSoUwr7NSo2zyrI8j2PXQNC2P4HyIxVC6kiOM3ceAtbzUniV2WQT7IsrjpoI4IvcjFvUnqSbdyST9+FJ5XSvL3alWsaGNsErzGmp8xRhHIBNA5CyIQWicbG/mjDqvQjyI2bp5p6GQPGh+aqkYydpasukjpIYZ15cwF7fVcfbjPdfTqOhGPc0VdHVMxMOawp4HRGxVjDyXUVSikAP9GWUSfoFlEn/g1dN8LVhkEDzH71slbDh3gxaIq3a7JOoMV5mi1WYLYJ7N7LISSzltVwCbAbhBYY8lEDiaYPe8Pn+rEOXw81rvORx6Z/tZSDHtViL7jq4n3yZ/m8/wDa5f4rjN/U7umuATnNuHoKhg8gfWF0hldl2BJAsDpO5PUHriD4mP8AeCYp6uanJ3TrXSGv4F8LcmZmbskoUqf6OpQCL+ZB+GFnUTf0rUi29UAgSWI45ZpGvAlQQSIoVO/vSfOb3uQwVhe5+0D8MVill1JzTH/LUYG7bF4fhr66qxHxFWxxyNSq/LZIjqWEyEMaeFtrXINmHUWwrSMkbHkMrn6lJhtK4HevIdwHw7J5wplaUkDVNQRGzLclz9GnWxJ+sT4m8zYb6QTpQR7tt3alLbQq/aJAGZMbkB65rzy3zB1klUx0SENHEws05G4klHaMdVjPX3m7DGLtLaesUXxKlTUtvE9W+KZWSn5yORySspUWtKFIJS5+0Nlta7aevTGNSgGTARrl26/lOy+7ccEzo5EZFeOxRxrUjoQ3iv8Afe/34XeHBxDtQptta4S5TJLLqljMMMDFhrZSZGANn8JIESgki+5NjZdO9/hYyzDdzvkPyVDNxucgEr4KpDmmYHMHB9jpSUpAR777apben8dPdDj0lDS+zxWOp1WdPLvHdF1jDipRgQjAhGBC5z8pPDcsci5pQrepiFp4wPp4+9wOrKB8SAO6qMVTwtmYWOUmPLHXCo1lecwy2R6J2VpFtsQHBBGuPyDFbqD03BvY3x5lkYpqkCUZDy6FaZdvI7tSGNElY0WVIIIlAWpqgpBA+wCbFpT3LbjfphsksG+qTc8G/fsqQA7wR5cyttkmTQ0sSxQoFVR1+sfMse5OMuad8zi55TTGBgsF8zvKYaiPTMNh4lcHSyEfWVvqkfh53GJU1RJA8OjOa5JG14s5YrMqGek3lBmg7Tou6j/ioOn6a7eYXHsaDbkc3gkycsaehczNuYXmGVXUMrBlPQqbj7iMboIIuEgQQc1VgpyGZbBUJBbSqqH0rTiO9u6mNidh73YMQcuDZwjnxEkgaZ97/VNyVOKO3PVXsayTRgQn3yZ/m8/9rl/iuM39R7prgFrsdQjAhfRgXFmBmMFCPZoeZUT9oU0lwAFVdZFlRQqqNT22Hc4VfLFTM8RsPzmrg18pyC8Q5U88iyVzo7p4o6ZD81H9lmB3kfY2Ztgb2A6485XbVklGGPJvPmtGClazN2qcZhRJNG0cgJRhZgGI1DyJBBt6d8ZMcjo3Ym6ptzQ4WKyj8GywFWoalgIzqSnqLyQg2sNJ95bee53xoNr2yC0zdeIyKXMBb7h+BTHgsVCRyQ1EPKKOTHZtSFHJYBG8la4CncLpGKK3ducHxuvcZ879VZDiAIcEtzuaTM6k5ZSMVjG9ZOOiL/Jg9NR6EdzcdA1tLZdFb+dIOw+/480tUz/oaur5Xl8dPDHDCoSONQqqOwH8T3J7nG2klawIRgQjAhGBCMCFyri7hqbLp3zDL01wPvVUq/vkjHn3IHTfsSAvVUrKhmF2vAqyKUxm4TbIMygqY+dTlSrm7W2OqwB1js1gB9w6i2PKTxyROwScPp0WpG5rhdqZYoViz3HGctT0+mLepnYRQKOutttQ/RG9+l7eeHaGASSXd7rcyqZn4W2GpVNMsky2iVoXaQ08eqWN2YpIFF3KXuY2AuV07diD1FhmZVTWeLXOR4jl3UcBiZccF5r8mopoVq43NKJFD82Oyr4twZUN4z13LDr3xfTV1XTSGNpvbh+FXJBFI3EckufJqxAGQQ1cZ6PEwRj66WJQ/c2N2H+IY74ZmlpSL9nHVhuqUtbo+lini/The399QV/fjVi2lTSaPCUdSyt1Ch/LtN/Lxf3xf8OuGd/HriCq3buSZ/JpxbSLFOkk8cTe0PIOYwTUr2sQTtfY3HUYzw8XJTJabBa08YUX1JxKfKFXlP4RhscdNGz3iECNx0CibiCZ9qeimb+lORAn4NeT/wAOEpdq0zP1X7Zq9tLI7glmbPIArV9ZyUdgqw0oZAzMdlMu8hv6aBsb7Yzn7VmnJbA34lMilYzN5TWXJ+XTvFR6aZyp0sqqTqtsWJvc36k3PrjEE+OQOm8QTmCzbMySDgvN0eJdNM5q1bl1RA8SlTpZpJGN292+kFm7WsMOVkLg43f4NW/sAqoni2mfFbXGUmkYELHZ7nc1VN+T8tIac/TTg+CBeh8Q+v223B2G/Ta2ds7F/NlGXAc0lUVFvC1dD4Q4Yhy+nWCHfu7n3pGPVm/6DsLDHoEgneBCMCEYEIwIRgQjAhGBC5pxPwLNTzNXZTpVz9NSnaOYf0eyt12267EbhqainjqG4X+anHI5huF84Z4shrLoLxVCXEkEmzqR72x6gH7x3Ax5iqoZKc55jmtOKdsmir12TSDMErHvPFHGUSNRZoixF3AvZ9tV7WbpYNbE452GAwt8JJ159On0UXMO8xnMKvxXmklRC9LRxSvLMNDO8UkccaNs5dnUb6SQALn02sZUsLYniWYiw4XBJPSy5I8uGFozKXcZ0mimocrjDSGVlVgLBmjhAZyLkKGJAIuQOuLqN+KWSpdla/mdFGUWa2MLWZVBCXaaKIxNujgoY7kaTuvRiLAB99r2NsITOkAwONxrrf12VzA0m4C88RZ4KZYwFMk0ziOKMG2pj3J7KO53wU1OZSSTYDMldkkwjqVHUU9VpLH2SRgL8sxOAf6IkLt+JX7hibXw3t4gOd/tb7qJa+18lTznMfZvZLQQj2iVIiSN0ZxfoANXcdRicMe9x+I+EE97KL3YbZaqbjrMpqWilngKh49OxW4ILKp29L3xCijZNMGP4qUzi1l2qDj6nd8uleJ3DxoJAwYi4WzNqAsrAqDsRbE6FwbUhrhkclyYEx3CmzqjXMctIQD56EPH2s1gyfDewP34jC801TnwNj2Q4CSNS8I517TRRTubMEtLfsybPcdtxf4EYjVwbucsHw+OilE/EwEpfU5VPFmPtFIqMlRFaoDsVQMpGh7gEliCdgOxva98XtljfT7uYm7Tlz6hQLHCTEzin9PeGJmnlU2uzuQERb7m1ybKPUk+uE3/AMx4EbeltVaPCPEVlTmVVmztT5beKmB0zVjAgeqxDYk2+B3Hug3O5RbLDPHNrySU1TfJq6VwnwvT5fAIadbd3c+85+0x/wCnQdrY2EmnWBCMCEYEIwIRgQjAhGBCMCEYELK8Y8B01eRI2qGpT3KiI6XFul/tAeu43sRfAQCLFANtFianM8wyzw5hCammGwq4BcgdjKnb1vb4scY9TshrruhNjy4JuOrIyctJk+dwVSa6eVZB3sdx+kp8Q+8Yw5oJITZ4snmSNdolldkcvtorY2WRliMYhkuigE3JV1DWbr1U3v2wwyoZudy4WF73GarMZx4wntKWKguoVjuVBuB6X728++FH4b+E5K4Xtmsnx5C0c1DW6S8dNI3NCi5VJAoL2G5C23+7GhQuDmSQ3sXDL8JecEFr+S1KV0Zj5qurR2vrBuCPQjCBieHYbZq8OFrrL/KooFEshuOTURSXBIIs2k2I3Bs3Ub4e2ZffFvMFU1PuX6qbjDI4PYKo6SSIXZWkkdyCFJFi7HfbEaSok37R15AfREsbcBKZ8NVKz0UBazaoVEg9dADAj8dsUVLTHO63PLzU4ziYFT4Cy6empVgnA+bZgh1XJQtddQGwO52ubC2LK+SOSXGw66qMLXNbYr1RcIU0ZlZtbiV2kdHduVdjc/NA6LdvEGNgN8Dq2V4AFhbLTPz18l0QtGaqZnxzCr8ikRq2oOwjgF1H6Ti4AHe17d7Yup9mSym78h81CSpYzIZqfL/k+qq5hLm8tkButHCxCD+sYHc/Ak+Tdsb9NSRU48Az5pCSVz9V0uipEiRY4kVI1FlVQAAPQDDCrU+BCMCEYEIwIRgQjAhGBCMCEYEIwIRgQvhGBCxHEHyXUVQ/NhD0c/USUx0fio8PxIsT54CA4WcLoBI0SCXJM8o/o3gzGIfa+blt95A/EucZ0uyoH5tyPT1+Ewype3XNVn4+5P59Q1dL5sYy0f8Af2v17A4z5NjSj3CCmG1jTqFfo+PcukHhqox+nqT/ABAYTds+pb+nyVwqIzxXyOXKWfmA5eZAdWoGDVcdDfrf1wEVgGE4rfFc/k65K/XZhQyLpmlpXTrpeSNl9Lgm2K2R1DDdgcD0BU3OjIzIUB4py+NQBVUoUdAkiED4BTiXstS43wm6jvYxxCWVHylUN9MTS1D9lhiYk/DVa+L49lVDtQAoOqowvsebZtVbUmWmFT/vattNvXl+Fvw1Yfi2M0ZyO8lQ6sP6QrtP8mE9SQ2aV8kw6mCD5uL4E7ah66VPrjShpoYfcalnyvfqVvMjyCmo00U0KRL30jdvVmPiY+pJOL1BM8CEYEIwIRgQjAhGBCMCEYEIwIRgQjAhGBCMCEYEIwIRgQvhGBCQ57w5SSDXJS07t9poY2Pc9SL4kFxcO40yuCMLohiS5Puoo8vIYsaBmokrO5RSo00YKKQXUEFQQdxjpAsi5XbODuGKJx46Ombf60EZ7eoxWdFJdApqVIxaNFQeSqAPwGILqmwIRgQjAhGBCMCEYEIwIRgQjAhGBC//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5"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496" y="4780497"/>
            <a:ext cx="1057592" cy="59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descr="D:\Mis documentos\Internacional\MAPs\Diseño\MAPSChile_logo.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3926943"/>
            <a:ext cx="788515" cy="58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D:\Mis documentos\Internacional\MAPs\Diseño\MAPSChile_logo.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73" y="4061465"/>
            <a:ext cx="788515" cy="58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4843022"/>
            <a:ext cx="601537" cy="59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776" y="977849"/>
            <a:ext cx="7997824" cy="283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283029" y="234305"/>
            <a:ext cx="6248400" cy="461665"/>
          </a:xfrm>
          <a:prstGeom prst="rect">
            <a:avLst/>
          </a:prstGeom>
          <a:noFill/>
        </p:spPr>
        <p:txBody>
          <a:bodyPr wrap="square" rtlCol="0">
            <a:spAutoFit/>
          </a:bodyPr>
          <a:lstStyle/>
          <a:p>
            <a:r>
              <a:rPr lang="es-MX" sz="2400" b="1" dirty="0" smtClean="0">
                <a:solidFill>
                  <a:schemeClr val="tx1">
                    <a:lumMod val="65000"/>
                    <a:lumOff val="35000"/>
                  </a:schemeClr>
                </a:solidFill>
              </a:rPr>
              <a:t>Ámbitos de contribución</a:t>
            </a:r>
            <a:endParaRPr lang="es-ES" sz="2400" b="1" dirty="0">
              <a:solidFill>
                <a:schemeClr val="tx1">
                  <a:lumMod val="65000"/>
                  <a:lumOff val="35000"/>
                </a:schemeClr>
              </a:solidFill>
            </a:endParaRPr>
          </a:p>
        </p:txBody>
      </p:sp>
      <p:sp>
        <p:nvSpPr>
          <p:cNvPr id="26"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pPr/>
              <a:t>20</a:t>
            </a:fld>
            <a:endParaRPr lang="en-US" dirty="0"/>
          </a:p>
        </p:txBody>
      </p:sp>
      <p:pic>
        <p:nvPicPr>
          <p:cNvPr id="20" name="Picture 3" descr="D:\Mis documentos\Internacional\MAPs\Diseño\MAPSChile_logo.jpe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1885" y="3920497"/>
            <a:ext cx="788515" cy="58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7355" y="5562600"/>
            <a:ext cx="570245" cy="57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908617"/>
            <a:ext cx="571550" cy="73958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61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Marcador de fecha"/>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37E74-3A09-4A21-B2BF-80A89CFBB201}" type="datetime6">
              <a:rPr lang="es-ES" smtClean="0"/>
              <a:pPr fontAlgn="base">
                <a:spcBef>
                  <a:spcPct val="0"/>
                </a:spcBef>
                <a:spcAft>
                  <a:spcPct val="0"/>
                </a:spcAft>
              </a:pPr>
              <a:t>septiembre de 2014</a:t>
            </a:fld>
            <a:endParaRPr lang="es-ES" smtClean="0"/>
          </a:p>
        </p:txBody>
      </p:sp>
      <p:sp>
        <p:nvSpPr>
          <p:cNvPr id="16388" name="4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0EB837-1118-4E6D-9890-D54188F8CC6B}" type="slidenum">
              <a:rPr lang="es-ES" smtClean="0"/>
              <a:pPr fontAlgn="base">
                <a:spcBef>
                  <a:spcPct val="0"/>
                </a:spcBef>
                <a:spcAft>
                  <a:spcPct val="0"/>
                </a:spcAft>
              </a:pPr>
              <a:t>21</a:t>
            </a:fld>
            <a:endParaRPr lang="es-ES" smtClean="0"/>
          </a:p>
        </p:txBody>
      </p:sp>
      <p:sp>
        <p:nvSpPr>
          <p:cNvPr id="16395" name="14 CuadroTexto"/>
          <p:cNvSpPr txBox="1">
            <a:spLocks noChangeArrowheads="1"/>
          </p:cNvSpPr>
          <p:nvPr/>
        </p:nvSpPr>
        <p:spPr bwMode="auto">
          <a:xfrm>
            <a:off x="608582" y="1340768"/>
            <a:ext cx="8643938" cy="2862322"/>
          </a:xfrm>
          <a:prstGeom prst="rect">
            <a:avLst/>
          </a:prstGeom>
          <a:noFill/>
          <a:ln w="9525">
            <a:noFill/>
            <a:miter lim="800000"/>
            <a:headEnd/>
            <a:tailEnd/>
          </a:ln>
        </p:spPr>
        <p:txBody>
          <a:bodyPr wrap="square">
            <a:spAutoFit/>
          </a:bodyPr>
          <a:lstStyle/>
          <a:p>
            <a:pPr marL="457200" indent="-457200">
              <a:lnSpc>
                <a:spcPct val="200000"/>
              </a:lnSpc>
              <a:buFont typeface="+mj-lt"/>
              <a:buAutoNum type="arabicPeriod"/>
            </a:pPr>
            <a:r>
              <a:rPr lang="es-ES" sz="3000" b="1" dirty="0" smtClean="0">
                <a:solidFill>
                  <a:srgbClr val="C00000"/>
                </a:solidFill>
                <a:latin typeface="Trebuchet MS" pitchFamily="34" charset="0"/>
              </a:rPr>
              <a:t>Introducción</a:t>
            </a:r>
          </a:p>
          <a:p>
            <a:pPr marL="457200" indent="-457200">
              <a:lnSpc>
                <a:spcPct val="200000"/>
              </a:lnSpc>
              <a:buFont typeface="+mj-lt"/>
              <a:buAutoNum type="arabicPeriod"/>
            </a:pPr>
            <a:r>
              <a:rPr lang="es-ES" sz="3000" dirty="0" smtClean="0">
                <a:solidFill>
                  <a:srgbClr val="C00000"/>
                </a:solidFill>
                <a:latin typeface="Trebuchet MS" pitchFamily="34" charset="0"/>
              </a:rPr>
              <a:t>Ejemplos</a:t>
            </a:r>
            <a:endParaRPr lang="es-ES" sz="3000" dirty="0">
              <a:solidFill>
                <a:srgbClr val="C00000"/>
              </a:solidFill>
              <a:latin typeface="Trebuchet MS" pitchFamily="34" charset="0"/>
            </a:endParaRPr>
          </a:p>
          <a:p>
            <a:pPr marL="457200" indent="-457200">
              <a:lnSpc>
                <a:spcPct val="200000"/>
              </a:lnSpc>
              <a:buFont typeface="+mj-lt"/>
              <a:buAutoNum type="arabicPeriod"/>
            </a:pPr>
            <a:r>
              <a:rPr lang="es-ES" sz="3000" dirty="0" smtClean="0">
                <a:solidFill>
                  <a:srgbClr val="C00000"/>
                </a:solidFill>
                <a:latin typeface="Trebuchet MS" pitchFamily="34" charset="0"/>
              </a:rPr>
              <a:t>Conclusiones</a:t>
            </a:r>
            <a:endParaRPr lang="es-ES" sz="3000" dirty="0">
              <a:solidFill>
                <a:srgbClr val="C00000"/>
              </a:solidFill>
              <a:latin typeface="Trebuchet MS" pitchFamily="34" charset="0"/>
            </a:endParaRPr>
          </a:p>
        </p:txBody>
      </p:sp>
      <p:sp>
        <p:nvSpPr>
          <p:cNvPr id="16402" name="25 CuadroTexto"/>
          <p:cNvSpPr txBox="1">
            <a:spLocks noChangeArrowheads="1"/>
          </p:cNvSpPr>
          <p:nvPr/>
        </p:nvSpPr>
        <p:spPr bwMode="auto">
          <a:xfrm>
            <a:off x="7358063" y="109538"/>
            <a:ext cx="1785937" cy="461962"/>
          </a:xfrm>
          <a:prstGeom prst="rect">
            <a:avLst/>
          </a:prstGeom>
          <a:noFill/>
          <a:ln w="9525">
            <a:noFill/>
            <a:miter lim="800000"/>
            <a:headEnd/>
            <a:tailEnd/>
          </a:ln>
        </p:spPr>
        <p:txBody>
          <a:bodyPr>
            <a:spAutoFit/>
          </a:bodyPr>
          <a:lstStyle/>
          <a:p>
            <a:r>
              <a:rPr lang="es-CL" sz="2400" b="1">
                <a:solidFill>
                  <a:schemeClr val="bg1"/>
                </a:solidFill>
                <a:latin typeface="Trebuchet MS" pitchFamily="34" charset="0"/>
              </a:rPr>
              <a:t>Contenido</a:t>
            </a:r>
            <a:endParaRPr lang="es-ES" sz="2400" b="1">
              <a:solidFill>
                <a:schemeClr val="bg1"/>
              </a:solidFill>
              <a:latin typeface="Trebuchet MS" pitchFamily="34" charset="0"/>
            </a:endParaRPr>
          </a:p>
        </p:txBody>
      </p:sp>
      <p:sp>
        <p:nvSpPr>
          <p:cNvPr id="14" name="13 CuadroTexto"/>
          <p:cNvSpPr txBox="1"/>
          <p:nvPr/>
        </p:nvSpPr>
        <p:spPr>
          <a:xfrm>
            <a:off x="263465" y="107921"/>
            <a:ext cx="1212191" cy="584775"/>
          </a:xfrm>
          <a:prstGeom prst="rect">
            <a:avLst/>
          </a:prstGeom>
          <a:noFill/>
        </p:spPr>
        <p:txBody>
          <a:bodyPr wrap="none" rtlCol="0">
            <a:spAutoFit/>
          </a:bodyPr>
          <a:lstStyle/>
          <a:p>
            <a:r>
              <a:rPr lang="es-CL" sz="3200" b="1" dirty="0" err="1" smtClean="0"/>
              <a:t>Indice</a:t>
            </a:r>
            <a:endParaRPr lang="es-CL" sz="3200" b="1" dirty="0"/>
          </a:p>
        </p:txBody>
      </p:sp>
    </p:spTree>
    <p:extLst>
      <p:ext uri="{BB962C8B-B14F-4D97-AF65-F5344CB8AC3E}">
        <p14:creationId xmlns:p14="http://schemas.microsoft.com/office/powerpoint/2010/main" val="2554889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CuadroTexto"/>
          <p:cNvSpPr txBox="1"/>
          <p:nvPr/>
        </p:nvSpPr>
        <p:spPr>
          <a:xfrm>
            <a:off x="107504" y="116632"/>
            <a:ext cx="8496944" cy="523220"/>
          </a:xfrm>
          <a:prstGeom prst="rect">
            <a:avLst/>
          </a:prstGeom>
          <a:noFill/>
        </p:spPr>
        <p:txBody>
          <a:bodyPr wrap="square" rtlCol="0">
            <a:spAutoFit/>
          </a:bodyPr>
          <a:lstStyle/>
          <a:p>
            <a:pPr algn="just"/>
            <a:r>
              <a:rPr lang="es-CL" sz="2800" b="1" dirty="0" smtClean="0">
                <a:solidFill>
                  <a:srgbClr val="C00000"/>
                </a:solidFill>
                <a:latin typeface="Verdana" pitchFamily="34" charset="0"/>
                <a:ea typeface="Verdana" pitchFamily="34" charset="0"/>
                <a:cs typeface="Verdana" pitchFamily="34" charset="0"/>
              </a:rPr>
              <a:t>Conclusiones</a:t>
            </a:r>
            <a:endParaRPr lang="es-CL" sz="2800" b="1" dirty="0" smtClean="0">
              <a:solidFill>
                <a:srgbClr val="C00000"/>
              </a:solidFill>
              <a:latin typeface="Verdana" pitchFamily="34" charset="0"/>
              <a:ea typeface="Verdana" pitchFamily="34" charset="0"/>
              <a:cs typeface="Verdana" pitchFamily="34" charset="0"/>
            </a:endParaRPr>
          </a:p>
        </p:txBody>
      </p:sp>
      <p:sp>
        <p:nvSpPr>
          <p:cNvPr id="5" name="4 CuadroTexto"/>
          <p:cNvSpPr txBox="1"/>
          <p:nvPr/>
        </p:nvSpPr>
        <p:spPr>
          <a:xfrm>
            <a:off x="-36512" y="1037049"/>
            <a:ext cx="9073008" cy="5632311"/>
          </a:xfrm>
          <a:prstGeom prst="rect">
            <a:avLst/>
          </a:prstGeom>
          <a:noFill/>
        </p:spPr>
        <p:txBody>
          <a:bodyPr wrap="square" rtlCol="0">
            <a:spAutoFit/>
          </a:bodyPr>
          <a:lstStyle/>
          <a:p>
            <a:pPr marL="457200" indent="-457200" algn="just">
              <a:buFont typeface="+mj-lt"/>
              <a:buAutoNum type="arabicPeriod"/>
            </a:pPr>
            <a:r>
              <a:rPr lang="es-CL" sz="2400" dirty="0" smtClean="0"/>
              <a:t>Necesidad de definición </a:t>
            </a:r>
            <a:r>
              <a:rPr lang="es-CL" sz="2400" dirty="0" smtClean="0"/>
              <a:t>explícita de objetivos en este ámbito en la propuesta del proyecto</a:t>
            </a:r>
            <a:r>
              <a:rPr lang="es-CL" sz="2400" dirty="0" smtClean="0"/>
              <a:t>.</a:t>
            </a:r>
          </a:p>
          <a:p>
            <a:pPr marL="457200" indent="-457200" algn="just">
              <a:buFont typeface="+mj-lt"/>
              <a:buAutoNum type="arabicPeriod"/>
            </a:pPr>
            <a:r>
              <a:rPr lang="es-CL" sz="2400" dirty="0" smtClean="0"/>
              <a:t>Motivaciones: articulación de actores, decisiones estratégicas.</a:t>
            </a:r>
            <a:endParaRPr lang="es-CL" sz="2400" dirty="0" smtClean="0"/>
          </a:p>
          <a:p>
            <a:pPr marL="457200" indent="-457200" algn="just">
              <a:buFont typeface="+mj-lt"/>
              <a:buAutoNum type="arabicPeriod"/>
            </a:pPr>
            <a:r>
              <a:rPr lang="es-CL" sz="2400" dirty="0" smtClean="0"/>
              <a:t>Se requiere de </a:t>
            </a:r>
            <a:r>
              <a:rPr lang="es-CL" sz="2400" dirty="0"/>
              <a:t>t</a:t>
            </a:r>
            <a:r>
              <a:rPr lang="es-CL" sz="2400" dirty="0" smtClean="0"/>
              <a:t>raspaso </a:t>
            </a:r>
            <a:r>
              <a:rPr lang="es-CL" sz="2400" dirty="0" smtClean="0"/>
              <a:t>a indicadores </a:t>
            </a:r>
            <a:r>
              <a:rPr lang="es-CL" sz="2400" dirty="0" smtClean="0"/>
              <a:t>formales (cualitativos, poco formales, difíciles de verificar, opinables).</a:t>
            </a:r>
            <a:endParaRPr lang="es-CL" sz="2400" dirty="0" smtClean="0"/>
          </a:p>
          <a:p>
            <a:pPr marL="457200" indent="-457200" algn="just">
              <a:buFont typeface="+mj-lt"/>
              <a:buAutoNum type="arabicPeriod"/>
            </a:pPr>
            <a:r>
              <a:rPr lang="es-CL" sz="2400" dirty="0" smtClean="0"/>
              <a:t>Señal de parte de CONICYT de valoración explícita de estos </a:t>
            </a:r>
            <a:r>
              <a:rPr lang="es-CL" sz="2400" dirty="0" smtClean="0"/>
              <a:t>indicadores e incluso </a:t>
            </a:r>
            <a:r>
              <a:rPr lang="es-CL" sz="2400" dirty="0" smtClean="0"/>
              <a:t>participación en </a:t>
            </a:r>
            <a:r>
              <a:rPr lang="es-CL" sz="2400" dirty="0" smtClean="0"/>
              <a:t>articulación (CORFO, Ministerios, Senado, etc.) </a:t>
            </a:r>
            <a:endParaRPr lang="es-CL" sz="2400" dirty="0" smtClean="0"/>
          </a:p>
          <a:p>
            <a:pPr marL="457200" indent="-457200" algn="just">
              <a:buFont typeface="+mj-lt"/>
              <a:buAutoNum type="arabicPeriod"/>
            </a:pPr>
            <a:r>
              <a:rPr lang="es-CL" sz="2400" dirty="0" smtClean="0"/>
              <a:t>Actitud desde los tomadores de decisión del sector público: ministerios, agencias, etc. </a:t>
            </a:r>
          </a:p>
          <a:p>
            <a:pPr marL="457200" indent="-457200" algn="just">
              <a:buFont typeface="+mj-lt"/>
              <a:buAutoNum type="arabicPeriod"/>
            </a:pPr>
            <a:r>
              <a:rPr lang="es-CL" sz="2400" dirty="0" smtClean="0"/>
              <a:t>Necesidad </a:t>
            </a:r>
            <a:r>
              <a:rPr lang="es-CL" sz="2400" dirty="0" smtClean="0"/>
              <a:t>de sinergias con otras metas/indicadores </a:t>
            </a:r>
            <a:r>
              <a:rPr lang="es-CL" sz="2400" dirty="0" smtClean="0"/>
              <a:t>científicos, visibilidad (¡alto riesgo!). </a:t>
            </a:r>
            <a:endParaRPr lang="es-CL" sz="2400" dirty="0" smtClean="0"/>
          </a:p>
          <a:p>
            <a:pPr marL="457200" indent="-457200" algn="just">
              <a:buFont typeface="+mj-lt"/>
              <a:buAutoNum type="arabicPeriod"/>
            </a:pPr>
            <a:r>
              <a:rPr lang="es-CL" sz="2400" dirty="0" smtClean="0"/>
              <a:t>Financiamiento adecuado para desarrollo de productos en este ámbito</a:t>
            </a:r>
            <a:r>
              <a:rPr lang="es-CL" sz="2400" dirty="0" smtClean="0"/>
              <a:t>.</a:t>
            </a:r>
          </a:p>
          <a:p>
            <a:pPr marL="457200" indent="-457200" algn="just">
              <a:buFont typeface="+mj-lt"/>
              <a:buAutoNum type="arabicPeriod"/>
            </a:pPr>
            <a:r>
              <a:rPr lang="es-CL" sz="2400" dirty="0" smtClean="0"/>
              <a:t>Investigadores/coordinares deben salir de zona de confort.</a:t>
            </a:r>
            <a:endParaRPr lang="es-CL" sz="2400" dirty="0"/>
          </a:p>
        </p:txBody>
      </p:sp>
    </p:spTree>
    <p:extLst>
      <p:ext uri="{BB962C8B-B14F-4D97-AF65-F5344CB8AC3E}">
        <p14:creationId xmlns:p14="http://schemas.microsoft.com/office/powerpoint/2010/main" val="284209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pic>
        <p:nvPicPr>
          <p:cNvPr id="4" name="Imagen 3" descr="2f.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764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7392" y="0"/>
            <a:ext cx="918139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074" name="Picture 2" descr="C:\Users\rodpalma\Desktop\FONDAP\julio2013\SERC Presentación\DSC047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82" y="392484"/>
            <a:ext cx="9097846" cy="582106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6938257" y="5581204"/>
            <a:ext cx="2232248" cy="1264692"/>
            <a:chOff x="6660232" y="5360934"/>
            <a:chExt cx="2520280" cy="1427878"/>
          </a:xfrm>
        </p:grpSpPr>
        <p:sp>
          <p:nvSpPr>
            <p:cNvPr id="9" name="8 Rectángulo"/>
            <p:cNvSpPr/>
            <p:nvPr/>
          </p:nvSpPr>
          <p:spPr>
            <a:xfrm>
              <a:off x="6660232" y="5373216"/>
              <a:ext cx="2483854" cy="952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s-ES">
                <a:solidFill>
                  <a:prstClr val="black"/>
                </a:solidFill>
              </a:endParaRPr>
            </a:p>
          </p:txBody>
        </p:sp>
        <p:pic>
          <p:nvPicPr>
            <p:cNvPr id="10" name="Picture 2" descr="I:\SERC\SERC Presentación\logo 35cm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323" b="17680"/>
            <a:stretch/>
          </p:blipFill>
          <p:spPr bwMode="auto">
            <a:xfrm>
              <a:off x="6839830" y="5373216"/>
              <a:ext cx="1685009" cy="952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oninho\Desktop\noname.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648" b="80311" l="47714" r="100000">
                          <a14:foregroundMark x1="94135" y1="28497" x2="94135" y2="28497"/>
                          <a14:foregroundMark x1="90954" y1="37047" x2="90954" y2="37047"/>
                          <a14:foregroundMark x1="79225" y1="61917" x2="79225" y2="61917"/>
                        </a14:backgroundRemoval>
                      </a14:imgEffect>
                    </a14:imgLayer>
                  </a14:imgProps>
                </a:ext>
                <a:ext uri="{28A0092B-C50C-407E-A947-70E740481C1C}">
                  <a14:useLocalDpi xmlns:a14="http://schemas.microsoft.com/office/drawing/2010/main" val="0"/>
                </a:ext>
              </a:extLst>
            </a:blip>
            <a:srcRect l="48217" b="18876"/>
            <a:stretch/>
          </p:blipFill>
          <p:spPr bwMode="auto">
            <a:xfrm>
              <a:off x="7992802" y="5360934"/>
              <a:ext cx="1187710" cy="142787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CuadroTexto"/>
          <p:cNvSpPr txBox="1"/>
          <p:nvPr/>
        </p:nvSpPr>
        <p:spPr>
          <a:xfrm>
            <a:off x="6084168" y="548680"/>
            <a:ext cx="2895344" cy="584775"/>
          </a:xfrm>
          <a:prstGeom prst="rect">
            <a:avLst/>
          </a:prstGeom>
          <a:noFill/>
        </p:spPr>
        <p:txBody>
          <a:bodyPr wrap="none" rtlCol="0">
            <a:spAutoFit/>
          </a:bodyPr>
          <a:lstStyle/>
          <a:p>
            <a:r>
              <a:rPr lang="es-ES" sz="3200" b="1" dirty="0" smtClean="0">
                <a:solidFill>
                  <a:srgbClr val="C00000"/>
                </a:solidFill>
              </a:rPr>
              <a:t>Mejillones 2013</a:t>
            </a:r>
            <a:endParaRPr lang="es-ES" sz="3200" b="1" dirty="0">
              <a:solidFill>
                <a:srgbClr val="C00000"/>
              </a:solidFill>
            </a:endParaRPr>
          </a:p>
        </p:txBody>
      </p:sp>
    </p:spTree>
    <p:extLst>
      <p:ext uri="{BB962C8B-B14F-4D97-AF65-F5344CB8AC3E}">
        <p14:creationId xmlns:p14="http://schemas.microsoft.com/office/powerpoint/2010/main" val="28313397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37392" y="0"/>
            <a:ext cx="9181392"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8" name="7 Grupo"/>
          <p:cNvGrpSpPr/>
          <p:nvPr/>
        </p:nvGrpSpPr>
        <p:grpSpPr>
          <a:xfrm>
            <a:off x="6938257" y="5581204"/>
            <a:ext cx="2232248" cy="1264692"/>
            <a:chOff x="6660232" y="5360934"/>
            <a:chExt cx="2520280" cy="1427878"/>
          </a:xfrm>
        </p:grpSpPr>
        <p:sp>
          <p:nvSpPr>
            <p:cNvPr id="9" name="8 Rectángulo"/>
            <p:cNvSpPr/>
            <p:nvPr/>
          </p:nvSpPr>
          <p:spPr>
            <a:xfrm>
              <a:off x="6660232" y="5373216"/>
              <a:ext cx="2483854" cy="952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es-ES">
                <a:solidFill>
                  <a:prstClr val="black"/>
                </a:solidFill>
              </a:endParaRPr>
            </a:p>
          </p:txBody>
        </p:sp>
        <p:pic>
          <p:nvPicPr>
            <p:cNvPr id="10" name="Picture 2" descr="I:\SERC\SERC Presentación\logo 35cm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323" b="17680"/>
            <a:stretch/>
          </p:blipFill>
          <p:spPr bwMode="auto">
            <a:xfrm>
              <a:off x="6839830" y="5373216"/>
              <a:ext cx="1685009" cy="9520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oninho\Desktop\noname.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48" b="80311" l="47714" r="100000">
                          <a14:foregroundMark x1="94135" y1="28497" x2="94135" y2="28497"/>
                          <a14:foregroundMark x1="90954" y1="37047" x2="90954" y2="37047"/>
                          <a14:foregroundMark x1="79225" y1="61917" x2="79225" y2="61917"/>
                        </a14:backgroundRemoval>
                      </a14:imgEffect>
                    </a14:imgLayer>
                  </a14:imgProps>
                </a:ext>
                <a:ext uri="{28A0092B-C50C-407E-A947-70E740481C1C}">
                  <a14:useLocalDpi xmlns:a14="http://schemas.microsoft.com/office/drawing/2010/main" val="0"/>
                </a:ext>
              </a:extLst>
            </a:blip>
            <a:srcRect l="48217" b="18876"/>
            <a:stretch/>
          </p:blipFill>
          <p:spPr bwMode="auto">
            <a:xfrm>
              <a:off x="7992802" y="5360934"/>
              <a:ext cx="1187710" cy="142787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CuadroTexto"/>
          <p:cNvSpPr txBox="1"/>
          <p:nvPr/>
        </p:nvSpPr>
        <p:spPr>
          <a:xfrm>
            <a:off x="6571138" y="404664"/>
            <a:ext cx="2249334" cy="584775"/>
          </a:xfrm>
          <a:prstGeom prst="rect">
            <a:avLst/>
          </a:prstGeom>
          <a:noFill/>
        </p:spPr>
        <p:txBody>
          <a:bodyPr wrap="none" rtlCol="0">
            <a:spAutoFit/>
          </a:bodyPr>
          <a:lstStyle/>
          <a:p>
            <a:r>
              <a:rPr lang="es-ES" sz="3200" b="1" dirty="0" err="1" smtClean="0">
                <a:solidFill>
                  <a:srgbClr val="FFC000"/>
                </a:solidFill>
              </a:rPr>
              <a:t>Olmu</a:t>
            </a:r>
            <a:r>
              <a:rPr lang="es-ES" sz="3200" b="1" dirty="0" err="1">
                <a:solidFill>
                  <a:srgbClr val="FFC000"/>
                </a:solidFill>
              </a:rPr>
              <a:t>é</a:t>
            </a:r>
            <a:r>
              <a:rPr lang="es-ES" sz="3200" b="1" dirty="0" smtClean="0">
                <a:solidFill>
                  <a:srgbClr val="FFC000"/>
                </a:solidFill>
              </a:rPr>
              <a:t> 2014</a:t>
            </a:r>
            <a:endParaRPr lang="es-ES" sz="3200" b="1" dirty="0">
              <a:solidFill>
                <a:srgbClr val="FFC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5" y="1304727"/>
            <a:ext cx="9039439" cy="392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9906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3 Marcador de fecha"/>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37E74-3A09-4A21-B2BF-80A89CFBB201}" type="datetime6">
              <a:rPr lang="es-ES" smtClean="0"/>
              <a:pPr fontAlgn="base">
                <a:spcBef>
                  <a:spcPct val="0"/>
                </a:spcBef>
                <a:spcAft>
                  <a:spcPct val="0"/>
                </a:spcAft>
              </a:pPr>
              <a:t>septiembre de 2014</a:t>
            </a:fld>
            <a:endParaRPr lang="es-ES" smtClean="0"/>
          </a:p>
        </p:txBody>
      </p:sp>
      <p:sp>
        <p:nvSpPr>
          <p:cNvPr id="16388" name="4 Marcador de número de diapositiva"/>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0EB837-1118-4E6D-9890-D54188F8CC6B}" type="slidenum">
              <a:rPr lang="es-ES" smtClean="0"/>
              <a:pPr fontAlgn="base">
                <a:spcBef>
                  <a:spcPct val="0"/>
                </a:spcBef>
                <a:spcAft>
                  <a:spcPct val="0"/>
                </a:spcAft>
              </a:pPr>
              <a:t>5</a:t>
            </a:fld>
            <a:endParaRPr lang="es-ES" smtClean="0"/>
          </a:p>
        </p:txBody>
      </p:sp>
      <p:sp>
        <p:nvSpPr>
          <p:cNvPr id="16395" name="14 CuadroTexto"/>
          <p:cNvSpPr txBox="1">
            <a:spLocks noChangeArrowheads="1"/>
          </p:cNvSpPr>
          <p:nvPr/>
        </p:nvSpPr>
        <p:spPr bwMode="auto">
          <a:xfrm>
            <a:off x="608582" y="1340768"/>
            <a:ext cx="8643938" cy="2719847"/>
          </a:xfrm>
          <a:prstGeom prst="rect">
            <a:avLst/>
          </a:prstGeom>
          <a:noFill/>
          <a:ln w="9525">
            <a:noFill/>
            <a:miter lim="800000"/>
            <a:headEnd/>
            <a:tailEnd/>
          </a:ln>
        </p:spPr>
        <p:txBody>
          <a:bodyPr wrap="square">
            <a:spAutoFit/>
          </a:bodyPr>
          <a:lstStyle/>
          <a:p>
            <a:pPr marL="457200" indent="-457200">
              <a:lnSpc>
                <a:spcPct val="200000"/>
              </a:lnSpc>
              <a:buFont typeface="+mj-lt"/>
              <a:buAutoNum type="arabicPeriod"/>
            </a:pPr>
            <a:r>
              <a:rPr lang="es-ES" sz="3000" b="1" dirty="0" smtClean="0">
                <a:solidFill>
                  <a:srgbClr val="C00000"/>
                </a:solidFill>
                <a:latin typeface="Trebuchet MS" pitchFamily="34" charset="0"/>
              </a:rPr>
              <a:t>Introducción</a:t>
            </a:r>
          </a:p>
          <a:p>
            <a:pPr marL="457200" indent="-457200">
              <a:lnSpc>
                <a:spcPct val="200000"/>
              </a:lnSpc>
              <a:buFont typeface="+mj-lt"/>
              <a:buAutoNum type="arabicPeriod"/>
            </a:pPr>
            <a:r>
              <a:rPr lang="es-ES" sz="3000" dirty="0" smtClean="0">
                <a:latin typeface="Trebuchet MS" pitchFamily="34" charset="0"/>
              </a:rPr>
              <a:t>Ejemplos</a:t>
            </a:r>
            <a:endParaRPr lang="es-ES" sz="3000" dirty="0">
              <a:latin typeface="Trebuchet MS" pitchFamily="34" charset="0"/>
            </a:endParaRPr>
          </a:p>
          <a:p>
            <a:pPr marL="457200" indent="-457200">
              <a:lnSpc>
                <a:spcPct val="200000"/>
              </a:lnSpc>
              <a:buFont typeface="+mj-lt"/>
              <a:buAutoNum type="arabicPeriod"/>
            </a:pPr>
            <a:r>
              <a:rPr lang="es-ES" sz="3000" dirty="0" smtClean="0">
                <a:latin typeface="Trebuchet MS" pitchFamily="34" charset="0"/>
              </a:rPr>
              <a:t>Conclusiones</a:t>
            </a:r>
            <a:endParaRPr lang="es-ES" sz="3000" dirty="0">
              <a:latin typeface="Trebuchet MS" pitchFamily="34" charset="0"/>
            </a:endParaRPr>
          </a:p>
        </p:txBody>
      </p:sp>
      <p:sp>
        <p:nvSpPr>
          <p:cNvPr id="16402" name="25 CuadroTexto"/>
          <p:cNvSpPr txBox="1">
            <a:spLocks noChangeArrowheads="1"/>
          </p:cNvSpPr>
          <p:nvPr/>
        </p:nvSpPr>
        <p:spPr bwMode="auto">
          <a:xfrm>
            <a:off x="7358063" y="109538"/>
            <a:ext cx="1785937" cy="461962"/>
          </a:xfrm>
          <a:prstGeom prst="rect">
            <a:avLst/>
          </a:prstGeom>
          <a:noFill/>
          <a:ln w="9525">
            <a:noFill/>
            <a:miter lim="800000"/>
            <a:headEnd/>
            <a:tailEnd/>
          </a:ln>
        </p:spPr>
        <p:txBody>
          <a:bodyPr>
            <a:spAutoFit/>
          </a:bodyPr>
          <a:lstStyle/>
          <a:p>
            <a:r>
              <a:rPr lang="es-CL" sz="2400" b="1">
                <a:solidFill>
                  <a:schemeClr val="bg1"/>
                </a:solidFill>
                <a:latin typeface="Trebuchet MS" pitchFamily="34" charset="0"/>
              </a:rPr>
              <a:t>Contenido</a:t>
            </a:r>
            <a:endParaRPr lang="es-ES" sz="2400" b="1">
              <a:solidFill>
                <a:schemeClr val="bg1"/>
              </a:solidFill>
              <a:latin typeface="Trebuchet MS" pitchFamily="34" charset="0"/>
            </a:endParaRPr>
          </a:p>
        </p:txBody>
      </p:sp>
      <p:sp>
        <p:nvSpPr>
          <p:cNvPr id="14" name="13 CuadroTexto"/>
          <p:cNvSpPr txBox="1"/>
          <p:nvPr/>
        </p:nvSpPr>
        <p:spPr>
          <a:xfrm>
            <a:off x="263465" y="107921"/>
            <a:ext cx="1212191" cy="584775"/>
          </a:xfrm>
          <a:prstGeom prst="rect">
            <a:avLst/>
          </a:prstGeom>
          <a:noFill/>
        </p:spPr>
        <p:txBody>
          <a:bodyPr wrap="none" rtlCol="0">
            <a:spAutoFit/>
          </a:bodyPr>
          <a:lstStyle/>
          <a:p>
            <a:r>
              <a:rPr lang="es-CL" sz="3200" b="1" dirty="0" err="1" smtClean="0"/>
              <a:t>Indice</a:t>
            </a:r>
            <a:endParaRPr lang="es-CL" sz="3200" b="1" dirty="0"/>
          </a:p>
        </p:txBody>
      </p:sp>
    </p:spTree>
    <p:extLst>
      <p:ext uri="{BB962C8B-B14F-4D97-AF65-F5344CB8AC3E}">
        <p14:creationId xmlns:p14="http://schemas.microsoft.com/office/powerpoint/2010/main" val="376538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CuadroTexto"/>
          <p:cNvSpPr txBox="1"/>
          <p:nvPr/>
        </p:nvSpPr>
        <p:spPr>
          <a:xfrm>
            <a:off x="611560" y="1052736"/>
            <a:ext cx="4613764" cy="523220"/>
          </a:xfrm>
          <a:prstGeom prst="rect">
            <a:avLst/>
          </a:prstGeom>
          <a:noFill/>
        </p:spPr>
        <p:txBody>
          <a:bodyPr wrap="none" rtlCol="0">
            <a:spAutoFit/>
          </a:bodyPr>
          <a:lstStyle/>
          <a:p>
            <a:r>
              <a:rPr lang="es-CL" sz="2800" b="1" dirty="0" smtClean="0">
                <a:latin typeface="Verdana" pitchFamily="34" charset="0"/>
                <a:ea typeface="Verdana" pitchFamily="34" charset="0"/>
                <a:cs typeface="Verdana" pitchFamily="34" charset="0"/>
              </a:rPr>
              <a:t>Invitación de </a:t>
            </a:r>
            <a:r>
              <a:rPr lang="es-CL" sz="2800" b="1" dirty="0" err="1" smtClean="0">
                <a:latin typeface="Verdana" pitchFamily="34" charset="0"/>
                <a:ea typeface="Verdana" pitchFamily="34" charset="0"/>
                <a:cs typeface="Verdana" pitchFamily="34" charset="0"/>
              </a:rPr>
              <a:t>Conicyt</a:t>
            </a:r>
            <a:r>
              <a:rPr lang="es-CL" sz="2800" b="1" dirty="0" smtClean="0">
                <a:latin typeface="Verdana" pitchFamily="34" charset="0"/>
                <a:ea typeface="Verdana" pitchFamily="34" charset="0"/>
                <a:cs typeface="Verdana" pitchFamily="34" charset="0"/>
              </a:rPr>
              <a:t>:</a:t>
            </a:r>
            <a:endParaRPr lang="es-CL" sz="2800" b="1" dirty="0">
              <a:latin typeface="Verdana" pitchFamily="34" charset="0"/>
              <a:ea typeface="Verdana" pitchFamily="34" charset="0"/>
              <a:cs typeface="Verdana" pitchFamily="34" charset="0"/>
            </a:endParaRPr>
          </a:p>
        </p:txBody>
      </p:sp>
      <p:sp>
        <p:nvSpPr>
          <p:cNvPr id="4" name="3 CuadroTexto"/>
          <p:cNvSpPr txBox="1"/>
          <p:nvPr/>
        </p:nvSpPr>
        <p:spPr>
          <a:xfrm>
            <a:off x="395536" y="2132856"/>
            <a:ext cx="8280920" cy="3046988"/>
          </a:xfrm>
          <a:prstGeom prst="rect">
            <a:avLst/>
          </a:prstGeom>
          <a:noFill/>
        </p:spPr>
        <p:txBody>
          <a:bodyPr wrap="square" rtlCol="0">
            <a:spAutoFit/>
          </a:bodyPr>
          <a:lstStyle/>
          <a:p>
            <a:pPr algn="just"/>
            <a:r>
              <a:rPr lang="es-ES" sz="2400" dirty="0" smtClean="0">
                <a:latin typeface="Verdana" pitchFamily="34" charset="0"/>
                <a:ea typeface="Verdana" pitchFamily="34" charset="0"/>
                <a:cs typeface="Verdana" pitchFamily="34" charset="0"/>
              </a:rPr>
              <a:t>Se requiere construir una base sólida de conocimiento en torno a la energía solar que </a:t>
            </a:r>
            <a:r>
              <a:rPr lang="es-ES" sz="2400" b="1" dirty="0" smtClean="0">
                <a:solidFill>
                  <a:srgbClr val="C00000"/>
                </a:solidFill>
                <a:latin typeface="Verdana" pitchFamily="34" charset="0"/>
                <a:ea typeface="Verdana" pitchFamily="34" charset="0"/>
                <a:cs typeface="Verdana" pitchFamily="34" charset="0"/>
              </a:rPr>
              <a:t>potencie las condiciones excepcionales de la zona norte de nuestro país </a:t>
            </a:r>
            <a:r>
              <a:rPr lang="es-ES" sz="2400" dirty="0" smtClean="0">
                <a:latin typeface="Verdana" pitchFamily="34" charset="0"/>
                <a:ea typeface="Verdana" pitchFamily="34" charset="0"/>
                <a:cs typeface="Verdana" pitchFamily="34" charset="0"/>
              </a:rPr>
              <a:t>en este tema, a través de la investigación en los desafíos científicos, técnicos y económicos, y las </a:t>
            </a:r>
            <a:r>
              <a:rPr lang="es-ES" sz="2400" b="1" dirty="0" smtClean="0">
                <a:solidFill>
                  <a:srgbClr val="C00000"/>
                </a:solidFill>
                <a:latin typeface="Verdana" pitchFamily="34" charset="0"/>
                <a:ea typeface="Verdana" pitchFamily="34" charset="0"/>
                <a:cs typeface="Verdana" pitchFamily="34" charset="0"/>
              </a:rPr>
              <a:t>oportunidades</a:t>
            </a:r>
            <a:r>
              <a:rPr lang="es-ES" sz="2400" dirty="0" smtClean="0">
                <a:latin typeface="Verdana" pitchFamily="34" charset="0"/>
                <a:ea typeface="Verdana" pitchFamily="34" charset="0"/>
                <a:cs typeface="Verdana" pitchFamily="34" charset="0"/>
              </a:rPr>
              <a:t> que ofrece la tecnología solar para la </a:t>
            </a:r>
            <a:r>
              <a:rPr lang="es-ES" sz="2400" b="1" dirty="0" smtClean="0">
                <a:solidFill>
                  <a:srgbClr val="C00000"/>
                </a:solidFill>
                <a:latin typeface="Verdana" pitchFamily="34" charset="0"/>
                <a:ea typeface="Verdana" pitchFamily="34" charset="0"/>
                <a:cs typeface="Verdana" pitchFamily="34" charset="0"/>
              </a:rPr>
              <a:t>matriz energética nacional. </a:t>
            </a:r>
            <a:endParaRPr lang="es-CL" sz="2400" b="1" dirty="0">
              <a:solidFill>
                <a:srgbClr val="C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80341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27649" name="Rectangle 1"/>
          <p:cNvSpPr>
            <a:spLocks noChangeArrowheads="1"/>
          </p:cNvSpPr>
          <p:nvPr/>
        </p:nvSpPr>
        <p:spPr bwMode="auto">
          <a:xfrm>
            <a:off x="323528" y="1660159"/>
            <a:ext cx="86409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Para una </a:t>
            </a:r>
            <a:r>
              <a:rPr kumimoji="0" lang="es-ES" sz="2400" b="0" i="0" u="none" strike="noStrike" cap="none" normalizeH="0" baseline="0" dirty="0" smtClean="0">
                <a:ln>
                  <a:noFill/>
                </a:ln>
                <a:effectLst/>
                <a:latin typeface="Verdana" pitchFamily="34" charset="0"/>
                <a:ea typeface="Verdana" pitchFamily="34" charset="0"/>
                <a:cs typeface="Verdana" pitchFamily="34" charset="0"/>
              </a:rPr>
              <a:t>penetración rentable de energía solar a gran escala solar en el norte de Chile, es necesario crear </a:t>
            </a:r>
            <a:r>
              <a:rPr kumimoji="0" lang="es-ES" sz="2400" i="0" u="none" strike="noStrike" cap="none" normalizeH="0" baseline="0" dirty="0" smtClean="0">
                <a:ln>
                  <a:noFill/>
                </a:ln>
                <a:effectLst/>
                <a:latin typeface="Verdana" pitchFamily="34" charset="0"/>
                <a:ea typeface="Verdana" pitchFamily="34" charset="0"/>
                <a:cs typeface="Verdana" pitchFamily="34" charset="0"/>
              </a:rPr>
              <a:t>nuevo conocimiento </a:t>
            </a:r>
            <a:r>
              <a:rPr kumimoji="0" lang="es-ES" sz="2400" b="0" i="0" u="none" strike="noStrike" cap="none" normalizeH="0" baseline="0" dirty="0" smtClean="0">
                <a:ln>
                  <a:noFill/>
                </a:ln>
                <a:effectLst/>
                <a:latin typeface="Verdana" pitchFamily="34" charset="0"/>
                <a:ea typeface="Verdana" pitchFamily="34" charset="0"/>
                <a:cs typeface="Verdana" pitchFamily="34" charset="0"/>
              </a:rPr>
              <a:t>tanto en relación con los condicionamientos locales mencionados, como a los problemas no resueltos a nivel mundial en términos de desarrollo de la energía solar. </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2400" dirty="0" smtClean="0">
              <a:latin typeface="Verdana" pitchFamily="34" charset="0"/>
              <a:ea typeface="Verdana" pitchFamily="34"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Verdana" pitchFamily="34" charset="0"/>
                <a:ea typeface="Verdana" pitchFamily="34" charset="0"/>
                <a:cs typeface="Verdana" pitchFamily="34" charset="0"/>
              </a:rPr>
              <a:t>Este nuevo conocimiento sería una contribución a la comunidad científica internacional </a:t>
            </a:r>
            <a:r>
              <a:rPr kumimoji="0" lang="es-ES" sz="24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y, además, </a:t>
            </a:r>
            <a:r>
              <a:rPr kumimoji="0" lang="es-ES" sz="2400" b="1" i="0" u="none" strike="noStrike" cap="none" normalizeH="0" baseline="0" dirty="0" smtClean="0">
                <a:ln>
                  <a:noFill/>
                </a:ln>
                <a:solidFill>
                  <a:srgbClr val="C00000"/>
                </a:solidFill>
                <a:effectLst/>
                <a:latin typeface="Verdana" pitchFamily="34" charset="0"/>
                <a:ea typeface="Verdana" pitchFamily="34" charset="0"/>
                <a:cs typeface="Verdana" pitchFamily="34" charset="0"/>
              </a:rPr>
              <a:t>a los esfuerzos de la política pública nacional por integrar este recurso en la matriz energética nacional. </a:t>
            </a:r>
          </a:p>
        </p:txBody>
      </p:sp>
      <p:sp>
        <p:nvSpPr>
          <p:cNvPr id="4" name="3 Rectángulo"/>
          <p:cNvSpPr/>
          <p:nvPr/>
        </p:nvSpPr>
        <p:spPr>
          <a:xfrm>
            <a:off x="683568" y="1052736"/>
            <a:ext cx="4406976" cy="523220"/>
          </a:xfrm>
          <a:prstGeom prst="rect">
            <a:avLst/>
          </a:prstGeom>
        </p:spPr>
        <p:txBody>
          <a:bodyPr wrap="none">
            <a:spAutoFit/>
          </a:bodyPr>
          <a:lstStyle/>
          <a:p>
            <a:pPr algn="just"/>
            <a:r>
              <a:rPr lang="es-CL" sz="2800" b="1" dirty="0" smtClean="0">
                <a:latin typeface="Verdana" pitchFamily="34" charset="0"/>
                <a:ea typeface="Verdana" pitchFamily="34" charset="0"/>
                <a:cs typeface="Verdana" pitchFamily="34" charset="0"/>
              </a:rPr>
              <a:t>Hipótesis de trabajo:</a:t>
            </a:r>
          </a:p>
        </p:txBody>
      </p:sp>
    </p:spTree>
    <p:extLst>
      <p:ext uri="{BB962C8B-B14F-4D97-AF65-F5344CB8AC3E}">
        <p14:creationId xmlns:p14="http://schemas.microsoft.com/office/powerpoint/2010/main" val="1422838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2421" y="476672"/>
            <a:ext cx="6427851" cy="292388"/>
          </a:xfrm>
          <a:prstGeom prst="rect">
            <a:avLst/>
          </a:prstGeom>
          <a:noFill/>
        </p:spPr>
        <p:txBody>
          <a:bodyPr wrap="square" rtlCol="0">
            <a:spAutoFit/>
          </a:bodyPr>
          <a:lstStyle/>
          <a:p>
            <a:r>
              <a:rPr lang="es-CL" sz="1300" dirty="0" smtClean="0">
                <a:solidFill>
                  <a:schemeClr val="bg1"/>
                </a:solidFill>
                <a:latin typeface="Arial" pitchFamily="34" charset="0"/>
                <a:cs typeface="Arial" pitchFamily="34" charset="0"/>
              </a:rPr>
              <a:t>Titulo Presentación</a:t>
            </a:r>
            <a:endParaRPr lang="es-ES" sz="1300" dirty="0">
              <a:solidFill>
                <a:schemeClr val="bg1"/>
              </a:solidFill>
              <a:latin typeface="Arial" pitchFamily="34" charset="0"/>
              <a:cs typeface="Arial" pitchFamily="34" charset="0"/>
            </a:endParaRPr>
          </a:p>
        </p:txBody>
      </p:sp>
      <p:sp>
        <p:nvSpPr>
          <p:cNvPr id="3" name="2 CuadroTexto"/>
          <p:cNvSpPr txBox="1"/>
          <p:nvPr/>
        </p:nvSpPr>
        <p:spPr>
          <a:xfrm>
            <a:off x="539552" y="1052736"/>
            <a:ext cx="6833922" cy="523220"/>
          </a:xfrm>
          <a:prstGeom prst="rect">
            <a:avLst/>
          </a:prstGeom>
          <a:noFill/>
        </p:spPr>
        <p:txBody>
          <a:bodyPr wrap="none" rtlCol="0">
            <a:spAutoFit/>
          </a:bodyPr>
          <a:lstStyle/>
          <a:p>
            <a:r>
              <a:rPr lang="es-CL" sz="2800" b="1" dirty="0" smtClean="0">
                <a:latin typeface="Verdana" pitchFamily="34" charset="0"/>
                <a:ea typeface="Verdana" pitchFamily="34" charset="0"/>
                <a:cs typeface="Verdana" pitchFamily="34" charset="0"/>
              </a:rPr>
              <a:t>Objetivo Principal de SERC Chile:</a:t>
            </a:r>
            <a:endParaRPr lang="es-CL" sz="2800" b="1" dirty="0">
              <a:latin typeface="Verdana" pitchFamily="34" charset="0"/>
              <a:ea typeface="Verdana" pitchFamily="34" charset="0"/>
              <a:cs typeface="Verdana" pitchFamily="34" charset="0"/>
            </a:endParaRPr>
          </a:p>
        </p:txBody>
      </p:sp>
      <p:sp>
        <p:nvSpPr>
          <p:cNvPr id="4" name="3 CuadroTexto"/>
          <p:cNvSpPr txBox="1"/>
          <p:nvPr/>
        </p:nvSpPr>
        <p:spPr>
          <a:xfrm>
            <a:off x="323528" y="2060848"/>
            <a:ext cx="8424937" cy="3108543"/>
          </a:xfrm>
          <a:prstGeom prst="rect">
            <a:avLst/>
          </a:prstGeom>
          <a:noFill/>
        </p:spPr>
        <p:txBody>
          <a:bodyPr wrap="square" rtlCol="0">
            <a:spAutoFit/>
          </a:bodyPr>
          <a:lstStyle/>
          <a:p>
            <a:pPr algn="just"/>
            <a:r>
              <a:rPr lang="en-US" sz="2800" dirty="0" err="1" smtClean="0"/>
              <a:t>Estudiar</a:t>
            </a:r>
            <a:r>
              <a:rPr lang="en-US" sz="2800" dirty="0" smtClean="0"/>
              <a:t> </a:t>
            </a:r>
            <a:r>
              <a:rPr lang="en-US" sz="2800" dirty="0" err="1" smtClean="0"/>
              <a:t>bajo</a:t>
            </a:r>
            <a:r>
              <a:rPr lang="en-US" sz="2800" dirty="0" smtClean="0"/>
              <a:t> </a:t>
            </a:r>
            <a:r>
              <a:rPr lang="en-US" sz="2800" dirty="0" err="1" smtClean="0"/>
              <a:t>una</a:t>
            </a:r>
            <a:r>
              <a:rPr lang="en-US" sz="2800" dirty="0" smtClean="0"/>
              <a:t> </a:t>
            </a:r>
            <a:r>
              <a:rPr lang="en-US" sz="2800" dirty="0" err="1" smtClean="0"/>
              <a:t>perspectiva</a:t>
            </a:r>
            <a:r>
              <a:rPr lang="en-US" sz="2800" dirty="0" smtClean="0"/>
              <a:t> </a:t>
            </a:r>
            <a:r>
              <a:rPr lang="en-US" sz="2800" b="1" dirty="0" smtClean="0">
                <a:solidFill>
                  <a:srgbClr val="C00000"/>
                </a:solidFill>
              </a:rPr>
              <a:t>multi/inter-</a:t>
            </a:r>
            <a:r>
              <a:rPr lang="en-US" sz="2800" b="1" dirty="0" err="1" smtClean="0">
                <a:solidFill>
                  <a:srgbClr val="C00000"/>
                </a:solidFill>
              </a:rPr>
              <a:t>disciplinaria</a:t>
            </a:r>
            <a:r>
              <a:rPr lang="en-US" sz="2800" dirty="0" smtClean="0"/>
              <a:t>, </a:t>
            </a:r>
            <a:r>
              <a:rPr lang="en-US" sz="2800" dirty="0" err="1" smtClean="0"/>
              <a:t>las</a:t>
            </a:r>
            <a:r>
              <a:rPr lang="en-US" sz="2800" dirty="0" smtClean="0"/>
              <a:t> </a:t>
            </a:r>
            <a:r>
              <a:rPr lang="en-US" sz="2800" dirty="0" err="1" smtClean="0"/>
              <a:t>diferentes</a:t>
            </a:r>
            <a:r>
              <a:rPr lang="en-US" sz="2800" dirty="0" smtClean="0"/>
              <a:t> </a:t>
            </a:r>
            <a:r>
              <a:rPr lang="en-US" sz="2800" dirty="0" err="1" smtClean="0"/>
              <a:t>barreras</a:t>
            </a:r>
            <a:r>
              <a:rPr lang="en-US" sz="2800" dirty="0" smtClean="0"/>
              <a:t> </a:t>
            </a:r>
            <a:r>
              <a:rPr lang="en-US" sz="2800" dirty="0" err="1" smtClean="0"/>
              <a:t>científicas</a:t>
            </a:r>
            <a:r>
              <a:rPr lang="en-US" sz="2800" dirty="0" smtClean="0"/>
              <a:t>, </a:t>
            </a:r>
            <a:r>
              <a:rPr lang="en-US" sz="2800" dirty="0" err="1" smtClean="0"/>
              <a:t>técnicas</a:t>
            </a:r>
            <a:r>
              <a:rPr lang="en-US" sz="2800" dirty="0" smtClean="0"/>
              <a:t>, y </a:t>
            </a:r>
            <a:r>
              <a:rPr lang="en-US" sz="2800" b="1" dirty="0" err="1" smtClean="0">
                <a:solidFill>
                  <a:srgbClr val="C00000"/>
                </a:solidFill>
              </a:rPr>
              <a:t>regulatorias</a:t>
            </a:r>
            <a:r>
              <a:rPr lang="en-US" sz="2800" dirty="0" smtClean="0">
                <a:solidFill>
                  <a:srgbClr val="C00000"/>
                </a:solidFill>
              </a:rPr>
              <a:t> </a:t>
            </a:r>
            <a:r>
              <a:rPr lang="en-US" sz="2800" dirty="0" err="1" smtClean="0"/>
              <a:t>que</a:t>
            </a:r>
            <a:r>
              <a:rPr lang="en-US" sz="2800" dirty="0" smtClean="0"/>
              <a:t> </a:t>
            </a:r>
            <a:r>
              <a:rPr lang="en-US" sz="2800" dirty="0" err="1" smtClean="0"/>
              <a:t>limitan</a:t>
            </a:r>
            <a:r>
              <a:rPr lang="en-US" sz="2800" dirty="0" smtClean="0"/>
              <a:t> la </a:t>
            </a:r>
            <a:r>
              <a:rPr lang="en-US" sz="2800" dirty="0" err="1" smtClean="0"/>
              <a:t>utilización</a:t>
            </a:r>
            <a:r>
              <a:rPr lang="en-US" sz="2800" dirty="0" smtClean="0"/>
              <a:t> </a:t>
            </a:r>
            <a:r>
              <a:rPr lang="en-US" sz="2800" dirty="0" err="1" smtClean="0"/>
              <a:t>masiva</a:t>
            </a:r>
            <a:r>
              <a:rPr lang="en-US" sz="2800" dirty="0" smtClean="0"/>
              <a:t> de la </a:t>
            </a:r>
            <a:r>
              <a:rPr lang="en-US" sz="2800" dirty="0" err="1" smtClean="0"/>
              <a:t>energía</a:t>
            </a:r>
            <a:r>
              <a:rPr lang="en-US" sz="2800" dirty="0" smtClean="0"/>
              <a:t> solar, de </a:t>
            </a:r>
            <a:r>
              <a:rPr lang="en-US" sz="2800" dirty="0" err="1" smtClean="0"/>
              <a:t>manera</a:t>
            </a:r>
            <a:r>
              <a:rPr lang="en-US" sz="2800" dirty="0" smtClean="0"/>
              <a:t> de </a:t>
            </a:r>
            <a:r>
              <a:rPr lang="en-US" sz="2800" dirty="0" err="1" smtClean="0"/>
              <a:t>proponer</a:t>
            </a:r>
            <a:r>
              <a:rPr lang="en-US" sz="2800" dirty="0" smtClean="0"/>
              <a:t> </a:t>
            </a:r>
            <a:r>
              <a:rPr lang="en-US" sz="2800" b="1" dirty="0" err="1" smtClean="0">
                <a:solidFill>
                  <a:srgbClr val="C00000"/>
                </a:solidFill>
              </a:rPr>
              <a:t>soluciones</a:t>
            </a:r>
            <a:r>
              <a:rPr lang="en-US" sz="2800" dirty="0" smtClean="0">
                <a:solidFill>
                  <a:srgbClr val="C00000"/>
                </a:solidFill>
              </a:rPr>
              <a:t> </a:t>
            </a:r>
            <a:r>
              <a:rPr lang="en-US" sz="2800" dirty="0" err="1" smtClean="0"/>
              <a:t>viables</a:t>
            </a:r>
            <a:r>
              <a:rPr lang="en-US" sz="2800" dirty="0" smtClean="0"/>
              <a:t> y </a:t>
            </a:r>
            <a:r>
              <a:rPr lang="en-US" sz="2800" dirty="0" err="1" smtClean="0"/>
              <a:t>costo</a:t>
            </a:r>
            <a:r>
              <a:rPr lang="en-US" sz="2800" dirty="0" smtClean="0"/>
              <a:t> </a:t>
            </a:r>
            <a:r>
              <a:rPr lang="en-US" sz="2800" dirty="0" err="1" smtClean="0"/>
              <a:t>efectivas</a:t>
            </a:r>
            <a:r>
              <a:rPr lang="en-US" sz="2800" dirty="0" smtClean="0"/>
              <a:t> </a:t>
            </a:r>
            <a:r>
              <a:rPr lang="en-US" sz="2800" dirty="0" err="1" smtClean="0"/>
              <a:t>que</a:t>
            </a:r>
            <a:r>
              <a:rPr lang="en-US" sz="2800" dirty="0" smtClean="0"/>
              <a:t> </a:t>
            </a:r>
            <a:r>
              <a:rPr lang="en-US" sz="2800" b="1" dirty="0" err="1" smtClean="0">
                <a:solidFill>
                  <a:srgbClr val="C00000"/>
                </a:solidFill>
              </a:rPr>
              <a:t>incentiven</a:t>
            </a:r>
            <a:r>
              <a:rPr lang="en-US" sz="2800" dirty="0" smtClean="0">
                <a:solidFill>
                  <a:srgbClr val="C00000"/>
                </a:solidFill>
              </a:rPr>
              <a:t> </a:t>
            </a:r>
            <a:r>
              <a:rPr lang="en-US" sz="2800" dirty="0" smtClean="0"/>
              <a:t>el </a:t>
            </a:r>
            <a:r>
              <a:rPr lang="en-US" sz="2800" dirty="0" err="1" smtClean="0"/>
              <a:t>uso</a:t>
            </a:r>
            <a:r>
              <a:rPr lang="en-US" sz="2800" dirty="0" smtClean="0"/>
              <a:t> a gran </a:t>
            </a:r>
            <a:r>
              <a:rPr lang="en-US" sz="2800" dirty="0" err="1" smtClean="0"/>
              <a:t>escala</a:t>
            </a:r>
            <a:r>
              <a:rPr lang="en-US" sz="2800" dirty="0" smtClean="0"/>
              <a:t> de </a:t>
            </a:r>
            <a:r>
              <a:rPr lang="en-US" sz="2800" dirty="0" err="1" smtClean="0"/>
              <a:t>este</a:t>
            </a:r>
            <a:r>
              <a:rPr lang="en-US" sz="2800" dirty="0" smtClean="0"/>
              <a:t> </a:t>
            </a:r>
            <a:r>
              <a:rPr lang="en-US" sz="2800" dirty="0" err="1" smtClean="0"/>
              <a:t>abundante</a:t>
            </a:r>
            <a:r>
              <a:rPr lang="en-US" sz="2800" dirty="0" smtClean="0"/>
              <a:t> </a:t>
            </a:r>
            <a:r>
              <a:rPr lang="en-US" sz="2800" dirty="0" err="1" smtClean="0"/>
              <a:t>recurso</a:t>
            </a:r>
            <a:r>
              <a:rPr lang="en-US" sz="2800" dirty="0" smtClean="0"/>
              <a:t> </a:t>
            </a:r>
            <a:r>
              <a:rPr lang="en-US" sz="2800" dirty="0" err="1" smtClean="0"/>
              <a:t>energético</a:t>
            </a:r>
            <a:r>
              <a:rPr lang="en-US" sz="2800" dirty="0" smtClean="0"/>
              <a:t> </a:t>
            </a:r>
            <a:r>
              <a:rPr lang="en-US" sz="2800" dirty="0" err="1" smtClean="0"/>
              <a:t>renovable</a:t>
            </a:r>
            <a:r>
              <a:rPr lang="en-US" sz="2800" dirty="0" smtClean="0"/>
              <a:t> </a:t>
            </a:r>
            <a:r>
              <a:rPr lang="en-US" sz="2800" dirty="0" err="1" smtClean="0"/>
              <a:t>disponible</a:t>
            </a:r>
            <a:r>
              <a:rPr lang="en-US" sz="2800" dirty="0" smtClean="0"/>
              <a:t> en el Norte de Chile.</a:t>
            </a:r>
          </a:p>
        </p:txBody>
      </p:sp>
    </p:spTree>
    <p:extLst>
      <p:ext uri="{BB962C8B-B14F-4D97-AF65-F5344CB8AC3E}">
        <p14:creationId xmlns:p14="http://schemas.microsoft.com/office/powerpoint/2010/main" val="111748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4456246" y="1418796"/>
            <a:ext cx="4301607" cy="540545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07504" y="-234280"/>
            <a:ext cx="8229600" cy="1143000"/>
          </a:xfrm>
        </p:spPr>
        <p:txBody>
          <a:bodyPr>
            <a:normAutofit/>
          </a:bodyPr>
          <a:lstStyle/>
          <a:p>
            <a:pPr algn="l"/>
            <a:r>
              <a:rPr lang="en-US" sz="3600" dirty="0" smtClean="0"/>
              <a:t>El </a:t>
            </a:r>
            <a:r>
              <a:rPr lang="en-US" sz="3600" dirty="0" err="1" smtClean="0"/>
              <a:t>recurso</a:t>
            </a:r>
            <a:r>
              <a:rPr lang="en-US" sz="3600" dirty="0" smtClean="0"/>
              <a:t> solar de Chile</a:t>
            </a:r>
            <a:endParaRPr lang="en-US" sz="3600" dirty="0"/>
          </a:p>
        </p:txBody>
      </p:sp>
      <p:pic>
        <p:nvPicPr>
          <p:cNvPr id="5" name="Content Placeholder 4"/>
          <p:cNvPicPr>
            <a:picLocks noGrp="1" noChangeAspect="1"/>
          </p:cNvPicPr>
          <p:nvPr>
            <p:ph idx="1"/>
          </p:nvPr>
        </p:nvPicPr>
        <p:blipFill>
          <a:blip r:embed="rId4"/>
          <a:stretch>
            <a:fillRect/>
          </a:stretch>
        </p:blipFill>
        <p:spPr>
          <a:xfrm>
            <a:off x="228601" y="1104298"/>
            <a:ext cx="3962400" cy="5554653"/>
          </a:xfrm>
          <a:prstGeom prst="rect">
            <a:avLst/>
          </a:prstGeom>
        </p:spPr>
      </p:pic>
      <p:sp>
        <p:nvSpPr>
          <p:cNvPr id="14" name="TextBox 13"/>
          <p:cNvSpPr txBox="1"/>
          <p:nvPr/>
        </p:nvSpPr>
        <p:spPr>
          <a:xfrm rot="20459580">
            <a:off x="1243013" y="3289507"/>
            <a:ext cx="2276476" cy="584775"/>
          </a:xfrm>
          <a:prstGeom prst="rect">
            <a:avLst/>
          </a:prstGeom>
          <a:noFill/>
        </p:spPr>
        <p:txBody>
          <a:bodyPr wrap="square" rtlCol="0">
            <a:spAutoFit/>
          </a:bodyPr>
          <a:lstStyle/>
          <a:p>
            <a:r>
              <a:rPr lang="en-US" sz="1600" i="1" dirty="0" smtClean="0">
                <a:solidFill>
                  <a:prstClr val="black"/>
                </a:solidFill>
              </a:rPr>
              <a:t>Atacama Desert</a:t>
            </a:r>
          </a:p>
          <a:p>
            <a:r>
              <a:rPr lang="en-US" sz="1600" i="1" dirty="0" smtClean="0">
                <a:solidFill>
                  <a:prstClr val="black"/>
                </a:solidFill>
              </a:rPr>
              <a:t>~105,000 km</a:t>
            </a:r>
            <a:r>
              <a:rPr lang="en-US" sz="1600" i="1" baseline="30000" dirty="0" smtClean="0">
                <a:solidFill>
                  <a:prstClr val="black"/>
                </a:solidFill>
              </a:rPr>
              <a:t>2</a:t>
            </a:r>
            <a:endParaRPr lang="en-US" sz="1600" i="1" baseline="30000" dirty="0">
              <a:solidFill>
                <a:prstClr val="black"/>
              </a:solidFill>
            </a:endParaRPr>
          </a:p>
        </p:txBody>
      </p:sp>
      <p:sp>
        <p:nvSpPr>
          <p:cNvPr id="11" name="38 CuadroTexto"/>
          <p:cNvSpPr txBox="1"/>
          <p:nvPr/>
        </p:nvSpPr>
        <p:spPr>
          <a:xfrm>
            <a:off x="7025552" y="1905000"/>
            <a:ext cx="1738651" cy="646331"/>
          </a:xfrm>
          <a:prstGeom prst="rect">
            <a:avLst/>
          </a:prstGeom>
          <a:solidFill>
            <a:schemeClr val="bg1"/>
          </a:solidFill>
        </p:spPr>
        <p:txBody>
          <a:bodyPr wrap="square" rtlCol="0">
            <a:spAutoFit/>
          </a:bodyPr>
          <a:lstStyle/>
          <a:p>
            <a:pPr fontAlgn="base">
              <a:spcBef>
                <a:spcPct val="0"/>
              </a:spcBef>
              <a:spcAft>
                <a:spcPct val="0"/>
              </a:spcAft>
            </a:pPr>
            <a:r>
              <a:rPr lang="es-CL" sz="1200" b="1" i="1" dirty="0" err="1" smtClean="0">
                <a:solidFill>
                  <a:srgbClr val="FF0000"/>
                </a:solidFill>
                <a:latin typeface="Arial" pitchFamily="34" charset="0"/>
              </a:rPr>
              <a:t>Capacity</a:t>
            </a:r>
            <a:r>
              <a:rPr lang="es-CL" sz="1200" b="1" i="1" dirty="0" smtClean="0">
                <a:solidFill>
                  <a:srgbClr val="FF0000"/>
                </a:solidFill>
                <a:latin typeface="Arial" pitchFamily="34" charset="0"/>
              </a:rPr>
              <a:t>: 4.6 GW  Load:       15.4 </a:t>
            </a:r>
            <a:r>
              <a:rPr lang="es-CL" sz="1200" b="1" i="1" dirty="0" err="1" smtClean="0">
                <a:solidFill>
                  <a:srgbClr val="FF0000"/>
                </a:solidFill>
                <a:latin typeface="Arial" pitchFamily="34" charset="0"/>
              </a:rPr>
              <a:t>TWh</a:t>
            </a:r>
            <a:endParaRPr lang="es-CL" sz="1200" b="1" i="1" dirty="0" smtClean="0">
              <a:solidFill>
                <a:srgbClr val="FF0000"/>
              </a:solidFill>
              <a:latin typeface="Arial" pitchFamily="34" charset="0"/>
            </a:endParaRPr>
          </a:p>
          <a:p>
            <a:pPr fontAlgn="base">
              <a:spcBef>
                <a:spcPct val="0"/>
              </a:spcBef>
              <a:spcAft>
                <a:spcPct val="0"/>
              </a:spcAft>
            </a:pPr>
            <a:endParaRPr lang="es-CL" sz="1200" dirty="0">
              <a:solidFill>
                <a:srgbClr val="FF0000"/>
              </a:solidFill>
              <a:latin typeface="Arial" pitchFamily="34" charset="0"/>
            </a:endParaRPr>
          </a:p>
        </p:txBody>
      </p:sp>
      <p:sp>
        <p:nvSpPr>
          <p:cNvPr id="13" name="39 CuadroTexto"/>
          <p:cNvSpPr txBox="1"/>
          <p:nvPr/>
        </p:nvSpPr>
        <p:spPr>
          <a:xfrm>
            <a:off x="7091002" y="5346700"/>
            <a:ext cx="1607749" cy="461665"/>
          </a:xfrm>
          <a:prstGeom prst="rect">
            <a:avLst/>
          </a:prstGeom>
          <a:solidFill>
            <a:schemeClr val="bg1"/>
          </a:solidFill>
        </p:spPr>
        <p:txBody>
          <a:bodyPr wrap="square" rtlCol="0">
            <a:spAutoFit/>
          </a:bodyPr>
          <a:lstStyle/>
          <a:p>
            <a:pPr fontAlgn="base">
              <a:spcBef>
                <a:spcPct val="0"/>
              </a:spcBef>
              <a:spcAft>
                <a:spcPct val="0"/>
              </a:spcAft>
            </a:pPr>
            <a:r>
              <a:rPr lang="es-CL" sz="1600" b="1" dirty="0" smtClean="0">
                <a:solidFill>
                  <a:srgbClr val="FF0000"/>
                </a:solidFill>
                <a:latin typeface="Arial" pitchFamily="34" charset="0"/>
              </a:rPr>
              <a:t>  </a:t>
            </a:r>
            <a:r>
              <a:rPr lang="es-CL" sz="1200" b="1" dirty="0" smtClean="0">
                <a:solidFill>
                  <a:srgbClr val="FF0000"/>
                </a:solidFill>
                <a:latin typeface="Arial" pitchFamily="34" charset="0"/>
              </a:rPr>
              <a:t>50  MW</a:t>
            </a:r>
          </a:p>
          <a:p>
            <a:pPr fontAlgn="base">
              <a:spcBef>
                <a:spcPct val="0"/>
              </a:spcBef>
              <a:spcAft>
                <a:spcPct val="0"/>
              </a:spcAft>
            </a:pPr>
            <a:endParaRPr lang="es-CL" sz="800" dirty="0">
              <a:solidFill>
                <a:srgbClr val="FF0000"/>
              </a:solidFill>
              <a:latin typeface="Arial" pitchFamily="34" charset="0"/>
            </a:endParaRPr>
          </a:p>
        </p:txBody>
      </p:sp>
      <p:sp>
        <p:nvSpPr>
          <p:cNvPr id="15" name="40 CuadroTexto"/>
          <p:cNvSpPr txBox="1"/>
          <p:nvPr/>
        </p:nvSpPr>
        <p:spPr>
          <a:xfrm>
            <a:off x="7053863" y="6166508"/>
            <a:ext cx="1644888" cy="430887"/>
          </a:xfrm>
          <a:prstGeom prst="rect">
            <a:avLst/>
          </a:prstGeom>
          <a:solidFill>
            <a:schemeClr val="bg1"/>
          </a:solidFill>
        </p:spPr>
        <p:txBody>
          <a:bodyPr wrap="square" rtlCol="0">
            <a:spAutoFit/>
          </a:bodyPr>
          <a:lstStyle/>
          <a:p>
            <a:pPr fontAlgn="base">
              <a:spcBef>
                <a:spcPct val="0"/>
              </a:spcBef>
              <a:spcAft>
                <a:spcPct val="0"/>
              </a:spcAft>
            </a:pPr>
            <a:r>
              <a:rPr lang="es-CL" sz="1400" b="1" dirty="0" smtClean="0">
                <a:solidFill>
                  <a:srgbClr val="FF0000"/>
                </a:solidFill>
                <a:latin typeface="Arial" pitchFamily="34" charset="0"/>
              </a:rPr>
              <a:t>   </a:t>
            </a:r>
            <a:r>
              <a:rPr lang="es-CL" sz="1200" b="1" dirty="0" smtClean="0">
                <a:solidFill>
                  <a:srgbClr val="FF0000"/>
                </a:solidFill>
                <a:latin typeface="Arial" pitchFamily="34" charset="0"/>
              </a:rPr>
              <a:t>99  MW</a:t>
            </a:r>
          </a:p>
          <a:p>
            <a:pPr fontAlgn="base">
              <a:spcBef>
                <a:spcPct val="0"/>
              </a:spcBef>
              <a:spcAft>
                <a:spcPct val="0"/>
              </a:spcAft>
            </a:pPr>
            <a:endParaRPr lang="es-CL" sz="800" dirty="0">
              <a:solidFill>
                <a:srgbClr val="FF0000"/>
              </a:solidFill>
              <a:latin typeface="Arial" pitchFamily="34" charset="0"/>
            </a:endParaRPr>
          </a:p>
        </p:txBody>
      </p:sp>
      <p:pic>
        <p:nvPicPr>
          <p:cNvPr id="4" name="Picture 3"/>
          <p:cNvPicPr>
            <a:picLocks noChangeAspect="1"/>
          </p:cNvPicPr>
          <p:nvPr/>
        </p:nvPicPr>
        <p:blipFill>
          <a:blip r:embed="rId5"/>
          <a:stretch>
            <a:fillRect/>
          </a:stretch>
        </p:blipFill>
        <p:spPr>
          <a:xfrm>
            <a:off x="4069255" y="1533701"/>
            <a:ext cx="321513" cy="5237549"/>
          </a:xfrm>
          <a:prstGeom prst="rect">
            <a:avLst/>
          </a:prstGeom>
        </p:spPr>
      </p:pic>
      <p:pic>
        <p:nvPicPr>
          <p:cNvPr id="23" name="Picture 22"/>
          <p:cNvPicPr>
            <a:picLocks noChangeAspect="1"/>
          </p:cNvPicPr>
          <p:nvPr/>
        </p:nvPicPr>
        <p:blipFill rotWithShape="1">
          <a:blip r:embed="rId6"/>
          <a:srcRect r="21261"/>
          <a:stretch/>
        </p:blipFill>
        <p:spPr>
          <a:xfrm>
            <a:off x="4095021" y="1349404"/>
            <a:ext cx="1315179" cy="2554484"/>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3579673781"/>
              </p:ext>
            </p:extLst>
          </p:nvPr>
        </p:nvGraphicFramePr>
        <p:xfrm>
          <a:off x="304800" y="4869178"/>
          <a:ext cx="4267200" cy="1338408"/>
        </p:xfrm>
        <a:graphic>
          <a:graphicData uri="http://schemas.openxmlformats.org/drawingml/2006/table">
            <a:tbl>
              <a:tblPr firstRow="1" firstCol="1" bandRow="1">
                <a:tableStyleId>{5C22544A-7EE6-4342-B048-85BDC9FD1C3A}</a:tableStyleId>
              </a:tblPr>
              <a:tblGrid>
                <a:gridCol w="694475"/>
                <a:gridCol w="842235"/>
                <a:gridCol w="963702"/>
                <a:gridCol w="952785"/>
                <a:gridCol w="814003"/>
              </a:tblGrid>
              <a:tr h="693422">
                <a:tc>
                  <a:txBody>
                    <a:bodyPr/>
                    <a:lstStyle/>
                    <a:p>
                      <a:pPr marL="0" marR="0" algn="ctr">
                        <a:spcBef>
                          <a:spcPts val="0"/>
                        </a:spcBef>
                        <a:spcAft>
                          <a:spcPts val="0"/>
                        </a:spcAft>
                      </a:pPr>
                      <a:endParaRPr lang="en-US" sz="900" dirty="0" smtClean="0">
                        <a:effectLst/>
                      </a:endParaRPr>
                    </a:p>
                    <a:p>
                      <a:pPr marL="0" marR="0" algn="ctr">
                        <a:spcBef>
                          <a:spcPts val="0"/>
                        </a:spcBef>
                        <a:spcAft>
                          <a:spcPts val="0"/>
                        </a:spcAft>
                      </a:pPr>
                      <a:r>
                        <a:rPr lang="en-US" sz="900" dirty="0" smtClean="0">
                          <a:effectLst/>
                        </a:rPr>
                        <a:t>Station</a:t>
                      </a:r>
                      <a:endParaRPr lang="en-US" sz="1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endParaRPr lang="en-US" sz="900" dirty="0" smtClean="0">
                        <a:effectLst/>
                      </a:endParaRPr>
                    </a:p>
                    <a:p>
                      <a:pPr marL="0" marR="0" algn="ctr">
                        <a:spcBef>
                          <a:spcPts val="0"/>
                        </a:spcBef>
                        <a:spcAft>
                          <a:spcPts val="0"/>
                        </a:spcAft>
                      </a:pPr>
                      <a:r>
                        <a:rPr lang="en-US" sz="900" dirty="0" smtClean="0">
                          <a:effectLst/>
                        </a:rPr>
                        <a:t>Horizontal </a:t>
                      </a:r>
                    </a:p>
                    <a:p>
                      <a:pPr marL="0" marR="0" algn="ctr">
                        <a:spcBef>
                          <a:spcPts val="0"/>
                        </a:spcBef>
                        <a:spcAft>
                          <a:spcPts val="0"/>
                        </a:spcAft>
                      </a:pPr>
                      <a:endParaRPr lang="en-US" sz="1000" dirty="0">
                        <a:effectLst/>
                      </a:endParaRPr>
                    </a:p>
                    <a:p>
                      <a:pPr marL="0" marR="0" algn="ctr">
                        <a:spcBef>
                          <a:spcPts val="0"/>
                        </a:spcBef>
                        <a:spcAft>
                          <a:spcPts val="0"/>
                        </a:spcAft>
                      </a:pPr>
                      <a:r>
                        <a:rPr lang="en-US" sz="900" dirty="0">
                          <a:effectLst/>
                        </a:rPr>
                        <a:t>(kWh/m</a:t>
                      </a:r>
                      <a:r>
                        <a:rPr lang="en-US" sz="900" baseline="30000" dirty="0">
                          <a:effectLst/>
                        </a:rPr>
                        <a:t>2</a:t>
                      </a:r>
                      <a:r>
                        <a:rPr lang="en-US" sz="900" dirty="0">
                          <a:effectLst/>
                        </a:rPr>
                        <a:t>/</a:t>
                      </a:r>
                      <a:r>
                        <a:rPr lang="en-US" sz="900" dirty="0" err="1">
                          <a:effectLst/>
                        </a:rPr>
                        <a:t>yr</a:t>
                      </a:r>
                      <a:r>
                        <a:rPr lang="en-US" sz="900" dirty="0">
                          <a:effectLst/>
                        </a:rPr>
                        <a:t>)</a:t>
                      </a:r>
                      <a:endParaRPr lang="en-US" sz="1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endParaRPr lang="en-US" sz="900" dirty="0" smtClean="0">
                        <a:effectLst/>
                      </a:endParaRPr>
                    </a:p>
                    <a:p>
                      <a:pPr marL="0" marR="0" algn="ctr">
                        <a:spcBef>
                          <a:spcPts val="0"/>
                        </a:spcBef>
                        <a:spcAft>
                          <a:spcPts val="0"/>
                        </a:spcAft>
                      </a:pPr>
                      <a:r>
                        <a:rPr lang="en-US" sz="900" dirty="0" smtClean="0">
                          <a:effectLst/>
                        </a:rPr>
                        <a:t>Latitude </a:t>
                      </a:r>
                      <a:r>
                        <a:rPr lang="en-US" sz="900" dirty="0">
                          <a:effectLst/>
                        </a:rPr>
                        <a:t>Tilt </a:t>
                      </a:r>
                      <a:endParaRPr lang="en-US" sz="900" dirty="0" smtClean="0">
                        <a:effectLst/>
                      </a:endParaRPr>
                    </a:p>
                    <a:p>
                      <a:pPr marL="0" marR="0" algn="ctr">
                        <a:spcBef>
                          <a:spcPts val="0"/>
                        </a:spcBef>
                        <a:spcAft>
                          <a:spcPts val="0"/>
                        </a:spcAft>
                      </a:pPr>
                      <a:endParaRPr lang="en-US" sz="1000" dirty="0">
                        <a:effectLst/>
                      </a:endParaRPr>
                    </a:p>
                    <a:p>
                      <a:pPr marL="0" marR="0" algn="ctr">
                        <a:spcBef>
                          <a:spcPts val="0"/>
                        </a:spcBef>
                        <a:spcAft>
                          <a:spcPts val="0"/>
                        </a:spcAft>
                      </a:pPr>
                      <a:r>
                        <a:rPr lang="en-US" sz="900" dirty="0">
                          <a:effectLst/>
                        </a:rPr>
                        <a:t>(kWh/ m</a:t>
                      </a:r>
                      <a:r>
                        <a:rPr lang="en-US" sz="900" baseline="30000" dirty="0">
                          <a:effectLst/>
                        </a:rPr>
                        <a:t>2</a:t>
                      </a:r>
                      <a:r>
                        <a:rPr lang="en-US" sz="900" dirty="0">
                          <a:effectLst/>
                        </a:rPr>
                        <a:t>/</a:t>
                      </a:r>
                      <a:r>
                        <a:rPr lang="en-US" sz="900" dirty="0" err="1">
                          <a:effectLst/>
                        </a:rPr>
                        <a:t>yr</a:t>
                      </a:r>
                      <a:r>
                        <a:rPr lang="en-US" sz="900" dirty="0">
                          <a:effectLst/>
                        </a:rPr>
                        <a:t>)</a:t>
                      </a:r>
                      <a:endParaRPr lang="en-US" sz="10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1-Axis Tracking, 0</a:t>
                      </a:r>
                      <a:r>
                        <a:rPr lang="en-US" sz="900" baseline="30000">
                          <a:effectLst/>
                        </a:rPr>
                        <a:t>o </a:t>
                      </a:r>
                      <a:r>
                        <a:rPr lang="en-US" sz="900">
                          <a:effectLst/>
                        </a:rPr>
                        <a:t>Tilt</a:t>
                      </a:r>
                      <a:endParaRPr lang="en-US" sz="1000">
                        <a:effectLst/>
                      </a:endParaRPr>
                    </a:p>
                    <a:p>
                      <a:pPr marL="0" marR="0" algn="ctr">
                        <a:spcBef>
                          <a:spcPts val="0"/>
                        </a:spcBef>
                        <a:spcAft>
                          <a:spcPts val="0"/>
                        </a:spcAft>
                      </a:pPr>
                      <a:r>
                        <a:rPr lang="en-US" sz="900">
                          <a:effectLst/>
                        </a:rPr>
                        <a:t>(kWh/ m</a:t>
                      </a:r>
                      <a:r>
                        <a:rPr lang="en-US" sz="900" baseline="30000">
                          <a:effectLst/>
                        </a:rPr>
                        <a:t>2</a:t>
                      </a:r>
                      <a:r>
                        <a:rPr lang="en-US" sz="900">
                          <a:effectLst/>
                        </a:rPr>
                        <a:t>/yr)</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1-Axis Tracking,20</a:t>
                      </a:r>
                      <a:r>
                        <a:rPr lang="en-US" sz="900" baseline="30000">
                          <a:effectLst/>
                        </a:rPr>
                        <a:t>o </a:t>
                      </a:r>
                      <a:r>
                        <a:rPr lang="en-US" sz="900">
                          <a:effectLst/>
                        </a:rPr>
                        <a:t>Tilt</a:t>
                      </a:r>
                      <a:endParaRPr lang="en-US" sz="1000">
                        <a:effectLst/>
                      </a:endParaRPr>
                    </a:p>
                    <a:p>
                      <a:pPr marL="0" marR="0" algn="ctr">
                        <a:spcBef>
                          <a:spcPts val="0"/>
                        </a:spcBef>
                        <a:spcAft>
                          <a:spcPts val="0"/>
                        </a:spcAft>
                      </a:pPr>
                      <a:r>
                        <a:rPr lang="en-US" sz="900">
                          <a:effectLst/>
                        </a:rPr>
                        <a:t>(kWh/ m</a:t>
                      </a:r>
                      <a:r>
                        <a:rPr lang="en-US" sz="900" baseline="30000">
                          <a:effectLst/>
                        </a:rPr>
                        <a:t>2</a:t>
                      </a:r>
                      <a:r>
                        <a:rPr lang="en-US" sz="900">
                          <a:effectLst/>
                        </a:rPr>
                        <a:t>/yr)</a:t>
                      </a:r>
                      <a:endParaRPr lang="en-US" sz="1000">
                        <a:effectLst/>
                        <a:latin typeface="Times New Roman" panose="02020603050405020304" pitchFamily="18" charset="0"/>
                        <a:ea typeface="SimSun" panose="02010600030101010101" pitchFamily="2" charset="-122"/>
                      </a:endParaRPr>
                    </a:p>
                  </a:txBody>
                  <a:tcPr marL="68580" marR="68580" marT="0" marB="0"/>
                </a:tc>
              </a:tr>
              <a:tr h="322493">
                <a:tc>
                  <a:txBody>
                    <a:bodyPr/>
                    <a:lstStyle/>
                    <a:p>
                      <a:pPr marL="0" marR="0" algn="ctr">
                        <a:spcBef>
                          <a:spcPts val="0"/>
                        </a:spcBef>
                        <a:spcAft>
                          <a:spcPts val="0"/>
                        </a:spcAft>
                      </a:pPr>
                      <a:r>
                        <a:rPr lang="en-US" sz="900">
                          <a:effectLst/>
                        </a:rPr>
                        <a:t>Crucero (1-yr)</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2522</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3055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3705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3866</a:t>
                      </a:r>
                      <a:endParaRPr lang="en-US" sz="1000">
                        <a:effectLst/>
                        <a:latin typeface="Times New Roman" panose="02020603050405020304" pitchFamily="18" charset="0"/>
                        <a:ea typeface="SimSun" panose="02010600030101010101" pitchFamily="2" charset="-122"/>
                      </a:endParaRPr>
                    </a:p>
                  </a:txBody>
                  <a:tcPr marL="68580" marR="68580" marT="0" marB="0"/>
                </a:tc>
              </a:tr>
              <a:tr h="322493">
                <a:tc>
                  <a:txBody>
                    <a:bodyPr/>
                    <a:lstStyle/>
                    <a:p>
                      <a:pPr marL="0" marR="0" algn="ctr">
                        <a:spcBef>
                          <a:spcPts val="0"/>
                        </a:spcBef>
                        <a:spcAft>
                          <a:spcPts val="0"/>
                        </a:spcAft>
                      </a:pPr>
                      <a:r>
                        <a:rPr lang="en-US" sz="900">
                          <a:effectLst/>
                        </a:rPr>
                        <a:t>Carrera (10-yr)</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2535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3161</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a:effectLst/>
                        </a:rPr>
                        <a:t>3905</a:t>
                      </a:r>
                      <a:endParaRPr lang="en-US" sz="10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spcBef>
                          <a:spcPts val="0"/>
                        </a:spcBef>
                        <a:spcAft>
                          <a:spcPts val="0"/>
                        </a:spcAft>
                      </a:pPr>
                      <a:r>
                        <a:rPr lang="en-US" sz="900" dirty="0">
                          <a:effectLst/>
                        </a:rPr>
                        <a:t>4062</a:t>
                      </a:r>
                      <a:endParaRPr lang="en-US" sz="10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sp>
        <p:nvSpPr>
          <p:cNvPr id="20" name="Oval 19"/>
          <p:cNvSpPr/>
          <p:nvPr/>
        </p:nvSpPr>
        <p:spPr>
          <a:xfrm>
            <a:off x="4942914" y="1981200"/>
            <a:ext cx="251353" cy="232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4893918" y="2638065"/>
            <a:ext cx="251353" cy="232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p:nvCxnSpPr>
        <p:spPr>
          <a:xfrm flipV="1">
            <a:off x="1295400" y="1600200"/>
            <a:ext cx="3647514" cy="200977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83397" y="2971800"/>
            <a:ext cx="3510521" cy="1354824"/>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38 CuadroTexto"/>
          <p:cNvSpPr txBox="1"/>
          <p:nvPr/>
        </p:nvSpPr>
        <p:spPr>
          <a:xfrm>
            <a:off x="7006502" y="3730712"/>
            <a:ext cx="1738651" cy="830997"/>
          </a:xfrm>
          <a:prstGeom prst="rect">
            <a:avLst/>
          </a:prstGeom>
          <a:solidFill>
            <a:schemeClr val="bg1"/>
          </a:solidFill>
        </p:spPr>
        <p:txBody>
          <a:bodyPr wrap="square" rtlCol="0">
            <a:spAutoFit/>
          </a:bodyPr>
          <a:lstStyle/>
          <a:p>
            <a:pPr fontAlgn="base">
              <a:spcBef>
                <a:spcPct val="0"/>
              </a:spcBef>
              <a:spcAft>
                <a:spcPct val="0"/>
              </a:spcAft>
            </a:pPr>
            <a:r>
              <a:rPr lang="es-CL" sz="1200" b="1" i="1" dirty="0" err="1" smtClean="0">
                <a:solidFill>
                  <a:srgbClr val="FF0000"/>
                </a:solidFill>
                <a:latin typeface="Arial" pitchFamily="34" charset="0"/>
              </a:rPr>
              <a:t>Capacity</a:t>
            </a:r>
            <a:r>
              <a:rPr lang="es-CL" sz="1200" b="1" i="1" dirty="0" smtClean="0">
                <a:solidFill>
                  <a:srgbClr val="FF0000"/>
                </a:solidFill>
                <a:latin typeface="Arial" pitchFamily="34" charset="0"/>
              </a:rPr>
              <a:t>: 14.1 GW  Load:       47.8 </a:t>
            </a:r>
            <a:r>
              <a:rPr lang="es-CL" sz="1200" b="1" i="1" dirty="0" err="1" smtClean="0">
                <a:solidFill>
                  <a:srgbClr val="FF0000"/>
                </a:solidFill>
                <a:latin typeface="Arial" pitchFamily="34" charset="0"/>
              </a:rPr>
              <a:t>TWh</a:t>
            </a:r>
            <a:endParaRPr lang="es-CL" sz="1200" b="1" i="1" dirty="0" smtClean="0">
              <a:solidFill>
                <a:srgbClr val="FF0000"/>
              </a:solidFill>
              <a:latin typeface="Arial" pitchFamily="34" charset="0"/>
            </a:endParaRPr>
          </a:p>
          <a:p>
            <a:pPr fontAlgn="base">
              <a:spcBef>
                <a:spcPct val="0"/>
              </a:spcBef>
              <a:spcAft>
                <a:spcPct val="0"/>
              </a:spcAft>
            </a:pPr>
            <a:endParaRPr lang="es-CL" sz="1200" b="1" i="1" dirty="0" smtClean="0">
              <a:solidFill>
                <a:srgbClr val="FF0000"/>
              </a:solidFill>
              <a:latin typeface="Arial" pitchFamily="34" charset="0"/>
            </a:endParaRPr>
          </a:p>
          <a:p>
            <a:pPr fontAlgn="base">
              <a:spcBef>
                <a:spcPct val="0"/>
              </a:spcBef>
              <a:spcAft>
                <a:spcPct val="0"/>
              </a:spcAft>
            </a:pPr>
            <a:endParaRPr lang="es-CL" sz="1200" dirty="0">
              <a:solidFill>
                <a:srgbClr val="FF0000"/>
              </a:solidFill>
              <a:latin typeface="Arial" pitchFamily="34" charset="0"/>
            </a:endParaRPr>
          </a:p>
        </p:txBody>
      </p:sp>
    </p:spTree>
    <p:extLst>
      <p:ext uri="{BB962C8B-B14F-4D97-AF65-F5344CB8AC3E}">
        <p14:creationId xmlns:p14="http://schemas.microsoft.com/office/powerpoint/2010/main" val="17476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4476</TotalTime>
  <Words>1201</Words>
  <Application>Microsoft Office PowerPoint</Application>
  <PresentationFormat>Presentación en pantalla (4:3)</PresentationFormat>
  <Paragraphs>157</Paragraphs>
  <Slides>23</Slides>
  <Notes>3</Notes>
  <HiddenSlides>0</HiddenSlides>
  <MMClips>0</MMClips>
  <ScaleCrop>false</ScaleCrop>
  <HeadingPairs>
    <vt:vector size="4" baseType="variant">
      <vt:variant>
        <vt:lpstr>Tema</vt:lpstr>
      </vt:variant>
      <vt:variant>
        <vt:i4>2</vt:i4>
      </vt:variant>
      <vt:variant>
        <vt:lpstr>Títulos de diapositiva</vt:lpstr>
      </vt:variant>
      <vt:variant>
        <vt:i4>23</vt:i4>
      </vt:variant>
    </vt:vector>
  </HeadingPairs>
  <TitlesOfParts>
    <vt:vector size="25" baseType="lpstr">
      <vt:lpstr>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recurso solar de Chile</vt:lpstr>
      <vt:lpstr>Visión al año 2033</vt:lpstr>
      <vt:lpstr>Desempeño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Puracomunicación Diseño y Publicidad Ltda.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Pablo Labbe</dc:creator>
  <cp:lastModifiedBy>Rodrigo Palma</cp:lastModifiedBy>
  <cp:revision>195</cp:revision>
  <dcterms:created xsi:type="dcterms:W3CDTF">2010-04-16T00:10:46Z</dcterms:created>
  <dcterms:modified xsi:type="dcterms:W3CDTF">2014-09-30T12:17:07Z</dcterms:modified>
</cp:coreProperties>
</file>