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19"/>
  </p:notesMasterIdLst>
  <p:sldIdLst>
    <p:sldId id="294" r:id="rId3"/>
    <p:sldId id="281" r:id="rId4"/>
    <p:sldId id="282" r:id="rId5"/>
    <p:sldId id="283" r:id="rId6"/>
    <p:sldId id="285" r:id="rId7"/>
    <p:sldId id="287" r:id="rId8"/>
    <p:sldId id="288" r:id="rId9"/>
    <p:sldId id="289" r:id="rId10"/>
    <p:sldId id="297" r:id="rId11"/>
    <p:sldId id="298" r:id="rId12"/>
    <p:sldId id="303" r:id="rId13"/>
    <p:sldId id="300" r:id="rId14"/>
    <p:sldId id="302" r:id="rId15"/>
    <p:sldId id="307" r:id="rId16"/>
    <p:sldId id="306" r:id="rId17"/>
    <p:sldId id="304"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Jose Menéndez Bass" initials="MJMB" lastIdx="1" clrIdx="0">
    <p:extLst>
      <p:ext uri="{19B8F6BF-5375-455C-9EA6-DF929625EA0E}">
        <p15:presenceInfo xmlns:p15="http://schemas.microsoft.com/office/powerpoint/2012/main" xmlns="" userId="S-1-5-21-3053364607-2899106506-1442198690-4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2" autoAdjust="0"/>
    <p:restoredTop sz="95179" autoAdjust="0"/>
  </p:normalViewPr>
  <p:slideViewPr>
    <p:cSldViewPr snapToGrid="0">
      <p:cViewPr varScale="1">
        <p:scale>
          <a:sx n="70" d="100"/>
          <a:sy n="70" d="100"/>
        </p:scale>
        <p:origin x="-12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9044F-BEDB-41FD-B7C4-792829B6A9B5}" type="datetimeFigureOut">
              <a:rPr lang="es-CL" smtClean="0"/>
              <a:t>30-09-2014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FF344-03AE-44A5-A861-43196AFFBC10}" type="slidenum">
              <a:rPr lang="es-CL" smtClean="0"/>
              <a:t>‹Nº›</a:t>
            </a:fld>
            <a:endParaRPr lang="es-CL"/>
          </a:p>
        </p:txBody>
      </p:sp>
    </p:spTree>
    <p:extLst>
      <p:ext uri="{BB962C8B-B14F-4D97-AF65-F5344CB8AC3E}">
        <p14:creationId xmlns:p14="http://schemas.microsoft.com/office/powerpoint/2010/main" val="172066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dirty="0" smtClean="0"/>
          </a:p>
        </p:txBody>
      </p:sp>
      <p:sp>
        <p:nvSpPr>
          <p:cNvPr id="4" name="3 Marcador de número de diapositiva"/>
          <p:cNvSpPr>
            <a:spLocks noGrp="1"/>
          </p:cNvSpPr>
          <p:nvPr>
            <p:ph type="sldNum" sz="quarter" idx="5"/>
          </p:nvPr>
        </p:nvSpPr>
        <p:spPr/>
        <p:txBody>
          <a:bodyPr/>
          <a:lstStyle/>
          <a:p>
            <a:pPr>
              <a:defRPr/>
            </a:pPr>
            <a:fld id="{C0D01115-A96F-4FEF-90A6-4CC086037CFD}" type="slidenum">
              <a:rPr lang="es-CL" smtClean="0">
                <a:solidFill>
                  <a:prstClr val="black"/>
                </a:solidFill>
              </a:rPr>
              <a:pPr>
                <a:defRPr/>
              </a:pPr>
              <a:t>1</a:t>
            </a:fld>
            <a:endParaRPr lang="es-CL" dirty="0">
              <a:solidFill>
                <a:prstClr val="black"/>
              </a:solidFill>
            </a:endParaRPr>
          </a:p>
        </p:txBody>
      </p:sp>
    </p:spTree>
    <p:extLst>
      <p:ext uri="{BB962C8B-B14F-4D97-AF65-F5344CB8AC3E}">
        <p14:creationId xmlns:p14="http://schemas.microsoft.com/office/powerpoint/2010/main" val="174330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Incluyen casos de países en vías de desarrollo del sudeste asiático, </a:t>
            </a:r>
            <a:r>
              <a:rPr lang="es-CL" dirty="0" err="1" smtClean="0"/>
              <a:t>africa</a:t>
            </a:r>
            <a:r>
              <a:rPr lang="es-CL" dirty="0" smtClean="0"/>
              <a:t> y también de </a:t>
            </a:r>
            <a:r>
              <a:rPr lang="es-CL" dirty="0" err="1" smtClean="0"/>
              <a:t>sudamerica</a:t>
            </a:r>
            <a:r>
              <a:rPr lang="es-CL" dirty="0" smtClean="0"/>
              <a:t>. Es importante recalcar</a:t>
            </a:r>
            <a:r>
              <a:rPr lang="es-CL" baseline="0" dirty="0" smtClean="0"/>
              <a:t> que la investigación es solo uno de los muchos factores que afectan las políticas resultantes y que es muy difícil probar evidencias directas en las políticas en experiencias pasadas.</a:t>
            </a:r>
            <a:endParaRPr lang="es-CL" dirty="0" smtClean="0"/>
          </a:p>
          <a:p>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10</a:t>
            </a:fld>
            <a:endParaRPr lang="es-CL" dirty="0">
              <a:solidFill>
                <a:prstClr val="black"/>
              </a:solidFill>
            </a:endParaRPr>
          </a:p>
        </p:txBody>
      </p:sp>
    </p:spTree>
    <p:extLst>
      <p:ext uri="{BB962C8B-B14F-4D97-AF65-F5344CB8AC3E}">
        <p14:creationId xmlns:p14="http://schemas.microsoft.com/office/powerpoint/2010/main" val="426547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11</a:t>
            </a:fld>
            <a:endParaRPr lang="es-CL" dirty="0">
              <a:solidFill>
                <a:prstClr val="black"/>
              </a:solidFill>
            </a:endParaRPr>
          </a:p>
        </p:txBody>
      </p:sp>
    </p:spTree>
    <p:extLst>
      <p:ext uri="{BB962C8B-B14F-4D97-AF65-F5344CB8AC3E}">
        <p14:creationId xmlns:p14="http://schemas.microsoft.com/office/powerpoint/2010/main" val="355501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evaluación de los casos confirmo</a:t>
            </a:r>
            <a:r>
              <a:rPr lang="es-CL" baseline="0" dirty="0" smtClean="0"/>
              <a:t> 3 grandes categorías  en las cuales la investigación puede tener efectos la investigación</a:t>
            </a:r>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12</a:t>
            </a:fld>
            <a:endParaRPr lang="es-CL" dirty="0">
              <a:solidFill>
                <a:prstClr val="black"/>
              </a:solidFill>
            </a:endParaRPr>
          </a:p>
        </p:txBody>
      </p:sp>
    </p:spTree>
    <p:extLst>
      <p:ext uri="{BB962C8B-B14F-4D97-AF65-F5344CB8AC3E}">
        <p14:creationId xmlns:p14="http://schemas.microsoft.com/office/powerpoint/2010/main" val="316973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evaluación de los casos confirmo</a:t>
            </a:r>
            <a:r>
              <a:rPr lang="es-CL" baseline="0" dirty="0" smtClean="0"/>
              <a:t> 3 grandes categorías  en las cuales la investigación puede tener efectos la investigación</a:t>
            </a:r>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13</a:t>
            </a:fld>
            <a:endParaRPr lang="es-CL" dirty="0">
              <a:solidFill>
                <a:prstClr val="black"/>
              </a:solidFill>
            </a:endParaRPr>
          </a:p>
        </p:txBody>
      </p:sp>
    </p:spTree>
    <p:extLst>
      <p:ext uri="{BB962C8B-B14F-4D97-AF65-F5344CB8AC3E}">
        <p14:creationId xmlns:p14="http://schemas.microsoft.com/office/powerpoint/2010/main" val="3555879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14</a:t>
            </a:fld>
            <a:endParaRPr lang="es-CL" dirty="0">
              <a:solidFill>
                <a:prstClr val="black"/>
              </a:solidFill>
            </a:endParaRPr>
          </a:p>
        </p:txBody>
      </p:sp>
    </p:spTree>
    <p:extLst>
      <p:ext uri="{BB962C8B-B14F-4D97-AF65-F5344CB8AC3E}">
        <p14:creationId xmlns:p14="http://schemas.microsoft.com/office/powerpoint/2010/main" val="67041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evaluación de los casos confirmo</a:t>
            </a:r>
            <a:r>
              <a:rPr lang="es-CL" baseline="0" dirty="0" smtClean="0"/>
              <a:t> 3 grandes categorías  en las cuales la investigación puede tener efectos la investigación</a:t>
            </a:r>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15</a:t>
            </a:fld>
            <a:endParaRPr lang="es-CL" dirty="0">
              <a:solidFill>
                <a:prstClr val="black"/>
              </a:solidFill>
            </a:endParaRPr>
          </a:p>
        </p:txBody>
      </p:sp>
    </p:spTree>
    <p:extLst>
      <p:ext uri="{BB962C8B-B14F-4D97-AF65-F5344CB8AC3E}">
        <p14:creationId xmlns:p14="http://schemas.microsoft.com/office/powerpoint/2010/main" val="156511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pPr>
              <a:defRPr/>
            </a:pPr>
            <a:fld id="{CCD1C07E-E820-4E67-8474-1E9B26994191}" type="slidenum">
              <a:rPr lang="es-CL" smtClean="0">
                <a:solidFill>
                  <a:prstClr val="black"/>
                </a:solidFill>
              </a:rPr>
              <a:pPr>
                <a:defRPr/>
              </a:pPr>
              <a:t>16</a:t>
            </a:fld>
            <a:endParaRPr lang="es-CL">
              <a:solidFill>
                <a:prstClr val="black"/>
              </a:solidFill>
            </a:endParaRPr>
          </a:p>
        </p:txBody>
      </p:sp>
    </p:spTree>
    <p:extLst>
      <p:ext uri="{BB962C8B-B14F-4D97-AF65-F5344CB8AC3E}">
        <p14:creationId xmlns:p14="http://schemas.microsoft.com/office/powerpoint/2010/main" val="381900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2</a:t>
            </a:fld>
            <a:endParaRPr lang="es-CL" dirty="0">
              <a:solidFill>
                <a:prstClr val="black"/>
              </a:solidFill>
            </a:endParaRPr>
          </a:p>
        </p:txBody>
      </p:sp>
    </p:spTree>
    <p:extLst>
      <p:ext uri="{BB962C8B-B14F-4D97-AF65-F5344CB8AC3E}">
        <p14:creationId xmlns:p14="http://schemas.microsoft.com/office/powerpoint/2010/main" val="137149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NO se </a:t>
            </a:r>
            <a:r>
              <a:rPr lang="en-US" dirty="0" err="1" smtClean="0"/>
              <a:t>incluyen</a:t>
            </a:r>
            <a:r>
              <a:rPr lang="en-US" dirty="0" smtClean="0"/>
              <a:t> </a:t>
            </a:r>
            <a:r>
              <a:rPr lang="en-US" dirty="0" err="1" smtClean="0"/>
              <a:t>centros</a:t>
            </a:r>
            <a:r>
              <a:rPr lang="en-US" dirty="0" smtClean="0"/>
              <a:t> de </a:t>
            </a:r>
            <a:r>
              <a:rPr lang="en-US" dirty="0" err="1" smtClean="0"/>
              <a:t>servicios</a:t>
            </a:r>
            <a:r>
              <a:rPr lang="en-US" baseline="0" dirty="0" smtClean="0"/>
              <a:t> de </a:t>
            </a:r>
            <a:r>
              <a:rPr lang="en-US" dirty="0" err="1" smtClean="0"/>
              <a:t>equipamiento</a:t>
            </a:r>
            <a:r>
              <a:rPr lang="en-US" dirty="0" smtClean="0"/>
              <a:t> del PAI (4)</a:t>
            </a:r>
            <a:endParaRPr lang="en-US"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3</a:t>
            </a:fld>
            <a:endParaRPr lang="es-CL" dirty="0">
              <a:solidFill>
                <a:prstClr val="black"/>
              </a:solidFill>
            </a:endParaRPr>
          </a:p>
        </p:txBody>
      </p:sp>
    </p:spTree>
    <p:extLst>
      <p:ext uri="{BB962C8B-B14F-4D97-AF65-F5344CB8AC3E}">
        <p14:creationId xmlns:p14="http://schemas.microsoft.com/office/powerpoint/2010/main" val="15869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L" sz="1200" dirty="0" smtClean="0"/>
              <a:t>Ejemplos: </a:t>
            </a:r>
          </a:p>
          <a:p>
            <a:pPr>
              <a:buFontTx/>
              <a:buChar char="-"/>
            </a:pPr>
            <a:r>
              <a:rPr lang="es-CL" sz="1200" dirty="0" smtClean="0"/>
              <a:t>terremoto 2010 (</a:t>
            </a:r>
            <a:r>
              <a:rPr lang="es-CL" sz="1200" dirty="0" err="1" smtClean="0"/>
              <a:t>paper</a:t>
            </a:r>
            <a:r>
              <a:rPr lang="es-CL" sz="1200" dirty="0" smtClean="0"/>
              <a:t> que advertía probabilidades de nuevo sismo, zonas inundables, riegos de tsunami, etc.)</a:t>
            </a:r>
          </a:p>
          <a:p>
            <a:pPr>
              <a:buFontTx/>
              <a:buChar char="-"/>
            </a:pPr>
            <a:r>
              <a:rPr lang="es-CL" sz="1200" dirty="0" smtClean="0"/>
              <a:t>Incendio Valparaíso (advertencias en investigaciones que advertían del riesgo, y formas de mitigación)</a:t>
            </a:r>
            <a:endParaRPr lang="es-CL" sz="1200"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4</a:t>
            </a:fld>
            <a:endParaRPr lang="es-CL" dirty="0">
              <a:solidFill>
                <a:prstClr val="black"/>
              </a:solidFill>
            </a:endParaRPr>
          </a:p>
        </p:txBody>
      </p:sp>
    </p:spTree>
    <p:extLst>
      <p:ext uri="{BB962C8B-B14F-4D97-AF65-F5344CB8AC3E}">
        <p14:creationId xmlns:p14="http://schemas.microsoft.com/office/powerpoint/2010/main" val="357949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L" sz="1200" dirty="0" smtClean="0"/>
              <a:t>Ejemplos: </a:t>
            </a:r>
          </a:p>
          <a:p>
            <a:pPr>
              <a:buFontTx/>
              <a:buChar char="-"/>
            </a:pPr>
            <a:r>
              <a:rPr lang="es-CL" sz="1200" dirty="0" smtClean="0"/>
              <a:t>Reforma educacional</a:t>
            </a:r>
          </a:p>
          <a:p>
            <a:pPr>
              <a:buFontTx/>
              <a:buChar char="-"/>
            </a:pPr>
            <a:r>
              <a:rPr lang="es-CL" sz="1200" dirty="0" err="1" smtClean="0"/>
              <a:t>Hidroaysen</a:t>
            </a:r>
            <a:endParaRPr lang="es-CL" sz="1200" dirty="0" smtClean="0"/>
          </a:p>
          <a:p>
            <a:pPr>
              <a:buFontTx/>
              <a:buChar char="-"/>
            </a:pPr>
            <a:r>
              <a:rPr lang="es-CL" sz="1200" dirty="0" err="1" smtClean="0"/>
              <a:t>Freirina</a:t>
            </a:r>
            <a:endParaRPr lang="es-CL" sz="1200" dirty="0" smtClean="0"/>
          </a:p>
          <a:p>
            <a:pPr>
              <a:buFontTx/>
              <a:buChar char="-"/>
            </a:pPr>
            <a:r>
              <a:rPr lang="es-CL" sz="1200" dirty="0" smtClean="0"/>
              <a:t>Etc.</a:t>
            </a:r>
            <a:endParaRPr lang="es-CL" sz="1200"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5</a:t>
            </a:fld>
            <a:endParaRPr lang="es-CL" dirty="0">
              <a:solidFill>
                <a:prstClr val="black"/>
              </a:solidFill>
            </a:endParaRPr>
          </a:p>
        </p:txBody>
      </p:sp>
    </p:spTree>
    <p:extLst>
      <p:ext uri="{BB962C8B-B14F-4D97-AF65-F5344CB8AC3E}">
        <p14:creationId xmlns:p14="http://schemas.microsoft.com/office/powerpoint/2010/main" val="17315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dirty="0" smtClean="0"/>
              <a:t>Conocimiento científico es un aporte a la innovación y fundamental para el desarrollo de un país. Las políticas publicas como respuestas a las necesidades sociales, que involucran la toma de decisiones y afectan a la sociedad, deben estar sustentadas en un análisis de cuidadoso y pertinente. El conocimiento experto es fundamental para reconocer y orientar las políticas publicas, pues contribuye al debate, diseño, planificación y evaluación de políticas públicas, orientado a los temas interés nacional. Los centros de investigación como núcleos de saberes son un aporte fundamental a las políticas publicas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Ciudadanos</a:t>
            </a:r>
            <a:r>
              <a:rPr lang="en-US" baseline="0" dirty="0" smtClean="0"/>
              <a:t> con mayor </a:t>
            </a:r>
            <a:r>
              <a:rPr lang="en-US" baseline="0" dirty="0" err="1" smtClean="0"/>
              <a:t>credibilidad</a:t>
            </a:r>
            <a:r>
              <a:rPr lang="en-US" baseline="0" dirty="0" smtClean="0"/>
              <a:t> son los </a:t>
            </a:r>
            <a:r>
              <a:rPr lang="en-US" baseline="0" dirty="0" err="1" smtClean="0"/>
              <a:t>cientificos</a:t>
            </a:r>
            <a:r>
              <a:rPr lang="en-US" baseline="0" dirty="0" smtClean="0"/>
              <a:t>, el </a:t>
            </a:r>
            <a:r>
              <a:rPr lang="en-US" baseline="0" dirty="0" err="1" smtClean="0"/>
              <a:t>mundo</a:t>
            </a:r>
            <a:r>
              <a:rPr lang="en-US" baseline="0" dirty="0" smtClean="0"/>
              <a:t> politicos </a:t>
            </a:r>
            <a:r>
              <a:rPr lang="en-US" baseline="0" dirty="0" err="1" smtClean="0"/>
              <a:t>está</a:t>
            </a:r>
            <a:r>
              <a:rPr lang="en-US" baseline="0" dirty="0" smtClean="0"/>
              <a:t> en el polo </a:t>
            </a:r>
            <a:r>
              <a:rPr lang="en-US" baseline="0" dirty="0" err="1" smtClean="0"/>
              <a:t>opuesto</a:t>
            </a:r>
            <a:r>
              <a:rPr lang="en-US" baseline="0" dirty="0" smtClean="0"/>
              <a:t>.</a:t>
            </a:r>
            <a:endParaRPr lang="en-US"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6</a:t>
            </a:fld>
            <a:endParaRPr lang="es-CL" dirty="0">
              <a:solidFill>
                <a:prstClr val="black"/>
              </a:solidFill>
            </a:endParaRPr>
          </a:p>
        </p:txBody>
      </p:sp>
    </p:spTree>
    <p:extLst>
      <p:ext uri="{BB962C8B-B14F-4D97-AF65-F5344CB8AC3E}">
        <p14:creationId xmlns:p14="http://schemas.microsoft.com/office/powerpoint/2010/main" val="110263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7</a:t>
            </a:fld>
            <a:endParaRPr lang="es-CL" dirty="0">
              <a:solidFill>
                <a:prstClr val="black"/>
              </a:solidFill>
            </a:endParaRPr>
          </a:p>
        </p:txBody>
      </p:sp>
    </p:spTree>
    <p:extLst>
      <p:ext uri="{BB962C8B-B14F-4D97-AF65-F5344CB8AC3E}">
        <p14:creationId xmlns:p14="http://schemas.microsoft.com/office/powerpoint/2010/main" val="57454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De este modo, se puede entender a las fases tempranas de política (formación de agenda,</a:t>
            </a:r>
          </a:p>
          <a:p>
            <a:r>
              <a:rPr lang="es-CL" dirty="0" smtClean="0"/>
              <a:t>definición del problema, elaboración de alternativas) como de carácter ‘abierto’ a la</a:t>
            </a:r>
          </a:p>
          <a:p>
            <a:r>
              <a:rPr lang="es-CL" dirty="0" smtClean="0"/>
              <a:t>participación de expertos extra gubernamentales; por contraposición, las fases</a:t>
            </a:r>
          </a:p>
          <a:p>
            <a:r>
              <a:rPr lang="es-CL" dirty="0" smtClean="0"/>
              <a:t>intermedias (formulación, toma de decisiones, implementación) se hallan más vinculadas a la labor de los equipos técnicos de gobierno y cuadros administrativos</a:t>
            </a:r>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8</a:t>
            </a:fld>
            <a:endParaRPr lang="es-CL" dirty="0">
              <a:solidFill>
                <a:prstClr val="black"/>
              </a:solidFill>
            </a:endParaRPr>
          </a:p>
        </p:txBody>
      </p:sp>
    </p:spTree>
    <p:extLst>
      <p:ext uri="{BB962C8B-B14F-4D97-AF65-F5344CB8AC3E}">
        <p14:creationId xmlns:p14="http://schemas.microsoft.com/office/powerpoint/2010/main" val="349411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u="none" strike="noStrike" kern="1200" baseline="0" dirty="0" smtClean="0">
                <a:solidFill>
                  <a:schemeClr val="tx1"/>
                </a:solidFill>
                <a:latin typeface="+mn-lt"/>
                <a:ea typeface="+mn-ea"/>
                <a:cs typeface="+mn-cs"/>
              </a:rPr>
              <a:t>Las fases tempranas de la política tienen mayor propensión a la participación de expertos extra gubernamentales, las fases intermedias se vinculan mayormente al trabajo de los equipos técnicos ministeriales, mientras que durante la fase de evaluación de políticas se vuelve a considerar la relación con expertos externos pero ya desde una mirada principalmente académica, en tanto posibilitarían mejoras no solo en la gestión y eficacia de las políticas, sino también en los procesos de investigación</a:t>
            </a:r>
            <a:endParaRPr lang="es-CL" dirty="0" smtClean="0"/>
          </a:p>
        </p:txBody>
      </p:sp>
      <p:sp>
        <p:nvSpPr>
          <p:cNvPr id="4" name="Marcador de número de diapositiva 3"/>
          <p:cNvSpPr>
            <a:spLocks noGrp="1"/>
          </p:cNvSpPr>
          <p:nvPr>
            <p:ph type="sldNum" sz="quarter" idx="10"/>
          </p:nvPr>
        </p:nvSpPr>
        <p:spPr/>
        <p:txBody>
          <a:bodyPr/>
          <a:lstStyle/>
          <a:p>
            <a:fld id="{DABD50E9-DE73-422D-9939-1CABCD257A3F}" type="slidenum">
              <a:rPr lang="es-CL" smtClean="0">
                <a:solidFill>
                  <a:prstClr val="black"/>
                </a:solidFill>
              </a:rPr>
              <a:pPr/>
              <a:t>9</a:t>
            </a:fld>
            <a:endParaRPr lang="es-CL" dirty="0">
              <a:solidFill>
                <a:prstClr val="black"/>
              </a:solidFill>
            </a:endParaRPr>
          </a:p>
        </p:txBody>
      </p:sp>
    </p:spTree>
    <p:extLst>
      <p:ext uri="{BB962C8B-B14F-4D97-AF65-F5344CB8AC3E}">
        <p14:creationId xmlns:p14="http://schemas.microsoft.com/office/powerpoint/2010/main" val="379354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36444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74847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3767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6"/>
          <p:cNvSpPr txBox="1">
            <a:spLocks/>
          </p:cNvSpPr>
          <p:nvPr userDrawn="1"/>
        </p:nvSpPr>
        <p:spPr bwMode="auto">
          <a:xfrm>
            <a:off x="96838" y="6186488"/>
            <a:ext cx="7138987" cy="842962"/>
          </a:xfrm>
          <a:prstGeom prst="rect">
            <a:avLst/>
          </a:prstGeom>
          <a:no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s-ES_tradnl" sz="1050" b="1" dirty="0" smtClean="0">
                <a:solidFill>
                  <a:prstClr val="black">
                    <a:lumMod val="65000"/>
                    <a:lumOff val="35000"/>
                  </a:prstClr>
                </a:solidFill>
                <a:latin typeface="gobCL"/>
              </a:rPr>
              <a:t>Comisión Nacional de Investigación Científica y Tecnológic</a:t>
            </a:r>
            <a:r>
              <a:rPr lang="es-ES_tradnl" sz="1100" b="1" dirty="0" smtClean="0">
                <a:solidFill>
                  <a:prstClr val="black">
                    <a:lumMod val="65000"/>
                    <a:lumOff val="35000"/>
                  </a:prstClr>
                </a:solidFill>
                <a:latin typeface="gobCL"/>
              </a:rPr>
              <a:t>a</a:t>
            </a:r>
          </a:p>
        </p:txBody>
      </p:sp>
      <p:pic>
        <p:nvPicPr>
          <p:cNvPr id="3" name="Picture 2"/>
          <p:cNvPicPr>
            <a:picLocks noChangeAspect="1" noChangeArrowheads="1"/>
          </p:cNvPicPr>
          <p:nvPr userDrawn="1"/>
        </p:nvPicPr>
        <p:blipFill>
          <a:blip r:embed="rId2"/>
          <a:srcRect/>
          <a:stretch>
            <a:fillRect/>
          </a:stretch>
        </p:blipFill>
        <p:spPr bwMode="auto">
          <a:xfrm>
            <a:off x="7451725" y="7938"/>
            <a:ext cx="1220788" cy="1117600"/>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7596188" y="6419850"/>
            <a:ext cx="1076325" cy="438150"/>
          </a:xfrm>
          <a:prstGeom prst="rect">
            <a:avLst/>
          </a:prstGeom>
          <a:noFill/>
          <a:ln w="9525">
            <a:noFill/>
            <a:miter lim="800000"/>
            <a:headEnd/>
            <a:tailEnd/>
          </a:ln>
        </p:spPr>
      </p:pic>
    </p:spTree>
    <p:extLst>
      <p:ext uri="{BB962C8B-B14F-4D97-AF65-F5344CB8AC3E}">
        <p14:creationId xmlns:p14="http://schemas.microsoft.com/office/powerpoint/2010/main" val="1035105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ítulo 6"/>
          <p:cNvSpPr txBox="1">
            <a:spLocks/>
          </p:cNvSpPr>
          <p:nvPr userDrawn="1"/>
        </p:nvSpPr>
        <p:spPr bwMode="auto">
          <a:xfrm>
            <a:off x="96838" y="6186488"/>
            <a:ext cx="7138987" cy="842962"/>
          </a:xfrm>
          <a:prstGeom prst="rect">
            <a:avLst/>
          </a:prstGeom>
          <a:no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s-ES_tradnl" sz="1050" b="1" dirty="0" smtClean="0">
                <a:solidFill>
                  <a:prstClr val="black">
                    <a:lumMod val="65000"/>
                    <a:lumOff val="35000"/>
                  </a:prstClr>
                </a:solidFill>
                <a:latin typeface="gobCL"/>
              </a:rPr>
              <a:t>Comisión Nacional de Investigación Científica y Tecnológic</a:t>
            </a:r>
            <a:r>
              <a:rPr lang="es-ES_tradnl" sz="1100" b="1" dirty="0" smtClean="0">
                <a:solidFill>
                  <a:prstClr val="black">
                    <a:lumMod val="65000"/>
                    <a:lumOff val="35000"/>
                  </a:prstClr>
                </a:solidFill>
                <a:latin typeface="gobCL"/>
              </a:rPr>
              <a:t>a</a:t>
            </a:r>
          </a:p>
        </p:txBody>
      </p:sp>
      <p:pic>
        <p:nvPicPr>
          <p:cNvPr id="3" name="Picture 2"/>
          <p:cNvPicPr>
            <a:picLocks noChangeAspect="1" noChangeArrowheads="1"/>
          </p:cNvPicPr>
          <p:nvPr userDrawn="1"/>
        </p:nvPicPr>
        <p:blipFill>
          <a:blip r:embed="rId2"/>
          <a:srcRect/>
          <a:stretch>
            <a:fillRect/>
          </a:stretch>
        </p:blipFill>
        <p:spPr bwMode="auto">
          <a:xfrm>
            <a:off x="7451725" y="7938"/>
            <a:ext cx="1220788" cy="1117600"/>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7596188" y="6419850"/>
            <a:ext cx="1076325" cy="438150"/>
          </a:xfrm>
          <a:prstGeom prst="rect">
            <a:avLst/>
          </a:prstGeom>
          <a:noFill/>
          <a:ln w="9525">
            <a:noFill/>
            <a:miter lim="800000"/>
            <a:headEnd/>
            <a:tailEnd/>
          </a:ln>
        </p:spPr>
      </p:pic>
    </p:spTree>
    <p:extLst>
      <p:ext uri="{BB962C8B-B14F-4D97-AF65-F5344CB8AC3E}">
        <p14:creationId xmlns:p14="http://schemas.microsoft.com/office/powerpoint/2010/main" val="26231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2" name="Título 6"/>
          <p:cNvSpPr txBox="1">
            <a:spLocks/>
          </p:cNvSpPr>
          <p:nvPr userDrawn="1"/>
        </p:nvSpPr>
        <p:spPr bwMode="auto">
          <a:xfrm>
            <a:off x="96843" y="6186488"/>
            <a:ext cx="7138987" cy="842962"/>
          </a:xfrm>
          <a:prstGeom prst="rect">
            <a:avLst/>
          </a:prstGeom>
          <a:no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s-ES_tradnl" sz="1051" b="1" dirty="0" smtClean="0">
                <a:solidFill>
                  <a:prstClr val="black">
                    <a:lumMod val="65000"/>
                    <a:lumOff val="35000"/>
                  </a:prstClr>
                </a:solidFill>
                <a:latin typeface="gobCL"/>
              </a:rPr>
              <a:t>Comisión Nacional de Investigación Científica y Tecnológic</a:t>
            </a:r>
            <a:r>
              <a:rPr lang="es-ES_tradnl" sz="1100" b="1" dirty="0" smtClean="0">
                <a:solidFill>
                  <a:prstClr val="black">
                    <a:lumMod val="65000"/>
                    <a:lumOff val="35000"/>
                  </a:prstClr>
                </a:solidFill>
                <a:latin typeface="gobCL"/>
              </a:rPr>
              <a:t>a</a:t>
            </a:r>
          </a:p>
        </p:txBody>
      </p:sp>
      <p:pic>
        <p:nvPicPr>
          <p:cNvPr id="3" name="Picture 2"/>
          <p:cNvPicPr>
            <a:picLocks noChangeAspect="1" noChangeArrowheads="1"/>
          </p:cNvPicPr>
          <p:nvPr userDrawn="1"/>
        </p:nvPicPr>
        <p:blipFill>
          <a:blip r:embed="rId2" cstate="print"/>
          <a:srcRect/>
          <a:stretch>
            <a:fillRect/>
          </a:stretch>
        </p:blipFill>
        <p:spPr bwMode="auto">
          <a:xfrm>
            <a:off x="7451727" y="7938"/>
            <a:ext cx="1220788" cy="1117600"/>
          </a:xfrm>
          <a:prstGeom prst="rect">
            <a:avLst/>
          </a:prstGeom>
          <a:noFill/>
          <a:ln w="9525">
            <a:noFill/>
            <a:miter lim="800000"/>
            <a:headEnd/>
            <a:tailEnd/>
          </a:ln>
        </p:spPr>
      </p:pic>
      <p:pic>
        <p:nvPicPr>
          <p:cNvPr id="4" name="Picture 3"/>
          <p:cNvPicPr>
            <a:picLocks noChangeAspect="1" noChangeArrowheads="1"/>
          </p:cNvPicPr>
          <p:nvPr userDrawn="1"/>
        </p:nvPicPr>
        <p:blipFill>
          <a:blip r:embed="rId3" cstate="print"/>
          <a:srcRect/>
          <a:stretch>
            <a:fillRect/>
          </a:stretch>
        </p:blipFill>
        <p:spPr bwMode="auto">
          <a:xfrm>
            <a:off x="7596188" y="6419850"/>
            <a:ext cx="1076325" cy="438150"/>
          </a:xfrm>
          <a:prstGeom prst="rect">
            <a:avLst/>
          </a:prstGeom>
          <a:noFill/>
          <a:ln w="9525">
            <a:noFill/>
            <a:miter lim="800000"/>
            <a:headEnd/>
            <a:tailEnd/>
          </a:ln>
        </p:spPr>
      </p:pic>
    </p:spTree>
    <p:extLst>
      <p:ext uri="{BB962C8B-B14F-4D97-AF65-F5344CB8AC3E}">
        <p14:creationId xmlns:p14="http://schemas.microsoft.com/office/powerpoint/2010/main" val="2684419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6"/>
          <p:cNvSpPr txBox="1">
            <a:spLocks/>
          </p:cNvSpPr>
          <p:nvPr userDrawn="1"/>
        </p:nvSpPr>
        <p:spPr bwMode="auto">
          <a:xfrm>
            <a:off x="96838" y="6186488"/>
            <a:ext cx="7138987" cy="842962"/>
          </a:xfrm>
          <a:prstGeom prst="rect">
            <a:avLst/>
          </a:prstGeom>
          <a:no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s-ES_tradnl" sz="1050" b="1" dirty="0" smtClean="0">
                <a:solidFill>
                  <a:prstClr val="black">
                    <a:lumMod val="65000"/>
                    <a:lumOff val="35000"/>
                  </a:prstClr>
                </a:solidFill>
                <a:latin typeface="gobCL"/>
              </a:rPr>
              <a:t>Comisión Nacional de Investigación Científica y Tecnológic</a:t>
            </a:r>
            <a:r>
              <a:rPr lang="es-ES_tradnl" sz="1100" b="1" dirty="0" smtClean="0">
                <a:solidFill>
                  <a:prstClr val="black">
                    <a:lumMod val="65000"/>
                    <a:lumOff val="35000"/>
                  </a:prstClr>
                </a:solidFill>
                <a:latin typeface="gobCL"/>
              </a:rPr>
              <a:t>a</a:t>
            </a:r>
          </a:p>
        </p:txBody>
      </p:sp>
      <p:pic>
        <p:nvPicPr>
          <p:cNvPr id="3" name="Picture 2"/>
          <p:cNvPicPr>
            <a:picLocks noChangeAspect="1" noChangeArrowheads="1"/>
          </p:cNvPicPr>
          <p:nvPr userDrawn="1"/>
        </p:nvPicPr>
        <p:blipFill>
          <a:blip r:embed="rId2"/>
          <a:srcRect/>
          <a:stretch>
            <a:fillRect/>
          </a:stretch>
        </p:blipFill>
        <p:spPr bwMode="auto">
          <a:xfrm>
            <a:off x="7451725" y="7938"/>
            <a:ext cx="1220788" cy="1117600"/>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7596188" y="6419850"/>
            <a:ext cx="1076325" cy="438150"/>
          </a:xfrm>
          <a:prstGeom prst="rect">
            <a:avLst/>
          </a:prstGeom>
          <a:noFill/>
          <a:ln w="9525">
            <a:noFill/>
            <a:miter lim="800000"/>
            <a:headEnd/>
            <a:tailEnd/>
          </a:ln>
        </p:spPr>
      </p:pic>
    </p:spTree>
    <p:extLst>
      <p:ext uri="{BB962C8B-B14F-4D97-AF65-F5344CB8AC3E}">
        <p14:creationId xmlns:p14="http://schemas.microsoft.com/office/powerpoint/2010/main" val="163487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BF04180-C05C-4A7C-86C3-71D2A41AA109}"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294040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968B30A-D762-4984-ABD1-74A61A12A0F2}"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3913799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DF8033E-00F6-4464-A44F-9659F402420B}"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1254074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384C6C14-AAB7-42B1-BD3A-E8648DDBA04D}"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301727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939511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CBDF6818-7DD2-4E61-8E26-30201AFCE0E1}"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24571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8326F5A-A22C-4D0F-80A6-9DB9B76B4469}"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776460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F801BD23-0D88-476E-AA4A-2D50EA392C7F}"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117693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4F2A71A-377A-471F-A670-E7C73358D92D}"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2429339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96C6CAA-2727-45CB-ABFB-75ADFBB4D74E}"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312841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ES_tradnl" dirty="0">
              <a:solidFill>
                <a:prstClr val="white">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_tradnl" dirty="0">
              <a:solidFill>
                <a:prstClr val="white">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0537027-E5CA-4A6B-B0F3-488EEC8F07A5}" type="slidenum">
              <a:rPr lang="es-ES_tradnl">
                <a:solidFill>
                  <a:prstClr val="white">
                    <a:tint val="75000"/>
                  </a:prstClr>
                </a:solidFill>
              </a:rPr>
              <a:pPr>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4150940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8" name="Imagen 3" descr="POWER PORTADA-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hasCustomPrompt="1"/>
          </p:nvPr>
        </p:nvSpPr>
        <p:spPr>
          <a:xfrm>
            <a:off x="685800" y="2319015"/>
            <a:ext cx="7772400" cy="1470025"/>
          </a:xfrm>
        </p:spPr>
        <p:txBody>
          <a:bodyPr>
            <a:normAutofit/>
          </a:bodyPr>
          <a:lstStyle>
            <a:lvl1pPr>
              <a:defRPr sz="3600">
                <a:latin typeface="Verdana" pitchFamily="34" charset="0"/>
                <a:ea typeface="Verdana" pitchFamily="34" charset="0"/>
                <a:cs typeface="Verdana" pitchFamily="34" charset="0"/>
              </a:defRPr>
            </a:lvl1pPr>
          </a:lstStyle>
          <a:p>
            <a:r>
              <a:rPr lang="es-CL" dirty="0" smtClean="0"/>
              <a:t>Titulo de la presentación en un máximo de dos líneas (</a:t>
            </a:r>
            <a:r>
              <a:rPr lang="es-CL" dirty="0" err="1" smtClean="0"/>
              <a:t>verdana</a:t>
            </a:r>
            <a:r>
              <a:rPr lang="es-CL" dirty="0" smtClean="0"/>
              <a:t>)</a:t>
            </a:r>
          </a:p>
        </p:txBody>
      </p:sp>
      <p:sp>
        <p:nvSpPr>
          <p:cNvPr id="3" name="2 Subtítulo"/>
          <p:cNvSpPr>
            <a:spLocks noGrp="1"/>
          </p:cNvSpPr>
          <p:nvPr>
            <p:ph type="subTitle" idx="1" hasCustomPrompt="1"/>
          </p:nvPr>
        </p:nvSpPr>
        <p:spPr>
          <a:xfrm>
            <a:off x="683568" y="4268688"/>
            <a:ext cx="7776864" cy="1752600"/>
          </a:xfrm>
        </p:spPr>
        <p:txBody>
          <a:bodyPr>
            <a:normAutofit/>
          </a:bodyPr>
          <a:lstStyle>
            <a:lvl1pPr marL="0" indent="0" algn="ctr">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CL" dirty="0" smtClean="0"/>
              <a:t>Subtítulo de la presentación en una línea</a:t>
            </a:r>
          </a:p>
        </p:txBody>
      </p:sp>
    </p:spTree>
    <p:extLst>
      <p:ext uri="{BB962C8B-B14F-4D97-AF65-F5344CB8AC3E}">
        <p14:creationId xmlns:p14="http://schemas.microsoft.com/office/powerpoint/2010/main" val="773396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00996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24031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87718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68671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70040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99838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67826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6FE96-275D-41FE-B40E-5D8E00A0DDDE}" type="datetimeFigureOut">
              <a:rPr lang="es-CL" smtClean="0">
                <a:solidFill>
                  <a:prstClr val="black">
                    <a:tint val="75000"/>
                  </a:prstClr>
                </a:solidFill>
              </a:rPr>
              <a:pPr/>
              <a:t>30-09-2014</a:t>
            </a:fld>
            <a:endParaRPr lang="es-CL"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9A5E7-F61F-4ED5-99A4-8A257F1FCA40}"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433370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endParaRPr lang="es-ES_tradnl" dirty="0">
              <a:solidFill>
                <a:prstClr val="white">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s-ES_tradnl" dirty="0">
              <a:solidFill>
                <a:prstClr val="white">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4DB85ACE-57E6-4BF9-966F-746A72EA7ABB}" type="slidenum">
              <a:rPr lang="es-ES_tradnl">
                <a:solidFill>
                  <a:prstClr val="white">
                    <a:tint val="75000"/>
                  </a:prstClr>
                </a:solidFill>
              </a:rPr>
              <a:pPr defTabSz="457200">
                <a:defRPr/>
              </a:pPr>
              <a:t>‹Nº›</a:t>
            </a:fld>
            <a:endParaRPr lang="es-ES_tradnl" dirty="0">
              <a:solidFill>
                <a:prstClr val="white">
                  <a:tint val="75000"/>
                </a:prstClr>
              </a:solidFill>
            </a:endParaRPr>
          </a:p>
        </p:txBody>
      </p:sp>
    </p:spTree>
    <p:extLst>
      <p:ext uri="{BB962C8B-B14F-4D97-AF65-F5344CB8AC3E}">
        <p14:creationId xmlns:p14="http://schemas.microsoft.com/office/powerpoint/2010/main" val="419843267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emf"/><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microsoft.com/office/2007/relationships/hdphoto" Target="../media/hdphoto1.wdp"/><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Imagen 17.png"/>
          <p:cNvPicPr>
            <a:picLocks noChangeAspect="1"/>
          </p:cNvPicPr>
          <p:nvPr/>
        </p:nvPicPr>
        <p:blipFill>
          <a:blip r:embed="rId3">
            <a:alphaModFix/>
          </a:blip>
          <a:stretch>
            <a:fillRect/>
          </a:stretch>
        </p:blipFill>
        <p:spPr>
          <a:xfrm>
            <a:off x="2286000" y="27384"/>
            <a:ext cx="6880225" cy="6858000"/>
          </a:xfrm>
          <a:prstGeom prst="rect">
            <a:avLst/>
          </a:prstGeom>
        </p:spPr>
      </p:pic>
      <p:pic>
        <p:nvPicPr>
          <p:cNvPr id="11" name="Picture 9"/>
          <p:cNvPicPr>
            <a:picLocks noChangeAspect="1" noChangeArrowheads="1"/>
          </p:cNvPicPr>
          <p:nvPr/>
        </p:nvPicPr>
        <p:blipFill>
          <a:blip r:embed="rId4"/>
          <a:srcRect/>
          <a:stretch>
            <a:fillRect/>
          </a:stretch>
        </p:blipFill>
        <p:spPr bwMode="auto">
          <a:xfrm>
            <a:off x="539750" y="6525344"/>
            <a:ext cx="2305050" cy="332656"/>
          </a:xfrm>
          <a:prstGeom prst="rect">
            <a:avLst/>
          </a:prstGeom>
          <a:noFill/>
          <a:ln w="9525">
            <a:noFill/>
            <a:miter lim="800000"/>
            <a:headEnd/>
            <a:tailEnd/>
          </a:ln>
        </p:spPr>
      </p:pic>
      <p:pic>
        <p:nvPicPr>
          <p:cNvPr id="12" name="Imagen 11"/>
          <p:cNvPicPr>
            <a:picLocks noChangeAspect="1"/>
          </p:cNvPicPr>
          <p:nvPr/>
        </p:nvPicPr>
        <p:blipFill>
          <a:blip r:embed="rId5"/>
          <a:stretch>
            <a:fillRect/>
          </a:stretch>
        </p:blipFill>
        <p:spPr>
          <a:xfrm>
            <a:off x="554787" y="0"/>
            <a:ext cx="2359204" cy="2204864"/>
          </a:xfrm>
          <a:prstGeom prst="rect">
            <a:avLst/>
          </a:prstGeom>
        </p:spPr>
      </p:pic>
      <p:sp>
        <p:nvSpPr>
          <p:cNvPr id="10" name="CuadroTexto 6"/>
          <p:cNvSpPr txBox="1"/>
          <p:nvPr/>
        </p:nvSpPr>
        <p:spPr>
          <a:xfrm>
            <a:off x="3346450" y="5262149"/>
            <a:ext cx="5797550" cy="923330"/>
          </a:xfrm>
          <a:prstGeom prst="rect">
            <a:avLst/>
          </a:prstGeom>
          <a:noFill/>
        </p:spPr>
        <p:txBody>
          <a:bodyPr>
            <a:spAutoFit/>
          </a:bodyPr>
          <a:lstStyle/>
          <a:p>
            <a:pPr algn="ctr" defTabSz="457200">
              <a:defRPr/>
            </a:pPr>
            <a:endParaRPr lang="es-CL" b="1" dirty="0" smtClean="0">
              <a:solidFill>
                <a:prstClr val="black">
                  <a:lumMod val="65000"/>
                  <a:lumOff val="35000"/>
                </a:prstClr>
              </a:solidFill>
              <a:latin typeface="Verdana"/>
              <a:cs typeface="Verdana"/>
            </a:endParaRPr>
          </a:p>
          <a:p>
            <a:pPr algn="ctr" defTabSz="457200">
              <a:defRPr/>
            </a:pPr>
            <a:r>
              <a:rPr lang="es-CL" dirty="0" smtClean="0">
                <a:solidFill>
                  <a:prstClr val="black">
                    <a:lumMod val="65000"/>
                    <a:lumOff val="35000"/>
                  </a:prstClr>
                </a:solidFill>
                <a:latin typeface="Verdana"/>
                <a:cs typeface="Verdana"/>
              </a:rPr>
              <a:t>María José Menéndez</a:t>
            </a:r>
          </a:p>
          <a:p>
            <a:pPr algn="ctr" defTabSz="457200">
              <a:defRPr/>
            </a:pPr>
            <a:r>
              <a:rPr lang="es-CL" dirty="0" smtClean="0">
                <a:solidFill>
                  <a:prstClr val="black">
                    <a:lumMod val="65000"/>
                    <a:lumOff val="35000"/>
                  </a:prstClr>
                </a:solidFill>
                <a:latin typeface="Verdana"/>
                <a:cs typeface="Verdana"/>
              </a:rPr>
              <a:t>Septiembre 2014</a:t>
            </a:r>
            <a:endParaRPr lang="es-CL" dirty="0">
              <a:solidFill>
                <a:prstClr val="black">
                  <a:lumMod val="65000"/>
                  <a:lumOff val="35000"/>
                </a:prstClr>
              </a:solidFill>
              <a:latin typeface="Verdana"/>
              <a:cs typeface="Verdana"/>
            </a:endParaRPr>
          </a:p>
        </p:txBody>
      </p:sp>
      <p:sp>
        <p:nvSpPr>
          <p:cNvPr id="3076" name="2 CuadroTexto"/>
          <p:cNvSpPr txBox="1">
            <a:spLocks noChangeArrowheads="1"/>
          </p:cNvSpPr>
          <p:nvPr/>
        </p:nvSpPr>
        <p:spPr bwMode="auto">
          <a:xfrm>
            <a:off x="554787" y="2426112"/>
            <a:ext cx="8130661" cy="1938992"/>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defTabSz="457200" eaLnBrk="1" fontAlgn="base" hangingPunct="1">
              <a:spcBef>
                <a:spcPct val="0"/>
              </a:spcBef>
              <a:spcAft>
                <a:spcPct val="0"/>
              </a:spcAft>
              <a:defRPr/>
            </a:pPr>
            <a:r>
              <a:rPr lang="es-CL" sz="4000" dirty="0" smtClean="0">
                <a:solidFill>
                  <a:prstClr val="black">
                    <a:lumMod val="75000"/>
                    <a:lumOff val="25000"/>
                  </a:prstClr>
                </a:solidFill>
                <a:latin typeface="Verdana"/>
                <a:cs typeface="Verdana"/>
              </a:rPr>
              <a:t>El aporte de la investigación científica a las políticas públicas</a:t>
            </a:r>
            <a:endParaRPr lang="es-CL" sz="4000" b="1" dirty="0">
              <a:solidFill>
                <a:prstClr val="black">
                  <a:lumMod val="75000"/>
                  <a:lumOff val="25000"/>
                </a:prstClr>
              </a:solidFill>
              <a:latin typeface="Verdana"/>
              <a:cs typeface="Verdana"/>
            </a:endParaRPr>
          </a:p>
        </p:txBody>
      </p:sp>
    </p:spTree>
    <p:extLst>
      <p:ext uri="{BB962C8B-B14F-4D97-AF65-F5344CB8AC3E}">
        <p14:creationId xmlns:p14="http://schemas.microsoft.com/office/powerpoint/2010/main" val="166221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Análisis de experiencias en el extranjero</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6" name="Marcador de contenido 2"/>
          <p:cNvSpPr txBox="1">
            <a:spLocks/>
          </p:cNvSpPr>
          <p:nvPr/>
        </p:nvSpPr>
        <p:spPr>
          <a:xfrm>
            <a:off x="927276" y="1488448"/>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r>
              <a:rPr lang="es-CL" sz="2400" dirty="0" smtClean="0"/>
              <a:t>En el libro </a:t>
            </a:r>
            <a:r>
              <a:rPr lang="es-CL" sz="2400" dirty="0"/>
              <a:t>“KNOWLEDGE TO </a:t>
            </a:r>
            <a:r>
              <a:rPr lang="es-CL" sz="2400" dirty="0" smtClean="0"/>
              <a:t>POLICY” el </a:t>
            </a:r>
            <a:r>
              <a:rPr lang="en-US" sz="2400" dirty="0" smtClean="0"/>
              <a:t>IDRC </a:t>
            </a:r>
            <a:r>
              <a:rPr lang="en-US" sz="2400" dirty="0"/>
              <a:t>(International Development Research Centre</a:t>
            </a:r>
            <a:r>
              <a:rPr lang="en-US" sz="2400" dirty="0" smtClean="0"/>
              <a:t>) </a:t>
            </a:r>
            <a:r>
              <a:rPr lang="es-CL" sz="2400" dirty="0" smtClean="0"/>
              <a:t>analiza más de 20 casos en diferentes países donde la investigación ha tenido impacto en las políticas publicas</a:t>
            </a:r>
          </a:p>
          <a:p>
            <a:endParaRPr lang="es-CL" sz="2400" dirty="0" smtClean="0"/>
          </a:p>
          <a:p>
            <a:pPr lvl="1" algn="just"/>
            <a:endParaRPr lang="es-CL" sz="2000" dirty="0" smtClean="0"/>
          </a:p>
        </p:txBody>
      </p:sp>
      <p:pic>
        <p:nvPicPr>
          <p:cNvPr id="3" name="Imagen 2"/>
          <p:cNvPicPr>
            <a:picLocks noChangeAspect="1"/>
          </p:cNvPicPr>
          <p:nvPr/>
        </p:nvPicPr>
        <p:blipFill>
          <a:blip r:embed="rId4"/>
          <a:stretch>
            <a:fillRect/>
          </a:stretch>
        </p:blipFill>
        <p:spPr>
          <a:xfrm>
            <a:off x="1232705" y="3482808"/>
            <a:ext cx="2038350" cy="2676525"/>
          </a:xfrm>
          <a:prstGeom prst="rect">
            <a:avLst/>
          </a:prstGeom>
        </p:spPr>
      </p:pic>
      <p:sp>
        <p:nvSpPr>
          <p:cNvPr id="4" name="Rectángulo 3"/>
          <p:cNvSpPr/>
          <p:nvPr/>
        </p:nvSpPr>
        <p:spPr>
          <a:xfrm>
            <a:off x="3576484" y="3973224"/>
            <a:ext cx="4994310" cy="1200329"/>
          </a:xfrm>
          <a:prstGeom prst="rect">
            <a:avLst/>
          </a:prstGeom>
        </p:spPr>
        <p:txBody>
          <a:bodyPr wrap="square">
            <a:spAutoFit/>
          </a:bodyPr>
          <a:lstStyle/>
          <a:p>
            <a:r>
              <a:rPr lang="en-US" dirty="0" smtClean="0"/>
              <a:t>“Some </a:t>
            </a:r>
            <a:r>
              <a:rPr lang="en-US" dirty="0"/>
              <a:t>of the original proponents of evidence-based policy backed off to ‘evidence-influenced policy’, and later to acknowledge the value of the even less ambitious ‘evidence-informed policy</a:t>
            </a:r>
            <a:r>
              <a:rPr lang="en-US" dirty="0" smtClean="0"/>
              <a:t>’.”</a:t>
            </a:r>
            <a:endParaRPr lang="es-CL" dirty="0"/>
          </a:p>
        </p:txBody>
      </p:sp>
    </p:spTree>
    <p:extLst>
      <p:ext uri="{BB962C8B-B14F-4D97-AF65-F5344CB8AC3E}">
        <p14:creationId xmlns:p14="http://schemas.microsoft.com/office/powerpoint/2010/main" val="381479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Impactos del uso de la investigación científica</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6" name="Marcador de contenido 2"/>
          <p:cNvSpPr txBox="1">
            <a:spLocks/>
          </p:cNvSpPr>
          <p:nvPr/>
        </p:nvSpPr>
        <p:spPr>
          <a:xfrm>
            <a:off x="802601" y="1793248"/>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2000" b="1" dirty="0" smtClean="0"/>
              <a:t>1</a:t>
            </a:r>
            <a:r>
              <a:rPr lang="es-CL" sz="2000" b="1" dirty="0"/>
              <a:t>.- </a:t>
            </a:r>
            <a:r>
              <a:rPr lang="es-CL" sz="2000" b="1" dirty="0" smtClean="0"/>
              <a:t>Expansión de las </a:t>
            </a:r>
            <a:r>
              <a:rPr lang="es-CL" sz="2000" b="1" dirty="0"/>
              <a:t>capacidades </a:t>
            </a:r>
            <a:r>
              <a:rPr lang="es-CL" sz="2000" b="1" dirty="0" smtClean="0"/>
              <a:t>instaladas para generación de políticas públicas</a:t>
            </a:r>
            <a:endParaRPr lang="es-CL" sz="2000" b="1" dirty="0"/>
          </a:p>
          <a:p>
            <a:pPr marL="0" indent="0">
              <a:buNone/>
            </a:pPr>
            <a:r>
              <a:rPr lang="es-CL" sz="2000" dirty="0"/>
              <a:t>Capacidades para evaluar y comunicar nuevas ideas y cultivar nuevos talentos </a:t>
            </a:r>
            <a:r>
              <a:rPr lang="es-CL" sz="2000" dirty="0" smtClean="0"/>
              <a:t>que puedan analizar </a:t>
            </a:r>
            <a:r>
              <a:rPr lang="es-CL" sz="2000" dirty="0"/>
              <a:t>y </a:t>
            </a:r>
            <a:r>
              <a:rPr lang="es-CL" sz="2000" dirty="0" smtClean="0"/>
              <a:t>utilizar las asesorías científicas</a:t>
            </a:r>
            <a:endParaRPr lang="es-CL" sz="2000" dirty="0"/>
          </a:p>
          <a:p>
            <a:pPr marL="0" indent="0">
              <a:buNone/>
            </a:pPr>
            <a:r>
              <a:rPr lang="es-CL" sz="2000" b="1" dirty="0"/>
              <a:t>2.- </a:t>
            </a:r>
            <a:r>
              <a:rPr lang="es-CL" sz="2000" b="1" dirty="0" smtClean="0"/>
              <a:t>Expansión de </a:t>
            </a:r>
            <a:r>
              <a:rPr lang="es-CL" sz="2000" b="1" dirty="0"/>
              <a:t>los alcances de las </a:t>
            </a:r>
            <a:r>
              <a:rPr lang="es-CL" sz="2000" b="1" dirty="0" smtClean="0"/>
              <a:t>políticas </a:t>
            </a:r>
            <a:r>
              <a:rPr lang="es-CL" sz="2000" b="1" dirty="0"/>
              <a:t>públicas</a:t>
            </a:r>
          </a:p>
          <a:p>
            <a:pPr marL="0" indent="0">
              <a:buNone/>
            </a:pPr>
            <a:r>
              <a:rPr lang="es-CL" sz="2000" dirty="0" smtClean="0"/>
              <a:t>Generando </a:t>
            </a:r>
            <a:r>
              <a:rPr lang="es-CL" sz="2000" dirty="0"/>
              <a:t>nuevas </a:t>
            </a:r>
            <a:r>
              <a:rPr lang="es-CL" sz="2000" dirty="0" smtClean="0"/>
              <a:t>alternativas y soluciones, abriendo </a:t>
            </a:r>
            <a:r>
              <a:rPr lang="es-CL" sz="2000" dirty="0"/>
              <a:t>un dialogo entre los creadores de política, expertos e </a:t>
            </a:r>
            <a:r>
              <a:rPr lang="es-CL" sz="2000" dirty="0" smtClean="0"/>
              <a:t>investigadores y generando información en los formatos apropiados.</a:t>
            </a:r>
            <a:endParaRPr lang="es-CL" sz="2000" dirty="0"/>
          </a:p>
          <a:p>
            <a:pPr marL="0" indent="0">
              <a:buNone/>
            </a:pPr>
            <a:r>
              <a:rPr lang="es-CL" sz="2000" b="1" dirty="0"/>
              <a:t>3.- </a:t>
            </a:r>
            <a:r>
              <a:rPr lang="es-CL" sz="2000" b="1" dirty="0" smtClean="0"/>
              <a:t>Mejoras en </a:t>
            </a:r>
            <a:r>
              <a:rPr lang="es-CL" sz="2000" b="1" dirty="0"/>
              <a:t>el proceso de definición de políticas públicas</a:t>
            </a:r>
          </a:p>
          <a:p>
            <a:pPr marL="0" indent="0">
              <a:buNone/>
            </a:pPr>
            <a:r>
              <a:rPr lang="es-CL" sz="2000" dirty="0"/>
              <a:t>Racionalizando los procesos de diagnostico, elaboración, implementación, evaluación, etc. Modelos de participación más efectivos.</a:t>
            </a:r>
          </a:p>
        </p:txBody>
      </p:sp>
    </p:spTree>
    <p:extLst>
      <p:ext uri="{BB962C8B-B14F-4D97-AF65-F5344CB8AC3E}">
        <p14:creationId xmlns:p14="http://schemas.microsoft.com/office/powerpoint/2010/main" val="88808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Barreras detectadas en casos analizados</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6" name="Marcador de contenido 2"/>
          <p:cNvSpPr txBox="1">
            <a:spLocks/>
          </p:cNvSpPr>
          <p:nvPr/>
        </p:nvSpPr>
        <p:spPr>
          <a:xfrm>
            <a:off x="802601" y="1648869"/>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t>Falta de robustez y capacidades internas del las instituciones </a:t>
            </a:r>
            <a:r>
              <a:rPr lang="es-CL" sz="2400" dirty="0" smtClean="0"/>
              <a:t>públicas</a:t>
            </a:r>
          </a:p>
          <a:p>
            <a:r>
              <a:rPr lang="es-CL" sz="2400" dirty="0" smtClean="0"/>
              <a:t>Poca estabilidad en las instituciones publicas (cambios de actores relevantes)</a:t>
            </a:r>
            <a:endParaRPr lang="es-CL" sz="2400" dirty="0"/>
          </a:p>
          <a:p>
            <a:r>
              <a:rPr lang="es-CL" sz="2400" dirty="0"/>
              <a:t>Ausencia de actores intermediarios (</a:t>
            </a:r>
            <a:r>
              <a:rPr lang="es-CL" sz="2400" dirty="0" err="1"/>
              <a:t>ej</a:t>
            </a:r>
            <a:r>
              <a:rPr lang="es-CL" sz="2400" dirty="0"/>
              <a:t>: </a:t>
            </a:r>
            <a:r>
              <a:rPr lang="es-CL" sz="2400" dirty="0" err="1"/>
              <a:t>think</a:t>
            </a:r>
            <a:r>
              <a:rPr lang="es-CL" sz="2400" dirty="0"/>
              <a:t> </a:t>
            </a:r>
            <a:r>
              <a:rPr lang="es-CL" sz="2400" dirty="0" err="1"/>
              <a:t>tanks</a:t>
            </a:r>
            <a:r>
              <a:rPr lang="es-CL" sz="2400" dirty="0"/>
              <a:t>, centros de política publica universitarios, ONG)</a:t>
            </a:r>
          </a:p>
          <a:p>
            <a:r>
              <a:rPr lang="es-CL" sz="2400" dirty="0"/>
              <a:t>Poca confianza de los creadores de política publica en los investigadores y viceversa</a:t>
            </a:r>
          </a:p>
          <a:p>
            <a:r>
              <a:rPr lang="es-CL" sz="2400" dirty="0"/>
              <a:t>Poca conexión con redes internacionales (experiencias semejantes que no son aprovechadas</a:t>
            </a:r>
            <a:r>
              <a:rPr lang="es-CL" sz="2400" dirty="0" smtClean="0"/>
              <a:t>)</a:t>
            </a:r>
          </a:p>
          <a:p>
            <a:pPr marL="0" indent="0">
              <a:buNone/>
            </a:pPr>
            <a:endParaRPr lang="es-CL" sz="2400" dirty="0" smtClean="0">
              <a:solidFill>
                <a:srgbClr val="176CB6"/>
              </a:solidFill>
              <a:ea typeface="+mj-ea"/>
              <a:cs typeface="Verdana"/>
            </a:endParaRPr>
          </a:p>
          <a:p>
            <a:endParaRPr lang="es-CL" sz="2400" dirty="0" smtClean="0">
              <a:solidFill>
                <a:srgbClr val="176CB6"/>
              </a:solidFill>
              <a:ea typeface="+mj-ea"/>
              <a:cs typeface="Verdana"/>
            </a:endParaRPr>
          </a:p>
          <a:p>
            <a:pPr>
              <a:buFontTx/>
              <a:buChar char="-"/>
            </a:pPr>
            <a:endParaRPr lang="es-CL" sz="2400" dirty="0" smtClean="0">
              <a:solidFill>
                <a:srgbClr val="176CB6"/>
              </a:solidFill>
              <a:ea typeface="+mj-ea"/>
              <a:cs typeface="Verdana"/>
            </a:endParaRPr>
          </a:p>
        </p:txBody>
      </p:sp>
    </p:spTree>
    <p:extLst>
      <p:ext uri="{BB962C8B-B14F-4D97-AF65-F5344CB8AC3E}">
        <p14:creationId xmlns:p14="http://schemas.microsoft.com/office/powerpoint/2010/main" val="366798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Elementos que favorecen la influencia de la investigación científica en las políticas públicas</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6" name="Marcador de contenido 2"/>
          <p:cNvSpPr txBox="1">
            <a:spLocks/>
          </p:cNvSpPr>
          <p:nvPr/>
        </p:nvSpPr>
        <p:spPr>
          <a:xfrm>
            <a:off x="802601" y="1680954"/>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r>
              <a:rPr lang="es-CL" sz="2400" dirty="0" smtClean="0">
                <a:ea typeface="+mj-ea"/>
                <a:cs typeface="Verdana"/>
              </a:rPr>
              <a:t>Manifiesto interés de la investigación por influir en políticas desde el inicio</a:t>
            </a:r>
          </a:p>
          <a:p>
            <a:r>
              <a:rPr lang="es-CL" sz="2400" dirty="0" smtClean="0">
                <a:ea typeface="+mj-ea"/>
                <a:cs typeface="Verdana"/>
              </a:rPr>
              <a:t>Involucramiento temprano y permanente de actores políticos en la investigación (alianzas)</a:t>
            </a:r>
          </a:p>
          <a:p>
            <a:r>
              <a:rPr lang="es-CL" sz="2400" dirty="0" smtClean="0">
                <a:ea typeface="+mj-ea"/>
                <a:cs typeface="Verdana"/>
              </a:rPr>
              <a:t>Difusión de resultados en formatos amigables con comunidad general (apropiación y generación de debate)</a:t>
            </a:r>
          </a:p>
          <a:p>
            <a:r>
              <a:rPr lang="es-CL" sz="2400" dirty="0" smtClean="0">
                <a:ea typeface="+mj-ea"/>
                <a:cs typeface="Verdana"/>
              </a:rPr>
              <a:t>Participación de otros actores con rol político y mediático más activo (por ejemplo </a:t>
            </a:r>
            <a:r>
              <a:rPr lang="es-CL" sz="2400" dirty="0" err="1" smtClean="0">
                <a:ea typeface="+mj-ea"/>
                <a:cs typeface="Verdana"/>
              </a:rPr>
              <a:t>Think</a:t>
            </a:r>
            <a:r>
              <a:rPr lang="es-CL" sz="2400" dirty="0" smtClean="0">
                <a:ea typeface="+mj-ea"/>
                <a:cs typeface="Verdana"/>
              </a:rPr>
              <a:t> </a:t>
            </a:r>
            <a:r>
              <a:rPr lang="es-CL" sz="2400" dirty="0" err="1" smtClean="0">
                <a:ea typeface="+mj-ea"/>
                <a:cs typeface="Verdana"/>
              </a:rPr>
              <a:t>Tanks</a:t>
            </a:r>
            <a:r>
              <a:rPr lang="es-CL" sz="2400" dirty="0" smtClean="0">
                <a:ea typeface="+mj-ea"/>
                <a:cs typeface="Verdana"/>
              </a:rPr>
              <a:t>, ONG, entre otras)</a:t>
            </a:r>
            <a:endParaRPr lang="es-CL" sz="2400" dirty="0">
              <a:ea typeface="+mj-ea"/>
              <a:cs typeface="Verdana"/>
            </a:endParaRPr>
          </a:p>
          <a:p>
            <a:endParaRPr lang="es-CL" sz="2400" dirty="0">
              <a:ea typeface="+mj-ea"/>
              <a:cs typeface="Verdana"/>
            </a:endParaRPr>
          </a:p>
        </p:txBody>
      </p:sp>
    </p:spTree>
    <p:extLst>
      <p:ext uri="{BB962C8B-B14F-4D97-AF65-F5344CB8AC3E}">
        <p14:creationId xmlns:p14="http://schemas.microsoft.com/office/powerpoint/2010/main" val="266309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Casos analizados</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2" name="CuadroTexto 1"/>
          <p:cNvSpPr txBox="1"/>
          <p:nvPr/>
        </p:nvSpPr>
        <p:spPr>
          <a:xfrm>
            <a:off x="631151" y="2326094"/>
            <a:ext cx="2809473" cy="923330"/>
          </a:xfrm>
          <a:prstGeom prst="rect">
            <a:avLst/>
          </a:prstGeom>
          <a:noFill/>
        </p:spPr>
        <p:txBody>
          <a:bodyPr wrap="square" rtlCol="0">
            <a:spAutoFit/>
          </a:bodyPr>
          <a:lstStyle/>
          <a:p>
            <a:r>
              <a:rPr lang="es-CL" dirty="0" smtClean="0"/>
              <a:t>Reutilización de aguas de uso domestico en el medio oriente y norte de África</a:t>
            </a:r>
            <a:endParaRPr lang="es-CL" dirty="0"/>
          </a:p>
        </p:txBody>
      </p:sp>
      <p:sp>
        <p:nvSpPr>
          <p:cNvPr id="3" name="Flecha derecha 2"/>
          <p:cNvSpPr/>
          <p:nvPr/>
        </p:nvSpPr>
        <p:spPr>
          <a:xfrm>
            <a:off x="3591339" y="2581030"/>
            <a:ext cx="1325218" cy="41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5448316" y="2326094"/>
            <a:ext cx="2809473" cy="1200329"/>
          </a:xfrm>
          <a:prstGeom prst="rect">
            <a:avLst/>
          </a:prstGeom>
          <a:noFill/>
        </p:spPr>
        <p:txBody>
          <a:bodyPr wrap="square" rtlCol="0">
            <a:spAutoFit/>
          </a:bodyPr>
          <a:lstStyle/>
          <a:p>
            <a:r>
              <a:rPr lang="es-CL" dirty="0" smtClean="0"/>
              <a:t>Políticas y normativas para el tratamiento y reutilización de agua en agricultura urbana</a:t>
            </a:r>
            <a:endParaRPr lang="es-CL" dirty="0"/>
          </a:p>
        </p:txBody>
      </p:sp>
      <p:sp>
        <p:nvSpPr>
          <p:cNvPr id="7" name="CuadroTexto 6"/>
          <p:cNvSpPr txBox="1"/>
          <p:nvPr/>
        </p:nvSpPr>
        <p:spPr>
          <a:xfrm>
            <a:off x="631151" y="4276013"/>
            <a:ext cx="2809473" cy="923330"/>
          </a:xfrm>
          <a:prstGeom prst="rect">
            <a:avLst/>
          </a:prstGeom>
          <a:noFill/>
        </p:spPr>
        <p:txBody>
          <a:bodyPr wrap="square" rtlCol="0">
            <a:spAutoFit/>
          </a:bodyPr>
          <a:lstStyle/>
          <a:p>
            <a:r>
              <a:rPr lang="es-CL" dirty="0" smtClean="0"/>
              <a:t>Mejorar oportunidades de educación para población indígena en Guatemala</a:t>
            </a:r>
            <a:endParaRPr lang="es-CL" dirty="0"/>
          </a:p>
        </p:txBody>
      </p:sp>
      <p:sp>
        <p:nvSpPr>
          <p:cNvPr id="8" name="Flecha derecha 7"/>
          <p:cNvSpPr/>
          <p:nvPr/>
        </p:nvSpPr>
        <p:spPr>
          <a:xfrm>
            <a:off x="3591339" y="4530949"/>
            <a:ext cx="1325218" cy="41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5448316" y="4276013"/>
            <a:ext cx="2809473" cy="923330"/>
          </a:xfrm>
          <a:prstGeom prst="rect">
            <a:avLst/>
          </a:prstGeom>
          <a:noFill/>
        </p:spPr>
        <p:txBody>
          <a:bodyPr wrap="square" rtlCol="0">
            <a:spAutoFit/>
          </a:bodyPr>
          <a:lstStyle/>
          <a:p>
            <a:r>
              <a:rPr lang="es-CL" dirty="0" smtClean="0"/>
              <a:t>Propuesta de plan a implementar, lecciones aprendidas</a:t>
            </a:r>
            <a:endParaRPr lang="es-CL" dirty="0"/>
          </a:p>
        </p:txBody>
      </p:sp>
    </p:spTree>
    <p:extLst>
      <p:ext uri="{BB962C8B-B14F-4D97-AF65-F5344CB8AC3E}">
        <p14:creationId xmlns:p14="http://schemas.microsoft.com/office/powerpoint/2010/main" val="89643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IMPACTO DE LA CIENCIA</a:t>
            </a:r>
          </a:p>
          <a:p>
            <a:pPr algn="r"/>
            <a:r>
              <a:rPr lang="es-CL" sz="2400" dirty="0" smtClean="0">
                <a:solidFill>
                  <a:srgbClr val="176CB6"/>
                </a:solidFill>
                <a:latin typeface="Verdana"/>
                <a:cs typeface="Verdana"/>
              </a:rPr>
              <a:t>Centros de Investigación</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6" name="Marcador de contenido 2"/>
          <p:cNvSpPr txBox="1">
            <a:spLocks/>
          </p:cNvSpPr>
          <p:nvPr/>
        </p:nvSpPr>
        <p:spPr>
          <a:xfrm>
            <a:off x="802601" y="1680954"/>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pPr marL="0" indent="0">
              <a:buNone/>
            </a:pPr>
            <a:endParaRPr lang="es-CL" sz="2400" dirty="0">
              <a:ea typeface="+mj-ea"/>
              <a:cs typeface="Verdana"/>
            </a:endParaRPr>
          </a:p>
        </p:txBody>
      </p:sp>
      <p:sp>
        <p:nvSpPr>
          <p:cNvPr id="10" name="Marcador de contenido 2"/>
          <p:cNvSpPr txBox="1">
            <a:spLocks/>
          </p:cNvSpPr>
          <p:nvPr/>
        </p:nvSpPr>
        <p:spPr>
          <a:xfrm>
            <a:off x="927276" y="2511951"/>
            <a:ext cx="7886700" cy="3139700"/>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smtClean="0">
                <a:ea typeface="+mj-ea"/>
                <a:cs typeface="Verdana"/>
              </a:rPr>
              <a:t>Científicos</a:t>
            </a:r>
          </a:p>
          <a:p>
            <a:r>
              <a:rPr lang="es-CL" sz="2400" dirty="0" smtClean="0">
                <a:ea typeface="+mj-ea"/>
                <a:cs typeface="Verdana"/>
              </a:rPr>
              <a:t>Tecnológicos</a:t>
            </a:r>
          </a:p>
          <a:p>
            <a:r>
              <a:rPr lang="es-CL" sz="2400" dirty="0" smtClean="0">
                <a:ea typeface="+mj-ea"/>
                <a:cs typeface="Verdana"/>
              </a:rPr>
              <a:t>Económicos</a:t>
            </a:r>
          </a:p>
          <a:p>
            <a:r>
              <a:rPr lang="es-CL" sz="2400" dirty="0" smtClean="0">
                <a:ea typeface="+mj-ea"/>
                <a:cs typeface="Verdana"/>
              </a:rPr>
              <a:t>Culturales</a:t>
            </a:r>
          </a:p>
          <a:p>
            <a:r>
              <a:rPr lang="es-CL" sz="2400" dirty="0" smtClean="0">
                <a:ea typeface="+mj-ea"/>
                <a:cs typeface="Verdana"/>
              </a:rPr>
              <a:t>Sociales</a:t>
            </a:r>
          </a:p>
          <a:p>
            <a:endParaRPr lang="es-CL" sz="2400" dirty="0" smtClean="0">
              <a:ea typeface="+mj-ea"/>
              <a:cs typeface="Verdana"/>
            </a:endParaRPr>
          </a:p>
          <a:p>
            <a:r>
              <a:rPr lang="es-CL" sz="2400" dirty="0" smtClean="0">
                <a:ea typeface="+mj-ea"/>
                <a:cs typeface="Verdana"/>
              </a:rPr>
              <a:t>Salud</a:t>
            </a:r>
          </a:p>
          <a:p>
            <a:r>
              <a:rPr lang="es-CL" sz="2400" dirty="0" smtClean="0">
                <a:ea typeface="+mj-ea"/>
                <a:cs typeface="Verdana"/>
              </a:rPr>
              <a:t>Ambientales</a:t>
            </a:r>
          </a:p>
          <a:p>
            <a:r>
              <a:rPr lang="es-CL" sz="2400" dirty="0" smtClean="0">
                <a:ea typeface="+mj-ea"/>
                <a:cs typeface="Verdana"/>
              </a:rPr>
              <a:t>Entrenamiento </a:t>
            </a:r>
          </a:p>
          <a:p>
            <a:r>
              <a:rPr lang="es-CL" sz="2400" dirty="0" smtClean="0">
                <a:ea typeface="+mj-ea"/>
                <a:cs typeface="Verdana"/>
              </a:rPr>
              <a:t>Organizacionales</a:t>
            </a:r>
          </a:p>
          <a:p>
            <a:r>
              <a:rPr lang="es-CL" sz="2400" dirty="0" smtClean="0">
                <a:ea typeface="+mj-ea"/>
                <a:cs typeface="Verdana"/>
              </a:rPr>
              <a:t>Políticos</a:t>
            </a:r>
          </a:p>
        </p:txBody>
      </p:sp>
      <p:sp>
        <p:nvSpPr>
          <p:cNvPr id="8" name="CuadroTexto 7"/>
          <p:cNvSpPr txBox="1"/>
          <p:nvPr/>
        </p:nvSpPr>
        <p:spPr>
          <a:xfrm>
            <a:off x="864938" y="1830665"/>
            <a:ext cx="8011375" cy="830997"/>
          </a:xfrm>
          <a:prstGeom prst="rect">
            <a:avLst/>
          </a:prstGeom>
          <a:noFill/>
        </p:spPr>
        <p:txBody>
          <a:bodyPr wrap="square" rtlCol="0">
            <a:spAutoFit/>
          </a:bodyPr>
          <a:lstStyle/>
          <a:p>
            <a:r>
              <a:rPr lang="es-CL" sz="2400" b="1" dirty="0"/>
              <a:t>Visibilizar impactos de los centros en diversos ámbitos</a:t>
            </a:r>
          </a:p>
          <a:p>
            <a:endParaRPr lang="es-CL" sz="2400" b="1" dirty="0"/>
          </a:p>
        </p:txBody>
      </p:sp>
    </p:spTree>
    <p:extLst>
      <p:ext uri="{BB962C8B-B14F-4D97-AF65-F5344CB8AC3E}">
        <p14:creationId xmlns:p14="http://schemas.microsoft.com/office/powerpoint/2010/main" val="241534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43822" y="3284984"/>
            <a:ext cx="2856357" cy="2295620"/>
          </a:xfrm>
          <a:prstGeom prst="rect">
            <a:avLst/>
          </a:prstGeom>
        </p:spPr>
      </p:pic>
      <p:pic>
        <p:nvPicPr>
          <p:cNvPr id="7" name="Imagen 6" descr="logo_go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800" y="1052736"/>
            <a:ext cx="2438400" cy="2208444"/>
          </a:xfrm>
          <a:prstGeom prst="rect">
            <a:avLst/>
          </a:prstGeom>
        </p:spPr>
      </p:pic>
    </p:spTree>
    <p:extLst>
      <p:ext uri="{BB962C8B-B14F-4D97-AF65-F5344CB8AC3E}">
        <p14:creationId xmlns:p14="http://schemas.microsoft.com/office/powerpoint/2010/main" val="271617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5965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dirty="0">
                <a:solidFill>
                  <a:srgbClr val="176CB6"/>
                </a:solidFill>
                <a:latin typeface="Verdana"/>
                <a:ea typeface="ＭＳ Ｐゴシック" pitchFamily="-65" charset="-128"/>
                <a:cs typeface="Verdana"/>
              </a:rPr>
              <a:t>Centros de </a:t>
            </a:r>
            <a:r>
              <a:rPr lang="es-CL" sz="2400" dirty="0" smtClean="0">
                <a:solidFill>
                  <a:srgbClr val="176CB6"/>
                </a:solidFill>
                <a:latin typeface="Verdana"/>
                <a:ea typeface="ＭＳ Ｐゴシック" pitchFamily="-65" charset="-128"/>
                <a:cs typeface="Verdana"/>
              </a:rPr>
              <a:t>Investigación financiados por </a:t>
            </a:r>
            <a:r>
              <a:rPr lang="es-CL" sz="2400" b="1" dirty="0" smtClean="0">
                <a:solidFill>
                  <a:srgbClr val="176CB6"/>
                </a:solidFill>
                <a:latin typeface="Verdana"/>
                <a:ea typeface="ＭＳ Ｐゴシック" pitchFamily="-65" charset="-128"/>
                <a:cs typeface="Verdana"/>
              </a:rPr>
              <a:t>CONICYT</a:t>
            </a:r>
            <a:endParaRPr lang="es-CL" sz="2400" b="1" dirty="0">
              <a:solidFill>
                <a:srgbClr val="176CB6"/>
              </a:solidFill>
              <a:latin typeface="Verdana"/>
              <a:ea typeface="ＭＳ Ｐゴシック" pitchFamily="-65" charset="-128"/>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grpSp>
        <p:nvGrpSpPr>
          <p:cNvPr id="76" name="Grupo 75"/>
          <p:cNvGrpSpPr>
            <a:grpSpLocks noChangeAspect="1"/>
          </p:cNvGrpSpPr>
          <p:nvPr/>
        </p:nvGrpSpPr>
        <p:grpSpPr>
          <a:xfrm>
            <a:off x="2531033" y="1374013"/>
            <a:ext cx="6234315" cy="4722107"/>
            <a:chOff x="2557181" y="890233"/>
            <a:chExt cx="6703564" cy="5077534"/>
          </a:xfrm>
        </p:grpSpPr>
        <p:pic>
          <p:nvPicPr>
            <p:cNvPr id="77" name="Imagen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181" y="890233"/>
              <a:ext cx="4029637" cy="5077534"/>
            </a:xfrm>
            <a:prstGeom prst="rect">
              <a:avLst/>
            </a:prstGeom>
          </p:spPr>
        </p:pic>
        <p:sp>
          <p:nvSpPr>
            <p:cNvPr id="78" name="CuadroTexto 77"/>
            <p:cNvSpPr txBox="1"/>
            <p:nvPr/>
          </p:nvSpPr>
          <p:spPr>
            <a:xfrm>
              <a:off x="4695056" y="952733"/>
              <a:ext cx="648072"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TARAPACA</a:t>
              </a:r>
            </a:p>
          </p:txBody>
        </p:sp>
        <p:sp>
          <p:nvSpPr>
            <p:cNvPr id="79" name="CuadroTexto 78"/>
            <p:cNvSpPr txBox="1"/>
            <p:nvPr/>
          </p:nvSpPr>
          <p:spPr>
            <a:xfrm>
              <a:off x="4571999" y="2793801"/>
              <a:ext cx="741040"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VALPARAÍSO</a:t>
              </a:r>
            </a:p>
          </p:txBody>
        </p:sp>
        <p:sp>
          <p:nvSpPr>
            <p:cNvPr id="80" name="CuadroTexto 79"/>
            <p:cNvSpPr txBox="1"/>
            <p:nvPr/>
          </p:nvSpPr>
          <p:spPr>
            <a:xfrm>
              <a:off x="4507425" y="3182938"/>
              <a:ext cx="741040"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O´HIGGINS</a:t>
              </a:r>
            </a:p>
          </p:txBody>
        </p:sp>
        <p:sp>
          <p:nvSpPr>
            <p:cNvPr id="81" name="CuadroTexto 80"/>
            <p:cNvSpPr txBox="1"/>
            <p:nvPr/>
          </p:nvSpPr>
          <p:spPr>
            <a:xfrm>
              <a:off x="4757353" y="3884851"/>
              <a:ext cx="540060"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BIOBÍO</a:t>
              </a:r>
            </a:p>
          </p:txBody>
        </p:sp>
        <p:sp>
          <p:nvSpPr>
            <p:cNvPr id="82" name="CuadroTexto 81"/>
            <p:cNvSpPr txBox="1"/>
            <p:nvPr/>
          </p:nvSpPr>
          <p:spPr>
            <a:xfrm>
              <a:off x="4559796" y="5238947"/>
              <a:ext cx="845328" cy="461664"/>
            </a:xfrm>
            <a:prstGeom prst="rect">
              <a:avLst/>
            </a:prstGeom>
            <a:noFill/>
          </p:spPr>
          <p:txBody>
            <a:bodyPr wrap="square" rtlCol="0">
              <a:spAutoFit/>
            </a:bodyPr>
            <a:lstStyle/>
            <a:p>
              <a:pPr algn="ctr" defTabSz="457200" fontAlgn="base">
                <a:spcBef>
                  <a:spcPct val="0"/>
                </a:spcBef>
                <a:spcAft>
                  <a:spcPct val="0"/>
                </a:spcAft>
                <a:defRPr/>
              </a:pPr>
              <a:r>
                <a:rPr lang="es-CL" sz="700" b="1" kern="0" dirty="0" smtClean="0">
                  <a:solidFill>
                    <a:prstClr val="black">
                      <a:lumMod val="50000"/>
                      <a:lumOff val="50000"/>
                    </a:prstClr>
                  </a:solidFill>
                </a:rPr>
                <a:t>MAGALLANES Y ANTARTICA CHILENA</a:t>
              </a:r>
            </a:p>
          </p:txBody>
        </p:sp>
        <p:sp>
          <p:nvSpPr>
            <p:cNvPr id="83" name="CuadroTexto 82"/>
            <p:cNvSpPr txBox="1"/>
            <p:nvPr/>
          </p:nvSpPr>
          <p:spPr>
            <a:xfrm>
              <a:off x="3319289" y="4844777"/>
              <a:ext cx="540060" cy="215444"/>
            </a:xfrm>
            <a:prstGeom prst="rect">
              <a:avLst/>
            </a:prstGeom>
            <a:noFill/>
          </p:spPr>
          <p:txBody>
            <a:bodyPr wrap="square" rtlCol="0">
              <a:spAutoFit/>
            </a:bodyPr>
            <a:lstStyle/>
            <a:p>
              <a:pPr algn="ctr" defTabSz="457200" fontAlgn="base">
                <a:spcBef>
                  <a:spcPct val="0"/>
                </a:spcBef>
                <a:spcAft>
                  <a:spcPct val="0"/>
                </a:spcAft>
                <a:defRPr/>
              </a:pPr>
              <a:r>
                <a:rPr lang="es-CL" sz="700" b="1" kern="0" dirty="0" smtClean="0">
                  <a:solidFill>
                    <a:prstClr val="black">
                      <a:lumMod val="50000"/>
                      <a:lumOff val="50000"/>
                    </a:prstClr>
                  </a:solidFill>
                </a:rPr>
                <a:t>AISÉN</a:t>
              </a:r>
            </a:p>
          </p:txBody>
        </p:sp>
        <p:sp>
          <p:nvSpPr>
            <p:cNvPr id="84" name="CuadroTexto 83"/>
            <p:cNvSpPr txBox="1"/>
            <p:nvPr/>
          </p:nvSpPr>
          <p:spPr>
            <a:xfrm>
              <a:off x="3258171" y="4043145"/>
              <a:ext cx="853205"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LA ARAUCANÍA</a:t>
              </a:r>
            </a:p>
          </p:txBody>
        </p:sp>
        <p:sp>
          <p:nvSpPr>
            <p:cNvPr id="85" name="CuadroTexto 84"/>
            <p:cNvSpPr txBox="1"/>
            <p:nvPr/>
          </p:nvSpPr>
          <p:spPr>
            <a:xfrm>
              <a:off x="3410744" y="3396860"/>
              <a:ext cx="543855"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MAULE</a:t>
              </a:r>
            </a:p>
          </p:txBody>
        </p:sp>
        <p:sp>
          <p:nvSpPr>
            <p:cNvPr id="86" name="CuadroTexto 85"/>
            <p:cNvSpPr txBox="1"/>
            <p:nvPr/>
          </p:nvSpPr>
          <p:spPr>
            <a:xfrm>
              <a:off x="3317776" y="2752025"/>
              <a:ext cx="853205" cy="215444"/>
            </a:xfrm>
            <a:prstGeom prst="rect">
              <a:avLst/>
            </a:prstGeom>
            <a:noFill/>
          </p:spPr>
          <p:txBody>
            <a:bodyPr wrap="square" rtlCol="0">
              <a:spAutoFit/>
            </a:bodyPr>
            <a:lstStyle/>
            <a:p>
              <a:pPr algn="ctr" defTabSz="457200" fontAlgn="base">
                <a:spcBef>
                  <a:spcPct val="0"/>
                </a:spcBef>
                <a:spcAft>
                  <a:spcPct val="0"/>
                </a:spcAft>
                <a:defRPr/>
              </a:pPr>
              <a:r>
                <a:rPr lang="es-CL" sz="700" b="1" kern="0" dirty="0" smtClean="0">
                  <a:solidFill>
                    <a:prstClr val="black">
                      <a:lumMod val="50000"/>
                      <a:lumOff val="50000"/>
                    </a:prstClr>
                  </a:solidFill>
                </a:rPr>
                <a:t>COQUIMBO</a:t>
              </a:r>
            </a:p>
          </p:txBody>
        </p:sp>
        <p:sp>
          <p:nvSpPr>
            <p:cNvPr id="87" name="CuadroTexto 86"/>
            <p:cNvSpPr txBox="1"/>
            <p:nvPr/>
          </p:nvSpPr>
          <p:spPr>
            <a:xfrm>
              <a:off x="3347864" y="2137262"/>
              <a:ext cx="853205"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ANTOFAGASTA</a:t>
              </a:r>
            </a:p>
          </p:txBody>
        </p:sp>
        <p:sp>
          <p:nvSpPr>
            <p:cNvPr id="88" name="CuadroTexto 87"/>
            <p:cNvSpPr txBox="1"/>
            <p:nvPr/>
          </p:nvSpPr>
          <p:spPr>
            <a:xfrm>
              <a:off x="3131840" y="1178881"/>
              <a:ext cx="1169813" cy="215444"/>
            </a:xfrm>
            <a:prstGeom prst="rect">
              <a:avLst/>
            </a:prstGeom>
            <a:noFill/>
          </p:spPr>
          <p:txBody>
            <a:bodyPr wrap="square" rtlCol="0">
              <a:spAutoFit/>
            </a:bodyPr>
            <a:lstStyle/>
            <a:p>
              <a:pPr defTabSz="457200" fontAlgn="base">
                <a:spcBef>
                  <a:spcPct val="0"/>
                </a:spcBef>
                <a:spcAft>
                  <a:spcPct val="0"/>
                </a:spcAft>
                <a:defRPr/>
              </a:pPr>
              <a:r>
                <a:rPr lang="es-CL" sz="700" b="1" kern="0" dirty="0" smtClean="0">
                  <a:solidFill>
                    <a:prstClr val="black">
                      <a:lumMod val="50000"/>
                      <a:lumOff val="50000"/>
                    </a:prstClr>
                  </a:solidFill>
                </a:rPr>
                <a:t>ARICA Y PARINACOTA</a:t>
              </a:r>
            </a:p>
          </p:txBody>
        </p:sp>
        <p:cxnSp>
          <p:nvCxnSpPr>
            <p:cNvPr id="89" name="Conector recto 88"/>
            <p:cNvCxnSpPr/>
            <p:nvPr/>
          </p:nvCxnSpPr>
          <p:spPr>
            <a:xfrm flipV="1">
              <a:off x="4301653" y="1975364"/>
              <a:ext cx="946812" cy="992106"/>
            </a:xfrm>
            <a:prstGeom prst="line">
              <a:avLst/>
            </a:prstGeom>
            <a:noFill/>
            <a:ln w="19050" cap="flat" cmpd="sng" algn="ctr">
              <a:solidFill>
                <a:srgbClr val="D1D1D2"/>
              </a:solidFill>
              <a:prstDash val="solid"/>
            </a:ln>
            <a:effectLst/>
          </p:spPr>
        </p:cxnSp>
        <p:grpSp>
          <p:nvGrpSpPr>
            <p:cNvPr id="90" name="Grupo 89"/>
            <p:cNvGrpSpPr/>
            <p:nvPr/>
          </p:nvGrpSpPr>
          <p:grpSpPr>
            <a:xfrm>
              <a:off x="6060766" y="3843134"/>
              <a:ext cx="603809" cy="552261"/>
              <a:chOff x="6196164" y="3840473"/>
              <a:chExt cx="603809" cy="552261"/>
            </a:xfrm>
          </p:grpSpPr>
          <p:sp>
            <p:nvSpPr>
              <p:cNvPr id="112" name="Elipse 111"/>
              <p:cNvSpPr/>
              <p:nvPr/>
            </p:nvSpPr>
            <p:spPr>
              <a:xfrm>
                <a:off x="6196164" y="3840473"/>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13" name="Imagen 112"/>
              <p:cNvPicPr>
                <a:picLocks noChangeAspect="1"/>
              </p:cNvPicPr>
              <p:nvPr/>
            </p:nvPicPr>
            <p:blipFill>
              <a:blip r:embed="rId5"/>
              <a:stretch>
                <a:fillRect/>
              </a:stretch>
            </p:blipFill>
            <p:spPr>
              <a:xfrm>
                <a:off x="6237773" y="4048668"/>
                <a:ext cx="540000" cy="150000"/>
              </a:xfrm>
              <a:prstGeom prst="rect">
                <a:avLst/>
              </a:prstGeom>
            </p:spPr>
          </p:pic>
        </p:grpSp>
        <p:grpSp>
          <p:nvGrpSpPr>
            <p:cNvPr id="91" name="Grupo 90"/>
            <p:cNvGrpSpPr/>
            <p:nvPr/>
          </p:nvGrpSpPr>
          <p:grpSpPr>
            <a:xfrm>
              <a:off x="6706370" y="3837354"/>
              <a:ext cx="603809" cy="552261"/>
              <a:chOff x="6854205" y="4777421"/>
              <a:chExt cx="603809" cy="552261"/>
            </a:xfrm>
          </p:grpSpPr>
          <p:sp>
            <p:nvSpPr>
              <p:cNvPr id="110" name="Elipse 109"/>
              <p:cNvSpPr/>
              <p:nvPr/>
            </p:nvSpPr>
            <p:spPr>
              <a:xfrm>
                <a:off x="6854205" y="4777421"/>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11" name="Imagen 110"/>
              <p:cNvPicPr>
                <a:picLocks noChangeAspect="1"/>
              </p:cNvPicPr>
              <p:nvPr/>
            </p:nvPicPr>
            <p:blipFill>
              <a:blip r:embed="rId6"/>
              <a:stretch>
                <a:fillRect/>
              </a:stretch>
            </p:blipFill>
            <p:spPr>
              <a:xfrm>
                <a:off x="7047325" y="4846037"/>
                <a:ext cx="252000" cy="418765"/>
              </a:xfrm>
              <a:prstGeom prst="rect">
                <a:avLst/>
              </a:prstGeom>
            </p:spPr>
          </p:pic>
        </p:grpSp>
        <p:cxnSp>
          <p:nvCxnSpPr>
            <p:cNvPr id="92" name="Conector recto 91"/>
            <p:cNvCxnSpPr/>
            <p:nvPr/>
          </p:nvCxnSpPr>
          <p:spPr>
            <a:xfrm>
              <a:off x="4232463" y="3919059"/>
              <a:ext cx="664754" cy="793847"/>
            </a:xfrm>
            <a:prstGeom prst="line">
              <a:avLst/>
            </a:prstGeom>
            <a:noFill/>
            <a:ln w="19050" cap="flat" cmpd="sng" algn="ctr">
              <a:solidFill>
                <a:srgbClr val="D1D1D2"/>
              </a:solidFill>
              <a:prstDash val="solid"/>
            </a:ln>
            <a:effectLst/>
          </p:spPr>
        </p:cxnSp>
        <p:cxnSp>
          <p:nvCxnSpPr>
            <p:cNvPr id="93" name="Conector recto 92"/>
            <p:cNvCxnSpPr/>
            <p:nvPr/>
          </p:nvCxnSpPr>
          <p:spPr>
            <a:xfrm flipV="1">
              <a:off x="4884822" y="4711201"/>
              <a:ext cx="695290" cy="1706"/>
            </a:xfrm>
            <a:prstGeom prst="line">
              <a:avLst/>
            </a:prstGeom>
            <a:noFill/>
            <a:ln w="19050" cap="flat" cmpd="sng" algn="ctr">
              <a:solidFill>
                <a:srgbClr val="D1D1D2"/>
              </a:solidFill>
              <a:prstDash val="solid"/>
            </a:ln>
            <a:effectLst/>
          </p:spPr>
        </p:cxnSp>
        <p:sp>
          <p:nvSpPr>
            <p:cNvPr id="94" name="CuadroTexto 93"/>
            <p:cNvSpPr txBox="1"/>
            <p:nvPr/>
          </p:nvSpPr>
          <p:spPr>
            <a:xfrm>
              <a:off x="4947891" y="4695782"/>
              <a:ext cx="620736" cy="215444"/>
            </a:xfrm>
            <a:prstGeom prst="rect">
              <a:avLst/>
            </a:prstGeom>
            <a:noFill/>
          </p:spPr>
          <p:txBody>
            <a:bodyPr wrap="square" rtlCol="0">
              <a:spAutoFit/>
            </a:bodyPr>
            <a:lstStyle/>
            <a:p>
              <a:pPr algn="ctr" defTabSz="457200" fontAlgn="base">
                <a:spcBef>
                  <a:spcPct val="0"/>
                </a:spcBef>
                <a:spcAft>
                  <a:spcPct val="0"/>
                </a:spcAft>
                <a:defRPr/>
              </a:pPr>
              <a:r>
                <a:rPr lang="es-CL" sz="700" b="1" kern="0" dirty="0" smtClean="0">
                  <a:solidFill>
                    <a:prstClr val="black">
                      <a:lumMod val="50000"/>
                      <a:lumOff val="50000"/>
                    </a:prstClr>
                  </a:solidFill>
                </a:rPr>
                <a:t>LOS RÍOS</a:t>
              </a:r>
            </a:p>
          </p:txBody>
        </p:sp>
        <p:grpSp>
          <p:nvGrpSpPr>
            <p:cNvPr id="95" name="Grupo 94"/>
            <p:cNvGrpSpPr/>
            <p:nvPr/>
          </p:nvGrpSpPr>
          <p:grpSpPr>
            <a:xfrm>
              <a:off x="5566711" y="4583692"/>
              <a:ext cx="603809" cy="552261"/>
              <a:chOff x="5580112" y="4624631"/>
              <a:chExt cx="603809" cy="552261"/>
            </a:xfrm>
          </p:grpSpPr>
          <p:sp>
            <p:nvSpPr>
              <p:cNvPr id="108" name="Elipse 107"/>
              <p:cNvSpPr/>
              <p:nvPr/>
            </p:nvSpPr>
            <p:spPr>
              <a:xfrm>
                <a:off x="5580112" y="4624631"/>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09" name="Imagen 108"/>
              <p:cNvPicPr>
                <a:picLocks noChangeAspect="1"/>
              </p:cNvPicPr>
              <p:nvPr/>
            </p:nvPicPr>
            <p:blipFill>
              <a:blip r:embed="rId7"/>
              <a:stretch>
                <a:fillRect/>
              </a:stretch>
            </p:blipFill>
            <p:spPr>
              <a:xfrm>
                <a:off x="5652967" y="4777161"/>
                <a:ext cx="468000" cy="267800"/>
              </a:xfrm>
              <a:prstGeom prst="rect">
                <a:avLst/>
              </a:prstGeom>
            </p:spPr>
          </p:pic>
        </p:grpSp>
        <p:grpSp>
          <p:nvGrpSpPr>
            <p:cNvPr id="96" name="Grupo 95"/>
            <p:cNvGrpSpPr/>
            <p:nvPr/>
          </p:nvGrpSpPr>
          <p:grpSpPr>
            <a:xfrm>
              <a:off x="7354980" y="3840473"/>
              <a:ext cx="603809" cy="552261"/>
              <a:chOff x="7776997" y="4134528"/>
              <a:chExt cx="603809" cy="552261"/>
            </a:xfrm>
          </p:grpSpPr>
          <p:sp>
            <p:nvSpPr>
              <p:cNvPr id="106" name="Elipse 105"/>
              <p:cNvSpPr/>
              <p:nvPr/>
            </p:nvSpPr>
            <p:spPr>
              <a:xfrm>
                <a:off x="7776997" y="4134528"/>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07" name="Imagen 106"/>
              <p:cNvPicPr>
                <a:picLocks noChangeAspect="1"/>
              </p:cNvPicPr>
              <p:nvPr/>
            </p:nvPicPr>
            <p:blipFill>
              <a:blip r:embed="rId8"/>
              <a:stretch>
                <a:fillRect/>
              </a:stretch>
            </p:blipFill>
            <p:spPr>
              <a:xfrm>
                <a:off x="7828713" y="4315982"/>
                <a:ext cx="504000" cy="229434"/>
              </a:xfrm>
              <a:prstGeom prst="rect">
                <a:avLst/>
              </a:prstGeom>
            </p:spPr>
          </p:pic>
        </p:grpSp>
        <p:grpSp>
          <p:nvGrpSpPr>
            <p:cNvPr id="97" name="Grupo 96"/>
            <p:cNvGrpSpPr/>
            <p:nvPr/>
          </p:nvGrpSpPr>
          <p:grpSpPr>
            <a:xfrm>
              <a:off x="6350838" y="2671587"/>
              <a:ext cx="603809" cy="552261"/>
              <a:chOff x="7376103" y="4537597"/>
              <a:chExt cx="603809" cy="552261"/>
            </a:xfrm>
          </p:grpSpPr>
          <p:sp>
            <p:nvSpPr>
              <p:cNvPr id="104" name="Elipse 103"/>
              <p:cNvSpPr/>
              <p:nvPr/>
            </p:nvSpPr>
            <p:spPr>
              <a:xfrm>
                <a:off x="7376103" y="4537597"/>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05" name="Imagen 104"/>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23288" y1="13386" x2="23288" y2="13386"/>
                            <a14:foregroundMark x1="8219" y1="20472" x2="8219" y2="20472"/>
                            <a14:foregroundMark x1="6164" y1="29134" x2="6164" y2="29134"/>
                            <a14:foregroundMark x1="53425" y1="10236" x2="53425" y2="10236"/>
                            <a14:foregroundMark x1="8904" y1="45669" x2="8904" y2="45669"/>
                            <a14:foregroundMark x1="26027" y1="56693" x2="26027" y2="56693"/>
                            <a14:foregroundMark x1="63014" y1="51969" x2="63014" y2="51969"/>
                            <a14:foregroundMark x1="21233" y1="45669" x2="21233" y2="45669"/>
                            <a14:foregroundMark x1="10274" y1="61417" x2="10274" y2="61417"/>
                            <a14:foregroundMark x1="17123" y1="70079" x2="17123" y2="70079"/>
                            <a14:foregroundMark x1="35616" y1="85827" x2="35616" y2="85827"/>
                            <a14:foregroundMark x1="54110" y1="88189" x2="54110" y2="88189"/>
                            <a14:foregroundMark x1="60959" y1="86614" x2="60959" y2="86614"/>
                            <a14:foregroundMark x1="80137" y1="95276" x2="80137" y2="95276"/>
                            <a14:foregroundMark x1="8904" y1="67717" x2="8904" y2="67717"/>
                            <a14:foregroundMark x1="6849" y1="37008" x2="6849" y2="37008"/>
                            <a14:backgroundMark x1="26027" y1="24409" x2="26027" y2="24409"/>
                          </a14:backgroundRemoval>
                        </a14:imgEffect>
                      </a14:imgLayer>
                    </a14:imgProps>
                  </a:ext>
                </a:extLst>
              </a:blip>
              <a:stretch>
                <a:fillRect/>
              </a:stretch>
            </p:blipFill>
            <p:spPr>
              <a:xfrm>
                <a:off x="7491840" y="4641493"/>
                <a:ext cx="396000" cy="344468"/>
              </a:xfrm>
              <a:prstGeom prst="rect">
                <a:avLst/>
              </a:prstGeom>
            </p:spPr>
          </p:pic>
        </p:grpSp>
        <p:grpSp>
          <p:nvGrpSpPr>
            <p:cNvPr id="98" name="Grupo 97"/>
            <p:cNvGrpSpPr/>
            <p:nvPr/>
          </p:nvGrpSpPr>
          <p:grpSpPr>
            <a:xfrm>
              <a:off x="8014310" y="3840473"/>
              <a:ext cx="603809" cy="552261"/>
              <a:chOff x="7843808" y="5412446"/>
              <a:chExt cx="603809" cy="552261"/>
            </a:xfrm>
          </p:grpSpPr>
          <p:sp>
            <p:nvSpPr>
              <p:cNvPr id="102" name="Elipse 101"/>
              <p:cNvSpPr/>
              <p:nvPr/>
            </p:nvSpPr>
            <p:spPr>
              <a:xfrm>
                <a:off x="7843808" y="5412446"/>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03" name="Imagen 102"/>
              <p:cNvPicPr>
                <a:picLocks noChangeAspect="1"/>
              </p:cNvPicPr>
              <p:nvPr/>
            </p:nvPicPr>
            <p:blipFill>
              <a:blip r:embed="rId11"/>
              <a:stretch>
                <a:fillRect/>
              </a:stretch>
            </p:blipFill>
            <p:spPr>
              <a:xfrm>
                <a:off x="7888452" y="5623103"/>
                <a:ext cx="504000" cy="176603"/>
              </a:xfrm>
              <a:prstGeom prst="rect">
                <a:avLst/>
              </a:prstGeom>
            </p:spPr>
          </p:pic>
        </p:grpSp>
        <p:grpSp>
          <p:nvGrpSpPr>
            <p:cNvPr id="99" name="Grupo 98"/>
            <p:cNvGrpSpPr/>
            <p:nvPr/>
          </p:nvGrpSpPr>
          <p:grpSpPr>
            <a:xfrm>
              <a:off x="8656936" y="3837354"/>
              <a:ext cx="603809" cy="552261"/>
              <a:chOff x="7137747" y="5435275"/>
              <a:chExt cx="603809" cy="552261"/>
            </a:xfrm>
          </p:grpSpPr>
          <p:sp>
            <p:nvSpPr>
              <p:cNvPr id="100" name="Elipse 99"/>
              <p:cNvSpPr/>
              <p:nvPr/>
            </p:nvSpPr>
            <p:spPr>
              <a:xfrm>
                <a:off x="7137747" y="5435275"/>
                <a:ext cx="603809" cy="552261"/>
              </a:xfrm>
              <a:prstGeom prst="ellipse">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ctr"/>
              <a:lstStyle/>
              <a:p>
                <a:pPr algn="ctr" defTabSz="457200" fontAlgn="base">
                  <a:spcBef>
                    <a:spcPct val="0"/>
                  </a:spcBef>
                  <a:spcAft>
                    <a:spcPct val="0"/>
                  </a:spcAft>
                  <a:defRPr/>
                </a:pPr>
                <a:endParaRPr lang="es-CL" sz="700" kern="0" dirty="0" smtClean="0">
                  <a:solidFill>
                    <a:prstClr val="white"/>
                  </a:solidFill>
                </a:endParaRPr>
              </a:p>
            </p:txBody>
          </p:sp>
          <p:pic>
            <p:nvPicPr>
              <p:cNvPr id="101" name="Imagen 100"/>
              <p:cNvPicPr>
                <a:picLocks noChangeAspect="1"/>
              </p:cNvPicPr>
              <p:nvPr/>
            </p:nvPicPr>
            <p:blipFill>
              <a:blip r:embed="rId12"/>
              <a:stretch>
                <a:fillRect/>
              </a:stretch>
            </p:blipFill>
            <p:spPr>
              <a:xfrm>
                <a:off x="7259651" y="5544872"/>
                <a:ext cx="360000" cy="333065"/>
              </a:xfrm>
              <a:prstGeom prst="rect">
                <a:avLst/>
              </a:prstGeom>
            </p:spPr>
          </p:pic>
        </p:grpSp>
      </p:grpSp>
      <p:grpSp>
        <p:nvGrpSpPr>
          <p:cNvPr id="114" name="Grupo 113"/>
          <p:cNvGrpSpPr/>
          <p:nvPr/>
        </p:nvGrpSpPr>
        <p:grpSpPr>
          <a:xfrm>
            <a:off x="746916" y="1455209"/>
            <a:ext cx="1449788" cy="4713683"/>
            <a:chOff x="354019" y="1707325"/>
            <a:chExt cx="1449788" cy="4713683"/>
          </a:xfrm>
        </p:grpSpPr>
        <p:pic>
          <p:nvPicPr>
            <p:cNvPr id="115" name="Imagen 114"/>
            <p:cNvPicPr>
              <a:picLocks noChangeAspect="1"/>
            </p:cNvPicPr>
            <p:nvPr/>
          </p:nvPicPr>
          <p:blipFill>
            <a:blip r:embed="rId13"/>
            <a:stretch>
              <a:fillRect/>
            </a:stretch>
          </p:blipFill>
          <p:spPr>
            <a:xfrm>
              <a:off x="354019" y="2540137"/>
              <a:ext cx="648000" cy="280665"/>
            </a:xfrm>
            <a:prstGeom prst="rect">
              <a:avLst/>
            </a:prstGeom>
          </p:spPr>
        </p:pic>
        <p:pic>
          <p:nvPicPr>
            <p:cNvPr id="116" name="Imagen 115"/>
            <p:cNvPicPr>
              <a:picLocks noChangeAspect="1"/>
            </p:cNvPicPr>
            <p:nvPr/>
          </p:nvPicPr>
          <p:blipFill>
            <a:blip r:embed="rId14"/>
            <a:stretch>
              <a:fillRect/>
            </a:stretch>
          </p:blipFill>
          <p:spPr>
            <a:xfrm>
              <a:off x="356417" y="2894155"/>
              <a:ext cx="648000" cy="238738"/>
            </a:xfrm>
            <a:prstGeom prst="rect">
              <a:avLst/>
            </a:prstGeom>
          </p:spPr>
        </p:pic>
        <p:pic>
          <p:nvPicPr>
            <p:cNvPr id="117" name="Imagen 116"/>
            <p:cNvPicPr>
              <a:picLocks noChangeAspect="1"/>
            </p:cNvPicPr>
            <p:nvPr/>
          </p:nvPicPr>
          <p:blipFill>
            <a:blip r:embed="rId15"/>
            <a:stretch>
              <a:fillRect/>
            </a:stretch>
          </p:blipFill>
          <p:spPr>
            <a:xfrm>
              <a:off x="1092544" y="2543161"/>
              <a:ext cx="583200" cy="285647"/>
            </a:xfrm>
            <a:prstGeom prst="rect">
              <a:avLst/>
            </a:prstGeom>
          </p:spPr>
        </p:pic>
        <p:pic>
          <p:nvPicPr>
            <p:cNvPr id="118" name="Imagen 117"/>
            <p:cNvPicPr>
              <a:picLocks noChangeAspect="1"/>
            </p:cNvPicPr>
            <p:nvPr/>
          </p:nvPicPr>
          <p:blipFill>
            <a:blip r:embed="rId16"/>
            <a:stretch>
              <a:fillRect/>
            </a:stretch>
          </p:blipFill>
          <p:spPr>
            <a:xfrm>
              <a:off x="424193" y="2160056"/>
              <a:ext cx="583200" cy="274841"/>
            </a:xfrm>
            <a:prstGeom prst="rect">
              <a:avLst/>
            </a:prstGeom>
          </p:spPr>
        </p:pic>
        <p:pic>
          <p:nvPicPr>
            <p:cNvPr id="119" name="Imagen 118"/>
            <p:cNvPicPr>
              <a:picLocks noChangeAspect="1"/>
            </p:cNvPicPr>
            <p:nvPr/>
          </p:nvPicPr>
          <p:blipFill>
            <a:blip r:embed="rId17"/>
            <a:stretch>
              <a:fillRect/>
            </a:stretch>
          </p:blipFill>
          <p:spPr>
            <a:xfrm>
              <a:off x="359393" y="4906928"/>
              <a:ext cx="648000" cy="213961"/>
            </a:xfrm>
            <a:prstGeom prst="rect">
              <a:avLst/>
            </a:prstGeom>
          </p:spPr>
        </p:pic>
        <p:pic>
          <p:nvPicPr>
            <p:cNvPr id="120" name="Imagen 119"/>
            <p:cNvPicPr>
              <a:picLocks noChangeAspect="1"/>
            </p:cNvPicPr>
            <p:nvPr/>
          </p:nvPicPr>
          <p:blipFill>
            <a:blip r:embed="rId18"/>
            <a:stretch>
              <a:fillRect/>
            </a:stretch>
          </p:blipFill>
          <p:spPr>
            <a:xfrm>
              <a:off x="433205" y="4299996"/>
              <a:ext cx="453600" cy="509040"/>
            </a:xfrm>
            <a:prstGeom prst="rect">
              <a:avLst/>
            </a:prstGeom>
          </p:spPr>
        </p:pic>
        <p:pic>
          <p:nvPicPr>
            <p:cNvPr id="121" name="Imagen 120"/>
            <p:cNvPicPr>
              <a:picLocks noChangeAspect="1"/>
            </p:cNvPicPr>
            <p:nvPr/>
          </p:nvPicPr>
          <p:blipFill>
            <a:blip r:embed="rId19"/>
            <a:stretch>
              <a:fillRect/>
            </a:stretch>
          </p:blipFill>
          <p:spPr>
            <a:xfrm>
              <a:off x="1140568" y="3809474"/>
              <a:ext cx="453600" cy="441231"/>
            </a:xfrm>
            <a:prstGeom prst="rect">
              <a:avLst/>
            </a:prstGeom>
          </p:spPr>
        </p:pic>
        <p:pic>
          <p:nvPicPr>
            <p:cNvPr id="122" name="Imagen 121"/>
            <p:cNvPicPr>
              <a:picLocks noChangeAspect="1"/>
            </p:cNvPicPr>
            <p:nvPr/>
          </p:nvPicPr>
          <p:blipFill>
            <a:blip r:embed="rId20"/>
            <a:stretch>
              <a:fillRect/>
            </a:stretch>
          </p:blipFill>
          <p:spPr>
            <a:xfrm>
              <a:off x="507023" y="3773705"/>
              <a:ext cx="453600" cy="428400"/>
            </a:xfrm>
            <a:prstGeom prst="rect">
              <a:avLst/>
            </a:prstGeom>
          </p:spPr>
        </p:pic>
        <p:pic>
          <p:nvPicPr>
            <p:cNvPr id="123" name="Imagen 122"/>
            <p:cNvPicPr>
              <a:picLocks noChangeAspect="1"/>
            </p:cNvPicPr>
            <p:nvPr/>
          </p:nvPicPr>
          <p:blipFill>
            <a:blip r:embed="rId21"/>
            <a:stretch>
              <a:fillRect/>
            </a:stretch>
          </p:blipFill>
          <p:spPr>
            <a:xfrm>
              <a:off x="470767" y="3232880"/>
              <a:ext cx="388800" cy="461436"/>
            </a:xfrm>
            <a:prstGeom prst="rect">
              <a:avLst/>
            </a:prstGeom>
          </p:spPr>
        </p:pic>
        <p:pic>
          <p:nvPicPr>
            <p:cNvPr id="124" name="Imagen 123"/>
            <p:cNvPicPr>
              <a:picLocks noChangeAspect="1"/>
            </p:cNvPicPr>
            <p:nvPr/>
          </p:nvPicPr>
          <p:blipFill>
            <a:blip r:embed="rId22"/>
            <a:stretch>
              <a:fillRect/>
            </a:stretch>
          </p:blipFill>
          <p:spPr>
            <a:xfrm>
              <a:off x="1107170" y="3256459"/>
              <a:ext cx="518400" cy="447898"/>
            </a:xfrm>
            <a:prstGeom prst="rect">
              <a:avLst/>
            </a:prstGeom>
          </p:spPr>
        </p:pic>
        <p:pic>
          <p:nvPicPr>
            <p:cNvPr id="125" name="Imagen 124"/>
            <p:cNvPicPr>
              <a:picLocks noChangeAspect="1"/>
            </p:cNvPicPr>
            <p:nvPr/>
          </p:nvPicPr>
          <p:blipFill>
            <a:blip r:embed="rId23"/>
            <a:stretch>
              <a:fillRect/>
            </a:stretch>
          </p:blipFill>
          <p:spPr>
            <a:xfrm>
              <a:off x="1066230" y="4893637"/>
              <a:ext cx="648000" cy="240543"/>
            </a:xfrm>
            <a:prstGeom prst="rect">
              <a:avLst/>
            </a:prstGeom>
          </p:spPr>
        </p:pic>
        <p:grpSp>
          <p:nvGrpSpPr>
            <p:cNvPr id="126" name="Grupo 125"/>
            <p:cNvGrpSpPr>
              <a:grpSpLocks noChangeAspect="1"/>
            </p:cNvGrpSpPr>
            <p:nvPr/>
          </p:nvGrpSpPr>
          <p:grpSpPr>
            <a:xfrm>
              <a:off x="514227" y="5226896"/>
              <a:ext cx="427680" cy="440573"/>
              <a:chOff x="218489" y="5622104"/>
              <a:chExt cx="540000" cy="556285"/>
            </a:xfrm>
          </p:grpSpPr>
          <p:pic>
            <p:nvPicPr>
              <p:cNvPr id="137" name="Imagen 136"/>
              <p:cNvPicPr>
                <a:picLocks noChangeAspect="1"/>
              </p:cNvPicPr>
              <p:nvPr/>
            </p:nvPicPr>
            <p:blipFill>
              <a:blip r:embed="rId24"/>
              <a:stretch>
                <a:fillRect/>
              </a:stretch>
            </p:blipFill>
            <p:spPr>
              <a:xfrm>
                <a:off x="218489" y="5622104"/>
                <a:ext cx="540000" cy="483160"/>
              </a:xfrm>
              <a:prstGeom prst="rect">
                <a:avLst/>
              </a:prstGeom>
            </p:spPr>
          </p:pic>
          <p:pic>
            <p:nvPicPr>
              <p:cNvPr id="139" name="Imagen 138"/>
              <p:cNvPicPr>
                <a:picLocks noChangeAspect="1"/>
              </p:cNvPicPr>
              <p:nvPr/>
            </p:nvPicPr>
            <p:blipFill>
              <a:blip r:embed="rId25"/>
              <a:stretch>
                <a:fillRect/>
              </a:stretch>
            </p:blipFill>
            <p:spPr>
              <a:xfrm>
                <a:off x="218489" y="6105264"/>
                <a:ext cx="540000" cy="73125"/>
              </a:xfrm>
              <a:prstGeom prst="rect">
                <a:avLst/>
              </a:prstGeom>
            </p:spPr>
          </p:pic>
        </p:grpSp>
        <p:pic>
          <p:nvPicPr>
            <p:cNvPr id="127" name="Imagen 126"/>
            <p:cNvPicPr>
              <a:picLocks noChangeAspect="1"/>
            </p:cNvPicPr>
            <p:nvPr/>
          </p:nvPicPr>
          <p:blipFill>
            <a:blip r:embed="rId26"/>
            <a:stretch>
              <a:fillRect/>
            </a:stretch>
          </p:blipFill>
          <p:spPr>
            <a:xfrm>
              <a:off x="1037946" y="1738613"/>
              <a:ext cx="648000" cy="325848"/>
            </a:xfrm>
            <a:prstGeom prst="rect">
              <a:avLst/>
            </a:prstGeom>
          </p:spPr>
        </p:pic>
        <p:pic>
          <p:nvPicPr>
            <p:cNvPr id="128" name="Imagen 127"/>
            <p:cNvPicPr>
              <a:picLocks noChangeAspect="1"/>
            </p:cNvPicPr>
            <p:nvPr/>
          </p:nvPicPr>
          <p:blipFill>
            <a:blip r:embed="rId27"/>
            <a:stretch>
              <a:fillRect/>
            </a:stretch>
          </p:blipFill>
          <p:spPr>
            <a:xfrm>
              <a:off x="1086546" y="4355939"/>
              <a:ext cx="550800" cy="413100"/>
            </a:xfrm>
            <a:prstGeom prst="rect">
              <a:avLst/>
            </a:prstGeom>
          </p:spPr>
        </p:pic>
        <p:pic>
          <p:nvPicPr>
            <p:cNvPr id="129" name="Imagen 128"/>
            <p:cNvPicPr>
              <a:picLocks noChangeAspect="1"/>
            </p:cNvPicPr>
            <p:nvPr/>
          </p:nvPicPr>
          <p:blipFill>
            <a:blip r:embed="rId28"/>
            <a:stretch>
              <a:fillRect/>
            </a:stretch>
          </p:blipFill>
          <p:spPr>
            <a:xfrm>
              <a:off x="1082082" y="2946722"/>
              <a:ext cx="648000" cy="185139"/>
            </a:xfrm>
            <a:prstGeom prst="rect">
              <a:avLst/>
            </a:prstGeom>
          </p:spPr>
        </p:pic>
        <p:pic>
          <p:nvPicPr>
            <p:cNvPr id="130" name="Imagen 129"/>
            <p:cNvPicPr>
              <a:picLocks noChangeAspect="1"/>
            </p:cNvPicPr>
            <p:nvPr/>
          </p:nvPicPr>
          <p:blipFill>
            <a:blip r:embed="rId29"/>
            <a:stretch>
              <a:fillRect/>
            </a:stretch>
          </p:blipFill>
          <p:spPr>
            <a:xfrm>
              <a:off x="1084159" y="2171018"/>
              <a:ext cx="648000" cy="316635"/>
            </a:xfrm>
            <a:prstGeom prst="rect">
              <a:avLst/>
            </a:prstGeom>
          </p:spPr>
        </p:pic>
        <p:pic>
          <p:nvPicPr>
            <p:cNvPr id="131" name="Imagen 130"/>
            <p:cNvPicPr>
              <a:picLocks noChangeAspect="1"/>
            </p:cNvPicPr>
            <p:nvPr/>
          </p:nvPicPr>
          <p:blipFill>
            <a:blip r:embed="rId30"/>
            <a:stretch>
              <a:fillRect/>
            </a:stretch>
          </p:blipFill>
          <p:spPr>
            <a:xfrm>
              <a:off x="1152829" y="5226891"/>
              <a:ext cx="432054" cy="473202"/>
            </a:xfrm>
            <a:prstGeom prst="rect">
              <a:avLst/>
            </a:prstGeom>
          </p:spPr>
        </p:pic>
        <p:pic>
          <p:nvPicPr>
            <p:cNvPr id="132" name="Imagen 131"/>
            <p:cNvPicPr>
              <a:picLocks noChangeAspect="1"/>
            </p:cNvPicPr>
            <p:nvPr/>
          </p:nvPicPr>
          <p:blipFill>
            <a:blip r:embed="rId31"/>
            <a:stretch>
              <a:fillRect/>
            </a:stretch>
          </p:blipFill>
          <p:spPr>
            <a:xfrm>
              <a:off x="395482" y="1707325"/>
              <a:ext cx="576000" cy="384000"/>
            </a:xfrm>
            <a:prstGeom prst="rect">
              <a:avLst/>
            </a:prstGeom>
          </p:spPr>
        </p:pic>
        <p:sp>
          <p:nvSpPr>
            <p:cNvPr id="133" name="CuadroTexto 132"/>
            <p:cNvSpPr txBox="1"/>
            <p:nvPr/>
          </p:nvSpPr>
          <p:spPr>
            <a:xfrm>
              <a:off x="357485" y="5739132"/>
              <a:ext cx="665085" cy="307777"/>
            </a:xfrm>
            <a:prstGeom prst="rect">
              <a:avLst/>
            </a:prstGeom>
            <a:noFill/>
          </p:spPr>
          <p:txBody>
            <a:bodyPr wrap="square" rtlCol="0">
              <a:spAutoFit/>
            </a:bodyPr>
            <a:lstStyle/>
            <a:p>
              <a:pPr algn="ctr" defTabSz="457200" fontAlgn="base">
                <a:spcBef>
                  <a:spcPct val="0"/>
                </a:spcBef>
                <a:spcAft>
                  <a:spcPct val="0"/>
                </a:spcAft>
                <a:defRPr/>
              </a:pPr>
              <a:r>
                <a:rPr lang="es-CL" sz="1400" b="1" kern="0" dirty="0" smtClean="0">
                  <a:solidFill>
                    <a:prstClr val="white">
                      <a:lumMod val="65000"/>
                    </a:prstClr>
                  </a:solidFill>
                </a:rPr>
                <a:t>AC3E</a:t>
              </a:r>
            </a:p>
          </p:txBody>
        </p:sp>
        <p:pic>
          <p:nvPicPr>
            <p:cNvPr id="134" name="Imagen 133"/>
            <p:cNvPicPr>
              <a:picLocks noChangeAspect="1"/>
            </p:cNvPicPr>
            <p:nvPr/>
          </p:nvPicPr>
          <p:blipFill>
            <a:blip r:embed="rId32"/>
            <a:stretch>
              <a:fillRect/>
            </a:stretch>
          </p:blipFill>
          <p:spPr>
            <a:xfrm>
              <a:off x="1037946" y="5762937"/>
              <a:ext cx="648000" cy="293049"/>
            </a:xfrm>
            <a:prstGeom prst="rect">
              <a:avLst/>
            </a:prstGeom>
          </p:spPr>
        </p:pic>
        <p:sp>
          <p:nvSpPr>
            <p:cNvPr id="135" name="CuadroTexto 134"/>
            <p:cNvSpPr txBox="1"/>
            <p:nvPr/>
          </p:nvSpPr>
          <p:spPr>
            <a:xfrm>
              <a:off x="1010371" y="6113231"/>
              <a:ext cx="793436" cy="307777"/>
            </a:xfrm>
            <a:prstGeom prst="rect">
              <a:avLst/>
            </a:prstGeom>
            <a:noFill/>
          </p:spPr>
          <p:txBody>
            <a:bodyPr wrap="square" rtlCol="0">
              <a:spAutoFit/>
            </a:bodyPr>
            <a:lstStyle>
              <a:defPPr>
                <a:defRPr lang="es-ES_tradnl"/>
              </a:defPPr>
              <a:lvl1pPr algn="ctr">
                <a:defRPr sz="1400" b="1">
                  <a:solidFill>
                    <a:schemeClr val="tx1">
                      <a:lumMod val="65000"/>
                    </a:schemeClr>
                  </a:solidFill>
                  <a:latin typeface="+mn-lt"/>
                </a:defRPr>
              </a:lvl1pPr>
            </a:lstStyle>
            <a:p>
              <a:pPr defTabSz="457200" fontAlgn="base">
                <a:spcBef>
                  <a:spcPct val="0"/>
                </a:spcBef>
                <a:spcAft>
                  <a:spcPct val="0"/>
                </a:spcAft>
                <a:defRPr/>
              </a:pPr>
              <a:r>
                <a:rPr lang="es-CL" kern="0" dirty="0">
                  <a:solidFill>
                    <a:prstClr val="white">
                      <a:lumMod val="65000"/>
                    </a:prstClr>
                  </a:solidFill>
                </a:rPr>
                <a:t>CAPES</a:t>
              </a:r>
            </a:p>
          </p:txBody>
        </p:sp>
      </p:grpSp>
      <p:sp>
        <p:nvSpPr>
          <p:cNvPr id="69" name="CuadroTexto 68"/>
          <p:cNvSpPr txBox="1"/>
          <p:nvPr/>
        </p:nvSpPr>
        <p:spPr>
          <a:xfrm>
            <a:off x="243902" y="985885"/>
            <a:ext cx="2703063" cy="307777"/>
          </a:xfrm>
          <a:prstGeom prst="rect">
            <a:avLst/>
          </a:prstGeom>
          <a:noFill/>
        </p:spPr>
        <p:txBody>
          <a:bodyPr wrap="square" rtlCol="0">
            <a:spAutoFit/>
          </a:bodyPr>
          <a:lstStyle/>
          <a:p>
            <a:pPr defTabSz="457200" fontAlgn="base">
              <a:spcBef>
                <a:spcPct val="0"/>
              </a:spcBef>
              <a:spcAft>
                <a:spcPct val="0"/>
              </a:spcAft>
              <a:defRPr/>
            </a:pPr>
            <a:r>
              <a:rPr lang="es-CL" sz="1400" kern="0" dirty="0" smtClean="0">
                <a:solidFill>
                  <a:prstClr val="black">
                    <a:lumMod val="50000"/>
                    <a:lumOff val="50000"/>
                  </a:prstClr>
                </a:solidFill>
                <a:latin typeface="Verdana"/>
                <a:cs typeface="Verdana"/>
              </a:rPr>
              <a:t>Región Metropolitana (22)</a:t>
            </a:r>
          </a:p>
        </p:txBody>
      </p:sp>
      <p:sp>
        <p:nvSpPr>
          <p:cNvPr id="4" name="Rectángulo 3"/>
          <p:cNvSpPr/>
          <p:nvPr/>
        </p:nvSpPr>
        <p:spPr>
          <a:xfrm>
            <a:off x="3661356" y="1056280"/>
            <a:ext cx="1455848" cy="307777"/>
          </a:xfrm>
          <a:prstGeom prst="rect">
            <a:avLst/>
          </a:prstGeom>
        </p:spPr>
        <p:txBody>
          <a:bodyPr wrap="none">
            <a:spAutoFit/>
          </a:bodyPr>
          <a:lstStyle/>
          <a:p>
            <a:pPr defTabSz="457200" fontAlgn="base">
              <a:spcBef>
                <a:spcPct val="0"/>
              </a:spcBef>
              <a:spcAft>
                <a:spcPct val="0"/>
              </a:spcAft>
              <a:defRPr/>
            </a:pPr>
            <a:r>
              <a:rPr lang="es-CL" sz="1400" kern="0" dirty="0" smtClean="0">
                <a:solidFill>
                  <a:prstClr val="black">
                    <a:lumMod val="50000"/>
                    <a:lumOff val="50000"/>
                  </a:prstClr>
                </a:solidFill>
                <a:latin typeface="Verdana"/>
                <a:cs typeface="Verdana"/>
              </a:rPr>
              <a:t>Regiones (20)</a:t>
            </a:r>
            <a:endParaRPr lang="es-CL" sz="1600" kern="0" dirty="0">
              <a:solidFill>
                <a:prstClr val="black">
                  <a:lumMod val="50000"/>
                  <a:lumOff val="50000"/>
                </a:prstClr>
              </a:solidFill>
              <a:latin typeface="Verdana"/>
              <a:cs typeface="Verdana"/>
            </a:endParaRPr>
          </a:p>
        </p:txBody>
      </p:sp>
      <p:sp>
        <p:nvSpPr>
          <p:cNvPr id="2" name="Rectángulo 1"/>
          <p:cNvSpPr/>
          <p:nvPr/>
        </p:nvSpPr>
        <p:spPr>
          <a:xfrm>
            <a:off x="429446" y="1324776"/>
            <a:ext cx="2092407" cy="5025013"/>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1" name="CuadroTexto 70"/>
          <p:cNvSpPr txBox="1"/>
          <p:nvPr/>
        </p:nvSpPr>
        <p:spPr>
          <a:xfrm>
            <a:off x="716774" y="5882538"/>
            <a:ext cx="722689" cy="307777"/>
          </a:xfrm>
          <a:prstGeom prst="rect">
            <a:avLst/>
          </a:prstGeom>
          <a:noFill/>
        </p:spPr>
        <p:txBody>
          <a:bodyPr wrap="square" rtlCol="0">
            <a:spAutoFit/>
          </a:bodyPr>
          <a:lstStyle>
            <a:defPPr>
              <a:defRPr lang="es-ES_tradnl"/>
            </a:defPPr>
            <a:lvl1pPr algn="ctr">
              <a:defRPr sz="1400" b="1">
                <a:solidFill>
                  <a:schemeClr val="tx1">
                    <a:lumMod val="65000"/>
                  </a:schemeClr>
                </a:solidFill>
                <a:latin typeface="+mn-lt"/>
              </a:defRPr>
            </a:lvl1pPr>
          </a:lstStyle>
          <a:p>
            <a:pPr defTabSz="457200" fontAlgn="base">
              <a:spcBef>
                <a:spcPct val="0"/>
              </a:spcBef>
              <a:spcAft>
                <a:spcPct val="0"/>
              </a:spcAft>
              <a:defRPr/>
            </a:pPr>
            <a:r>
              <a:rPr lang="es-CL" kern="0" dirty="0" err="1" smtClean="0">
                <a:solidFill>
                  <a:prstClr val="white">
                    <a:lumMod val="65000"/>
                  </a:prstClr>
                </a:solidFill>
              </a:rPr>
              <a:t>CeBiB</a:t>
            </a:r>
            <a:endParaRPr lang="es-CL" kern="0" dirty="0">
              <a:solidFill>
                <a:prstClr val="white">
                  <a:lumMod val="65000"/>
                </a:prstClr>
              </a:solidFill>
            </a:endParaRPr>
          </a:p>
        </p:txBody>
      </p:sp>
    </p:spTree>
    <p:extLst>
      <p:ext uri="{BB962C8B-B14F-4D97-AF65-F5344CB8AC3E}">
        <p14:creationId xmlns:p14="http://schemas.microsoft.com/office/powerpoint/2010/main" val="333216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5965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a:solidFill>
                  <a:srgbClr val="176CB6"/>
                </a:solidFill>
                <a:latin typeface="Verdana"/>
                <a:ea typeface="ＭＳ Ｐゴシック" pitchFamily="-65" charset="-128"/>
                <a:cs typeface="Verdana"/>
              </a:rPr>
              <a:t>Centros de </a:t>
            </a:r>
            <a:r>
              <a:rPr lang="es-CL" sz="2400" b="1" dirty="0" smtClean="0">
                <a:solidFill>
                  <a:srgbClr val="176CB6"/>
                </a:solidFill>
                <a:latin typeface="Verdana"/>
                <a:ea typeface="ＭＳ Ｐゴシック" pitchFamily="-65" charset="-128"/>
                <a:cs typeface="Verdana"/>
              </a:rPr>
              <a:t>Investigación</a:t>
            </a:r>
            <a:endParaRPr lang="es-CL" sz="2400" b="1" dirty="0">
              <a:solidFill>
                <a:srgbClr val="176CB6"/>
              </a:solidFill>
              <a:latin typeface="Verdana"/>
              <a:ea typeface="ＭＳ Ｐゴシック" pitchFamily="-65" charset="-128"/>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70" name="Marcador de contenido 2"/>
          <p:cNvSpPr txBox="1">
            <a:spLocks/>
          </p:cNvSpPr>
          <p:nvPr/>
        </p:nvSpPr>
        <p:spPr>
          <a:xfrm>
            <a:off x="802601" y="1273436"/>
            <a:ext cx="78867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L" sz="4000" dirty="0">
                <a:solidFill>
                  <a:srgbClr val="176CB6"/>
                </a:solidFill>
                <a:ea typeface="ＭＳ Ｐゴシック" pitchFamily="-65" charset="-128"/>
                <a:cs typeface="Verdana"/>
              </a:rPr>
              <a:t>42</a:t>
            </a:r>
            <a:r>
              <a:rPr lang="es-CL" dirty="0">
                <a:solidFill>
                  <a:srgbClr val="176CB6"/>
                </a:solidFill>
                <a:ea typeface="ＭＳ Ｐゴシック" pitchFamily="-65" charset="-128"/>
                <a:cs typeface="Verdana"/>
              </a:rPr>
              <a:t> Centros</a:t>
            </a:r>
          </a:p>
          <a:p>
            <a:pPr marL="0" indent="0" algn="ctr">
              <a:buNone/>
            </a:pPr>
            <a:r>
              <a:rPr lang="es-CL" dirty="0">
                <a:solidFill>
                  <a:srgbClr val="176CB6"/>
                </a:solidFill>
                <a:ea typeface="ＭＳ Ｐゴシック" pitchFamily="-65" charset="-128"/>
                <a:cs typeface="Verdana"/>
              </a:rPr>
              <a:t>Millones de oportunidades</a:t>
            </a:r>
          </a:p>
          <a:p>
            <a:pPr marL="0" indent="0" algn="just">
              <a:buNone/>
            </a:pPr>
            <a:endParaRPr lang="es-CL" sz="3200" dirty="0" smtClean="0"/>
          </a:p>
          <a:p>
            <a:pPr marL="0" indent="0" algn="just">
              <a:buNone/>
            </a:pPr>
            <a:r>
              <a:rPr lang="es-CL" sz="3200" dirty="0" smtClean="0"/>
              <a:t>Áreas de gran pertinencia para el desarrollo económico y social del país:</a:t>
            </a:r>
          </a:p>
          <a:p>
            <a:pPr lvl="1" algn="just"/>
            <a:r>
              <a:rPr lang="es-CL" sz="2800" dirty="0" smtClean="0"/>
              <a:t>Educación</a:t>
            </a:r>
          </a:p>
          <a:p>
            <a:pPr lvl="1" algn="just"/>
            <a:r>
              <a:rPr lang="es-CL" sz="2800" dirty="0" smtClean="0"/>
              <a:t>Salud</a:t>
            </a:r>
          </a:p>
          <a:p>
            <a:pPr lvl="1" algn="just"/>
            <a:r>
              <a:rPr lang="es-CL" sz="2800" dirty="0" smtClean="0"/>
              <a:t>Energía</a:t>
            </a:r>
          </a:p>
          <a:p>
            <a:pPr lvl="1" algn="just"/>
            <a:r>
              <a:rPr lang="es-CL" sz="2800" dirty="0" smtClean="0"/>
              <a:t>Recursos hídricos</a:t>
            </a:r>
          </a:p>
          <a:p>
            <a:pPr lvl="1" algn="just"/>
            <a:r>
              <a:rPr lang="es-CL" sz="2800" dirty="0" smtClean="0"/>
              <a:t>Medioambiente</a:t>
            </a:r>
          </a:p>
          <a:p>
            <a:pPr lvl="1" algn="just"/>
            <a:endParaRPr lang="es-CL" sz="2800" dirty="0" smtClean="0"/>
          </a:p>
        </p:txBody>
      </p:sp>
    </p:spTree>
    <p:extLst>
      <p:ext uri="{BB962C8B-B14F-4D97-AF65-F5344CB8AC3E}">
        <p14:creationId xmlns:p14="http://schemas.microsoft.com/office/powerpoint/2010/main" val="1299040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5965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CONTEXTO</a:t>
            </a:r>
          </a:p>
          <a:p>
            <a:pPr algn="r"/>
            <a:r>
              <a:rPr lang="es-CL" sz="2400" dirty="0" smtClean="0">
                <a:solidFill>
                  <a:srgbClr val="176CB6"/>
                </a:solidFill>
                <a:latin typeface="Verdana"/>
                <a:cs typeface="Verdana"/>
              </a:rPr>
              <a:t>Algunas experiencias pasadas nos han demostrado</a:t>
            </a:r>
            <a:endParaRPr lang="es-CL" sz="2400" dirty="0">
              <a:solidFill>
                <a:srgbClr val="176CB6"/>
              </a:solidFill>
              <a:latin typeface="Verdana"/>
              <a:ea typeface="ＭＳ Ｐゴシック" pitchFamily="-65" charset="-128"/>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5" name="Marcador de contenido 2"/>
          <p:cNvSpPr txBox="1">
            <a:spLocks/>
          </p:cNvSpPr>
          <p:nvPr/>
        </p:nvSpPr>
        <p:spPr>
          <a:xfrm>
            <a:off x="802601" y="1676707"/>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L" sz="2000" dirty="0" smtClean="0">
                <a:solidFill>
                  <a:srgbClr val="176CB6"/>
                </a:solidFill>
                <a:latin typeface="Verdana"/>
                <a:ea typeface="ＭＳ Ｐゴシック" pitchFamily="-65" charset="-128"/>
                <a:cs typeface="Verdana"/>
              </a:rPr>
              <a:t>Existe conocimiento científico disponible que no es siempre tomado en cuenta en las políticas publicas y decisiones</a:t>
            </a:r>
            <a:endParaRPr lang="es-CL" sz="2000" dirty="0">
              <a:solidFill>
                <a:srgbClr val="176CB6"/>
              </a:solidFill>
              <a:latin typeface="Verdana"/>
              <a:ea typeface="ＭＳ Ｐゴシック" pitchFamily="-65" charset="-128"/>
              <a:cs typeface="Verdana"/>
            </a:endParaRPr>
          </a:p>
          <a:p>
            <a:pPr marL="0" indent="0">
              <a:buNone/>
            </a:pPr>
            <a:endParaRPr lang="es-CL" sz="2400" dirty="0" smtClean="0"/>
          </a:p>
          <a:p>
            <a:pPr marL="0" indent="0" algn="just">
              <a:buNone/>
            </a:pPr>
            <a:endParaRPr lang="es-CL" sz="2400" dirty="0" smtClean="0"/>
          </a:p>
          <a:p>
            <a:pPr lvl="1" algn="just"/>
            <a:endParaRPr lang="es-CL" sz="2000" dirty="0" smtClean="0"/>
          </a:p>
        </p:txBody>
      </p:sp>
      <p:pic>
        <p:nvPicPr>
          <p:cNvPr id="3" name="Imagen 2"/>
          <p:cNvPicPr>
            <a:picLocks noChangeAspect="1"/>
          </p:cNvPicPr>
          <p:nvPr/>
        </p:nvPicPr>
        <p:blipFill>
          <a:blip r:embed="rId4"/>
          <a:stretch>
            <a:fillRect/>
          </a:stretch>
        </p:blipFill>
        <p:spPr>
          <a:xfrm>
            <a:off x="896342" y="2646125"/>
            <a:ext cx="3495030" cy="2484000"/>
          </a:xfrm>
          <a:prstGeom prst="rect">
            <a:avLst/>
          </a:prstGeom>
        </p:spPr>
      </p:pic>
      <p:sp>
        <p:nvSpPr>
          <p:cNvPr id="4" name="CuadroTexto 3"/>
          <p:cNvSpPr txBox="1"/>
          <p:nvPr/>
        </p:nvSpPr>
        <p:spPr>
          <a:xfrm>
            <a:off x="896342" y="5179143"/>
            <a:ext cx="3563999" cy="400110"/>
          </a:xfrm>
          <a:prstGeom prst="rect">
            <a:avLst/>
          </a:prstGeom>
          <a:noFill/>
        </p:spPr>
        <p:txBody>
          <a:bodyPr wrap="square" rtlCol="0">
            <a:spAutoFit/>
          </a:bodyPr>
          <a:lstStyle/>
          <a:p>
            <a:pPr algn="ctr"/>
            <a:r>
              <a:rPr lang="es-CL" sz="2000" b="1" dirty="0" smtClean="0"/>
              <a:t>Terremoto 2010</a:t>
            </a:r>
            <a:endParaRPr lang="es-CL" sz="2000" b="1" dirty="0"/>
          </a:p>
        </p:txBody>
      </p:sp>
      <p:sp>
        <p:nvSpPr>
          <p:cNvPr id="6" name="Rectángulo 5"/>
          <p:cNvSpPr/>
          <p:nvPr/>
        </p:nvSpPr>
        <p:spPr>
          <a:xfrm>
            <a:off x="631151" y="5684566"/>
            <a:ext cx="3829190" cy="738664"/>
          </a:xfrm>
          <a:prstGeom prst="rect">
            <a:avLst/>
          </a:prstGeom>
        </p:spPr>
        <p:txBody>
          <a:bodyPr wrap="square">
            <a:spAutoFit/>
          </a:bodyPr>
          <a:lstStyle/>
          <a:p>
            <a:r>
              <a:rPr lang="en-US" sz="1400" dirty="0">
                <a:solidFill>
                  <a:srgbClr val="000000"/>
                </a:solidFill>
              </a:rPr>
              <a:t>"</a:t>
            </a:r>
            <a:r>
              <a:rPr lang="en-US" sz="1400" dirty="0" err="1">
                <a:solidFill>
                  <a:srgbClr val="000000"/>
                </a:solidFill>
              </a:rPr>
              <a:t>Interseismic</a:t>
            </a:r>
            <a:r>
              <a:rPr lang="en-US" sz="1400" dirty="0">
                <a:solidFill>
                  <a:srgbClr val="000000"/>
                </a:solidFill>
              </a:rPr>
              <a:t> strain accumulation measured by GPS in the seismic gap between </a:t>
            </a:r>
            <a:r>
              <a:rPr lang="en-US" sz="1400" dirty="0" err="1">
                <a:solidFill>
                  <a:srgbClr val="000000"/>
                </a:solidFill>
              </a:rPr>
              <a:t>Constitución</a:t>
            </a:r>
            <a:r>
              <a:rPr lang="en-US" sz="1400" dirty="0">
                <a:solidFill>
                  <a:srgbClr val="000000"/>
                </a:solidFill>
              </a:rPr>
              <a:t> and Concepción in Chile"</a:t>
            </a:r>
            <a:endParaRPr lang="es-CL" sz="1400" dirty="0"/>
          </a:p>
        </p:txBody>
      </p:sp>
      <p:pic>
        <p:nvPicPr>
          <p:cNvPr id="2050" name="Picture 2" descr="http://cdn01.am.infobae.com/adjuntos/163/imagenes/010/892/0010892876.jpg?0000-00-00-00-00-00"/>
          <p:cNvPicPr>
            <a:picLocks noChangeAspect="1" noChangeArrowheads="1"/>
          </p:cNvPicPr>
          <p:nvPr/>
        </p:nvPicPr>
        <p:blipFill rotWithShape="1">
          <a:blip r:embed="rId5">
            <a:extLst>
              <a:ext uri="{28A0092B-C50C-407E-A947-70E740481C1C}">
                <a14:useLocalDpi xmlns:a14="http://schemas.microsoft.com/office/drawing/2010/main" val="0"/>
              </a:ext>
            </a:extLst>
          </a:blip>
          <a:srcRect r="19612"/>
          <a:stretch/>
        </p:blipFill>
        <p:spPr bwMode="auto">
          <a:xfrm>
            <a:off x="4745951" y="2646125"/>
            <a:ext cx="3550957" cy="24840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792821" y="5221388"/>
            <a:ext cx="3563999" cy="400110"/>
          </a:xfrm>
          <a:prstGeom prst="rect">
            <a:avLst/>
          </a:prstGeom>
          <a:noFill/>
        </p:spPr>
        <p:txBody>
          <a:bodyPr wrap="square" rtlCol="0">
            <a:spAutoFit/>
          </a:bodyPr>
          <a:lstStyle/>
          <a:p>
            <a:pPr algn="ctr"/>
            <a:r>
              <a:rPr lang="es-CL" sz="2000" b="1" dirty="0" smtClean="0"/>
              <a:t>Incendio Valparaíso 2014</a:t>
            </a:r>
            <a:endParaRPr lang="es-CL" sz="2000" b="1" dirty="0"/>
          </a:p>
        </p:txBody>
      </p:sp>
      <p:sp>
        <p:nvSpPr>
          <p:cNvPr id="8" name="Rectángulo 7"/>
          <p:cNvSpPr/>
          <p:nvPr/>
        </p:nvSpPr>
        <p:spPr>
          <a:xfrm>
            <a:off x="4547920" y="5681372"/>
            <a:ext cx="4141382" cy="738664"/>
          </a:xfrm>
          <a:prstGeom prst="rect">
            <a:avLst/>
          </a:prstGeom>
        </p:spPr>
        <p:txBody>
          <a:bodyPr wrap="square">
            <a:spAutoFit/>
          </a:bodyPr>
          <a:lstStyle/>
          <a:p>
            <a:r>
              <a:rPr lang="es-CL" sz="1400" dirty="0" err="1" smtClean="0"/>
              <a:t>Ránking</a:t>
            </a:r>
            <a:r>
              <a:rPr lang="es-CL" sz="1400" dirty="0" smtClean="0"/>
              <a:t> </a:t>
            </a:r>
            <a:r>
              <a:rPr lang="es-CL" sz="1400" dirty="0"/>
              <a:t>de riesgo de las cuencas de la V </a:t>
            </a:r>
            <a:r>
              <a:rPr lang="es-CL" sz="1400" dirty="0" smtClean="0"/>
              <a:t>Región, susceptibilidad </a:t>
            </a:r>
            <a:r>
              <a:rPr lang="es-CL" sz="1400" dirty="0"/>
              <a:t>de incendio, inundaciones y mal emplazamiento de </a:t>
            </a:r>
            <a:r>
              <a:rPr lang="es-CL" sz="1400" dirty="0" smtClean="0"/>
              <a:t>casas</a:t>
            </a:r>
            <a:r>
              <a:rPr lang="es-CL" sz="1400" dirty="0"/>
              <a:t>.</a:t>
            </a:r>
          </a:p>
        </p:txBody>
      </p:sp>
    </p:spTree>
    <p:extLst>
      <p:ext uri="{BB962C8B-B14F-4D97-AF65-F5344CB8AC3E}">
        <p14:creationId xmlns:p14="http://schemas.microsoft.com/office/powerpoint/2010/main" val="305264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betazeta.com/www.veoverde.com/wp-content/uploads/2014/02/protesta-hidroay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563" y="4279192"/>
            <a:ext cx="3240000" cy="2116800"/>
          </a:xfrm>
          <a:prstGeom prst="rect">
            <a:avLst/>
          </a:prstGeom>
          <a:noFill/>
          <a:extLst>
            <a:ext uri="{909E8E84-426E-40DD-AFC4-6F175D3DCCD1}">
              <a14:hiddenFill xmlns:a14="http://schemas.microsoft.com/office/drawing/2010/main">
                <a:solidFill>
                  <a:srgbClr val="FFFFFF"/>
                </a:solidFill>
              </a14:hiddenFill>
            </a:ext>
          </a:extLst>
        </p:spPr>
      </p:pic>
      <p:sp>
        <p:nvSpPr>
          <p:cNvPr id="44" name="Título 21"/>
          <p:cNvSpPr txBox="1">
            <a:spLocks/>
          </p:cNvSpPr>
          <p:nvPr/>
        </p:nvSpPr>
        <p:spPr>
          <a:xfrm>
            <a:off x="631151" y="-27408"/>
            <a:ext cx="8229600" cy="95965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CONTEXTO</a:t>
            </a:r>
          </a:p>
          <a:p>
            <a:pPr algn="r"/>
            <a:r>
              <a:rPr lang="es-CL" sz="2400" dirty="0" smtClean="0">
                <a:solidFill>
                  <a:srgbClr val="176CB6"/>
                </a:solidFill>
                <a:latin typeface="Verdana"/>
                <a:cs typeface="Verdana"/>
              </a:rPr>
              <a:t>La ciudadanía demanda participar en decisiones y políticas públicas que afecten su calidad de vida</a:t>
            </a:r>
            <a:endParaRPr lang="es-CL" sz="2400" dirty="0">
              <a:solidFill>
                <a:srgbClr val="176CB6"/>
              </a:solidFill>
              <a:latin typeface="Verdana"/>
              <a:ea typeface="ＭＳ Ｐゴシック" pitchFamily="-65" charset="-128"/>
              <a:cs typeface="Verdana"/>
            </a:endParaRPr>
          </a:p>
        </p:txBody>
      </p:sp>
      <p:pic>
        <p:nvPicPr>
          <p:cNvPr id="73" name="Imagen 72"/>
          <p:cNvPicPr>
            <a:picLocks noChangeAspect="1"/>
          </p:cNvPicPr>
          <p:nvPr/>
        </p:nvPicPr>
        <p:blipFill>
          <a:blip r:embed="rId4"/>
          <a:stretch>
            <a:fillRect/>
          </a:stretch>
        </p:blipFill>
        <p:spPr>
          <a:xfrm>
            <a:off x="7092280" y="-8605"/>
            <a:ext cx="1721696" cy="269015"/>
          </a:xfrm>
          <a:prstGeom prst="rect">
            <a:avLst/>
          </a:prstGeom>
        </p:spPr>
      </p:pic>
      <p:sp>
        <p:nvSpPr>
          <p:cNvPr id="5" name="Marcador de contenido 2"/>
          <p:cNvSpPr txBox="1">
            <a:spLocks/>
          </p:cNvSpPr>
          <p:nvPr/>
        </p:nvSpPr>
        <p:spPr>
          <a:xfrm>
            <a:off x="927276" y="1488448"/>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pPr marL="0" indent="0" algn="just">
              <a:buNone/>
            </a:pPr>
            <a:endParaRPr lang="es-CL" sz="2400" dirty="0" smtClean="0"/>
          </a:p>
          <a:p>
            <a:pPr lvl="1" algn="just"/>
            <a:endParaRPr lang="es-CL" sz="2000" dirty="0" smtClean="0"/>
          </a:p>
        </p:txBody>
      </p:sp>
      <p:pic>
        <p:nvPicPr>
          <p:cNvPr id="3078" name="Picture 6" descr="http://static.betazeta.com/www.veoverde.com/wp-content/uploads/2012/12/IMG001851-960x6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276" y="1956783"/>
            <a:ext cx="2916000" cy="21887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hileb.cl/wp-content/uploads/2013/08/marcha-estudiantil-.jpg"/>
          <p:cNvPicPr>
            <a:picLocks noChangeAspect="1" noChangeArrowheads="1"/>
          </p:cNvPicPr>
          <p:nvPr/>
        </p:nvPicPr>
        <p:blipFill rotWithShape="1">
          <a:blip r:embed="rId6">
            <a:extLst>
              <a:ext uri="{28A0092B-C50C-407E-A947-70E740481C1C}">
                <a14:useLocalDpi xmlns:a14="http://schemas.microsoft.com/office/drawing/2010/main" val="0"/>
              </a:ext>
            </a:extLst>
          </a:blip>
          <a:srcRect l="12701"/>
          <a:stretch/>
        </p:blipFill>
        <p:spPr bwMode="auto">
          <a:xfrm>
            <a:off x="631151" y="2450550"/>
            <a:ext cx="3708000" cy="242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1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5965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CONTEXTO</a:t>
            </a:r>
          </a:p>
          <a:p>
            <a:pPr algn="r"/>
            <a:r>
              <a:rPr lang="es-CL" sz="2400" dirty="0" smtClean="0">
                <a:solidFill>
                  <a:srgbClr val="176CB6"/>
                </a:solidFill>
                <a:latin typeface="Verdana"/>
                <a:cs typeface="Verdana"/>
              </a:rPr>
              <a:t>La políticas públicas </a:t>
            </a:r>
            <a:r>
              <a:rPr lang="es-CL" sz="2400" b="1" dirty="0" smtClean="0">
                <a:solidFill>
                  <a:srgbClr val="176CB6"/>
                </a:solidFill>
                <a:latin typeface="Verdana"/>
                <a:cs typeface="Verdana"/>
              </a:rPr>
              <a:t>HOY</a:t>
            </a:r>
            <a:r>
              <a:rPr lang="es-CL" sz="2400" dirty="0" smtClean="0">
                <a:solidFill>
                  <a:srgbClr val="176CB6"/>
                </a:solidFill>
                <a:latin typeface="Verdana"/>
                <a:cs typeface="Verdana"/>
              </a:rPr>
              <a:t> tienen que formularse con la comunidad y otros actores relevantes</a:t>
            </a:r>
            <a:endParaRPr lang="es-CL" sz="2400" dirty="0">
              <a:solidFill>
                <a:srgbClr val="176CB6"/>
              </a:solidFill>
              <a:latin typeface="Verdana"/>
              <a:ea typeface="ＭＳ Ｐゴシック" pitchFamily="-65" charset="-128"/>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5" name="Marcador de contenido 2"/>
          <p:cNvSpPr txBox="1">
            <a:spLocks/>
          </p:cNvSpPr>
          <p:nvPr/>
        </p:nvSpPr>
        <p:spPr>
          <a:xfrm>
            <a:off x="802601" y="1569130"/>
            <a:ext cx="78867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r>
              <a:rPr lang="es-CL" sz="2400" dirty="0"/>
              <a:t>«Conocimiento técnico», «opinión de especialistas», «provisión de evidencia», son algunos de los términos que hoy en día se invocan a la hora de abordar asuntos públicos</a:t>
            </a:r>
          </a:p>
          <a:p>
            <a:endParaRPr lang="es-CL" sz="2400" dirty="0"/>
          </a:p>
          <a:p>
            <a:r>
              <a:rPr lang="es-CL" sz="2400" dirty="0"/>
              <a:t>La apertura de los procesos de toma de decisiones a consideraciones de experticia se encuentra en consonancia </a:t>
            </a:r>
            <a:r>
              <a:rPr lang="es-CL" sz="2400" dirty="0" smtClean="0"/>
              <a:t>con:</a:t>
            </a:r>
          </a:p>
          <a:p>
            <a:pPr lvl="1"/>
            <a:r>
              <a:rPr lang="es-CL" sz="2000" dirty="0"/>
              <a:t>c</a:t>
            </a:r>
            <a:r>
              <a:rPr lang="es-CL" sz="2000" dirty="0" smtClean="0"/>
              <a:t>ontar con iniciativas </a:t>
            </a:r>
            <a:r>
              <a:rPr lang="es-CL" sz="2000" dirty="0"/>
              <a:t>políticamente viables y técnicamente </a:t>
            </a:r>
            <a:r>
              <a:rPr lang="es-CL" sz="2000" dirty="0" smtClean="0"/>
              <a:t>eficientes</a:t>
            </a:r>
          </a:p>
          <a:p>
            <a:pPr lvl="1"/>
            <a:r>
              <a:rPr lang="es-CL" sz="2000" dirty="0"/>
              <a:t>g</a:t>
            </a:r>
            <a:r>
              <a:rPr lang="es-CL" sz="2000" dirty="0" smtClean="0"/>
              <a:t>enerar confianza en la ciudadanía de que se están abordando con rigurosidad</a:t>
            </a:r>
          </a:p>
          <a:p>
            <a:pPr lvl="1"/>
            <a:r>
              <a:rPr lang="es-CL" sz="2000" dirty="0"/>
              <a:t>m</a:t>
            </a:r>
            <a:r>
              <a:rPr lang="es-CL" sz="2000" dirty="0" smtClean="0"/>
              <a:t>ejorar las herramientas de negociación política</a:t>
            </a:r>
          </a:p>
          <a:p>
            <a:pPr marL="0" indent="0" algn="just">
              <a:buNone/>
            </a:pPr>
            <a:endParaRPr lang="es-CL" sz="2400" dirty="0" smtClean="0"/>
          </a:p>
          <a:p>
            <a:pPr lvl="1" algn="just"/>
            <a:endParaRPr lang="es-CL" sz="2000" dirty="0" smtClean="0"/>
          </a:p>
        </p:txBody>
      </p:sp>
    </p:spTree>
    <p:extLst>
      <p:ext uri="{BB962C8B-B14F-4D97-AF65-F5344CB8AC3E}">
        <p14:creationId xmlns:p14="http://schemas.microsoft.com/office/powerpoint/2010/main" val="4002230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Antecedentes generales</a:t>
            </a: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5" name="Marcador de contenido 2"/>
          <p:cNvSpPr txBox="1">
            <a:spLocks/>
          </p:cNvSpPr>
          <p:nvPr/>
        </p:nvSpPr>
        <p:spPr>
          <a:xfrm>
            <a:off x="691092" y="1448107"/>
            <a:ext cx="780833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L" sz="2400" dirty="0" smtClean="0"/>
          </a:p>
          <a:p>
            <a:r>
              <a:rPr lang="es-CL" sz="2400" dirty="0" smtClean="0"/>
              <a:t>El proceso de definición de políticas públicas puede ser diferente de acuerdo al sector, y al momento político en que se plantean</a:t>
            </a:r>
          </a:p>
          <a:p>
            <a:r>
              <a:rPr lang="es-CL" sz="2400" dirty="0" smtClean="0"/>
              <a:t>Así mismo la participación de actores como asesores, consultores y académicos y la ciudadanía es diferente en cada caso. </a:t>
            </a:r>
          </a:p>
          <a:p>
            <a:r>
              <a:rPr lang="es-CL" sz="2400" dirty="0" smtClean="0"/>
              <a:t>Si bien el conocimiento científico derivado de la investigación académica puede aportar, es uno de muchos otros factores que interactúan. En la creación de políticas se complementa lo ideológico con lo técnico.</a:t>
            </a:r>
          </a:p>
          <a:p>
            <a:pPr marL="0" indent="0">
              <a:buNone/>
            </a:pPr>
            <a:endParaRPr lang="es-CL" sz="2400" dirty="0" smtClean="0"/>
          </a:p>
        </p:txBody>
      </p:sp>
    </p:spTree>
    <p:extLst>
      <p:ext uri="{BB962C8B-B14F-4D97-AF65-F5344CB8AC3E}">
        <p14:creationId xmlns:p14="http://schemas.microsoft.com/office/powerpoint/2010/main" val="2539169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proceso </a:t>
            </a:r>
            <a:r>
              <a:rPr lang="es-CL" sz="2400" dirty="0">
                <a:solidFill>
                  <a:srgbClr val="176CB6"/>
                </a:solidFill>
                <a:latin typeface="Verdana"/>
                <a:cs typeface="Verdana"/>
              </a:rPr>
              <a:t>y uso de conocimiento experto</a:t>
            </a:r>
            <a:endParaRPr lang="es-CL" sz="2400" dirty="0" smtClean="0">
              <a:solidFill>
                <a:srgbClr val="176CB6"/>
              </a:solidFill>
              <a:latin typeface="Verdana"/>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pic>
        <p:nvPicPr>
          <p:cNvPr id="6" name="Imagen 5"/>
          <p:cNvPicPr>
            <a:picLocks noChangeAspect="1"/>
          </p:cNvPicPr>
          <p:nvPr/>
        </p:nvPicPr>
        <p:blipFill rotWithShape="1">
          <a:blip r:embed="rId4"/>
          <a:srcRect t="8280"/>
          <a:stretch/>
        </p:blipFill>
        <p:spPr>
          <a:xfrm>
            <a:off x="1178550" y="1554144"/>
            <a:ext cx="7134802" cy="4655520"/>
          </a:xfrm>
          <a:prstGeom prst="rect">
            <a:avLst/>
          </a:prstGeom>
        </p:spPr>
      </p:pic>
      <p:sp>
        <p:nvSpPr>
          <p:cNvPr id="2" name="CuadroTexto 1"/>
          <p:cNvSpPr txBox="1"/>
          <p:nvPr/>
        </p:nvSpPr>
        <p:spPr>
          <a:xfrm>
            <a:off x="354842" y="6344576"/>
            <a:ext cx="8338782" cy="261610"/>
          </a:xfrm>
          <a:prstGeom prst="rect">
            <a:avLst/>
          </a:prstGeom>
          <a:noFill/>
        </p:spPr>
        <p:txBody>
          <a:bodyPr wrap="square" rtlCol="0">
            <a:spAutoFit/>
          </a:bodyPr>
          <a:lstStyle/>
          <a:p>
            <a:pPr algn="ctr"/>
            <a:r>
              <a:rPr lang="es-CL" sz="1100" dirty="0"/>
              <a:t>Fuente: </a:t>
            </a:r>
            <a:r>
              <a:rPr lang="es-CL" sz="1100" dirty="0" smtClean="0"/>
              <a:t>“Conocimiento </a:t>
            </a:r>
            <a:r>
              <a:rPr lang="es-CL" sz="1100" dirty="0"/>
              <a:t>Experto y Toma de Decisiones en Políticas </a:t>
            </a:r>
            <a:r>
              <a:rPr lang="es-CL" sz="1100" dirty="0" smtClean="0"/>
              <a:t>Públicas: El </a:t>
            </a:r>
            <a:r>
              <a:rPr lang="es-CL" sz="1100" dirty="0"/>
              <a:t>caso de MIDEPLAN en </a:t>
            </a:r>
            <a:r>
              <a:rPr lang="es-CL" sz="1100" dirty="0" smtClean="0"/>
              <a:t>Chile”. FACSO, 2011.</a:t>
            </a:r>
            <a:endParaRPr lang="es-CL" sz="1100" dirty="0"/>
          </a:p>
        </p:txBody>
      </p:sp>
      <p:sp>
        <p:nvSpPr>
          <p:cNvPr id="3" name="CuadroTexto 2"/>
          <p:cNvSpPr txBox="1"/>
          <p:nvPr/>
        </p:nvSpPr>
        <p:spPr>
          <a:xfrm>
            <a:off x="4344121" y="2636995"/>
            <a:ext cx="360224" cy="369332"/>
          </a:xfrm>
          <a:prstGeom prst="rect">
            <a:avLst/>
          </a:prstGeom>
          <a:noFill/>
        </p:spPr>
        <p:txBody>
          <a:bodyPr wrap="square" rtlCol="0">
            <a:spAutoFit/>
          </a:bodyPr>
          <a:lstStyle/>
          <a:p>
            <a:r>
              <a:rPr lang="es-CL" b="1" dirty="0" smtClean="0">
                <a:solidFill>
                  <a:srgbClr val="FF0000"/>
                </a:solidFill>
              </a:rPr>
              <a:t>*</a:t>
            </a:r>
            <a:endParaRPr lang="es-CL" b="1" dirty="0">
              <a:solidFill>
                <a:srgbClr val="FF0000"/>
              </a:solidFill>
            </a:endParaRPr>
          </a:p>
        </p:txBody>
      </p:sp>
      <p:sp>
        <p:nvSpPr>
          <p:cNvPr id="7" name="CuadroTexto 6"/>
          <p:cNvSpPr txBox="1"/>
          <p:nvPr/>
        </p:nvSpPr>
        <p:spPr>
          <a:xfrm>
            <a:off x="2964577" y="3458470"/>
            <a:ext cx="360224" cy="369332"/>
          </a:xfrm>
          <a:prstGeom prst="rect">
            <a:avLst/>
          </a:prstGeom>
          <a:noFill/>
        </p:spPr>
        <p:txBody>
          <a:bodyPr wrap="square" rtlCol="0">
            <a:spAutoFit/>
          </a:bodyPr>
          <a:lstStyle/>
          <a:p>
            <a:r>
              <a:rPr lang="es-CL" b="1" dirty="0" smtClean="0">
                <a:solidFill>
                  <a:srgbClr val="FF0000"/>
                </a:solidFill>
              </a:rPr>
              <a:t>*</a:t>
            </a:r>
            <a:endParaRPr lang="es-CL" b="1" dirty="0">
              <a:solidFill>
                <a:srgbClr val="FF0000"/>
              </a:solidFill>
            </a:endParaRPr>
          </a:p>
        </p:txBody>
      </p:sp>
      <p:sp>
        <p:nvSpPr>
          <p:cNvPr id="8" name="CuadroTexto 7"/>
          <p:cNvSpPr txBox="1"/>
          <p:nvPr/>
        </p:nvSpPr>
        <p:spPr>
          <a:xfrm>
            <a:off x="5638964" y="3423372"/>
            <a:ext cx="360224" cy="369332"/>
          </a:xfrm>
          <a:prstGeom prst="rect">
            <a:avLst/>
          </a:prstGeom>
          <a:noFill/>
        </p:spPr>
        <p:txBody>
          <a:bodyPr wrap="square" rtlCol="0">
            <a:spAutoFit/>
          </a:bodyPr>
          <a:lstStyle/>
          <a:p>
            <a:r>
              <a:rPr lang="es-CL" b="1" dirty="0" smtClean="0">
                <a:solidFill>
                  <a:srgbClr val="FF0000"/>
                </a:solidFill>
              </a:rPr>
              <a:t>*</a:t>
            </a:r>
            <a:endParaRPr lang="es-CL" b="1" dirty="0">
              <a:solidFill>
                <a:srgbClr val="FF0000"/>
              </a:solidFill>
            </a:endParaRPr>
          </a:p>
        </p:txBody>
      </p:sp>
    </p:spTree>
    <p:extLst>
      <p:ext uri="{BB962C8B-B14F-4D97-AF65-F5344CB8AC3E}">
        <p14:creationId xmlns:p14="http://schemas.microsoft.com/office/powerpoint/2010/main" val="13718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ítulo 21"/>
          <p:cNvSpPr txBox="1">
            <a:spLocks/>
          </p:cNvSpPr>
          <p:nvPr/>
        </p:nvSpPr>
        <p:spPr>
          <a:xfrm>
            <a:off x="631151" y="-27408"/>
            <a:ext cx="8229600" cy="969104"/>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a:r>
              <a:rPr lang="es-CL" sz="2400" b="1" dirty="0" smtClean="0">
                <a:solidFill>
                  <a:srgbClr val="176CB6"/>
                </a:solidFill>
                <a:latin typeface="Verdana"/>
                <a:cs typeface="Verdana"/>
              </a:rPr>
              <a:t/>
            </a:r>
            <a:br>
              <a:rPr lang="es-CL" sz="2400" b="1" dirty="0" smtClean="0">
                <a:solidFill>
                  <a:srgbClr val="176CB6"/>
                </a:solidFill>
                <a:latin typeface="Verdana"/>
                <a:cs typeface="Verdana"/>
              </a:rPr>
            </a:br>
            <a:r>
              <a:rPr lang="es-CL" sz="2400" b="1" dirty="0" smtClean="0">
                <a:solidFill>
                  <a:srgbClr val="176CB6"/>
                </a:solidFill>
                <a:latin typeface="Verdana"/>
                <a:cs typeface="Verdana"/>
              </a:rPr>
              <a:t>POLÍTICAS PÚBLICAS</a:t>
            </a:r>
          </a:p>
          <a:p>
            <a:pPr algn="r"/>
            <a:r>
              <a:rPr lang="es-CL" sz="2400" dirty="0" smtClean="0">
                <a:solidFill>
                  <a:srgbClr val="176CB6"/>
                </a:solidFill>
                <a:latin typeface="Verdana"/>
                <a:cs typeface="Verdana"/>
              </a:rPr>
              <a:t>proceso </a:t>
            </a:r>
            <a:r>
              <a:rPr lang="es-CL" sz="2400" dirty="0">
                <a:solidFill>
                  <a:srgbClr val="176CB6"/>
                </a:solidFill>
                <a:latin typeface="Verdana"/>
                <a:cs typeface="Verdana"/>
              </a:rPr>
              <a:t>y uso de conocimiento experto</a:t>
            </a:r>
            <a:endParaRPr lang="es-CL" sz="2400" dirty="0" smtClean="0">
              <a:solidFill>
                <a:srgbClr val="176CB6"/>
              </a:solidFill>
              <a:latin typeface="Verdana"/>
              <a:cs typeface="Verdana"/>
            </a:endParaRPr>
          </a:p>
        </p:txBody>
      </p:sp>
      <p:pic>
        <p:nvPicPr>
          <p:cNvPr id="73" name="Imagen 72"/>
          <p:cNvPicPr>
            <a:picLocks noChangeAspect="1"/>
          </p:cNvPicPr>
          <p:nvPr/>
        </p:nvPicPr>
        <p:blipFill>
          <a:blip r:embed="rId3"/>
          <a:stretch>
            <a:fillRect/>
          </a:stretch>
        </p:blipFill>
        <p:spPr>
          <a:xfrm>
            <a:off x="7092280" y="-8605"/>
            <a:ext cx="1721696" cy="269015"/>
          </a:xfrm>
          <a:prstGeom prst="rect">
            <a:avLst/>
          </a:prstGeom>
        </p:spPr>
      </p:pic>
      <p:sp>
        <p:nvSpPr>
          <p:cNvPr id="2" name="CuadroTexto 1"/>
          <p:cNvSpPr txBox="1"/>
          <p:nvPr/>
        </p:nvSpPr>
        <p:spPr>
          <a:xfrm>
            <a:off x="354842" y="6344576"/>
            <a:ext cx="8338782" cy="261610"/>
          </a:xfrm>
          <a:prstGeom prst="rect">
            <a:avLst/>
          </a:prstGeom>
          <a:noFill/>
        </p:spPr>
        <p:txBody>
          <a:bodyPr wrap="square" rtlCol="0">
            <a:spAutoFit/>
          </a:bodyPr>
          <a:lstStyle/>
          <a:p>
            <a:pPr algn="ctr"/>
            <a:r>
              <a:rPr lang="es-CL" sz="1100" dirty="0"/>
              <a:t>Fuente: </a:t>
            </a:r>
            <a:r>
              <a:rPr lang="es-CL" sz="1100" dirty="0" smtClean="0"/>
              <a:t>“Conocimiento </a:t>
            </a:r>
            <a:r>
              <a:rPr lang="es-CL" sz="1100" dirty="0"/>
              <a:t>Experto y Toma de Decisiones en Políticas </a:t>
            </a:r>
            <a:r>
              <a:rPr lang="es-CL" sz="1100" dirty="0" smtClean="0"/>
              <a:t>Públicas: El </a:t>
            </a:r>
            <a:r>
              <a:rPr lang="es-CL" sz="1100" dirty="0"/>
              <a:t>caso de MIDEPLAN en </a:t>
            </a:r>
            <a:r>
              <a:rPr lang="es-CL" sz="1100" dirty="0" smtClean="0"/>
              <a:t>Chile”. FACSO, 2011.</a:t>
            </a:r>
            <a:endParaRPr lang="es-CL" sz="1100" dirty="0"/>
          </a:p>
        </p:txBody>
      </p:sp>
      <p:pic>
        <p:nvPicPr>
          <p:cNvPr id="7" name="Imagen 6"/>
          <p:cNvPicPr>
            <a:picLocks noChangeAspect="1"/>
          </p:cNvPicPr>
          <p:nvPr/>
        </p:nvPicPr>
        <p:blipFill>
          <a:blip r:embed="rId4"/>
          <a:stretch>
            <a:fillRect/>
          </a:stretch>
        </p:blipFill>
        <p:spPr>
          <a:xfrm>
            <a:off x="1973951" y="1463261"/>
            <a:ext cx="5544000" cy="4760063"/>
          </a:xfrm>
          <a:prstGeom prst="rect">
            <a:avLst/>
          </a:prstGeom>
        </p:spPr>
      </p:pic>
    </p:spTree>
    <p:extLst>
      <p:ext uri="{BB962C8B-B14F-4D97-AF65-F5344CB8AC3E}">
        <p14:creationId xmlns:p14="http://schemas.microsoft.com/office/powerpoint/2010/main" val="3021593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7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1556</TotalTime>
  <Words>1143</Words>
  <Application>Microsoft Office PowerPoint</Application>
  <PresentationFormat>Presentación en pantalla (4:3)</PresentationFormat>
  <Paragraphs>151</Paragraphs>
  <Slides>16</Slides>
  <Notes>16</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7_Tema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Onate Nancucheo</dc:creator>
  <cp:lastModifiedBy>Maria Eugenia Camelio Rodriguez</cp:lastModifiedBy>
  <cp:revision>108</cp:revision>
  <dcterms:created xsi:type="dcterms:W3CDTF">2014-09-16T13:57:17Z</dcterms:created>
  <dcterms:modified xsi:type="dcterms:W3CDTF">2014-09-30T11:37:35Z</dcterms:modified>
</cp:coreProperties>
</file>