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496" r:id="rId5"/>
    <p:sldId id="256" r:id="rId6"/>
    <p:sldId id="257" r:id="rId7"/>
    <p:sldId id="279" r:id="rId8"/>
    <p:sldId id="275" r:id="rId9"/>
    <p:sldId id="259" r:id="rId10"/>
    <p:sldId id="266" r:id="rId11"/>
    <p:sldId id="280" r:id="rId12"/>
    <p:sldId id="283" r:id="rId13"/>
    <p:sldId id="282" r:id="rId14"/>
    <p:sldId id="277" r:id="rId15"/>
    <p:sldId id="281" r:id="rId16"/>
    <p:sldId id="284" r:id="rId17"/>
    <p:sldId id="268" r:id="rId18"/>
    <p:sldId id="278" r:id="rId19"/>
    <p:sldId id="274" r:id="rId20"/>
    <p:sldId id="276" r:id="rId21"/>
    <p:sldId id="270" r:id="rId22"/>
    <p:sldId id="269" r:id="rId23"/>
    <p:sldId id="286" r:id="rId24"/>
    <p:sldId id="287" r:id="rId25"/>
    <p:sldId id="288" r:id="rId26"/>
    <p:sldId id="289" r:id="rId27"/>
    <p:sldId id="290" r:id="rId28"/>
    <p:sldId id="291" r:id="rId29"/>
    <p:sldId id="491" r:id="rId30"/>
    <p:sldId id="292" r:id="rId31"/>
    <p:sldId id="293" r:id="rId32"/>
    <p:sldId id="294" r:id="rId33"/>
    <p:sldId id="492" r:id="rId34"/>
    <p:sldId id="296" r:id="rId35"/>
    <p:sldId id="295" r:id="rId36"/>
    <p:sldId id="494" r:id="rId37"/>
    <p:sldId id="495" r:id="rId38"/>
    <p:sldId id="285" r:id="rId39"/>
    <p:sldId id="493" r:id="rId40"/>
    <p:sldId id="261" r:id="rId41"/>
  </p:sldIdLst>
  <p:sldSz cx="12188825" cy="6858000"/>
  <p:notesSz cx="6858000" cy="9144000"/>
  <p:defaultTextStyle>
    <a:defPPr>
      <a:defRPr lang="es-ES"/>
    </a:defPPr>
    <a:lvl1pPr marL="0" algn="l" defTabSz="614751" rtl="0" eaLnBrk="1" latinLnBrk="0" hangingPunct="1">
      <a:defRPr sz="2400" kern="1200">
        <a:solidFill>
          <a:schemeClr val="tx1"/>
        </a:solidFill>
        <a:latin typeface="+mn-lt"/>
        <a:ea typeface="+mn-ea"/>
        <a:cs typeface="+mn-cs"/>
      </a:defRPr>
    </a:lvl1pPr>
    <a:lvl2pPr marL="614751" algn="l" defTabSz="614751" rtl="0" eaLnBrk="1" latinLnBrk="0" hangingPunct="1">
      <a:defRPr sz="2400" kern="1200">
        <a:solidFill>
          <a:schemeClr val="tx1"/>
        </a:solidFill>
        <a:latin typeface="+mn-lt"/>
        <a:ea typeface="+mn-ea"/>
        <a:cs typeface="+mn-cs"/>
      </a:defRPr>
    </a:lvl2pPr>
    <a:lvl3pPr marL="1229502" algn="l" defTabSz="614751" rtl="0" eaLnBrk="1" latinLnBrk="0" hangingPunct="1">
      <a:defRPr sz="2400" kern="1200">
        <a:solidFill>
          <a:schemeClr val="tx1"/>
        </a:solidFill>
        <a:latin typeface="+mn-lt"/>
        <a:ea typeface="+mn-ea"/>
        <a:cs typeface="+mn-cs"/>
      </a:defRPr>
    </a:lvl3pPr>
    <a:lvl4pPr marL="1844253" algn="l" defTabSz="614751" rtl="0" eaLnBrk="1" latinLnBrk="0" hangingPunct="1">
      <a:defRPr sz="2400" kern="1200">
        <a:solidFill>
          <a:schemeClr val="tx1"/>
        </a:solidFill>
        <a:latin typeface="+mn-lt"/>
        <a:ea typeface="+mn-ea"/>
        <a:cs typeface="+mn-cs"/>
      </a:defRPr>
    </a:lvl4pPr>
    <a:lvl5pPr marL="2459004" algn="l" defTabSz="614751" rtl="0" eaLnBrk="1" latinLnBrk="0" hangingPunct="1">
      <a:defRPr sz="2400" kern="1200">
        <a:solidFill>
          <a:schemeClr val="tx1"/>
        </a:solidFill>
        <a:latin typeface="+mn-lt"/>
        <a:ea typeface="+mn-ea"/>
        <a:cs typeface="+mn-cs"/>
      </a:defRPr>
    </a:lvl5pPr>
    <a:lvl6pPr marL="3073756" algn="l" defTabSz="614751" rtl="0" eaLnBrk="1" latinLnBrk="0" hangingPunct="1">
      <a:defRPr sz="2400" kern="1200">
        <a:solidFill>
          <a:schemeClr val="tx1"/>
        </a:solidFill>
        <a:latin typeface="+mn-lt"/>
        <a:ea typeface="+mn-ea"/>
        <a:cs typeface="+mn-cs"/>
      </a:defRPr>
    </a:lvl6pPr>
    <a:lvl7pPr marL="3688507" algn="l" defTabSz="614751" rtl="0" eaLnBrk="1" latinLnBrk="0" hangingPunct="1">
      <a:defRPr sz="2400" kern="1200">
        <a:solidFill>
          <a:schemeClr val="tx1"/>
        </a:solidFill>
        <a:latin typeface="+mn-lt"/>
        <a:ea typeface="+mn-ea"/>
        <a:cs typeface="+mn-cs"/>
      </a:defRPr>
    </a:lvl7pPr>
    <a:lvl8pPr marL="4303258" algn="l" defTabSz="614751" rtl="0" eaLnBrk="1" latinLnBrk="0" hangingPunct="1">
      <a:defRPr sz="2400" kern="1200">
        <a:solidFill>
          <a:schemeClr val="tx1"/>
        </a:solidFill>
        <a:latin typeface="+mn-lt"/>
        <a:ea typeface="+mn-ea"/>
        <a:cs typeface="+mn-cs"/>
      </a:defRPr>
    </a:lvl8pPr>
    <a:lvl9pPr marL="4918009" algn="l" defTabSz="61475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FC523"/>
    <a:srgbClr val="4AE62A"/>
    <a:srgbClr val="34A9C8"/>
    <a:srgbClr val="2E9BB8"/>
    <a:srgbClr val="34AC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2"/>
  </p:normalViewPr>
  <p:slideViewPr>
    <p:cSldViewPr snapToGrid="0" snapToObjects="1">
      <p:cViewPr varScale="1">
        <p:scale>
          <a:sx n="95" d="100"/>
          <a:sy n="95" d="100"/>
        </p:scale>
        <p:origin x="680" y="184"/>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7E33C-6C9E-4341-B438-B3D5A4680E78}" type="datetimeFigureOut">
              <a:rPr lang="es-ES" smtClean="0"/>
              <a:t>14/1/20</a:t>
            </a:fld>
            <a:endParaRPr lang="es-ES"/>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47520-7E81-D74F-98BC-90BAD165B97A}" type="slidenum">
              <a:rPr lang="es-ES" smtClean="0"/>
              <a:t>‹Nº›</a:t>
            </a:fld>
            <a:endParaRPr lang="es-ES"/>
          </a:p>
        </p:txBody>
      </p:sp>
    </p:spTree>
    <p:extLst>
      <p:ext uri="{BB962C8B-B14F-4D97-AF65-F5344CB8AC3E}">
        <p14:creationId xmlns:p14="http://schemas.microsoft.com/office/powerpoint/2010/main" val="600393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n-US" kern="1200" dirty="0">
                <a:solidFill>
                  <a:schemeClr val="tx1">
                    <a:lumMod val="50000"/>
                    <a:lumOff val="50000"/>
                  </a:schemeClr>
                </a:solidFill>
              </a:rPr>
              <a:t>(Logo </a:t>
            </a:r>
            <a:r>
              <a:rPr lang="en-US" dirty="0">
                <a:solidFill>
                  <a:schemeClr val="tx1">
                    <a:lumMod val="50000"/>
                    <a:lumOff val="50000"/>
                  </a:schemeClr>
                </a:solidFill>
              </a:rPr>
              <a:t>del</a:t>
            </a:r>
            <a:r>
              <a:rPr lang="en-US" kern="1200" dirty="0">
                <a:solidFill>
                  <a:schemeClr val="tx1">
                    <a:lumMod val="50000"/>
                    <a:lumOff val="50000"/>
                  </a:schemeClr>
                </a:solidFill>
              </a:rPr>
              <a:t> </a:t>
            </a:r>
            <a:r>
              <a:rPr lang="en-US" kern="1200" dirty="0" err="1">
                <a:solidFill>
                  <a:schemeClr val="tx1">
                    <a:lumMod val="50000"/>
                    <a:lumOff val="50000"/>
                  </a:schemeClr>
                </a:solidFill>
              </a:rPr>
              <a:t>Ministerio</a:t>
            </a:r>
            <a:r>
              <a:rPr lang="en-US" dirty="0">
                <a:solidFill>
                  <a:schemeClr val="tx1">
                    <a:lumMod val="50000"/>
                    <a:lumOff val="50000"/>
                  </a:schemeClr>
                </a:solidFill>
              </a:rPr>
              <a:t> </a:t>
            </a:r>
            <a:r>
              <a:rPr lang="en-US" dirty="0" err="1">
                <a:solidFill>
                  <a:schemeClr val="tx1">
                    <a:lumMod val="50000"/>
                    <a:lumOff val="50000"/>
                  </a:schemeClr>
                </a:solidFill>
              </a:rPr>
              <a:t>correspondiente</a:t>
            </a:r>
            <a:r>
              <a:rPr lang="en-US" dirty="0">
                <a:solidFill>
                  <a:schemeClr val="tx1">
                    <a:lumMod val="50000"/>
                    <a:lumOff val="50000"/>
                  </a:schemeClr>
                </a:solidFill>
              </a:rPr>
              <a:t>, jpg o </a:t>
            </a:r>
            <a:r>
              <a:rPr lang="en-US" dirty="0" err="1">
                <a:solidFill>
                  <a:schemeClr val="tx1">
                    <a:lumMod val="50000"/>
                    <a:lumOff val="50000"/>
                  </a:schemeClr>
                </a:solidFill>
              </a:rPr>
              <a:t>png</a:t>
            </a:r>
            <a:r>
              <a:rPr lang="en-US" dirty="0">
                <a:solidFill>
                  <a:schemeClr val="tx1">
                    <a:lumMod val="50000"/>
                    <a:lumOff val="50000"/>
                  </a:schemeClr>
                </a:solidFill>
              </a:rPr>
              <a:t> en color, </a:t>
            </a:r>
            <a:r>
              <a:rPr lang="en-US" dirty="0" err="1">
                <a:solidFill>
                  <a:schemeClr val="tx1">
                    <a:lumMod val="50000"/>
                    <a:lumOff val="50000"/>
                  </a:schemeClr>
                </a:solidFill>
              </a:rPr>
              <a:t>mantener</a:t>
            </a:r>
            <a:r>
              <a:rPr lang="en-US" dirty="0">
                <a:solidFill>
                  <a:schemeClr val="tx1">
                    <a:lumMod val="50000"/>
                    <a:lumOff val="50000"/>
                  </a:schemeClr>
                </a:solidFill>
              </a:rPr>
              <a:t> </a:t>
            </a:r>
            <a:r>
              <a:rPr lang="en-US" dirty="0" err="1">
                <a:solidFill>
                  <a:schemeClr val="tx1">
                    <a:lumMod val="50000"/>
                    <a:lumOff val="50000"/>
                  </a:schemeClr>
                </a:solidFill>
              </a:rPr>
              <a:t>tamaño</a:t>
            </a:r>
            <a:r>
              <a:rPr lang="en-US" dirty="0">
                <a:solidFill>
                  <a:schemeClr val="tx1">
                    <a:lumMod val="50000"/>
                    <a:lumOff val="50000"/>
                  </a:schemeClr>
                </a:solidFill>
              </a:rPr>
              <a:t> </a:t>
            </a:r>
            <a:r>
              <a:rPr lang="en-US" dirty="0" err="1">
                <a:solidFill>
                  <a:schemeClr val="tx1">
                    <a:lumMod val="50000"/>
                    <a:lumOff val="50000"/>
                  </a:schemeClr>
                </a:solidFill>
              </a:rPr>
              <a:t>ejemplo</a:t>
            </a:r>
            <a:r>
              <a:rPr lang="en-US" dirty="0">
                <a:solidFill>
                  <a:schemeClr val="tx1">
                    <a:lumMod val="50000"/>
                    <a:lumOff val="50000"/>
                  </a:schemeClr>
                </a:solidFill>
              </a:rPr>
              <a:t>)</a:t>
            </a:r>
            <a:endParaRPr lang="en-US" kern="1200" dirty="0">
              <a:solidFill>
                <a:schemeClr val="tx1">
                  <a:lumMod val="50000"/>
                  <a:lumOff val="50000"/>
                </a:schemeClr>
              </a:solidFill>
            </a:endParaRPr>
          </a:p>
          <a:p>
            <a:endParaRPr lang="es-ES" dirty="0"/>
          </a:p>
        </p:txBody>
      </p:sp>
      <p:sp>
        <p:nvSpPr>
          <p:cNvPr id="4" name="Marcador de número de diapositiva 3"/>
          <p:cNvSpPr>
            <a:spLocks noGrp="1"/>
          </p:cNvSpPr>
          <p:nvPr>
            <p:ph type="sldNum" sz="quarter" idx="10"/>
          </p:nvPr>
        </p:nvSpPr>
        <p:spPr/>
        <p:txBody>
          <a:bodyPr/>
          <a:lstStyle/>
          <a:p>
            <a:fld id="{6E947520-7E81-D74F-98BC-90BAD165B97A}" type="slidenum">
              <a:rPr lang="es-ES" smtClean="0"/>
              <a:t>2</a:t>
            </a:fld>
            <a:endParaRPr lang="es-ES"/>
          </a:p>
        </p:txBody>
      </p:sp>
    </p:spTree>
    <p:extLst>
      <p:ext uri="{BB962C8B-B14F-4D97-AF65-F5344CB8AC3E}">
        <p14:creationId xmlns:p14="http://schemas.microsoft.com/office/powerpoint/2010/main" val="325390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E947520-7E81-D74F-98BC-90BAD165B97A}" type="slidenum">
              <a:rPr lang="es-ES" smtClean="0"/>
              <a:t>21</a:t>
            </a:fld>
            <a:endParaRPr lang="es-ES"/>
          </a:p>
        </p:txBody>
      </p:sp>
    </p:spTree>
    <p:extLst>
      <p:ext uri="{BB962C8B-B14F-4D97-AF65-F5344CB8AC3E}">
        <p14:creationId xmlns:p14="http://schemas.microsoft.com/office/powerpoint/2010/main" val="88401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E947520-7E81-D74F-98BC-90BAD165B97A}" type="slidenum">
              <a:rPr lang="es-ES" smtClean="0"/>
              <a:t>25</a:t>
            </a:fld>
            <a:endParaRPr lang="es-ES"/>
          </a:p>
        </p:txBody>
      </p:sp>
    </p:spTree>
    <p:extLst>
      <p:ext uri="{BB962C8B-B14F-4D97-AF65-F5344CB8AC3E}">
        <p14:creationId xmlns:p14="http://schemas.microsoft.com/office/powerpoint/2010/main" val="123448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E947520-7E81-D74F-98BC-90BAD165B97A}" type="slidenum">
              <a:rPr lang="es-ES" smtClean="0"/>
              <a:t>26</a:t>
            </a:fld>
            <a:endParaRPr lang="es-ES"/>
          </a:p>
        </p:txBody>
      </p:sp>
    </p:spTree>
    <p:extLst>
      <p:ext uri="{BB962C8B-B14F-4D97-AF65-F5344CB8AC3E}">
        <p14:creationId xmlns:p14="http://schemas.microsoft.com/office/powerpoint/2010/main" val="136682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E947520-7E81-D74F-98BC-90BAD165B97A}" type="slidenum">
              <a:rPr lang="es-ES" smtClean="0"/>
              <a:t>33</a:t>
            </a:fld>
            <a:endParaRPr lang="es-ES"/>
          </a:p>
        </p:txBody>
      </p:sp>
    </p:spTree>
    <p:extLst>
      <p:ext uri="{BB962C8B-B14F-4D97-AF65-F5344CB8AC3E}">
        <p14:creationId xmlns:p14="http://schemas.microsoft.com/office/powerpoint/2010/main" val="392991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a:solidFill>
                  <a:schemeClr val="bg1">
                    <a:lumMod val="95000"/>
                  </a:schemeClr>
                </a:solidFill>
              </a:rPr>
              <a:t>(Logo </a:t>
            </a:r>
            <a:r>
              <a:rPr lang="en-US" dirty="0">
                <a:solidFill>
                  <a:schemeClr val="bg1">
                    <a:lumMod val="95000"/>
                  </a:schemeClr>
                </a:solidFill>
              </a:rPr>
              <a:t>BLANCO </a:t>
            </a:r>
            <a:r>
              <a:rPr lang="en-US" kern="1200" dirty="0" err="1">
                <a:solidFill>
                  <a:schemeClr val="bg1">
                    <a:lumMod val="95000"/>
                  </a:schemeClr>
                </a:solidFill>
              </a:rPr>
              <a:t>por</a:t>
            </a:r>
            <a:r>
              <a:rPr lang="en-US" kern="1200" dirty="0">
                <a:solidFill>
                  <a:schemeClr val="bg1">
                    <a:lumMod val="95000"/>
                  </a:schemeClr>
                </a:solidFill>
              </a:rPr>
              <a:t> </a:t>
            </a:r>
            <a:r>
              <a:rPr lang="en-US" kern="1200" dirty="0" err="1">
                <a:solidFill>
                  <a:schemeClr val="bg1">
                    <a:lumMod val="95000"/>
                  </a:schemeClr>
                </a:solidFill>
              </a:rPr>
              <a:t>Ministerio</a:t>
            </a:r>
            <a:r>
              <a:rPr lang="en-US" dirty="0">
                <a:solidFill>
                  <a:schemeClr val="bg1">
                    <a:lumMod val="95000"/>
                  </a:schemeClr>
                </a:solidFill>
              </a:rPr>
              <a:t> </a:t>
            </a:r>
            <a:r>
              <a:rPr lang="en-US" dirty="0" err="1">
                <a:solidFill>
                  <a:schemeClr val="bg1">
                    <a:lumMod val="95000"/>
                  </a:schemeClr>
                </a:solidFill>
              </a:rPr>
              <a:t>dependiendo</a:t>
            </a:r>
            <a:r>
              <a:rPr lang="en-US" dirty="0">
                <a:solidFill>
                  <a:schemeClr val="bg1">
                    <a:lumMod val="95000"/>
                  </a:schemeClr>
                </a:solidFill>
              </a:rPr>
              <a:t> de </a:t>
            </a:r>
            <a:r>
              <a:rPr lang="en-US" dirty="0" err="1">
                <a:solidFill>
                  <a:schemeClr val="bg1">
                    <a:lumMod val="95000"/>
                  </a:schemeClr>
                </a:solidFill>
              </a:rPr>
              <a:t>cada</a:t>
            </a:r>
            <a:r>
              <a:rPr lang="en-US" dirty="0">
                <a:solidFill>
                  <a:schemeClr val="bg1">
                    <a:lumMod val="95000"/>
                  </a:schemeClr>
                </a:solidFill>
              </a:rPr>
              <a:t> </a:t>
            </a:r>
            <a:r>
              <a:rPr lang="en-US" dirty="0" err="1">
                <a:solidFill>
                  <a:schemeClr val="bg1">
                    <a:lumMod val="95000"/>
                  </a:schemeClr>
                </a:solidFill>
              </a:rPr>
              <a:t>presentación</a:t>
            </a:r>
            <a:r>
              <a:rPr lang="en-US" dirty="0">
                <a:solidFill>
                  <a:schemeClr val="bg1">
                    <a:lumMod val="95000"/>
                  </a:schemeClr>
                </a:solidFill>
              </a:rPr>
              <a:t> </a:t>
            </a:r>
            <a:r>
              <a:rPr lang="en-US" kern="1200" dirty="0" err="1">
                <a:solidFill>
                  <a:schemeClr val="bg1">
                    <a:lumMod val="95000"/>
                  </a:schemeClr>
                </a:solidFill>
              </a:rPr>
              <a:t>Centrado</a:t>
            </a:r>
            <a:r>
              <a:rPr lang="en-US" kern="1200" dirty="0">
                <a:solidFill>
                  <a:schemeClr val="bg1">
                    <a:lumMod val="95000"/>
                  </a:schemeClr>
                </a:solidFill>
              </a:rPr>
              <a:t>, .PNG)</a:t>
            </a:r>
          </a:p>
          <a:p>
            <a:endParaRPr lang="es-ES" dirty="0"/>
          </a:p>
        </p:txBody>
      </p:sp>
      <p:sp>
        <p:nvSpPr>
          <p:cNvPr id="4" name="Marcador de número de diapositiva 3"/>
          <p:cNvSpPr>
            <a:spLocks noGrp="1"/>
          </p:cNvSpPr>
          <p:nvPr>
            <p:ph type="sldNum" sz="quarter" idx="10"/>
          </p:nvPr>
        </p:nvSpPr>
        <p:spPr/>
        <p:txBody>
          <a:bodyPr/>
          <a:lstStyle/>
          <a:p>
            <a:fld id="{6E947520-7E81-D74F-98BC-90BAD165B97A}" type="slidenum">
              <a:rPr lang="es-ES" smtClean="0"/>
              <a:t>37</a:t>
            </a:fld>
            <a:endParaRPr lang="es-ES"/>
          </a:p>
        </p:txBody>
      </p:sp>
    </p:spTree>
    <p:extLst>
      <p:ext uri="{BB962C8B-B14F-4D97-AF65-F5344CB8AC3E}">
        <p14:creationId xmlns:p14="http://schemas.microsoft.com/office/powerpoint/2010/main" val="379523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163" y="2130427"/>
            <a:ext cx="10360501"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14751" indent="0" algn="ctr">
              <a:buNone/>
              <a:defRPr>
                <a:solidFill>
                  <a:schemeClr val="tx1">
                    <a:tint val="75000"/>
                  </a:schemeClr>
                </a:solidFill>
              </a:defRPr>
            </a:lvl2pPr>
            <a:lvl3pPr marL="1229502" indent="0" algn="ctr">
              <a:buNone/>
              <a:defRPr>
                <a:solidFill>
                  <a:schemeClr val="tx1">
                    <a:tint val="75000"/>
                  </a:schemeClr>
                </a:solidFill>
              </a:defRPr>
            </a:lvl3pPr>
            <a:lvl4pPr marL="1844253" indent="0" algn="ctr">
              <a:buNone/>
              <a:defRPr>
                <a:solidFill>
                  <a:schemeClr val="tx1">
                    <a:tint val="75000"/>
                  </a:schemeClr>
                </a:solidFill>
              </a:defRPr>
            </a:lvl4pPr>
            <a:lvl5pPr marL="2459004" indent="0" algn="ctr">
              <a:buNone/>
              <a:defRPr>
                <a:solidFill>
                  <a:schemeClr val="tx1">
                    <a:tint val="75000"/>
                  </a:schemeClr>
                </a:solidFill>
              </a:defRPr>
            </a:lvl5pPr>
            <a:lvl6pPr marL="3073756" indent="0" algn="ctr">
              <a:buNone/>
              <a:defRPr>
                <a:solidFill>
                  <a:schemeClr val="tx1">
                    <a:tint val="75000"/>
                  </a:schemeClr>
                </a:solidFill>
              </a:defRPr>
            </a:lvl6pPr>
            <a:lvl7pPr marL="3688507" indent="0" algn="ctr">
              <a:buNone/>
              <a:defRPr>
                <a:solidFill>
                  <a:schemeClr val="tx1">
                    <a:tint val="75000"/>
                  </a:schemeClr>
                </a:solidFill>
              </a:defRPr>
            </a:lvl7pPr>
            <a:lvl8pPr marL="4303258" indent="0" algn="ctr">
              <a:buNone/>
              <a:defRPr>
                <a:solidFill>
                  <a:schemeClr val="tx1">
                    <a:tint val="75000"/>
                  </a:schemeClr>
                </a:solidFill>
              </a:defRPr>
            </a:lvl8pPr>
            <a:lvl9pPr marL="4918009"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E916DE2A-52CF-B048-89B3-A4767B09122D}" type="datetimeFigureOut">
              <a:rPr lang="es-ES" smtClean="0"/>
              <a:t>14/1/20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105794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916DE2A-52CF-B048-89B3-A4767B09122D}" type="datetimeFigureOut">
              <a:rPr lang="es-ES" smtClean="0"/>
              <a:t>14/1/20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38499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274640"/>
            <a:ext cx="2742486"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441" y="274640"/>
            <a:ext cx="802431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916DE2A-52CF-B048-89B3-A4767B09122D}" type="datetimeFigureOut">
              <a:rPr lang="es-ES" smtClean="0"/>
              <a:t>14/1/20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177683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726" y="2773681"/>
            <a:ext cx="11105374"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726" y="1066801"/>
            <a:ext cx="11105374"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726" y="1966784"/>
            <a:ext cx="11105374"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1727" y="0"/>
            <a:ext cx="2708627" cy="177800"/>
          </a:xfrm>
          <a:prstGeom prst="rect">
            <a:avLst/>
          </a:prstGeom>
        </p:spPr>
      </p:pic>
    </p:spTree>
    <p:extLst>
      <p:ext uri="{BB962C8B-B14F-4D97-AF65-F5344CB8AC3E}">
        <p14:creationId xmlns:p14="http://schemas.microsoft.com/office/powerpoint/2010/main" val="126755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8526" y="3035300"/>
            <a:ext cx="7008573"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8525" y="1066801"/>
            <a:ext cx="7008574"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8525" y="2184400"/>
            <a:ext cx="7008574"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1727" y="0"/>
            <a:ext cx="2708627" cy="177800"/>
          </a:xfrm>
          <a:prstGeom prst="rect">
            <a:avLst/>
          </a:prstGeom>
        </p:spPr>
      </p:pic>
    </p:spTree>
    <p:extLst>
      <p:ext uri="{BB962C8B-B14F-4D97-AF65-F5344CB8AC3E}">
        <p14:creationId xmlns:p14="http://schemas.microsoft.com/office/powerpoint/2010/main" val="71433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Marcador de texto 2"/>
          <p:cNvSpPr>
            <a:spLocks noGrp="1"/>
          </p:cNvSpPr>
          <p:nvPr>
            <p:ph idx="16" hasCustomPrompt="1"/>
          </p:nvPr>
        </p:nvSpPr>
        <p:spPr>
          <a:xfrm>
            <a:off x="545956" y="2773681"/>
            <a:ext cx="5386321" cy="2032001"/>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Imagen, gráfico, tabla, organigrama, multimedia.  </a:t>
            </a:r>
          </a:p>
        </p:txBody>
      </p:sp>
      <p:sp>
        <p:nvSpPr>
          <p:cNvPr id="11" name="Marcador de texto 2"/>
          <p:cNvSpPr>
            <a:spLocks noGrp="1"/>
          </p:cNvSpPr>
          <p:nvPr>
            <p:ph idx="15" hasCustomPrompt="1"/>
          </p:nvPr>
        </p:nvSpPr>
        <p:spPr>
          <a:xfrm>
            <a:off x="545957" y="4953000"/>
            <a:ext cx="5386321" cy="13189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a:t>
            </a:r>
          </a:p>
          <a:p>
            <a:pPr lvl="0"/>
            <a:r>
              <a:rPr lang="es-ES_tradnl" dirty="0"/>
              <a:t> </a:t>
            </a:r>
          </a:p>
        </p:txBody>
      </p:sp>
      <p:sp>
        <p:nvSpPr>
          <p:cNvPr id="12" name="Marcador de texto 2"/>
          <p:cNvSpPr>
            <a:spLocks noGrp="1"/>
          </p:cNvSpPr>
          <p:nvPr>
            <p:ph idx="17" hasCustomPrompt="1"/>
          </p:nvPr>
        </p:nvSpPr>
        <p:spPr>
          <a:xfrm>
            <a:off x="6260778" y="2773681"/>
            <a:ext cx="5386321" cy="2032001"/>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Imagen, gráfico, tabla, organigrama, multimedia.  </a:t>
            </a:r>
          </a:p>
        </p:txBody>
      </p:sp>
      <p:sp>
        <p:nvSpPr>
          <p:cNvPr id="13" name="Marcador de texto 2"/>
          <p:cNvSpPr>
            <a:spLocks noGrp="1"/>
          </p:cNvSpPr>
          <p:nvPr>
            <p:ph idx="18" hasCustomPrompt="1"/>
          </p:nvPr>
        </p:nvSpPr>
        <p:spPr>
          <a:xfrm>
            <a:off x="6260778" y="4953000"/>
            <a:ext cx="5386321" cy="13189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14" name="Marcador de contenido 12"/>
          <p:cNvSpPr>
            <a:spLocks noGrp="1"/>
          </p:cNvSpPr>
          <p:nvPr>
            <p:ph sz="quarter" idx="12" hasCustomPrompt="1"/>
          </p:nvPr>
        </p:nvSpPr>
        <p:spPr>
          <a:xfrm>
            <a:off x="541726" y="1066801"/>
            <a:ext cx="11105374"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15" name="Marcador de contenido 12"/>
          <p:cNvSpPr>
            <a:spLocks noGrp="1"/>
          </p:cNvSpPr>
          <p:nvPr>
            <p:ph sz="quarter" idx="13" hasCustomPrompt="1"/>
          </p:nvPr>
        </p:nvSpPr>
        <p:spPr>
          <a:xfrm>
            <a:off x="541726" y="1966784"/>
            <a:ext cx="11105374"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23" name="Picture 22"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1727" y="0"/>
            <a:ext cx="2708627" cy="177800"/>
          </a:xfrm>
          <a:prstGeom prst="rect">
            <a:avLst/>
          </a:prstGeom>
        </p:spPr>
      </p:pic>
    </p:spTree>
    <p:extLst>
      <p:ext uri="{BB962C8B-B14F-4D97-AF65-F5344CB8AC3E}">
        <p14:creationId xmlns:p14="http://schemas.microsoft.com/office/powerpoint/2010/main" val="278673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Marcador de texto 2"/>
          <p:cNvSpPr>
            <a:spLocks noGrp="1"/>
          </p:cNvSpPr>
          <p:nvPr>
            <p:ph idx="16" hasCustomPrompt="1"/>
          </p:nvPr>
        </p:nvSpPr>
        <p:spPr>
          <a:xfrm>
            <a:off x="545956" y="2773681"/>
            <a:ext cx="5386321" cy="349831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Imagen, gráfico, tabla, organigrama, multimedia.  </a:t>
            </a:r>
          </a:p>
        </p:txBody>
      </p:sp>
      <p:sp>
        <p:nvSpPr>
          <p:cNvPr id="7" name="Marcador de texto 2"/>
          <p:cNvSpPr>
            <a:spLocks noGrp="1"/>
          </p:cNvSpPr>
          <p:nvPr>
            <p:ph idx="17" hasCustomPrompt="1"/>
          </p:nvPr>
        </p:nvSpPr>
        <p:spPr>
          <a:xfrm>
            <a:off x="6260778" y="2773681"/>
            <a:ext cx="5386321" cy="349831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Imagen, gráfico, tabla, organigrama, multimedia.  </a:t>
            </a:r>
          </a:p>
        </p:txBody>
      </p:sp>
      <p:sp>
        <p:nvSpPr>
          <p:cNvPr id="8" name="Marcador de contenido 12"/>
          <p:cNvSpPr>
            <a:spLocks noGrp="1"/>
          </p:cNvSpPr>
          <p:nvPr>
            <p:ph sz="quarter" idx="12" hasCustomPrompt="1"/>
          </p:nvPr>
        </p:nvSpPr>
        <p:spPr>
          <a:xfrm>
            <a:off x="541726" y="1066801"/>
            <a:ext cx="11105374"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pic>
        <p:nvPicPr>
          <p:cNvPr id="12" name="Picture 11"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1727" y="0"/>
            <a:ext cx="2708627" cy="177800"/>
          </a:xfrm>
          <a:prstGeom prst="rect">
            <a:avLst/>
          </a:prstGeom>
        </p:spPr>
      </p:pic>
      <p:sp>
        <p:nvSpPr>
          <p:cNvPr id="14" name="Marcador de contenido 12"/>
          <p:cNvSpPr>
            <a:spLocks noGrp="1"/>
          </p:cNvSpPr>
          <p:nvPr>
            <p:ph sz="quarter" idx="13" hasCustomPrompt="1"/>
          </p:nvPr>
        </p:nvSpPr>
        <p:spPr>
          <a:xfrm>
            <a:off x="541726" y="1966784"/>
            <a:ext cx="11105374"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Tree>
    <p:extLst>
      <p:ext uri="{BB962C8B-B14F-4D97-AF65-F5344CB8AC3E}">
        <p14:creationId xmlns:p14="http://schemas.microsoft.com/office/powerpoint/2010/main" val="146872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916DE2A-52CF-B048-89B3-A4767B09122D}" type="datetimeFigureOut">
              <a:rPr lang="es-ES" smtClean="0"/>
              <a:t>14/1/20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303903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2834" y="4406903"/>
            <a:ext cx="10360501" cy="1362074"/>
          </a:xfrm>
        </p:spPr>
        <p:txBody>
          <a:bodyPr anchor="t"/>
          <a:lstStyle>
            <a:lvl1pPr algn="l">
              <a:defRPr sz="5400" b="1" cap="all"/>
            </a:lvl1pPr>
          </a:lstStyle>
          <a:p>
            <a:r>
              <a:rPr lang="es-ES_tradnl"/>
              <a:t>Clic para editar título</a:t>
            </a:r>
            <a:endParaRPr lang="es-ES"/>
          </a:p>
        </p:txBody>
      </p:sp>
      <p:sp>
        <p:nvSpPr>
          <p:cNvPr id="3" name="Marcador de texto 2"/>
          <p:cNvSpPr>
            <a:spLocks noGrp="1"/>
          </p:cNvSpPr>
          <p:nvPr>
            <p:ph type="body" idx="1"/>
          </p:nvPr>
        </p:nvSpPr>
        <p:spPr>
          <a:xfrm>
            <a:off x="962834" y="2906714"/>
            <a:ext cx="10360501" cy="1500186"/>
          </a:xfrm>
        </p:spPr>
        <p:txBody>
          <a:bodyPr anchor="b"/>
          <a:lstStyle>
            <a:lvl1pPr marL="0" indent="0">
              <a:buNone/>
              <a:defRPr sz="2700">
                <a:solidFill>
                  <a:schemeClr val="tx1">
                    <a:tint val="75000"/>
                  </a:schemeClr>
                </a:solidFill>
              </a:defRPr>
            </a:lvl1pPr>
            <a:lvl2pPr marL="614751" indent="0">
              <a:buNone/>
              <a:defRPr sz="2400">
                <a:solidFill>
                  <a:schemeClr val="tx1">
                    <a:tint val="75000"/>
                  </a:schemeClr>
                </a:solidFill>
              </a:defRPr>
            </a:lvl2pPr>
            <a:lvl3pPr marL="1229502" indent="0">
              <a:buNone/>
              <a:defRPr sz="2200">
                <a:solidFill>
                  <a:schemeClr val="tx1">
                    <a:tint val="75000"/>
                  </a:schemeClr>
                </a:solidFill>
              </a:defRPr>
            </a:lvl3pPr>
            <a:lvl4pPr marL="1844253" indent="0">
              <a:buNone/>
              <a:defRPr sz="1900">
                <a:solidFill>
                  <a:schemeClr val="tx1">
                    <a:tint val="75000"/>
                  </a:schemeClr>
                </a:solidFill>
              </a:defRPr>
            </a:lvl4pPr>
            <a:lvl5pPr marL="2459004" indent="0">
              <a:buNone/>
              <a:defRPr sz="1900">
                <a:solidFill>
                  <a:schemeClr val="tx1">
                    <a:tint val="75000"/>
                  </a:schemeClr>
                </a:solidFill>
              </a:defRPr>
            </a:lvl5pPr>
            <a:lvl6pPr marL="3073756" indent="0">
              <a:buNone/>
              <a:defRPr sz="1900">
                <a:solidFill>
                  <a:schemeClr val="tx1">
                    <a:tint val="75000"/>
                  </a:schemeClr>
                </a:solidFill>
              </a:defRPr>
            </a:lvl6pPr>
            <a:lvl7pPr marL="3688507" indent="0">
              <a:buNone/>
              <a:defRPr sz="1900">
                <a:solidFill>
                  <a:schemeClr val="tx1">
                    <a:tint val="75000"/>
                  </a:schemeClr>
                </a:solidFill>
              </a:defRPr>
            </a:lvl7pPr>
            <a:lvl8pPr marL="4303258" indent="0">
              <a:buNone/>
              <a:defRPr sz="1900">
                <a:solidFill>
                  <a:schemeClr val="tx1">
                    <a:tint val="75000"/>
                  </a:schemeClr>
                </a:solidFill>
              </a:defRPr>
            </a:lvl8pPr>
            <a:lvl9pPr marL="4918009" indent="0">
              <a:buNone/>
              <a:defRPr sz="19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E916DE2A-52CF-B048-89B3-A4767B09122D}" type="datetimeFigureOut">
              <a:rPr lang="es-ES" smtClean="0"/>
              <a:t>14/1/20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65611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441" y="1600202"/>
            <a:ext cx="5383398"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5986" y="1600202"/>
            <a:ext cx="5383398"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E916DE2A-52CF-B048-89B3-A4767B09122D}" type="datetimeFigureOut">
              <a:rPr lang="es-ES" smtClean="0"/>
              <a:t>14/1/20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419815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441" y="1535114"/>
            <a:ext cx="5385514" cy="639762"/>
          </a:xfrm>
        </p:spPr>
        <p:txBody>
          <a:bodyPr anchor="b"/>
          <a:lstStyle>
            <a:lvl1pPr marL="0" indent="0">
              <a:buNone/>
              <a:defRPr sz="3200" b="1"/>
            </a:lvl1pPr>
            <a:lvl2pPr marL="614751" indent="0">
              <a:buNone/>
              <a:defRPr sz="2700" b="1"/>
            </a:lvl2pPr>
            <a:lvl3pPr marL="1229502" indent="0">
              <a:buNone/>
              <a:defRPr sz="2400" b="1"/>
            </a:lvl3pPr>
            <a:lvl4pPr marL="1844253" indent="0">
              <a:buNone/>
              <a:defRPr sz="2200" b="1"/>
            </a:lvl4pPr>
            <a:lvl5pPr marL="2459004" indent="0">
              <a:buNone/>
              <a:defRPr sz="2200" b="1"/>
            </a:lvl5pPr>
            <a:lvl6pPr marL="3073756" indent="0">
              <a:buNone/>
              <a:defRPr sz="2200" b="1"/>
            </a:lvl6pPr>
            <a:lvl7pPr marL="3688507" indent="0">
              <a:buNone/>
              <a:defRPr sz="2200" b="1"/>
            </a:lvl7pPr>
            <a:lvl8pPr marL="4303258" indent="0">
              <a:buNone/>
              <a:defRPr sz="2200" b="1"/>
            </a:lvl8pPr>
            <a:lvl9pPr marL="4918009" indent="0">
              <a:buNone/>
              <a:defRPr sz="22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1756" y="1535114"/>
            <a:ext cx="5387630" cy="639762"/>
          </a:xfrm>
        </p:spPr>
        <p:txBody>
          <a:bodyPr anchor="b"/>
          <a:lstStyle>
            <a:lvl1pPr marL="0" indent="0">
              <a:buNone/>
              <a:defRPr sz="3200" b="1"/>
            </a:lvl1pPr>
            <a:lvl2pPr marL="614751" indent="0">
              <a:buNone/>
              <a:defRPr sz="2700" b="1"/>
            </a:lvl2pPr>
            <a:lvl3pPr marL="1229502" indent="0">
              <a:buNone/>
              <a:defRPr sz="2400" b="1"/>
            </a:lvl3pPr>
            <a:lvl4pPr marL="1844253" indent="0">
              <a:buNone/>
              <a:defRPr sz="2200" b="1"/>
            </a:lvl4pPr>
            <a:lvl5pPr marL="2459004" indent="0">
              <a:buNone/>
              <a:defRPr sz="2200" b="1"/>
            </a:lvl5pPr>
            <a:lvl6pPr marL="3073756" indent="0">
              <a:buNone/>
              <a:defRPr sz="2200" b="1"/>
            </a:lvl6pPr>
            <a:lvl7pPr marL="3688507" indent="0">
              <a:buNone/>
              <a:defRPr sz="2200" b="1"/>
            </a:lvl7pPr>
            <a:lvl8pPr marL="4303258" indent="0">
              <a:buNone/>
              <a:defRPr sz="2200" b="1"/>
            </a:lvl8pPr>
            <a:lvl9pPr marL="4918009" indent="0">
              <a:buNone/>
              <a:defRPr sz="22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E916DE2A-52CF-B048-89B3-A4767B09122D}" type="datetimeFigureOut">
              <a:rPr lang="es-ES" smtClean="0"/>
              <a:t>14/1/20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35948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E916DE2A-52CF-B048-89B3-A4767B09122D}" type="datetimeFigureOut">
              <a:rPr lang="es-ES" smtClean="0"/>
              <a:t>14/1/20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107614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916DE2A-52CF-B048-89B3-A4767B09122D}" type="datetimeFigureOut">
              <a:rPr lang="es-ES" smtClean="0"/>
              <a:t>14/1/20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70054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444" y="273049"/>
            <a:ext cx="4010039" cy="1162051"/>
          </a:xfrm>
        </p:spPr>
        <p:txBody>
          <a:bodyPr anchor="b"/>
          <a:lstStyle>
            <a:lvl1pPr algn="l">
              <a:defRPr sz="2700" b="1"/>
            </a:lvl1pPr>
          </a:lstStyle>
          <a:p>
            <a:r>
              <a:rPr lang="es-ES_tradnl"/>
              <a:t>Clic para editar título</a:t>
            </a:r>
            <a:endParaRPr lang="es-ES"/>
          </a:p>
        </p:txBody>
      </p:sp>
      <p:sp>
        <p:nvSpPr>
          <p:cNvPr id="3" name="Marcador de contenido 2"/>
          <p:cNvSpPr>
            <a:spLocks noGrp="1"/>
          </p:cNvSpPr>
          <p:nvPr>
            <p:ph idx="1"/>
          </p:nvPr>
        </p:nvSpPr>
        <p:spPr>
          <a:xfrm>
            <a:off x="4765492" y="273051"/>
            <a:ext cx="6813892" cy="5853114"/>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444" y="1435102"/>
            <a:ext cx="4010039" cy="4691063"/>
          </a:xfrm>
        </p:spPr>
        <p:txBody>
          <a:bodyPr/>
          <a:lstStyle>
            <a:lvl1pPr marL="0" indent="0">
              <a:buNone/>
              <a:defRPr sz="1900"/>
            </a:lvl1pPr>
            <a:lvl2pPr marL="614751" indent="0">
              <a:buNone/>
              <a:defRPr sz="1600"/>
            </a:lvl2pPr>
            <a:lvl3pPr marL="1229502" indent="0">
              <a:buNone/>
              <a:defRPr sz="1300"/>
            </a:lvl3pPr>
            <a:lvl4pPr marL="1844253" indent="0">
              <a:buNone/>
              <a:defRPr sz="1200"/>
            </a:lvl4pPr>
            <a:lvl5pPr marL="2459004" indent="0">
              <a:buNone/>
              <a:defRPr sz="1200"/>
            </a:lvl5pPr>
            <a:lvl6pPr marL="3073756" indent="0">
              <a:buNone/>
              <a:defRPr sz="1200"/>
            </a:lvl6pPr>
            <a:lvl7pPr marL="3688507" indent="0">
              <a:buNone/>
              <a:defRPr sz="1200"/>
            </a:lvl7pPr>
            <a:lvl8pPr marL="4303258" indent="0">
              <a:buNone/>
              <a:defRPr sz="1200"/>
            </a:lvl8pPr>
            <a:lvl9pPr marL="4918009"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916DE2A-52CF-B048-89B3-A4767B09122D}" type="datetimeFigureOut">
              <a:rPr lang="es-ES" smtClean="0"/>
              <a:t>14/1/20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352806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096" y="4800600"/>
            <a:ext cx="7313295" cy="566738"/>
          </a:xfrm>
        </p:spPr>
        <p:txBody>
          <a:bodyPr anchor="b"/>
          <a:lstStyle>
            <a:lvl1pPr algn="l">
              <a:defRPr sz="2700" b="1"/>
            </a:lvl1pPr>
          </a:lstStyle>
          <a:p>
            <a:r>
              <a:rPr lang="es-ES_tradnl"/>
              <a:t>Clic para editar título</a:t>
            </a:r>
            <a:endParaRPr lang="es-ES"/>
          </a:p>
        </p:txBody>
      </p:sp>
      <p:sp>
        <p:nvSpPr>
          <p:cNvPr id="3" name="Marcador de posición de imagen 2"/>
          <p:cNvSpPr>
            <a:spLocks noGrp="1"/>
          </p:cNvSpPr>
          <p:nvPr>
            <p:ph type="pic" idx="1"/>
          </p:nvPr>
        </p:nvSpPr>
        <p:spPr>
          <a:xfrm>
            <a:off x="2389096" y="612775"/>
            <a:ext cx="7313295" cy="4114800"/>
          </a:xfrm>
        </p:spPr>
        <p:txBody>
          <a:bodyPr/>
          <a:lstStyle>
            <a:lvl1pPr marL="0" indent="0">
              <a:buNone/>
              <a:defRPr sz="4300"/>
            </a:lvl1pPr>
            <a:lvl2pPr marL="614751" indent="0">
              <a:buNone/>
              <a:defRPr sz="3800"/>
            </a:lvl2pPr>
            <a:lvl3pPr marL="1229502" indent="0">
              <a:buNone/>
              <a:defRPr sz="3200"/>
            </a:lvl3pPr>
            <a:lvl4pPr marL="1844253" indent="0">
              <a:buNone/>
              <a:defRPr sz="2700"/>
            </a:lvl4pPr>
            <a:lvl5pPr marL="2459004" indent="0">
              <a:buNone/>
              <a:defRPr sz="2700"/>
            </a:lvl5pPr>
            <a:lvl6pPr marL="3073756" indent="0">
              <a:buNone/>
              <a:defRPr sz="2700"/>
            </a:lvl6pPr>
            <a:lvl7pPr marL="3688507" indent="0">
              <a:buNone/>
              <a:defRPr sz="2700"/>
            </a:lvl7pPr>
            <a:lvl8pPr marL="4303258" indent="0">
              <a:buNone/>
              <a:defRPr sz="2700"/>
            </a:lvl8pPr>
            <a:lvl9pPr marL="4918009" indent="0">
              <a:buNone/>
              <a:defRPr sz="2700"/>
            </a:lvl9pPr>
          </a:lstStyle>
          <a:p>
            <a:endParaRPr lang="es-ES"/>
          </a:p>
        </p:txBody>
      </p:sp>
      <p:sp>
        <p:nvSpPr>
          <p:cNvPr id="4" name="Marcador de texto 3"/>
          <p:cNvSpPr>
            <a:spLocks noGrp="1"/>
          </p:cNvSpPr>
          <p:nvPr>
            <p:ph type="body" sz="half" idx="2"/>
          </p:nvPr>
        </p:nvSpPr>
        <p:spPr>
          <a:xfrm>
            <a:off x="2389096" y="5367339"/>
            <a:ext cx="7313295" cy="804863"/>
          </a:xfrm>
        </p:spPr>
        <p:txBody>
          <a:bodyPr/>
          <a:lstStyle>
            <a:lvl1pPr marL="0" indent="0">
              <a:buNone/>
              <a:defRPr sz="1900"/>
            </a:lvl1pPr>
            <a:lvl2pPr marL="614751" indent="0">
              <a:buNone/>
              <a:defRPr sz="1600"/>
            </a:lvl2pPr>
            <a:lvl3pPr marL="1229502" indent="0">
              <a:buNone/>
              <a:defRPr sz="1300"/>
            </a:lvl3pPr>
            <a:lvl4pPr marL="1844253" indent="0">
              <a:buNone/>
              <a:defRPr sz="1200"/>
            </a:lvl4pPr>
            <a:lvl5pPr marL="2459004" indent="0">
              <a:buNone/>
              <a:defRPr sz="1200"/>
            </a:lvl5pPr>
            <a:lvl6pPr marL="3073756" indent="0">
              <a:buNone/>
              <a:defRPr sz="1200"/>
            </a:lvl6pPr>
            <a:lvl7pPr marL="3688507" indent="0">
              <a:buNone/>
              <a:defRPr sz="1200"/>
            </a:lvl7pPr>
            <a:lvl8pPr marL="4303258" indent="0">
              <a:buNone/>
              <a:defRPr sz="1200"/>
            </a:lvl8pPr>
            <a:lvl9pPr marL="4918009"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916DE2A-52CF-B048-89B3-A4767B09122D}" type="datetimeFigureOut">
              <a:rPr lang="es-ES" smtClean="0"/>
              <a:t>14/1/20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125005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442" y="274639"/>
            <a:ext cx="10969943" cy="1143000"/>
          </a:xfrm>
          <a:prstGeom prst="rect">
            <a:avLst/>
          </a:prstGeom>
        </p:spPr>
        <p:txBody>
          <a:bodyPr vert="horz" lIns="122950" tIns="61475" rIns="122950" bIns="61475"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442" y="1600202"/>
            <a:ext cx="10969943" cy="4525963"/>
          </a:xfrm>
          <a:prstGeom prst="rect">
            <a:avLst/>
          </a:prstGeom>
        </p:spPr>
        <p:txBody>
          <a:bodyPr vert="horz" lIns="122950" tIns="61475" rIns="122950" bIns="61475"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441" y="6356351"/>
            <a:ext cx="2844059" cy="365125"/>
          </a:xfrm>
          <a:prstGeom prst="rect">
            <a:avLst/>
          </a:prstGeom>
        </p:spPr>
        <p:txBody>
          <a:bodyPr vert="horz" lIns="122950" tIns="61475" rIns="122950" bIns="61475" rtlCol="0" anchor="ctr"/>
          <a:lstStyle>
            <a:lvl1pPr algn="l">
              <a:defRPr sz="1600">
                <a:solidFill>
                  <a:schemeClr val="tx1">
                    <a:tint val="75000"/>
                  </a:schemeClr>
                </a:solidFill>
              </a:defRPr>
            </a:lvl1pPr>
          </a:lstStyle>
          <a:p>
            <a:fld id="{E916DE2A-52CF-B048-89B3-A4767B09122D}" type="datetimeFigureOut">
              <a:rPr lang="es-ES" smtClean="0"/>
              <a:t>14/1/20</a:t>
            </a:fld>
            <a:endParaRPr lang="es-ES"/>
          </a:p>
        </p:txBody>
      </p:sp>
      <p:sp>
        <p:nvSpPr>
          <p:cNvPr id="5" name="Marcador de pie de página 4"/>
          <p:cNvSpPr>
            <a:spLocks noGrp="1"/>
          </p:cNvSpPr>
          <p:nvPr>
            <p:ph type="ftr" sz="quarter" idx="3"/>
          </p:nvPr>
        </p:nvSpPr>
        <p:spPr>
          <a:xfrm>
            <a:off x="4164516" y="6356351"/>
            <a:ext cx="3859795" cy="365125"/>
          </a:xfrm>
          <a:prstGeom prst="rect">
            <a:avLst/>
          </a:prstGeom>
        </p:spPr>
        <p:txBody>
          <a:bodyPr vert="horz" lIns="122950" tIns="61475" rIns="122950" bIns="61475" rtlCol="0" anchor="ctr"/>
          <a:lstStyle>
            <a:lvl1pPr algn="ctr">
              <a:defRPr sz="16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5326" y="6356351"/>
            <a:ext cx="2844059" cy="365125"/>
          </a:xfrm>
          <a:prstGeom prst="rect">
            <a:avLst/>
          </a:prstGeom>
        </p:spPr>
        <p:txBody>
          <a:bodyPr vert="horz" lIns="122950" tIns="61475" rIns="122950" bIns="61475" rtlCol="0" anchor="ctr"/>
          <a:lstStyle>
            <a:lvl1pPr algn="r">
              <a:defRPr sz="1600">
                <a:solidFill>
                  <a:schemeClr val="tx1">
                    <a:tint val="75000"/>
                  </a:schemeClr>
                </a:solidFill>
              </a:defRPr>
            </a:lvl1pPr>
          </a:lstStyle>
          <a:p>
            <a:fld id="{339DE33B-29C3-A64D-9297-00A5A1600F58}" type="slidenum">
              <a:rPr lang="es-ES" smtClean="0"/>
              <a:t>‹Nº›</a:t>
            </a:fld>
            <a:endParaRPr lang="es-ES"/>
          </a:p>
        </p:txBody>
      </p:sp>
    </p:spTree>
    <p:extLst>
      <p:ext uri="{BB962C8B-B14F-4D97-AF65-F5344CB8AC3E}">
        <p14:creationId xmlns:p14="http://schemas.microsoft.com/office/powerpoint/2010/main" val="225343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614751" rtl="0" eaLnBrk="1" latinLnBrk="0" hangingPunct="1">
        <a:spcBef>
          <a:spcPct val="0"/>
        </a:spcBef>
        <a:buNone/>
        <a:defRPr sz="5900" kern="1200">
          <a:solidFill>
            <a:schemeClr val="tx1"/>
          </a:solidFill>
          <a:latin typeface="+mj-lt"/>
          <a:ea typeface="+mj-ea"/>
          <a:cs typeface="+mj-cs"/>
        </a:defRPr>
      </a:lvl1pPr>
    </p:titleStyle>
    <p:body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s-ES"/>
      </a:defPPr>
      <a:lvl1pPr marL="0" algn="l" defTabSz="614751" rtl="0" eaLnBrk="1" latinLnBrk="0" hangingPunct="1">
        <a:defRPr sz="2400" kern="1200">
          <a:solidFill>
            <a:schemeClr val="tx1"/>
          </a:solidFill>
          <a:latin typeface="+mn-lt"/>
          <a:ea typeface="+mn-ea"/>
          <a:cs typeface="+mn-cs"/>
        </a:defRPr>
      </a:lvl1pPr>
      <a:lvl2pPr marL="614751" algn="l" defTabSz="614751" rtl="0" eaLnBrk="1" latinLnBrk="0" hangingPunct="1">
        <a:defRPr sz="2400" kern="1200">
          <a:solidFill>
            <a:schemeClr val="tx1"/>
          </a:solidFill>
          <a:latin typeface="+mn-lt"/>
          <a:ea typeface="+mn-ea"/>
          <a:cs typeface="+mn-cs"/>
        </a:defRPr>
      </a:lvl2pPr>
      <a:lvl3pPr marL="1229502" algn="l" defTabSz="614751" rtl="0" eaLnBrk="1" latinLnBrk="0" hangingPunct="1">
        <a:defRPr sz="2400" kern="1200">
          <a:solidFill>
            <a:schemeClr val="tx1"/>
          </a:solidFill>
          <a:latin typeface="+mn-lt"/>
          <a:ea typeface="+mn-ea"/>
          <a:cs typeface="+mn-cs"/>
        </a:defRPr>
      </a:lvl3pPr>
      <a:lvl4pPr marL="1844253" algn="l" defTabSz="614751" rtl="0" eaLnBrk="1" latinLnBrk="0" hangingPunct="1">
        <a:defRPr sz="2400" kern="1200">
          <a:solidFill>
            <a:schemeClr val="tx1"/>
          </a:solidFill>
          <a:latin typeface="+mn-lt"/>
          <a:ea typeface="+mn-ea"/>
          <a:cs typeface="+mn-cs"/>
        </a:defRPr>
      </a:lvl4pPr>
      <a:lvl5pPr marL="2459004" algn="l" defTabSz="614751" rtl="0" eaLnBrk="1" latinLnBrk="0" hangingPunct="1">
        <a:defRPr sz="2400" kern="1200">
          <a:solidFill>
            <a:schemeClr val="tx1"/>
          </a:solidFill>
          <a:latin typeface="+mn-lt"/>
          <a:ea typeface="+mn-ea"/>
          <a:cs typeface="+mn-cs"/>
        </a:defRPr>
      </a:lvl5pPr>
      <a:lvl6pPr marL="3073756" algn="l" defTabSz="614751" rtl="0" eaLnBrk="1" latinLnBrk="0" hangingPunct="1">
        <a:defRPr sz="2400" kern="1200">
          <a:solidFill>
            <a:schemeClr val="tx1"/>
          </a:solidFill>
          <a:latin typeface="+mn-lt"/>
          <a:ea typeface="+mn-ea"/>
          <a:cs typeface="+mn-cs"/>
        </a:defRPr>
      </a:lvl6pPr>
      <a:lvl7pPr marL="3688507" algn="l" defTabSz="614751" rtl="0" eaLnBrk="1" latinLnBrk="0" hangingPunct="1">
        <a:defRPr sz="2400" kern="1200">
          <a:solidFill>
            <a:schemeClr val="tx1"/>
          </a:solidFill>
          <a:latin typeface="+mn-lt"/>
          <a:ea typeface="+mn-ea"/>
          <a:cs typeface="+mn-cs"/>
        </a:defRPr>
      </a:lvl7pPr>
      <a:lvl8pPr marL="4303258" algn="l" defTabSz="614751" rtl="0" eaLnBrk="1" latinLnBrk="0" hangingPunct="1">
        <a:defRPr sz="2400" kern="1200">
          <a:solidFill>
            <a:schemeClr val="tx1"/>
          </a:solidFill>
          <a:latin typeface="+mn-lt"/>
          <a:ea typeface="+mn-ea"/>
          <a:cs typeface="+mn-cs"/>
        </a:defRPr>
      </a:lvl8pPr>
      <a:lvl9pPr marL="4918009" algn="l" defTabSz="61475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auth.conicyt.cl/"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614A0-BBD1-4F3C-8D95-1B587EAE794C}"/>
              </a:ext>
            </a:extLst>
          </p:cNvPr>
          <p:cNvSpPr>
            <a:spLocks noGrp="1"/>
          </p:cNvSpPr>
          <p:nvPr>
            <p:ph type="title"/>
          </p:nvPr>
        </p:nvSpPr>
        <p:spPr/>
        <p:txBody>
          <a:bodyPr/>
          <a:lstStyle/>
          <a:p>
            <a:r>
              <a:rPr lang="es-ES" dirty="0"/>
              <a:t>Favor conectarse al link</a:t>
            </a:r>
            <a:endParaRPr lang="es-CL" dirty="0"/>
          </a:p>
        </p:txBody>
      </p:sp>
      <p:sp>
        <p:nvSpPr>
          <p:cNvPr id="4" name="Rectangle 1">
            <a:extLst>
              <a:ext uri="{FF2B5EF4-FFF2-40B4-BE49-F238E27FC236}">
                <a16:creationId xmlns:a16="http://schemas.microsoft.com/office/drawing/2014/main" id="{49FFDD0B-654C-4129-9B0B-C071B186F68D}"/>
              </a:ext>
            </a:extLst>
          </p:cNvPr>
          <p:cNvSpPr>
            <a:spLocks noGrp="1" noChangeArrowheads="1"/>
          </p:cNvSpPr>
          <p:nvPr>
            <p:ph idx="1"/>
          </p:nvPr>
        </p:nvSpPr>
        <p:spPr bwMode="auto">
          <a:xfrm>
            <a:off x="609442" y="1877359"/>
            <a:ext cx="10969943" cy="397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99829" rIns="91440"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6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https://youtu.be/hFNOqZPGyRk</a:t>
            </a:r>
            <a:r>
              <a:rPr kumimoji="0" lang="es-CL" altLang="es-CL" sz="4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endParaRPr kumimoji="0" lang="es-CL" altLang="es-CL"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3600" b="0" i="0" u="none" strike="noStrike" cap="none" normalizeH="0" baseline="0" dirty="0">
                <a:ln>
                  <a:noFill/>
                </a:ln>
                <a:solidFill>
                  <a:srgbClr val="4E586A"/>
                </a:solidFill>
                <a:effectLst/>
                <a:latin typeface="Segoe UI" panose="020B0502040204020203" pitchFamily="34" charset="0"/>
                <a:cs typeface="Segoe UI" panose="020B0502040204020203" pitchFamily="34" charset="0"/>
              </a:rPr>
              <a:t> </a:t>
            </a:r>
            <a:endParaRPr kumimoji="0" lang="es-CL" altLang="es-CL"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4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s-ES" altLang="es-CL" sz="8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482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1162A4-BEBD-4F68-9688-67341E8D525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632" t="-131" r="-632" b="-131"/>
          <a:stretch>
            <a:fillRect/>
          </a:stretch>
        </p:blipFill>
        <p:spPr bwMode="auto">
          <a:xfrm>
            <a:off x="0" y="0"/>
            <a:ext cx="3836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9">
            <a:extLst>
              <a:ext uri="{FF2B5EF4-FFF2-40B4-BE49-F238E27FC236}">
                <a16:creationId xmlns:a16="http://schemas.microsoft.com/office/drawing/2014/main" id="{2E8289BF-E2ED-4941-8CAC-818CCD57D564}"/>
              </a:ext>
            </a:extLst>
          </p:cNvPr>
          <p:cNvSpPr>
            <a:spLocks noChangeArrowheads="1"/>
          </p:cNvSpPr>
          <p:nvPr/>
        </p:nvSpPr>
        <p:spPr bwMode="auto">
          <a:xfrm>
            <a:off x="4295775" y="333375"/>
            <a:ext cx="11280775" cy="1223963"/>
          </a:xfrm>
          <a:prstGeom prst="rect">
            <a:avLst/>
          </a:prstGeom>
          <a:noFill/>
          <a:ln>
            <a:noFill/>
          </a:ln>
        </p:spPr>
        <p:txBody>
          <a:bodyPr>
            <a:spAutoFit/>
          </a:bodyPr>
          <a:lstStyle/>
          <a:p>
            <a:pPr>
              <a:lnSpc>
                <a:spcPct val="80000"/>
              </a:lnSpc>
              <a:defRPr/>
            </a:pPr>
            <a:r>
              <a:rPr lang="es-CL" sz="2000" b="1" dirty="0">
                <a:solidFill>
                  <a:schemeClr val="accent1">
                    <a:lumMod val="75000"/>
                  </a:schemeClr>
                </a:solidFill>
                <a:latin typeface="Verdana"/>
                <a:cs typeface="Verdana"/>
              </a:rPr>
              <a:t>ENVEJECIMIENTO Y ADULTO MAYOR</a:t>
            </a:r>
          </a:p>
          <a:p>
            <a:pPr>
              <a:lnSpc>
                <a:spcPct val="80000"/>
              </a:lnSpc>
              <a:defRPr/>
            </a:pPr>
            <a:endParaRPr lang="es-CL" sz="2400" b="1" dirty="0">
              <a:solidFill>
                <a:schemeClr val="accent1">
                  <a:lumMod val="75000"/>
                </a:schemeClr>
              </a:solidFill>
              <a:latin typeface="Verdana"/>
              <a:cs typeface="Verdana"/>
            </a:endParaRPr>
          </a:p>
          <a:p>
            <a:pPr>
              <a:lnSpc>
                <a:spcPct val="80000"/>
              </a:lnSpc>
              <a:defRPr/>
            </a:pPr>
            <a:endParaRPr lang="es-CL" sz="2800" b="1" dirty="0">
              <a:solidFill>
                <a:schemeClr val="accent1">
                  <a:lumMod val="75000"/>
                </a:schemeClr>
              </a:solidFill>
              <a:latin typeface="Verdana" charset="0"/>
              <a:ea typeface="ＭＳ Ｐゴシック" charset="0"/>
              <a:cs typeface="ＭＳ Ｐゴシック" panose="020B0600070205080204" pitchFamily="34" charset="-128"/>
            </a:endParaRPr>
          </a:p>
          <a:p>
            <a:pPr>
              <a:lnSpc>
                <a:spcPct val="80000"/>
              </a:lnSpc>
              <a:defRPr/>
            </a:pPr>
            <a:endParaRPr lang="es-CL" sz="2000" dirty="0">
              <a:solidFill>
                <a:schemeClr val="accent1">
                  <a:lumMod val="75000"/>
                </a:schemeClr>
              </a:solidFill>
              <a:latin typeface="Verdana" charset="0"/>
              <a:ea typeface="ＭＳ Ｐゴシック" charset="0"/>
              <a:cs typeface="ＭＳ Ｐゴシック" panose="020B0600070205080204" pitchFamily="34" charset="-128"/>
            </a:endParaRPr>
          </a:p>
        </p:txBody>
      </p:sp>
      <p:grpSp>
        <p:nvGrpSpPr>
          <p:cNvPr id="7" name="Group 2">
            <a:extLst>
              <a:ext uri="{FF2B5EF4-FFF2-40B4-BE49-F238E27FC236}">
                <a16:creationId xmlns:a16="http://schemas.microsoft.com/office/drawing/2014/main" id="{475DFE2E-C677-4D95-BC14-822C70F2A914}"/>
              </a:ext>
            </a:extLst>
          </p:cNvPr>
          <p:cNvGrpSpPr>
            <a:grpSpLocks/>
          </p:cNvGrpSpPr>
          <p:nvPr/>
        </p:nvGrpSpPr>
        <p:grpSpPr bwMode="auto">
          <a:xfrm>
            <a:off x="3432175" y="1196975"/>
            <a:ext cx="8734425" cy="5438775"/>
            <a:chOff x="2808360" y="1221840"/>
            <a:chExt cx="8735400" cy="5438880"/>
          </a:xfrm>
        </p:grpSpPr>
        <p:sp>
          <p:nvSpPr>
            <p:cNvPr id="8" name="CustomShape 3">
              <a:extLst>
                <a:ext uri="{FF2B5EF4-FFF2-40B4-BE49-F238E27FC236}">
                  <a16:creationId xmlns:a16="http://schemas.microsoft.com/office/drawing/2014/main" id="{3DAC7108-BBFE-4CA1-B4A7-4336919F59CD}"/>
                </a:ext>
              </a:extLst>
            </p:cNvPr>
            <p:cNvSpPr/>
            <p:nvPr/>
          </p:nvSpPr>
          <p:spPr>
            <a:xfrm>
              <a:off x="2808360" y="1221840"/>
              <a:ext cx="8735400" cy="1270025"/>
            </a:xfrm>
            <a:prstGeom prst="roundRect">
              <a:avLst>
                <a:gd name="adj" fmla="val 16667"/>
              </a:avLst>
            </a:prstGeom>
            <a:solidFill>
              <a:srgbClr val="55C3CF"/>
            </a:solidFill>
            <a:ln>
              <a:noFill/>
            </a:ln>
          </p:spPr>
          <p:style>
            <a:lnRef idx="2">
              <a:scrgbClr r="0" g="0" b="0"/>
            </a:lnRef>
            <a:fillRef idx="0">
              <a:scrgbClr r="0" g="0" b="0"/>
            </a:fillRef>
            <a:effectRef idx="0">
              <a:scrgbClr r="0" g="0" b="0"/>
            </a:effectRef>
            <a:fontRef idx="minor"/>
          </p:style>
          <p:txBody>
            <a:bodyPr lIns="130680" tIns="130680" rIns="68760" bIns="131040" anchor="ctr"/>
            <a:lstStyle/>
            <a:p>
              <a:pPr algn="just">
                <a:lnSpc>
                  <a:spcPct val="90000"/>
                </a:lnSpc>
                <a:spcAft>
                  <a:spcPts val="629"/>
                </a:spcAft>
                <a:defRPr/>
              </a:pPr>
              <a:r>
                <a:rPr lang="es-CL" sz="1800" spc="-1" dirty="0">
                  <a:solidFill>
                    <a:srgbClr val="FFFFFF"/>
                  </a:solidFill>
                  <a:latin typeface="Verdana"/>
                </a:rPr>
                <a:t>a. Investigación científica y </a:t>
              </a:r>
              <a:r>
                <a:rPr lang="es-CL" sz="1800" spc="-1" dirty="0" err="1">
                  <a:solidFill>
                    <a:srgbClr val="FFFFFF"/>
                  </a:solidFill>
                  <a:latin typeface="Verdana"/>
                </a:rPr>
                <a:t>transdisciplinaria</a:t>
              </a:r>
              <a:r>
                <a:rPr lang="es-CL" sz="1800" spc="-1" dirty="0">
                  <a:solidFill>
                    <a:srgbClr val="FFFFFF"/>
                  </a:solidFill>
                  <a:latin typeface="Verdana"/>
                </a:rPr>
                <a:t> sobre envejecimiento poblacional en Chile, que contribuyan al perfeccionamiento de las políticas públicas. Desde el aspecto sanitario, ético, jurídico, psicológico, social, habitacional y/o económico </a:t>
              </a:r>
              <a:endParaRPr lang="es-CL" sz="1800" spc="-1" dirty="0">
                <a:latin typeface="Arial"/>
              </a:endParaRPr>
            </a:p>
          </p:txBody>
        </p:sp>
        <p:sp>
          <p:nvSpPr>
            <p:cNvPr id="9" name="CustomShape 4">
              <a:extLst>
                <a:ext uri="{FF2B5EF4-FFF2-40B4-BE49-F238E27FC236}">
                  <a16:creationId xmlns:a16="http://schemas.microsoft.com/office/drawing/2014/main" id="{59098D9A-5BCF-4B85-AF5F-8275516180C8}"/>
                </a:ext>
              </a:extLst>
            </p:cNvPr>
            <p:cNvSpPr/>
            <p:nvPr/>
          </p:nvSpPr>
          <p:spPr>
            <a:xfrm>
              <a:off x="2808360" y="2610930"/>
              <a:ext cx="8735400" cy="1271612"/>
            </a:xfrm>
            <a:prstGeom prst="roundRect">
              <a:avLst>
                <a:gd name="adj" fmla="val 16667"/>
              </a:avLst>
            </a:prstGeom>
            <a:solidFill>
              <a:srgbClr val="55C3CF"/>
            </a:solidFill>
            <a:ln>
              <a:noFill/>
            </a:ln>
          </p:spPr>
          <p:style>
            <a:lnRef idx="2">
              <a:scrgbClr r="0" g="0" b="0"/>
            </a:lnRef>
            <a:fillRef idx="0">
              <a:scrgbClr r="0" g="0" b="0"/>
            </a:fillRef>
            <a:effectRef idx="0">
              <a:scrgbClr r="0" g="0" b="0"/>
            </a:effectRef>
            <a:fontRef idx="minor"/>
          </p:style>
          <p:txBody>
            <a:bodyPr lIns="130680" tIns="130680" rIns="68760" bIns="131040" anchor="ctr"/>
            <a:lstStyle/>
            <a:p>
              <a:pPr algn="just">
                <a:lnSpc>
                  <a:spcPct val="90000"/>
                </a:lnSpc>
                <a:spcAft>
                  <a:spcPts val="629"/>
                </a:spcAft>
                <a:defRPr/>
              </a:pPr>
              <a:r>
                <a:rPr lang="es-CL" sz="1800" spc="-1">
                  <a:solidFill>
                    <a:srgbClr val="FFFFFF"/>
                  </a:solidFill>
                  <a:latin typeface="Verdana"/>
                </a:rPr>
                <a:t>b. Tecnologías para la predicción y detección temprana de enfermedades en las personas mayores, desde una perspectiva de aplicación en políticas pública</a:t>
              </a:r>
              <a:endParaRPr lang="es-CL" sz="1800" spc="-1">
                <a:latin typeface="Arial"/>
              </a:endParaRPr>
            </a:p>
          </p:txBody>
        </p:sp>
        <p:sp>
          <p:nvSpPr>
            <p:cNvPr id="10" name="CustomShape 5">
              <a:extLst>
                <a:ext uri="{FF2B5EF4-FFF2-40B4-BE49-F238E27FC236}">
                  <a16:creationId xmlns:a16="http://schemas.microsoft.com/office/drawing/2014/main" id="{39DE0E7D-6B0C-4EA1-8020-EFB37DC7B3EE}"/>
                </a:ext>
              </a:extLst>
            </p:cNvPr>
            <p:cNvSpPr/>
            <p:nvPr/>
          </p:nvSpPr>
          <p:spPr>
            <a:xfrm>
              <a:off x="2808360" y="4000019"/>
              <a:ext cx="8735400" cy="1271613"/>
            </a:xfrm>
            <a:prstGeom prst="roundRect">
              <a:avLst>
                <a:gd name="adj" fmla="val 16667"/>
              </a:avLst>
            </a:prstGeom>
            <a:solidFill>
              <a:srgbClr val="55C3CF"/>
            </a:solidFill>
            <a:ln>
              <a:noFill/>
            </a:ln>
          </p:spPr>
          <p:style>
            <a:lnRef idx="2">
              <a:scrgbClr r="0" g="0" b="0"/>
            </a:lnRef>
            <a:fillRef idx="0">
              <a:scrgbClr r="0" g="0" b="0"/>
            </a:fillRef>
            <a:effectRef idx="0">
              <a:scrgbClr r="0" g="0" b="0"/>
            </a:effectRef>
            <a:fontRef idx="minor"/>
          </p:style>
          <p:txBody>
            <a:bodyPr lIns="130680" tIns="130680" rIns="68760" bIns="131040" anchor="ctr"/>
            <a:lstStyle/>
            <a:p>
              <a:pPr algn="just">
                <a:lnSpc>
                  <a:spcPct val="90000"/>
                </a:lnSpc>
                <a:spcAft>
                  <a:spcPts val="629"/>
                </a:spcAft>
                <a:defRPr/>
              </a:pPr>
              <a:r>
                <a:rPr lang="es-CL" sz="1800" spc="-1">
                  <a:solidFill>
                    <a:srgbClr val="FFFFFF"/>
                  </a:solidFill>
                  <a:latin typeface="Verdana"/>
                </a:rPr>
                <a:t>c. Tecnologías e Innovaciones para facilitar  y mejorar el cuidado de personas mayores dependientes o en situación de fragilidad</a:t>
              </a:r>
              <a:endParaRPr lang="es-CL" sz="1800" spc="-1">
                <a:latin typeface="Arial"/>
              </a:endParaRPr>
            </a:p>
          </p:txBody>
        </p:sp>
        <p:sp>
          <p:nvSpPr>
            <p:cNvPr id="11" name="CustomShape 6">
              <a:extLst>
                <a:ext uri="{FF2B5EF4-FFF2-40B4-BE49-F238E27FC236}">
                  <a16:creationId xmlns:a16="http://schemas.microsoft.com/office/drawing/2014/main" id="{A7CEA0F2-0022-470A-BC3C-F38F4F5E2621}"/>
                </a:ext>
              </a:extLst>
            </p:cNvPr>
            <p:cNvSpPr/>
            <p:nvPr/>
          </p:nvSpPr>
          <p:spPr>
            <a:xfrm>
              <a:off x="2808360" y="5390695"/>
              <a:ext cx="8735400" cy="1270025"/>
            </a:xfrm>
            <a:prstGeom prst="roundRect">
              <a:avLst>
                <a:gd name="adj" fmla="val 16667"/>
              </a:avLst>
            </a:prstGeom>
            <a:solidFill>
              <a:srgbClr val="55C3CF"/>
            </a:solidFill>
            <a:ln>
              <a:noFill/>
            </a:ln>
          </p:spPr>
          <p:style>
            <a:lnRef idx="2">
              <a:scrgbClr r="0" g="0" b="0"/>
            </a:lnRef>
            <a:fillRef idx="0">
              <a:scrgbClr r="0" g="0" b="0"/>
            </a:fillRef>
            <a:effectRef idx="0">
              <a:scrgbClr r="0" g="0" b="0"/>
            </a:effectRef>
            <a:fontRef idx="minor"/>
          </p:style>
          <p:txBody>
            <a:bodyPr lIns="130680" tIns="130680" rIns="68760" bIns="131040" anchor="ctr"/>
            <a:lstStyle/>
            <a:p>
              <a:pPr algn="just">
                <a:lnSpc>
                  <a:spcPct val="90000"/>
                </a:lnSpc>
                <a:spcAft>
                  <a:spcPts val="629"/>
                </a:spcAft>
                <a:defRPr/>
              </a:pPr>
              <a:r>
                <a:rPr lang="es-CL" sz="1800" spc="-1">
                  <a:solidFill>
                    <a:srgbClr val="FFFFFF"/>
                  </a:solidFill>
                  <a:latin typeface="Verdana"/>
                </a:rPr>
                <a:t>d. Tecnologías e Innovaciones que contribuyan a la movilidad de las personas mayores en la ciudad, facilitando su presencia y actividad en entornos amigables.</a:t>
              </a:r>
              <a:endParaRPr lang="es-CL" sz="1800" spc="-1">
                <a:latin typeface="Arial"/>
              </a:endParaRPr>
            </a:p>
          </p:txBody>
        </p:sp>
      </p:grpSp>
    </p:spTree>
    <p:extLst>
      <p:ext uri="{BB962C8B-B14F-4D97-AF65-F5344CB8AC3E}">
        <p14:creationId xmlns:p14="http://schemas.microsoft.com/office/powerpoint/2010/main" val="100807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Imagen 4">
            <a:extLst>
              <a:ext uri="{FF2B5EF4-FFF2-40B4-BE49-F238E27FC236}">
                <a16:creationId xmlns:a16="http://schemas.microsoft.com/office/drawing/2014/main" id="{88B1F6B8-41F8-4B9B-A084-3F226269308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071" t="-2744" r="-1071" b="-2744"/>
          <a:stretch>
            <a:fillRect/>
          </a:stretch>
        </p:blipFill>
        <p:spPr bwMode="auto">
          <a:xfrm>
            <a:off x="-12700" y="-242888"/>
            <a:ext cx="3368675" cy="739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9">
            <a:extLst>
              <a:ext uri="{FF2B5EF4-FFF2-40B4-BE49-F238E27FC236}">
                <a16:creationId xmlns:a16="http://schemas.microsoft.com/office/drawing/2014/main" id="{5CF5A197-2470-4694-B72F-0B2A78D24F15}"/>
              </a:ext>
            </a:extLst>
          </p:cNvPr>
          <p:cNvSpPr>
            <a:spLocks noChangeArrowheads="1"/>
          </p:cNvSpPr>
          <p:nvPr/>
        </p:nvSpPr>
        <p:spPr bwMode="auto">
          <a:xfrm>
            <a:off x="3792538" y="115888"/>
            <a:ext cx="11280775" cy="830262"/>
          </a:xfrm>
          <a:prstGeom prst="rect">
            <a:avLst/>
          </a:prstGeom>
          <a:noFill/>
          <a:ln>
            <a:noFill/>
          </a:ln>
        </p:spPr>
        <p:txBody>
          <a:bodyPr>
            <a:spAutoFit/>
          </a:bodyPr>
          <a:lstStyle/>
          <a:p>
            <a:pPr>
              <a:lnSpc>
                <a:spcPct val="80000"/>
              </a:lnSpc>
              <a:defRPr/>
            </a:pPr>
            <a:r>
              <a:rPr lang="es-CL"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REVOLUCIÓN TECNOLÓGICA</a:t>
            </a:r>
          </a:p>
          <a:p>
            <a:pPr>
              <a:lnSpc>
                <a:spcPct val="80000"/>
              </a:lnSpc>
              <a:defRPr/>
            </a:pPr>
            <a:endParaRPr lang="es-CL"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endParaRPr lang="es-CL"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2">
            <a:extLst>
              <a:ext uri="{FF2B5EF4-FFF2-40B4-BE49-F238E27FC236}">
                <a16:creationId xmlns:a16="http://schemas.microsoft.com/office/drawing/2014/main" id="{3B27F0E1-E085-4C0D-A185-86982A431044}"/>
              </a:ext>
            </a:extLst>
          </p:cNvPr>
          <p:cNvGrpSpPr>
            <a:grpSpLocks/>
          </p:cNvGrpSpPr>
          <p:nvPr/>
        </p:nvGrpSpPr>
        <p:grpSpPr bwMode="auto">
          <a:xfrm>
            <a:off x="3184525" y="895350"/>
            <a:ext cx="8888413" cy="5918200"/>
            <a:chOff x="3184200" y="739080"/>
            <a:chExt cx="8474040" cy="5918400"/>
          </a:xfrm>
        </p:grpSpPr>
        <p:sp>
          <p:nvSpPr>
            <p:cNvPr id="10" name="CustomShape 3">
              <a:extLst>
                <a:ext uri="{FF2B5EF4-FFF2-40B4-BE49-F238E27FC236}">
                  <a16:creationId xmlns:a16="http://schemas.microsoft.com/office/drawing/2014/main" id="{0D123C5D-2C8A-4196-A7AD-F9CB6C14C9F0}"/>
                </a:ext>
              </a:extLst>
            </p:cNvPr>
            <p:cNvSpPr/>
            <p:nvPr/>
          </p:nvSpPr>
          <p:spPr>
            <a:xfrm>
              <a:off x="3184200" y="739080"/>
              <a:ext cx="8474040" cy="1249405"/>
            </a:xfrm>
            <a:prstGeom prst="roundRect">
              <a:avLst>
                <a:gd name="adj" fmla="val 16667"/>
              </a:avLst>
            </a:prstGeom>
            <a:solidFill>
              <a:schemeClr val="bg1">
                <a:lumMod val="65000"/>
              </a:schemeClr>
            </a:solidFill>
            <a:ln>
              <a:noFill/>
            </a:ln>
          </p:spPr>
          <p:style>
            <a:lnRef idx="2">
              <a:scrgbClr r="0" g="0" b="0"/>
            </a:lnRef>
            <a:fillRef idx="0">
              <a:scrgbClr r="0" g="0" b="0"/>
            </a:fillRef>
            <a:effectRef idx="0">
              <a:scrgbClr r="0" g="0" b="0"/>
            </a:effectRef>
            <a:fontRef idx="minor"/>
          </p:style>
          <p:txBody>
            <a:bodyPr lIns="129960" tIns="129960" rIns="68760" bIns="129600" anchor="ctr"/>
            <a:lstStyle/>
            <a:p>
              <a:pPr algn="just">
                <a:lnSpc>
                  <a:spcPct val="90000"/>
                </a:lnSpc>
                <a:spcAft>
                  <a:spcPts val="629"/>
                </a:spcAft>
                <a:defRPr/>
              </a:pPr>
              <a:r>
                <a:rPr lang="es-CL" sz="1800" spc="-1" dirty="0">
                  <a:solidFill>
                    <a:srgbClr val="FFFFFF"/>
                  </a:solidFill>
                  <a:latin typeface="Verdana"/>
                </a:rPr>
                <a:t>a. I+D en ciencia de datos para la industria: Machine </a:t>
              </a:r>
              <a:r>
                <a:rPr lang="es-CL" sz="1800" spc="-1" dirty="0" err="1">
                  <a:solidFill>
                    <a:srgbClr val="FFFFFF"/>
                  </a:solidFill>
                  <a:latin typeface="Verdana"/>
                </a:rPr>
                <a:t>Learning</a:t>
              </a:r>
              <a:r>
                <a:rPr lang="es-CL" sz="1800" spc="-1" dirty="0">
                  <a:solidFill>
                    <a:srgbClr val="FFFFFF"/>
                  </a:solidFill>
                  <a:latin typeface="Verdana"/>
                </a:rPr>
                <a:t>, Inteligencia Artificial, robótica, seguridad y privacidad de los datos que aporten a mejorar la competitividad de la industria chilena</a:t>
              </a:r>
              <a:endParaRPr lang="es-CL" sz="1800" spc="-1" dirty="0">
                <a:latin typeface="Arial"/>
              </a:endParaRPr>
            </a:p>
          </p:txBody>
        </p:sp>
        <p:sp>
          <p:nvSpPr>
            <p:cNvPr id="11" name="CustomShape 4">
              <a:extLst>
                <a:ext uri="{FF2B5EF4-FFF2-40B4-BE49-F238E27FC236}">
                  <a16:creationId xmlns:a16="http://schemas.microsoft.com/office/drawing/2014/main" id="{DBAD56E5-762E-4291-823B-C15CEB2DE924}"/>
                </a:ext>
              </a:extLst>
            </p:cNvPr>
            <p:cNvSpPr/>
            <p:nvPr/>
          </p:nvSpPr>
          <p:spPr>
            <a:xfrm>
              <a:off x="3184200" y="2174228"/>
              <a:ext cx="8474040" cy="1036673"/>
            </a:xfrm>
            <a:prstGeom prst="roundRect">
              <a:avLst>
                <a:gd name="adj" fmla="val 16667"/>
              </a:avLst>
            </a:prstGeom>
            <a:solidFill>
              <a:schemeClr val="bg1">
                <a:lumMod val="65000"/>
              </a:schemeClr>
            </a:solidFill>
            <a:ln>
              <a:noFill/>
            </a:ln>
          </p:spPr>
          <p:style>
            <a:lnRef idx="2">
              <a:scrgbClr r="0" g="0" b="0"/>
            </a:lnRef>
            <a:fillRef idx="0">
              <a:scrgbClr r="0" g="0" b="0"/>
            </a:fillRef>
            <a:effectRef idx="0">
              <a:scrgbClr r="0" g="0" b="0"/>
            </a:effectRef>
            <a:fontRef idx="minor"/>
          </p:style>
          <p:txBody>
            <a:bodyPr lIns="119520" tIns="119520" rIns="68760" bIns="119160" anchor="ctr"/>
            <a:lstStyle/>
            <a:p>
              <a:pPr algn="just">
                <a:lnSpc>
                  <a:spcPct val="90000"/>
                </a:lnSpc>
                <a:spcAft>
                  <a:spcPts val="629"/>
                </a:spcAft>
                <a:defRPr/>
              </a:pPr>
              <a:r>
                <a:rPr lang="es-CL" sz="1800" spc="-1">
                  <a:solidFill>
                    <a:srgbClr val="FFFFFF"/>
                  </a:solidFill>
                  <a:latin typeface="Verdana"/>
                </a:rPr>
                <a:t>b. Investigación aplicada en tópicos estratégicos como Smart Mining, Smart Agro, e industria tecnológica solar</a:t>
              </a:r>
              <a:endParaRPr lang="es-CL" sz="1800" spc="-1">
                <a:latin typeface="Arial"/>
              </a:endParaRPr>
            </a:p>
          </p:txBody>
        </p:sp>
        <p:sp>
          <p:nvSpPr>
            <p:cNvPr id="12" name="CustomShape 5">
              <a:extLst>
                <a:ext uri="{FF2B5EF4-FFF2-40B4-BE49-F238E27FC236}">
                  <a16:creationId xmlns:a16="http://schemas.microsoft.com/office/drawing/2014/main" id="{7889D57A-83DE-404D-96AA-F451AE4069F0}"/>
                </a:ext>
              </a:extLst>
            </p:cNvPr>
            <p:cNvSpPr/>
            <p:nvPr/>
          </p:nvSpPr>
          <p:spPr>
            <a:xfrm>
              <a:off x="3184200" y="3395058"/>
              <a:ext cx="8474040" cy="1225591"/>
            </a:xfrm>
            <a:prstGeom prst="roundRect">
              <a:avLst>
                <a:gd name="adj" fmla="val 16667"/>
              </a:avLst>
            </a:prstGeom>
            <a:solidFill>
              <a:schemeClr val="bg1">
                <a:lumMod val="65000"/>
              </a:schemeClr>
            </a:solidFill>
            <a:ln>
              <a:noFill/>
            </a:ln>
          </p:spPr>
          <p:style>
            <a:lnRef idx="2">
              <a:scrgbClr r="0" g="0" b="0"/>
            </a:lnRef>
            <a:fillRef idx="0">
              <a:scrgbClr r="0" g="0" b="0"/>
            </a:fillRef>
            <a:effectRef idx="0">
              <a:scrgbClr r="0" g="0" b="0"/>
            </a:effectRef>
            <a:fontRef idx="minor"/>
          </p:style>
          <p:txBody>
            <a:bodyPr lIns="128520" tIns="128520" rIns="68760" bIns="128520" anchor="ctr"/>
            <a:lstStyle/>
            <a:p>
              <a:pPr algn="just">
                <a:lnSpc>
                  <a:spcPct val="90000"/>
                </a:lnSpc>
                <a:spcAft>
                  <a:spcPts val="629"/>
                </a:spcAft>
                <a:defRPr/>
              </a:pPr>
              <a:r>
                <a:rPr lang="es-CL" sz="1800" spc="-1">
                  <a:solidFill>
                    <a:srgbClr val="FFFFFF"/>
                  </a:solidFill>
                  <a:latin typeface="Verdana"/>
                </a:rPr>
                <a:t>c. Tecnologías que impulsen la digitalización e inclusión de todos los sectores de la sociedad (Adultos mayores, personas con capacidades diferentes, inclusión de la mujer, personas en territorios aislados u otros grupos humanos )</a:t>
              </a:r>
              <a:endParaRPr lang="es-CL" sz="1800" spc="-1">
                <a:latin typeface="Arial"/>
              </a:endParaRPr>
            </a:p>
          </p:txBody>
        </p:sp>
        <p:sp>
          <p:nvSpPr>
            <p:cNvPr id="16" name="CustomShape 6">
              <a:extLst>
                <a:ext uri="{FF2B5EF4-FFF2-40B4-BE49-F238E27FC236}">
                  <a16:creationId xmlns:a16="http://schemas.microsoft.com/office/drawing/2014/main" id="{1EB53741-0996-48CB-BCB8-266AC6E9C06D}"/>
                </a:ext>
              </a:extLst>
            </p:cNvPr>
            <p:cNvSpPr/>
            <p:nvPr/>
          </p:nvSpPr>
          <p:spPr>
            <a:xfrm>
              <a:off x="3184200" y="4804805"/>
              <a:ext cx="8474040" cy="1852675"/>
            </a:xfrm>
            <a:prstGeom prst="roundRect">
              <a:avLst>
                <a:gd name="adj" fmla="val 16667"/>
              </a:avLst>
            </a:prstGeom>
            <a:solidFill>
              <a:schemeClr val="bg1">
                <a:lumMod val="65000"/>
              </a:schemeClr>
            </a:solidFill>
            <a:ln>
              <a:noFill/>
            </a:ln>
          </p:spPr>
          <p:style>
            <a:lnRef idx="2">
              <a:scrgbClr r="0" g="0" b="0"/>
            </a:lnRef>
            <a:fillRef idx="0">
              <a:scrgbClr r="0" g="0" b="0"/>
            </a:fillRef>
            <a:effectRef idx="0">
              <a:scrgbClr r="0" g="0" b="0"/>
            </a:effectRef>
            <a:fontRef idx="minor"/>
          </p:style>
          <p:txBody>
            <a:bodyPr lIns="159120" tIns="159120" rIns="68760" bIns="159480" anchor="ctr"/>
            <a:lstStyle/>
            <a:p>
              <a:pPr algn="just">
                <a:lnSpc>
                  <a:spcPct val="90000"/>
                </a:lnSpc>
                <a:spcAft>
                  <a:spcPts val="629"/>
                </a:spcAft>
                <a:defRPr/>
              </a:pPr>
              <a:r>
                <a:rPr lang="es-CL" sz="1800" spc="-1">
                  <a:solidFill>
                    <a:srgbClr val="FFFFFF"/>
                  </a:solidFill>
                  <a:latin typeface="Verdana"/>
                </a:rPr>
                <a:t>d. Tecnologías que apoyen una estrategia intergubernamental de datos: avances sustantivos en la recolección, manejo y uso de datos para asuntos relacionados con la identidad digital, la digitalización de trámites ciudadanos y procesos administrativos del Estado, así como para impulsar la toma de decisiones basadas en datos (</a:t>
              </a:r>
              <a:r>
                <a:rPr lang="es-CL" sz="1800" i="1" spc="-1">
                  <a:solidFill>
                    <a:srgbClr val="FFFFFF"/>
                  </a:solidFill>
                  <a:latin typeface="Verdana"/>
                </a:rPr>
                <a:t>Data Driven Government</a:t>
              </a:r>
              <a:endParaRPr lang="es-CL" sz="1800" spc="-1">
                <a:latin typeface="Arial"/>
              </a:endParaRPr>
            </a:p>
          </p:txBody>
        </p:sp>
      </p:grpSp>
    </p:spTree>
    <p:extLst>
      <p:ext uri="{BB962C8B-B14F-4D97-AF65-F5344CB8AC3E}">
        <p14:creationId xmlns:p14="http://schemas.microsoft.com/office/powerpoint/2010/main" val="86357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Imagen 1">
            <a:extLst>
              <a:ext uri="{FF2B5EF4-FFF2-40B4-BE49-F238E27FC236}">
                <a16:creationId xmlns:a16="http://schemas.microsoft.com/office/drawing/2014/main" id="{CFE5C79B-4966-4DB6-B9E8-F29552272B6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75"/>
            <a:ext cx="33337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9">
            <a:extLst>
              <a:ext uri="{FF2B5EF4-FFF2-40B4-BE49-F238E27FC236}">
                <a16:creationId xmlns:a16="http://schemas.microsoft.com/office/drawing/2014/main" id="{5948EE92-3729-4EED-8F0D-FB4C3BD7857C}"/>
              </a:ext>
            </a:extLst>
          </p:cNvPr>
          <p:cNvSpPr>
            <a:spLocks noChangeArrowheads="1"/>
          </p:cNvSpPr>
          <p:nvPr/>
        </p:nvSpPr>
        <p:spPr bwMode="auto">
          <a:xfrm>
            <a:off x="3452813" y="88900"/>
            <a:ext cx="8739187" cy="338138"/>
          </a:xfrm>
          <a:prstGeom prst="rect">
            <a:avLst/>
          </a:prstGeom>
          <a:noFill/>
          <a:ln>
            <a:noFill/>
          </a:ln>
        </p:spPr>
        <p:txBody>
          <a:bodyPr>
            <a:spAutoFit/>
          </a:bodyPr>
          <a:lstStyle/>
          <a:p>
            <a:pPr>
              <a:lnSpc>
                <a:spcPct val="80000"/>
              </a:lnSpc>
              <a:defRPr/>
            </a:pPr>
            <a:r>
              <a:rPr lang="es-CL" sz="2000" b="1" dirty="0">
                <a:solidFill>
                  <a:schemeClr val="accent1">
                    <a:lumMod val="75000"/>
                  </a:schemeClr>
                </a:solidFill>
                <a:latin typeface="Verdana" panose="020B0604030504040204" pitchFamily="34" charset="0"/>
                <a:ea typeface="Verdana" panose="020B0604030504040204" pitchFamily="34" charset="0"/>
                <a:cs typeface="Verdana"/>
              </a:rPr>
              <a:t>RESILIENCIA EN SISTEMAS AGROALIMENTARIOS</a:t>
            </a:r>
            <a:endParaRPr lang="es-CL" sz="2000" dirty="0">
              <a:solidFill>
                <a:schemeClr val="accent1">
                  <a:lumMod val="75000"/>
                </a:schemeClr>
              </a:solidFill>
              <a:latin typeface="Verdana" charset="0"/>
              <a:ea typeface="ＭＳ Ｐゴシック" charset="0"/>
              <a:cs typeface="ＭＳ Ｐゴシック" panose="020B0600070205080204" pitchFamily="34" charset="-128"/>
            </a:endParaRPr>
          </a:p>
        </p:txBody>
      </p:sp>
      <p:grpSp>
        <p:nvGrpSpPr>
          <p:cNvPr id="9" name="Group 2">
            <a:extLst>
              <a:ext uri="{FF2B5EF4-FFF2-40B4-BE49-F238E27FC236}">
                <a16:creationId xmlns:a16="http://schemas.microsoft.com/office/drawing/2014/main" id="{A8FF33BC-BFA4-4B4C-A68F-FB46657037A0}"/>
              </a:ext>
            </a:extLst>
          </p:cNvPr>
          <p:cNvGrpSpPr>
            <a:grpSpLocks/>
          </p:cNvGrpSpPr>
          <p:nvPr/>
        </p:nvGrpSpPr>
        <p:grpSpPr bwMode="auto">
          <a:xfrm>
            <a:off x="2870200" y="717492"/>
            <a:ext cx="9172575" cy="5818442"/>
            <a:chOff x="2901546" y="619111"/>
            <a:chExt cx="8789093" cy="3833050"/>
          </a:xfrm>
        </p:grpSpPr>
        <p:sp>
          <p:nvSpPr>
            <p:cNvPr id="10" name="CustomShape 3">
              <a:extLst>
                <a:ext uri="{FF2B5EF4-FFF2-40B4-BE49-F238E27FC236}">
                  <a16:creationId xmlns:a16="http://schemas.microsoft.com/office/drawing/2014/main" id="{2A7F4DBF-08AC-4759-BA19-8909C78E0CC5}"/>
                </a:ext>
              </a:extLst>
            </p:cNvPr>
            <p:cNvSpPr/>
            <p:nvPr/>
          </p:nvSpPr>
          <p:spPr>
            <a:xfrm>
              <a:off x="2901546" y="619111"/>
              <a:ext cx="8760191" cy="746646"/>
            </a:xfrm>
            <a:prstGeom prst="roundRect">
              <a:avLst>
                <a:gd name="adj" fmla="val 16667"/>
              </a:avLst>
            </a:prstGeom>
            <a:solidFill>
              <a:schemeClr val="accent3">
                <a:lumMod val="40000"/>
                <a:lumOff val="60000"/>
              </a:schemeClr>
            </a:solidFill>
            <a:ln>
              <a:noFill/>
            </a:ln>
          </p:spPr>
          <p:style>
            <a:lnRef idx="2">
              <a:scrgbClr r="0" g="0" b="0"/>
            </a:lnRef>
            <a:fillRef idx="0">
              <a:scrgbClr r="0" g="0" b="0"/>
            </a:fillRef>
            <a:effectRef idx="0">
              <a:scrgbClr r="0" g="0" b="0"/>
            </a:effectRef>
            <a:fontRef idx="minor"/>
          </p:style>
          <p:txBody>
            <a:bodyPr lIns="114120" tIns="114120" rIns="68760" bIns="113760" anchor="ctr"/>
            <a:lstStyle/>
            <a:p>
              <a:pPr algn="just">
                <a:lnSpc>
                  <a:spcPct val="90000"/>
                </a:lnSpc>
                <a:spcAft>
                  <a:spcPts val="629"/>
                </a:spcAft>
                <a:defRPr/>
              </a:pPr>
              <a:r>
                <a:rPr lang="es-CL" sz="1600" spc="-1" dirty="0">
                  <a:solidFill>
                    <a:schemeClr val="accent3">
                      <a:lumMod val="50000"/>
                    </a:schemeClr>
                  </a:solidFill>
                  <a:latin typeface="Verdana"/>
                </a:rPr>
                <a:t>a. </a:t>
              </a:r>
              <a:r>
                <a:rPr lang="es-ES" sz="1600" spc="-1" dirty="0">
                  <a:solidFill>
                    <a:schemeClr val="accent3">
                      <a:lumMod val="50000"/>
                    </a:schemeClr>
                  </a:solidFill>
                  <a:latin typeface="Verdana"/>
                </a:rPr>
                <a:t>Sustentabilidad en Sistemas agroalimentarios: aproximaciones basadas en Bioeconomía, Agricultura Inteligente (Smart-</a:t>
              </a:r>
              <a:r>
                <a:rPr lang="es-ES" sz="1600" spc="-1" dirty="0" err="1">
                  <a:solidFill>
                    <a:schemeClr val="accent3">
                      <a:lumMod val="50000"/>
                    </a:schemeClr>
                  </a:solidFill>
                  <a:latin typeface="Verdana"/>
                </a:rPr>
                <a:t>agriculture</a:t>
              </a:r>
              <a:r>
                <a:rPr lang="es-ES" sz="1600" spc="-1" dirty="0">
                  <a:solidFill>
                    <a:schemeClr val="accent3">
                      <a:lumMod val="50000"/>
                    </a:schemeClr>
                  </a:solidFill>
                  <a:latin typeface="Verdana"/>
                </a:rPr>
                <a:t>) como otras innovaciones para la reducción en la intensidad en el uso de agroquímicos (ej. pesticidas, plaguicidas, fertilizantes), eficiencia en el uso de recursos hídricos y energéticos apuntando a la generación de cadenas de valor sustentables.</a:t>
              </a:r>
              <a:endParaRPr lang="es-CL" sz="1600" spc="-1" dirty="0">
                <a:solidFill>
                  <a:schemeClr val="accent3">
                    <a:lumMod val="50000"/>
                  </a:schemeClr>
                </a:solidFill>
                <a:latin typeface="Arial"/>
              </a:endParaRPr>
            </a:p>
          </p:txBody>
        </p:sp>
        <p:sp>
          <p:nvSpPr>
            <p:cNvPr id="11" name="CustomShape 4">
              <a:extLst>
                <a:ext uri="{FF2B5EF4-FFF2-40B4-BE49-F238E27FC236}">
                  <a16:creationId xmlns:a16="http://schemas.microsoft.com/office/drawing/2014/main" id="{BB7F75A7-DE08-4441-B591-8C830BA4DA28}"/>
                </a:ext>
              </a:extLst>
            </p:cNvPr>
            <p:cNvSpPr/>
            <p:nvPr/>
          </p:nvSpPr>
          <p:spPr>
            <a:xfrm>
              <a:off x="2930447" y="1419659"/>
              <a:ext cx="8760192" cy="919333"/>
            </a:xfrm>
            <a:prstGeom prst="roundRect">
              <a:avLst>
                <a:gd name="adj" fmla="val 16667"/>
              </a:avLst>
            </a:prstGeom>
            <a:solidFill>
              <a:schemeClr val="accent3">
                <a:lumMod val="40000"/>
                <a:lumOff val="60000"/>
              </a:schemeClr>
            </a:solidFill>
            <a:ln>
              <a:noFill/>
            </a:ln>
          </p:spPr>
          <p:style>
            <a:lnRef idx="2">
              <a:scrgbClr r="0" g="0" b="0"/>
            </a:lnRef>
            <a:fillRef idx="0">
              <a:scrgbClr r="0" g="0" b="0"/>
            </a:fillRef>
            <a:effectRef idx="0">
              <a:scrgbClr r="0" g="0" b="0"/>
            </a:effectRef>
            <a:fontRef idx="minor"/>
          </p:style>
          <p:txBody>
            <a:bodyPr lIns="95400" tIns="95400" rIns="68760" bIns="95400" anchor="ctr"/>
            <a:lstStyle/>
            <a:p>
              <a:pPr algn="just">
                <a:lnSpc>
                  <a:spcPct val="90000"/>
                </a:lnSpc>
                <a:spcAft>
                  <a:spcPts val="629"/>
                </a:spcAft>
                <a:defRPr/>
              </a:pPr>
              <a:r>
                <a:rPr lang="es-CL" sz="1600" spc="-1" dirty="0">
                  <a:solidFill>
                    <a:schemeClr val="accent3">
                      <a:lumMod val="50000"/>
                    </a:schemeClr>
                  </a:solidFill>
                  <a:latin typeface="Verdana"/>
                </a:rPr>
                <a:t>b. Seguridad Alimentaria: </a:t>
              </a:r>
              <a:r>
                <a:rPr lang="es-ES" sz="1600" spc="-1" dirty="0">
                  <a:solidFill>
                    <a:schemeClr val="accent3">
                      <a:lumMod val="50000"/>
                    </a:schemeClr>
                  </a:solidFill>
                  <a:latin typeface="Verdana"/>
                </a:rPr>
                <a:t>estrategias para el desarrollo de productos y servicios para una alimentación saludable y segura; considerando aspectos de inocuidad, nutricionales y funcionales, tanto desde la perspectiva de producción agrícola, su procesamiento y consumo final, incluyendo consideraciones de envases, embalajes, almacenamiento y transporte, hasta estrategias de promoción de hábitos nutricionales saludables en la población. </a:t>
              </a:r>
              <a:endParaRPr lang="es-CL" sz="1600" spc="-1" dirty="0">
                <a:solidFill>
                  <a:schemeClr val="accent3">
                    <a:lumMod val="50000"/>
                  </a:schemeClr>
                </a:solidFill>
                <a:latin typeface="Arial"/>
              </a:endParaRPr>
            </a:p>
          </p:txBody>
        </p:sp>
        <p:sp>
          <p:nvSpPr>
            <p:cNvPr id="12" name="CustomShape 5">
              <a:extLst>
                <a:ext uri="{FF2B5EF4-FFF2-40B4-BE49-F238E27FC236}">
                  <a16:creationId xmlns:a16="http://schemas.microsoft.com/office/drawing/2014/main" id="{07C2EA70-A3F3-469D-91CD-2F5A41ADB1B5}"/>
                </a:ext>
              </a:extLst>
            </p:cNvPr>
            <p:cNvSpPr/>
            <p:nvPr/>
          </p:nvSpPr>
          <p:spPr>
            <a:xfrm>
              <a:off x="2930447" y="2397886"/>
              <a:ext cx="8760192" cy="919333"/>
            </a:xfrm>
            <a:prstGeom prst="roundRect">
              <a:avLst>
                <a:gd name="adj" fmla="val 16667"/>
              </a:avLst>
            </a:prstGeom>
            <a:solidFill>
              <a:schemeClr val="accent3">
                <a:lumMod val="40000"/>
                <a:lumOff val="60000"/>
              </a:schemeClr>
            </a:solidFill>
            <a:ln>
              <a:noFill/>
            </a:ln>
          </p:spPr>
          <p:style>
            <a:lnRef idx="2">
              <a:scrgbClr r="0" g="0" b="0"/>
            </a:lnRef>
            <a:fillRef idx="0">
              <a:scrgbClr r="0" g="0" b="0"/>
            </a:fillRef>
            <a:effectRef idx="0">
              <a:scrgbClr r="0" g="0" b="0"/>
            </a:effectRef>
            <a:fontRef idx="minor"/>
          </p:style>
          <p:txBody>
            <a:bodyPr lIns="131760" tIns="131760" rIns="68760" bIns="131760" anchor="ctr"/>
            <a:lstStyle/>
            <a:p>
              <a:pPr algn="just">
                <a:lnSpc>
                  <a:spcPct val="90000"/>
                </a:lnSpc>
                <a:spcAft>
                  <a:spcPts val="629"/>
                </a:spcAft>
                <a:defRPr/>
              </a:pPr>
              <a:r>
                <a:rPr lang="es-CL" sz="1600" spc="-1" dirty="0">
                  <a:solidFill>
                    <a:schemeClr val="accent3">
                      <a:lumMod val="50000"/>
                    </a:schemeClr>
                  </a:solidFill>
                  <a:latin typeface="Verdana"/>
                </a:rPr>
                <a:t>c. </a:t>
              </a:r>
              <a:r>
                <a:rPr lang="es-ES" sz="1600" spc="-1" dirty="0">
                  <a:solidFill>
                    <a:schemeClr val="accent3">
                      <a:lumMod val="50000"/>
                    </a:schemeClr>
                  </a:solidFill>
                  <a:latin typeface="Verdana"/>
                </a:rPr>
                <a:t>Producción regenerativa: Investigaciones que apunten hacia la conservación, promoción y generación de servicios ecosistémicos en sistemas agroalimentarios, considerando los procesos naturales en el proceso productivo para la mejora de interacciones ecológicas positivas, optimizando el uso de los recursos renovables locales y reciclaje de recursos, reduciendo la dependencia de insumos para la minimización de las externalidades negativas.</a:t>
              </a:r>
              <a:endParaRPr lang="es-CL" sz="1600" spc="-1" dirty="0">
                <a:solidFill>
                  <a:schemeClr val="accent3">
                    <a:lumMod val="50000"/>
                  </a:schemeClr>
                </a:solidFill>
                <a:latin typeface="Arial"/>
              </a:endParaRPr>
            </a:p>
          </p:txBody>
        </p:sp>
        <p:sp>
          <p:nvSpPr>
            <p:cNvPr id="16" name="CustomShape 6">
              <a:extLst>
                <a:ext uri="{FF2B5EF4-FFF2-40B4-BE49-F238E27FC236}">
                  <a16:creationId xmlns:a16="http://schemas.microsoft.com/office/drawing/2014/main" id="{3A131728-23E8-48E2-9DEB-5DE84D6C0B1B}"/>
                </a:ext>
              </a:extLst>
            </p:cNvPr>
            <p:cNvSpPr/>
            <p:nvPr/>
          </p:nvSpPr>
          <p:spPr>
            <a:xfrm>
              <a:off x="2930447" y="3370123"/>
              <a:ext cx="8760192" cy="1082038"/>
            </a:xfrm>
            <a:prstGeom prst="roundRect">
              <a:avLst>
                <a:gd name="adj" fmla="val 16667"/>
              </a:avLst>
            </a:prstGeom>
            <a:solidFill>
              <a:schemeClr val="accent3">
                <a:lumMod val="40000"/>
                <a:lumOff val="60000"/>
              </a:schemeClr>
            </a:solidFill>
            <a:ln>
              <a:noFill/>
            </a:ln>
          </p:spPr>
          <p:style>
            <a:lnRef idx="2">
              <a:scrgbClr r="0" g="0" b="0"/>
            </a:lnRef>
            <a:fillRef idx="0">
              <a:scrgbClr r="0" g="0" b="0"/>
            </a:fillRef>
            <a:effectRef idx="0">
              <a:scrgbClr r="0" g="0" b="0"/>
            </a:effectRef>
            <a:fontRef idx="minor"/>
          </p:style>
          <p:txBody>
            <a:bodyPr lIns="131760" tIns="131760" rIns="68760" bIns="131760" anchor="ctr"/>
            <a:lstStyle/>
            <a:p>
              <a:pPr algn="just">
                <a:lnSpc>
                  <a:spcPct val="90000"/>
                </a:lnSpc>
                <a:spcAft>
                  <a:spcPts val="629"/>
                </a:spcAft>
                <a:defRPr/>
              </a:pPr>
              <a:r>
                <a:rPr lang="es-CL" sz="1600" spc="-1" dirty="0">
                  <a:solidFill>
                    <a:schemeClr val="accent3">
                      <a:lumMod val="50000"/>
                    </a:schemeClr>
                  </a:solidFill>
                  <a:latin typeface="Verdana"/>
                </a:rPr>
                <a:t>d. </a:t>
              </a:r>
              <a:r>
                <a:rPr lang="es-ES" sz="1600" spc="-1" dirty="0">
                  <a:solidFill>
                    <a:schemeClr val="accent3">
                      <a:lumMod val="50000"/>
                    </a:schemeClr>
                  </a:solidFill>
                  <a:latin typeface="Verdana"/>
                </a:rPr>
                <a:t>Valor social: Investigaciones que apunten a la integración, inclusión y diversidad en sistemas agroalimentarios para la generación de beneficios y oportunidades sociales, apuntando a un rendimiento más eficiente y sostenible en toda la cadena de valor de alimentos. Se pueden considerar aproximaciones que permitan integrar la producción con el consumo sostenible y responsable, apuntando a mejorar la proximidad y la confianza de los productores y consumidores, la generación de cadenas de abastecimiento cortas y redes de distribución justas.</a:t>
              </a:r>
              <a:endParaRPr lang="es-CL" sz="1600" spc="-1" dirty="0">
                <a:solidFill>
                  <a:schemeClr val="accent3">
                    <a:lumMod val="50000"/>
                  </a:schemeClr>
                </a:solidFill>
                <a:latin typeface="Arial"/>
              </a:endParaRPr>
            </a:p>
          </p:txBody>
        </p:sp>
      </p:grpSp>
    </p:spTree>
    <p:extLst>
      <p:ext uri="{BB962C8B-B14F-4D97-AF65-F5344CB8AC3E}">
        <p14:creationId xmlns:p14="http://schemas.microsoft.com/office/powerpoint/2010/main" val="86293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8E0929B-8286-48EF-A903-A591059F5C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686" t="-2220" r="-1686" b="-2220"/>
          <a:stretch>
            <a:fillRect/>
          </a:stretch>
        </p:blipFill>
        <p:spPr bwMode="auto">
          <a:xfrm>
            <a:off x="-96838" y="-171450"/>
            <a:ext cx="3465513"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9">
            <a:extLst>
              <a:ext uri="{FF2B5EF4-FFF2-40B4-BE49-F238E27FC236}">
                <a16:creationId xmlns:a16="http://schemas.microsoft.com/office/drawing/2014/main" id="{8CF1FDFC-8FE0-4E51-80E5-9E483A8821B6}"/>
              </a:ext>
            </a:extLst>
          </p:cNvPr>
          <p:cNvSpPr>
            <a:spLocks noChangeArrowheads="1"/>
          </p:cNvSpPr>
          <p:nvPr/>
        </p:nvSpPr>
        <p:spPr bwMode="auto">
          <a:xfrm>
            <a:off x="4079875" y="187325"/>
            <a:ext cx="4824413" cy="930275"/>
          </a:xfrm>
          <a:prstGeom prst="rect">
            <a:avLst/>
          </a:prstGeom>
          <a:noFill/>
          <a:ln>
            <a:noFill/>
          </a:ln>
        </p:spPr>
        <p:txBody>
          <a:bodyPr>
            <a:spAutoFit/>
          </a:bodyPr>
          <a:lstStyle/>
          <a:p>
            <a:pPr>
              <a:lnSpc>
                <a:spcPct val="80000"/>
              </a:lnSpc>
              <a:defRPr/>
            </a:pPr>
            <a:r>
              <a:rPr lang="es-CL" sz="2000" b="1" dirty="0">
                <a:solidFill>
                  <a:schemeClr val="accent1">
                    <a:lumMod val="75000"/>
                  </a:schemeClr>
                </a:solidFill>
                <a:latin typeface="Verdana" panose="020B0604030504040204" pitchFamily="34" charset="0"/>
                <a:ea typeface="Verdana" panose="020B0604030504040204" pitchFamily="34" charset="0"/>
                <a:cs typeface="Verdana"/>
              </a:rPr>
              <a:t>MINERÍA VIRTUOSA</a:t>
            </a:r>
          </a:p>
          <a:p>
            <a:pPr>
              <a:lnSpc>
                <a:spcPct val="80000"/>
              </a:lnSpc>
              <a:defRPr/>
            </a:pPr>
            <a:endParaRPr lang="es-CL" sz="2800" b="1" dirty="0">
              <a:solidFill>
                <a:schemeClr val="accent1">
                  <a:lumMod val="75000"/>
                </a:schemeClr>
              </a:solidFill>
              <a:latin typeface="Verdana" charset="0"/>
              <a:ea typeface="ＭＳ Ｐゴシック" charset="0"/>
              <a:cs typeface="ＭＳ Ｐゴシック" panose="020B0600070205080204" pitchFamily="34" charset="-128"/>
            </a:endParaRPr>
          </a:p>
          <a:p>
            <a:pPr>
              <a:lnSpc>
                <a:spcPct val="80000"/>
              </a:lnSpc>
              <a:defRPr/>
            </a:pPr>
            <a:endParaRPr lang="es-CL" sz="2000" dirty="0">
              <a:solidFill>
                <a:schemeClr val="accent1">
                  <a:lumMod val="75000"/>
                </a:schemeClr>
              </a:solidFill>
              <a:latin typeface="Verdana" charset="0"/>
              <a:ea typeface="ＭＳ Ｐゴシック" charset="0"/>
              <a:cs typeface="ＭＳ Ｐゴシック" panose="020B0600070205080204" pitchFamily="34" charset="-128"/>
            </a:endParaRPr>
          </a:p>
        </p:txBody>
      </p:sp>
      <p:grpSp>
        <p:nvGrpSpPr>
          <p:cNvPr id="7" name="Group 2">
            <a:extLst>
              <a:ext uri="{FF2B5EF4-FFF2-40B4-BE49-F238E27FC236}">
                <a16:creationId xmlns:a16="http://schemas.microsoft.com/office/drawing/2014/main" id="{471B006B-DE65-4B96-A0AC-BED68D93AE8A}"/>
              </a:ext>
            </a:extLst>
          </p:cNvPr>
          <p:cNvGrpSpPr>
            <a:grpSpLocks/>
          </p:cNvGrpSpPr>
          <p:nvPr/>
        </p:nvGrpSpPr>
        <p:grpSpPr bwMode="auto">
          <a:xfrm>
            <a:off x="2930525" y="765175"/>
            <a:ext cx="9142413" cy="6092825"/>
            <a:chOff x="2930760" y="568080"/>
            <a:chExt cx="8759880" cy="6289560"/>
          </a:xfrm>
        </p:grpSpPr>
        <p:sp>
          <p:nvSpPr>
            <p:cNvPr id="8" name="CustomShape 3">
              <a:extLst>
                <a:ext uri="{FF2B5EF4-FFF2-40B4-BE49-F238E27FC236}">
                  <a16:creationId xmlns:a16="http://schemas.microsoft.com/office/drawing/2014/main" id="{E5AA4593-41D6-43F5-8417-45F4BD8A87F5}"/>
                </a:ext>
              </a:extLst>
            </p:cNvPr>
            <p:cNvSpPr/>
            <p:nvPr/>
          </p:nvSpPr>
          <p:spPr>
            <a:xfrm>
              <a:off x="2930760" y="568080"/>
              <a:ext cx="8759880" cy="925900"/>
            </a:xfrm>
            <a:prstGeom prst="roundRect">
              <a:avLst>
                <a:gd name="adj" fmla="val 16667"/>
              </a:avLst>
            </a:prstGeom>
            <a:solidFill>
              <a:srgbClr val="EE833A"/>
            </a:solidFill>
            <a:ln>
              <a:noFill/>
            </a:ln>
          </p:spPr>
          <p:style>
            <a:lnRef idx="2">
              <a:scrgbClr r="0" g="0" b="0"/>
            </a:lnRef>
            <a:fillRef idx="0">
              <a:scrgbClr r="0" g="0" b="0"/>
            </a:fillRef>
            <a:effectRef idx="0">
              <a:scrgbClr r="0" g="0" b="0"/>
            </a:effectRef>
            <a:fontRef idx="minor"/>
          </p:style>
          <p:txBody>
            <a:bodyPr lIns="114120" tIns="114120" rIns="68760" bIns="113760" anchor="ctr"/>
            <a:lstStyle/>
            <a:p>
              <a:pPr algn="just">
                <a:lnSpc>
                  <a:spcPct val="90000"/>
                </a:lnSpc>
                <a:spcAft>
                  <a:spcPts val="629"/>
                </a:spcAft>
                <a:defRPr/>
              </a:pPr>
              <a:r>
                <a:rPr lang="es-CL" sz="1800" spc="-1" dirty="0">
                  <a:solidFill>
                    <a:srgbClr val="FFFFFF"/>
                  </a:solidFill>
                  <a:latin typeface="Verdana"/>
                </a:rPr>
                <a:t>a. Tecnologías para el desarrollo sustentable de la industria minera, que apunte hacia la economía circular del sector.</a:t>
              </a:r>
              <a:endParaRPr lang="es-CL" sz="1800" spc="-1" dirty="0">
                <a:latin typeface="Arial"/>
              </a:endParaRPr>
            </a:p>
          </p:txBody>
        </p:sp>
        <p:sp>
          <p:nvSpPr>
            <p:cNvPr id="9" name="CustomShape 4">
              <a:extLst>
                <a:ext uri="{FF2B5EF4-FFF2-40B4-BE49-F238E27FC236}">
                  <a16:creationId xmlns:a16="http://schemas.microsoft.com/office/drawing/2014/main" id="{960CBA3B-351D-4A28-8E6B-9AC7807DE3FF}"/>
                </a:ext>
              </a:extLst>
            </p:cNvPr>
            <p:cNvSpPr/>
            <p:nvPr/>
          </p:nvSpPr>
          <p:spPr>
            <a:xfrm>
              <a:off x="2930760" y="1610331"/>
              <a:ext cx="8759880" cy="544068"/>
            </a:xfrm>
            <a:prstGeom prst="roundRect">
              <a:avLst>
                <a:gd name="adj" fmla="val 16667"/>
              </a:avLst>
            </a:prstGeom>
            <a:solidFill>
              <a:srgbClr val="EE833A"/>
            </a:solidFill>
            <a:ln>
              <a:noFill/>
            </a:ln>
          </p:spPr>
          <p:style>
            <a:lnRef idx="2">
              <a:scrgbClr r="0" g="0" b="0"/>
            </a:lnRef>
            <a:fillRef idx="0">
              <a:scrgbClr r="0" g="0" b="0"/>
            </a:fillRef>
            <a:effectRef idx="0">
              <a:scrgbClr r="0" g="0" b="0"/>
            </a:effectRef>
            <a:fontRef idx="minor"/>
          </p:style>
          <p:txBody>
            <a:bodyPr lIns="95400" tIns="95400" rIns="68760" bIns="95400" anchor="ctr"/>
            <a:lstStyle/>
            <a:p>
              <a:pPr algn="just">
                <a:lnSpc>
                  <a:spcPct val="90000"/>
                </a:lnSpc>
                <a:spcAft>
                  <a:spcPts val="629"/>
                </a:spcAft>
                <a:defRPr/>
              </a:pPr>
              <a:r>
                <a:rPr lang="es-CL" sz="1800" spc="-1">
                  <a:solidFill>
                    <a:srgbClr val="FFFFFF"/>
                  </a:solidFill>
                  <a:latin typeface="Verdana"/>
                </a:rPr>
                <a:t>b. Nuevas tecnologías de exploración minera.</a:t>
              </a:r>
              <a:endParaRPr lang="es-CL" sz="1800" spc="-1">
                <a:latin typeface="Arial"/>
              </a:endParaRPr>
            </a:p>
          </p:txBody>
        </p:sp>
        <p:sp>
          <p:nvSpPr>
            <p:cNvPr id="10" name="CustomShape 5">
              <a:extLst>
                <a:ext uri="{FF2B5EF4-FFF2-40B4-BE49-F238E27FC236}">
                  <a16:creationId xmlns:a16="http://schemas.microsoft.com/office/drawing/2014/main" id="{366B606D-BCEA-4C47-9087-F03731DC1969}"/>
                </a:ext>
              </a:extLst>
            </p:cNvPr>
            <p:cNvSpPr/>
            <p:nvPr/>
          </p:nvSpPr>
          <p:spPr>
            <a:xfrm>
              <a:off x="2930760" y="2270752"/>
              <a:ext cx="8759880" cy="1289703"/>
            </a:xfrm>
            <a:prstGeom prst="roundRect">
              <a:avLst>
                <a:gd name="adj" fmla="val 16667"/>
              </a:avLst>
            </a:prstGeom>
            <a:solidFill>
              <a:srgbClr val="EE833A"/>
            </a:solidFill>
            <a:ln>
              <a:noFill/>
            </a:ln>
          </p:spPr>
          <p:style>
            <a:lnRef idx="2">
              <a:scrgbClr r="0" g="0" b="0"/>
            </a:lnRef>
            <a:fillRef idx="0">
              <a:scrgbClr r="0" g="0" b="0"/>
            </a:fillRef>
            <a:effectRef idx="0">
              <a:scrgbClr r="0" g="0" b="0"/>
            </a:effectRef>
            <a:fontRef idx="minor"/>
          </p:style>
          <p:txBody>
            <a:bodyPr lIns="131760" tIns="131760" rIns="68760" bIns="131760" anchor="ctr"/>
            <a:lstStyle/>
            <a:p>
              <a:pPr algn="just">
                <a:lnSpc>
                  <a:spcPct val="90000"/>
                </a:lnSpc>
                <a:spcAft>
                  <a:spcPts val="629"/>
                </a:spcAft>
                <a:defRPr/>
              </a:pPr>
              <a:r>
                <a:rPr lang="es-CL" sz="1800" spc="-1">
                  <a:solidFill>
                    <a:srgbClr val="FFFFFF"/>
                  </a:solidFill>
                  <a:latin typeface="Verdana"/>
                </a:rPr>
                <a:t>c. Desarrollar soluciones y tecnologías que aporten a mejorar la productividad de las operaciones mineras: planificación, construcción, gestión y operación de minas.</a:t>
              </a:r>
              <a:endParaRPr lang="es-CL" sz="1800" spc="-1">
                <a:latin typeface="Arial"/>
              </a:endParaRPr>
            </a:p>
          </p:txBody>
        </p:sp>
        <p:sp>
          <p:nvSpPr>
            <p:cNvPr id="11" name="CustomShape 6">
              <a:extLst>
                <a:ext uri="{FF2B5EF4-FFF2-40B4-BE49-F238E27FC236}">
                  <a16:creationId xmlns:a16="http://schemas.microsoft.com/office/drawing/2014/main" id="{3D882A52-EEA2-4EF6-BA72-715C74509921}"/>
                </a:ext>
              </a:extLst>
            </p:cNvPr>
            <p:cNvSpPr/>
            <p:nvPr/>
          </p:nvSpPr>
          <p:spPr>
            <a:xfrm>
              <a:off x="2930760" y="3675169"/>
              <a:ext cx="8759880" cy="1288065"/>
            </a:xfrm>
            <a:prstGeom prst="roundRect">
              <a:avLst>
                <a:gd name="adj" fmla="val 16667"/>
              </a:avLst>
            </a:prstGeom>
            <a:solidFill>
              <a:srgbClr val="EE833A"/>
            </a:solidFill>
            <a:ln>
              <a:noFill/>
            </a:ln>
          </p:spPr>
          <p:style>
            <a:lnRef idx="2">
              <a:scrgbClr r="0" g="0" b="0"/>
            </a:lnRef>
            <a:fillRef idx="0">
              <a:scrgbClr r="0" g="0" b="0"/>
            </a:fillRef>
            <a:effectRef idx="0">
              <a:scrgbClr r="0" g="0" b="0"/>
            </a:effectRef>
            <a:fontRef idx="minor"/>
          </p:style>
          <p:txBody>
            <a:bodyPr lIns="131760" tIns="131760" rIns="68760" bIns="131760" anchor="ctr"/>
            <a:lstStyle/>
            <a:p>
              <a:pPr algn="just">
                <a:lnSpc>
                  <a:spcPct val="90000"/>
                </a:lnSpc>
                <a:spcAft>
                  <a:spcPts val="629"/>
                </a:spcAft>
                <a:defRPr/>
              </a:pPr>
              <a:r>
                <a:rPr lang="es-CL" sz="1800" spc="-1">
                  <a:solidFill>
                    <a:srgbClr val="FFFFFF"/>
                  </a:solidFill>
                  <a:latin typeface="Verdana"/>
                </a:rPr>
                <a:t>d. Desarrollar soluciones y tecnologías que aporten a mejorar la productividad de las operaciones de las plantas mineras: desde la concentración hasta los procesos de fundición y refinería, hidrometalurgia.</a:t>
              </a:r>
              <a:endParaRPr lang="es-CL" sz="1800" spc="-1">
                <a:latin typeface="Arial"/>
              </a:endParaRPr>
            </a:p>
          </p:txBody>
        </p:sp>
        <p:sp>
          <p:nvSpPr>
            <p:cNvPr id="12" name="CustomShape 7">
              <a:extLst>
                <a:ext uri="{FF2B5EF4-FFF2-40B4-BE49-F238E27FC236}">
                  <a16:creationId xmlns:a16="http://schemas.microsoft.com/office/drawing/2014/main" id="{60BC2A95-93F3-4979-88E8-141CA918ADA2}"/>
                </a:ext>
              </a:extLst>
            </p:cNvPr>
            <p:cNvSpPr/>
            <p:nvPr/>
          </p:nvSpPr>
          <p:spPr>
            <a:xfrm>
              <a:off x="2930760" y="5079586"/>
              <a:ext cx="8759880" cy="816102"/>
            </a:xfrm>
            <a:prstGeom prst="roundRect">
              <a:avLst>
                <a:gd name="adj" fmla="val 16667"/>
              </a:avLst>
            </a:prstGeom>
            <a:solidFill>
              <a:srgbClr val="EE833A"/>
            </a:solidFill>
            <a:ln>
              <a:noFill/>
            </a:ln>
          </p:spPr>
          <p:style>
            <a:lnRef idx="2">
              <a:scrgbClr r="0" g="0" b="0"/>
            </a:lnRef>
            <a:fillRef idx="0">
              <a:scrgbClr r="0" g="0" b="0"/>
            </a:fillRef>
            <a:effectRef idx="0">
              <a:scrgbClr r="0" g="0" b="0"/>
            </a:effectRef>
            <a:fontRef idx="minor"/>
          </p:style>
          <p:txBody>
            <a:bodyPr lIns="108720" tIns="108720" rIns="68760" bIns="108360" anchor="ctr"/>
            <a:lstStyle/>
            <a:p>
              <a:pPr algn="just">
                <a:lnSpc>
                  <a:spcPct val="90000"/>
                </a:lnSpc>
                <a:spcAft>
                  <a:spcPts val="629"/>
                </a:spcAft>
                <a:defRPr/>
              </a:pPr>
              <a:r>
                <a:rPr lang="es-CL" sz="1800" spc="-1">
                  <a:solidFill>
                    <a:srgbClr val="FFFFFF"/>
                  </a:solidFill>
                  <a:latin typeface="Verdana"/>
                </a:rPr>
                <a:t>e. Tecnologías inteligentes de información, comunicación y automatización para el desarrollo de una minería autónoma, eficiente y segura. </a:t>
              </a:r>
              <a:endParaRPr lang="es-CL" sz="1800" spc="-1">
                <a:latin typeface="Arial"/>
              </a:endParaRPr>
            </a:p>
          </p:txBody>
        </p:sp>
        <p:sp>
          <p:nvSpPr>
            <p:cNvPr id="16" name="CustomShape 8">
              <a:extLst>
                <a:ext uri="{FF2B5EF4-FFF2-40B4-BE49-F238E27FC236}">
                  <a16:creationId xmlns:a16="http://schemas.microsoft.com/office/drawing/2014/main" id="{42D88995-0516-4DF9-B0B5-C30984D29EA9}"/>
                </a:ext>
              </a:extLst>
            </p:cNvPr>
            <p:cNvSpPr/>
            <p:nvPr/>
          </p:nvSpPr>
          <p:spPr>
            <a:xfrm>
              <a:off x="2930760" y="6012040"/>
              <a:ext cx="8759880" cy="845600"/>
            </a:xfrm>
            <a:prstGeom prst="roundRect">
              <a:avLst>
                <a:gd name="adj" fmla="val 16667"/>
              </a:avLst>
            </a:prstGeom>
            <a:solidFill>
              <a:srgbClr val="EE833A"/>
            </a:solidFill>
            <a:ln>
              <a:noFill/>
            </a:ln>
          </p:spPr>
          <p:style>
            <a:lnRef idx="2">
              <a:scrgbClr r="0" g="0" b="0"/>
            </a:lnRef>
            <a:fillRef idx="0">
              <a:scrgbClr r="0" g="0" b="0"/>
            </a:fillRef>
            <a:effectRef idx="0">
              <a:scrgbClr r="0" g="0" b="0"/>
            </a:effectRef>
            <a:fontRef idx="minor"/>
          </p:style>
          <p:txBody>
            <a:bodyPr lIns="110160" tIns="110160" rIns="68760" bIns="110160" anchor="ctr"/>
            <a:lstStyle/>
            <a:p>
              <a:pPr algn="just">
                <a:lnSpc>
                  <a:spcPct val="90000"/>
                </a:lnSpc>
                <a:spcAft>
                  <a:spcPts val="629"/>
                </a:spcAft>
                <a:defRPr/>
              </a:pPr>
              <a:r>
                <a:rPr lang="es-CL" sz="1800" spc="-1">
                  <a:solidFill>
                    <a:srgbClr val="FFFFFF"/>
                  </a:solidFill>
                  <a:latin typeface="Verdana"/>
                </a:rPr>
                <a:t>f. Innovación en nuevos usos del Cobre, para reforzar su competitividad en el tiempo.</a:t>
              </a:r>
              <a:endParaRPr lang="es-CL" sz="1800" spc="-1">
                <a:latin typeface="Arial"/>
              </a:endParaRPr>
            </a:p>
          </p:txBody>
        </p:sp>
      </p:grpSp>
    </p:spTree>
    <p:extLst>
      <p:ext uri="{BB962C8B-B14F-4D97-AF65-F5344CB8AC3E}">
        <p14:creationId xmlns:p14="http://schemas.microsoft.com/office/powerpoint/2010/main" val="235543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341862" y="189707"/>
            <a:ext cx="10309714" cy="523080"/>
          </a:xfrm>
        </p:spPr>
        <p:txBody>
          <a:bodyPr/>
          <a:lstStyle/>
          <a:p>
            <a:pPr algn="ctr"/>
            <a:r>
              <a:rPr lang="en-US" dirty="0">
                <a:solidFill>
                  <a:schemeClr val="tx1">
                    <a:lumMod val="75000"/>
                    <a:lumOff val="25000"/>
                  </a:schemeClr>
                </a:solidFill>
              </a:rPr>
              <a:t>APORTES POR INSTITUCIONES</a:t>
            </a:r>
          </a:p>
        </p:txBody>
      </p:sp>
      <p:sp>
        <p:nvSpPr>
          <p:cNvPr id="8" name="2 Rectángulo">
            <a:extLst>
              <a:ext uri="{FF2B5EF4-FFF2-40B4-BE49-F238E27FC236}">
                <a16:creationId xmlns:a16="http://schemas.microsoft.com/office/drawing/2014/main" id="{8B9C19FB-5BCD-48FE-BA1D-F3E0A65B05AD}"/>
              </a:ext>
            </a:extLst>
          </p:cNvPr>
          <p:cNvSpPr>
            <a:spLocks noChangeArrowheads="1"/>
          </p:cNvSpPr>
          <p:nvPr/>
        </p:nvSpPr>
        <p:spPr bwMode="auto">
          <a:xfrm>
            <a:off x="595313" y="5534025"/>
            <a:ext cx="10999787" cy="954107"/>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defRPr/>
            </a:pPr>
            <a:r>
              <a:rPr lang="es-CL" altLang="es-CL" sz="1400" b="1" dirty="0">
                <a:solidFill>
                  <a:schemeClr val="tx1">
                    <a:lumMod val="85000"/>
                    <a:lumOff val="15000"/>
                  </a:schemeClr>
                </a:solidFill>
                <a:latin typeface="Verdana" panose="020B0604030504040204" pitchFamily="34" charset="0"/>
                <a:cs typeface="ＭＳ Ｐゴシック" panose="020B0600070205080204" pitchFamily="34" charset="-128"/>
              </a:rPr>
              <a:t>Aportes incrementales</a:t>
            </a:r>
            <a:r>
              <a:rPr lang="es-CL" altLang="es-CL" sz="1400" dirty="0">
                <a:solidFill>
                  <a:schemeClr val="tx1">
                    <a:lumMod val="85000"/>
                    <a:lumOff val="15000"/>
                  </a:schemeClr>
                </a:solidFill>
                <a:latin typeface="Verdana" panose="020B0604030504040204" pitchFamily="34" charset="0"/>
                <a:cs typeface="ＭＳ Ｐゴシック" panose="020B0600070205080204" pitchFamily="34" charset="-128"/>
              </a:rPr>
              <a:t>: nuevos gastos en </a:t>
            </a:r>
            <a:r>
              <a:rPr lang="es-ES" altLang="es-CL" sz="1400" dirty="0">
                <a:solidFill>
                  <a:schemeClr val="tx1">
                    <a:lumMod val="85000"/>
                    <a:lumOff val="15000"/>
                  </a:schemeClr>
                </a:solidFill>
                <a:latin typeface="Verdana" panose="020B0604030504040204" pitchFamily="34" charset="0"/>
                <a:cs typeface="ＭＳ Ｐゴシック" panose="020B0600070205080204" pitchFamily="34" charset="-128"/>
              </a:rPr>
              <a:t>especies o bienes adquiridos y/o arrendados, o personas contratadas, todo ello específicamente para el proyecto y no existentes previamente en la beneficiaria o empresa o entidad asociada. </a:t>
            </a:r>
          </a:p>
          <a:p>
            <a:pPr algn="just">
              <a:defRPr/>
            </a:pPr>
            <a:r>
              <a:rPr lang="es-CL" altLang="es-CL" sz="1400" b="1" dirty="0">
                <a:solidFill>
                  <a:schemeClr val="tx1">
                    <a:lumMod val="85000"/>
                    <a:lumOff val="15000"/>
                  </a:schemeClr>
                </a:solidFill>
                <a:latin typeface="Verdana" panose="020B0604030504040204" pitchFamily="34" charset="0"/>
                <a:cs typeface="ＭＳ Ｐゴシック" panose="020B0600070205080204" pitchFamily="34" charset="-128"/>
              </a:rPr>
              <a:t>Aportes no incrementales: </a:t>
            </a:r>
            <a:r>
              <a:rPr lang="es-CL" altLang="es-CL" sz="1400" dirty="0">
                <a:solidFill>
                  <a:schemeClr val="tx1">
                    <a:lumMod val="85000"/>
                    <a:lumOff val="15000"/>
                  </a:schemeClr>
                </a:solidFill>
                <a:latin typeface="Verdana" panose="020B0604030504040204" pitchFamily="34" charset="0"/>
                <a:cs typeface="ＭＳ Ｐゴシック" panose="020B0600070205080204" pitchFamily="34" charset="-128"/>
              </a:rPr>
              <a:t>especies o recursos, humanos o materiales, ya existentes en las beneficiarias y empresas u otras entidades asociadas, valorizados y puestos a disposición del proyecto.</a:t>
            </a:r>
          </a:p>
        </p:txBody>
      </p:sp>
      <p:pic>
        <p:nvPicPr>
          <p:cNvPr id="9" name="Diagrama 6">
            <a:extLst>
              <a:ext uri="{FF2B5EF4-FFF2-40B4-BE49-F238E27FC236}">
                <a16:creationId xmlns:a16="http://schemas.microsoft.com/office/drawing/2014/main" id="{E46F7FD2-B4B1-4D97-9A2C-B76816E70B83}"/>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1862" y="712787"/>
            <a:ext cx="1008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ble onda 9">
            <a:extLst>
              <a:ext uri="{FF2B5EF4-FFF2-40B4-BE49-F238E27FC236}">
                <a16:creationId xmlns:a16="http://schemas.microsoft.com/office/drawing/2014/main" id="{0AFE33F7-7B4E-4A13-9D22-6EE65D3C0388}"/>
              </a:ext>
            </a:extLst>
          </p:cNvPr>
          <p:cNvSpPr/>
          <p:nvPr/>
        </p:nvSpPr>
        <p:spPr>
          <a:xfrm>
            <a:off x="9940925" y="787400"/>
            <a:ext cx="2103438" cy="1847850"/>
          </a:xfrm>
          <a:prstGeom prst="doubleWave">
            <a:avLst/>
          </a:prstGeom>
          <a:solidFill>
            <a:schemeClr val="tx2">
              <a:lumMod val="75000"/>
            </a:schemeClr>
          </a:solidFill>
          <a:ln w="635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Plazo máx. ejecución:</a:t>
            </a:r>
          </a:p>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24 meses</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24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13"/>
          <p:cNvSpPr>
            <a:spLocks noGrp="1"/>
          </p:cNvSpPr>
          <p:nvPr>
            <p:ph sz="quarter" idx="12"/>
          </p:nvPr>
        </p:nvSpPr>
        <p:spPr>
          <a:xfrm>
            <a:off x="526766" y="201076"/>
            <a:ext cx="10377430" cy="487500"/>
          </a:xfrm>
        </p:spPr>
        <p:txBody>
          <a:bodyPr/>
          <a:lstStyle/>
          <a:p>
            <a:r>
              <a:rPr lang="en-US" dirty="0">
                <a:solidFill>
                  <a:schemeClr val="tx1">
                    <a:lumMod val="75000"/>
                    <a:lumOff val="25000"/>
                  </a:schemeClr>
                </a:solidFill>
              </a:rPr>
              <a:t>ITEMS FINANCIABLES</a:t>
            </a:r>
          </a:p>
        </p:txBody>
      </p:sp>
      <p:sp>
        <p:nvSpPr>
          <p:cNvPr id="5" name="Rectángulo: esquinas redondeadas 1">
            <a:extLst>
              <a:ext uri="{FF2B5EF4-FFF2-40B4-BE49-F238E27FC236}">
                <a16:creationId xmlns:a16="http://schemas.microsoft.com/office/drawing/2014/main" id="{70A56195-A655-4134-92FB-6F95E0C05D60}"/>
              </a:ext>
            </a:extLst>
          </p:cNvPr>
          <p:cNvSpPr/>
          <p:nvPr/>
        </p:nvSpPr>
        <p:spPr>
          <a:xfrm>
            <a:off x="1931988" y="4265613"/>
            <a:ext cx="3756025" cy="23336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sz="1600" b="1" dirty="0">
                <a:latin typeface="Verdana" panose="020B0604030504040204" pitchFamily="34" charset="0"/>
                <a:ea typeface="Verdana" panose="020B0604030504040204" pitchFamily="34" charset="0"/>
                <a:cs typeface="Verdana" panose="020B0604030504040204" pitchFamily="34" charset="0"/>
              </a:rPr>
              <a:t>Gastos de operación:</a:t>
            </a:r>
          </a:p>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(sub ítems: fungibles, software, subcontratos, pasajes, viáticos, IP, seminarios, publicaciones, difusión, capacitación, gastos generales)</a:t>
            </a:r>
            <a:endParaRPr lang="es-ES"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tángulo: esquinas redondeadas 42">
            <a:extLst>
              <a:ext uri="{FF2B5EF4-FFF2-40B4-BE49-F238E27FC236}">
                <a16:creationId xmlns:a16="http://schemas.microsoft.com/office/drawing/2014/main" id="{2DAB6438-6DB1-44E1-84B0-76B44974D025}"/>
              </a:ext>
            </a:extLst>
          </p:cNvPr>
          <p:cNvSpPr/>
          <p:nvPr/>
        </p:nvSpPr>
        <p:spPr>
          <a:xfrm>
            <a:off x="2428875" y="2804318"/>
            <a:ext cx="2900363" cy="12493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1600" b="1" dirty="0">
                <a:latin typeface="Verdana" panose="020B0604030504040204" pitchFamily="34" charset="0"/>
                <a:ea typeface="Verdana" panose="020B0604030504040204" pitchFamily="34" charset="0"/>
                <a:cs typeface="Verdana" panose="020B0604030504040204" pitchFamily="34" charset="0"/>
              </a:rPr>
              <a:t>Equipamiento</a:t>
            </a:r>
          </a:p>
        </p:txBody>
      </p:sp>
      <p:sp>
        <p:nvSpPr>
          <p:cNvPr id="7" name="Rectángulo: esquinas redondeadas 43">
            <a:extLst>
              <a:ext uri="{FF2B5EF4-FFF2-40B4-BE49-F238E27FC236}">
                <a16:creationId xmlns:a16="http://schemas.microsoft.com/office/drawing/2014/main" id="{B2FA8999-F31D-4825-BD73-59A10DD67F17}"/>
              </a:ext>
            </a:extLst>
          </p:cNvPr>
          <p:cNvSpPr/>
          <p:nvPr/>
        </p:nvSpPr>
        <p:spPr>
          <a:xfrm>
            <a:off x="6516688" y="2804318"/>
            <a:ext cx="2900362" cy="12493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1600" b="1" dirty="0">
                <a:latin typeface="Verdana" panose="020B0604030504040204" pitchFamily="34" charset="0"/>
                <a:ea typeface="Verdana" panose="020B0604030504040204" pitchFamily="34" charset="0"/>
                <a:cs typeface="Verdana" panose="020B0604030504040204" pitchFamily="34" charset="0"/>
              </a:rPr>
              <a:t>Infraestructura y mobiliario</a:t>
            </a:r>
          </a:p>
        </p:txBody>
      </p:sp>
      <p:sp>
        <p:nvSpPr>
          <p:cNvPr id="8" name="Rectángulo: esquinas redondeadas 44">
            <a:extLst>
              <a:ext uri="{FF2B5EF4-FFF2-40B4-BE49-F238E27FC236}">
                <a16:creationId xmlns:a16="http://schemas.microsoft.com/office/drawing/2014/main" id="{FEF37295-831B-47BB-8E20-B7207AB0BBF3}"/>
              </a:ext>
            </a:extLst>
          </p:cNvPr>
          <p:cNvSpPr/>
          <p:nvPr/>
        </p:nvSpPr>
        <p:spPr>
          <a:xfrm>
            <a:off x="6516688" y="4265613"/>
            <a:ext cx="2900362" cy="2344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600" b="1" dirty="0">
                <a:latin typeface="Verdana" panose="020B0604030504040204" pitchFamily="34" charset="0"/>
                <a:ea typeface="Verdana" panose="020B0604030504040204" pitchFamily="34" charset="0"/>
                <a:cs typeface="Verdana" panose="020B0604030504040204" pitchFamily="34" charset="0"/>
              </a:rPr>
              <a:t>Gastos de administración superior </a:t>
            </a:r>
          </a:p>
          <a:p>
            <a:pPr algn="ctr">
              <a:defRPr/>
            </a:pPr>
            <a:r>
              <a:rPr lang="es-ES" sz="1600" dirty="0">
                <a:latin typeface="Verdana" panose="020B0604030504040204" pitchFamily="34" charset="0"/>
                <a:ea typeface="Verdana" panose="020B0604030504040204" pitchFamily="34" charset="0"/>
                <a:cs typeface="Verdana" panose="020B0604030504040204" pitchFamily="34" charset="0"/>
              </a:rPr>
              <a:t>(</a:t>
            </a:r>
            <a:r>
              <a:rPr lang="es-ES" sz="1600" dirty="0" err="1">
                <a:latin typeface="Verdana" panose="020B0604030504040204" pitchFamily="34" charset="0"/>
                <a:ea typeface="Verdana" panose="020B0604030504040204" pitchFamily="34" charset="0"/>
                <a:cs typeface="Verdana" panose="020B0604030504040204" pitchFamily="34" charset="0"/>
              </a:rPr>
              <a:t>max</a:t>
            </a:r>
            <a:r>
              <a:rPr lang="es-ES" sz="1600" dirty="0">
                <a:latin typeface="Verdana" panose="020B0604030504040204" pitchFamily="34" charset="0"/>
                <a:ea typeface="Verdana" panose="020B0604030504040204" pitchFamily="34" charset="0"/>
                <a:cs typeface="Verdana" panose="020B0604030504040204" pitchFamily="34" charset="0"/>
              </a:rPr>
              <a:t>. 12% subsidio)</a:t>
            </a:r>
          </a:p>
        </p:txBody>
      </p:sp>
      <p:sp>
        <p:nvSpPr>
          <p:cNvPr id="9" name="Rectángulo: esquinas redondeadas 46">
            <a:extLst>
              <a:ext uri="{FF2B5EF4-FFF2-40B4-BE49-F238E27FC236}">
                <a16:creationId xmlns:a16="http://schemas.microsoft.com/office/drawing/2014/main" id="{3049F2D5-AC95-4EA5-BE92-6B982F1FDAA8}"/>
              </a:ext>
            </a:extLst>
          </p:cNvPr>
          <p:cNvSpPr/>
          <p:nvPr/>
        </p:nvSpPr>
        <p:spPr>
          <a:xfrm>
            <a:off x="1365861" y="1056480"/>
            <a:ext cx="9169400" cy="156408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6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esquinas redondeadas 47">
            <a:extLst>
              <a:ext uri="{FF2B5EF4-FFF2-40B4-BE49-F238E27FC236}">
                <a16:creationId xmlns:a16="http://schemas.microsoft.com/office/drawing/2014/main" id="{B39B363F-6B54-47ED-BBB9-8D502935CCBC}"/>
              </a:ext>
            </a:extLst>
          </p:cNvPr>
          <p:cNvSpPr/>
          <p:nvPr/>
        </p:nvSpPr>
        <p:spPr>
          <a:xfrm>
            <a:off x="3503613" y="1183877"/>
            <a:ext cx="1976437" cy="12493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1600" dirty="0">
                <a:latin typeface="Verdana" panose="020B0604030504040204" pitchFamily="34" charset="0"/>
                <a:ea typeface="Verdana" panose="020B0604030504040204" pitchFamily="34" charset="0"/>
                <a:cs typeface="Verdana" panose="020B0604030504040204" pitchFamily="34" charset="0"/>
              </a:rPr>
              <a:t>Honorarios</a:t>
            </a:r>
          </a:p>
          <a:p>
            <a:pPr algn="ctr">
              <a:defRPr/>
            </a:pPr>
            <a:r>
              <a:rPr lang="es-ES" sz="1050" dirty="0">
                <a:latin typeface="Verdana" panose="020B0604030504040204" pitchFamily="34" charset="0"/>
                <a:ea typeface="Verdana" panose="020B0604030504040204" pitchFamily="34" charset="0"/>
                <a:cs typeface="Verdana" panose="020B0604030504040204" pitchFamily="34" charset="0"/>
              </a:rPr>
              <a:t>Personal contratado específicamente para el proyecto</a:t>
            </a:r>
          </a:p>
        </p:txBody>
      </p:sp>
      <p:sp>
        <p:nvSpPr>
          <p:cNvPr id="11" name="Rectángulo: esquinas redondeadas 48">
            <a:extLst>
              <a:ext uri="{FF2B5EF4-FFF2-40B4-BE49-F238E27FC236}">
                <a16:creationId xmlns:a16="http://schemas.microsoft.com/office/drawing/2014/main" id="{972FABD1-A0B8-42D6-8036-5E9745D779B0}"/>
              </a:ext>
            </a:extLst>
          </p:cNvPr>
          <p:cNvSpPr/>
          <p:nvPr/>
        </p:nvSpPr>
        <p:spPr>
          <a:xfrm>
            <a:off x="8224838" y="1183877"/>
            <a:ext cx="1976437" cy="12493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1600" dirty="0">
                <a:latin typeface="Verdana" panose="020B0604030504040204" pitchFamily="34" charset="0"/>
                <a:ea typeface="Verdana" panose="020B0604030504040204" pitchFamily="34" charset="0"/>
                <a:cs typeface="Verdana" panose="020B0604030504040204" pitchFamily="34" charset="0"/>
              </a:rPr>
              <a:t>Incentivos</a:t>
            </a:r>
            <a:endParaRPr lang="es-ES" sz="1050" dirty="0">
              <a:latin typeface="Verdana" panose="020B0604030504040204" pitchFamily="34" charset="0"/>
              <a:ea typeface="Verdana" panose="020B0604030504040204" pitchFamily="34" charset="0"/>
              <a:cs typeface="Verdana" panose="020B0604030504040204" pitchFamily="34" charset="0"/>
            </a:endParaRPr>
          </a:p>
          <a:p>
            <a:pPr algn="ctr">
              <a:defRPr/>
            </a:pPr>
            <a:r>
              <a:rPr lang="es-ES" sz="1050" dirty="0">
                <a:latin typeface="Verdana" panose="020B0604030504040204" pitchFamily="34" charset="0"/>
                <a:ea typeface="Verdana" panose="020B0604030504040204" pitchFamily="34" charset="0"/>
                <a:cs typeface="Verdana" panose="020B0604030504040204" pitchFamily="34" charset="0"/>
              </a:rPr>
              <a:t>Personal contratado por la institución (subsidio)</a:t>
            </a:r>
          </a:p>
        </p:txBody>
      </p:sp>
      <p:sp>
        <p:nvSpPr>
          <p:cNvPr id="12" name="Rectángulo: esquinas redondeadas 49">
            <a:extLst>
              <a:ext uri="{FF2B5EF4-FFF2-40B4-BE49-F238E27FC236}">
                <a16:creationId xmlns:a16="http://schemas.microsoft.com/office/drawing/2014/main" id="{EBAB24C5-CFB8-414F-ACF8-1ED86353CEAE}"/>
              </a:ext>
            </a:extLst>
          </p:cNvPr>
          <p:cNvSpPr/>
          <p:nvPr/>
        </p:nvSpPr>
        <p:spPr>
          <a:xfrm>
            <a:off x="5730875" y="1183877"/>
            <a:ext cx="2149475" cy="12493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1600" dirty="0">
                <a:latin typeface="Verdana" panose="020B0604030504040204" pitchFamily="34" charset="0"/>
                <a:ea typeface="Verdana" panose="020B0604030504040204" pitchFamily="34" charset="0"/>
                <a:cs typeface="Verdana" panose="020B0604030504040204" pitchFamily="34" charset="0"/>
              </a:rPr>
              <a:t>Remuneraciones</a:t>
            </a:r>
            <a:endParaRPr lang="es-ES" sz="1100">
              <a:latin typeface="Verdana" panose="020B0604030504040204" pitchFamily="34" charset="0"/>
              <a:ea typeface="Verdana" panose="020B0604030504040204" pitchFamily="34" charset="0"/>
              <a:cs typeface="Verdana" panose="020B0604030504040204" pitchFamily="34" charset="0"/>
            </a:endParaRPr>
          </a:p>
          <a:p>
            <a:pPr algn="ctr">
              <a:defRPr/>
            </a:pPr>
            <a:r>
              <a:rPr lang="es-ES" sz="1050" dirty="0">
                <a:latin typeface="Verdana" panose="020B0604030504040204" pitchFamily="34" charset="0"/>
                <a:ea typeface="Verdana" panose="020B0604030504040204" pitchFamily="34" charset="0"/>
                <a:cs typeface="Verdana" panose="020B0604030504040204" pitchFamily="34" charset="0"/>
              </a:rPr>
              <a:t>Personal contratado por la institución beneficiaria (aporte)</a:t>
            </a:r>
          </a:p>
        </p:txBody>
      </p:sp>
      <p:sp>
        <p:nvSpPr>
          <p:cNvPr id="16" name="CustomShape 27">
            <a:extLst>
              <a:ext uri="{FF2B5EF4-FFF2-40B4-BE49-F238E27FC236}">
                <a16:creationId xmlns:a16="http://schemas.microsoft.com/office/drawing/2014/main" id="{6A2500A5-6C1B-4952-865E-D30185AEEC8D}"/>
              </a:ext>
            </a:extLst>
          </p:cNvPr>
          <p:cNvSpPr/>
          <p:nvPr/>
        </p:nvSpPr>
        <p:spPr>
          <a:xfrm>
            <a:off x="1714500" y="1495027"/>
            <a:ext cx="1325563" cy="9413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defRPr/>
            </a:pPr>
            <a:r>
              <a:rPr lang="es-CL" sz="1600" b="1" spc="-1" dirty="0">
                <a:solidFill>
                  <a:srgbClr val="FFFFFF"/>
                </a:solidFill>
                <a:latin typeface="Verdana" panose="020B0604030504040204" pitchFamily="34" charset="0"/>
                <a:ea typeface="Verdana" panose="020B0604030504040204" pitchFamily="34" charset="0"/>
                <a:cs typeface="Verdana" panose="020B0604030504040204" pitchFamily="34" charset="0"/>
              </a:rPr>
              <a:t>Gastos en Personal</a:t>
            </a:r>
          </a:p>
        </p:txBody>
      </p:sp>
    </p:spTree>
    <p:extLst>
      <p:ext uri="{BB962C8B-B14F-4D97-AF65-F5344CB8AC3E}">
        <p14:creationId xmlns:p14="http://schemas.microsoft.com/office/powerpoint/2010/main" val="204174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13"/>
          <p:cNvSpPr>
            <a:spLocks noGrp="1"/>
          </p:cNvSpPr>
          <p:nvPr>
            <p:ph sz="quarter" idx="12"/>
          </p:nvPr>
        </p:nvSpPr>
        <p:spPr>
          <a:xfrm>
            <a:off x="4825218" y="194585"/>
            <a:ext cx="7178146" cy="747580"/>
          </a:xfrm>
        </p:spPr>
        <p:txBody>
          <a:bodyPr>
            <a:normAutofit lnSpcReduction="10000"/>
          </a:bodyPr>
          <a:lstStyle/>
          <a:p>
            <a:r>
              <a:rPr lang="es-ES" dirty="0">
                <a:solidFill>
                  <a:schemeClr val="tx1">
                    <a:lumMod val="75000"/>
                    <a:lumOff val="25000"/>
                  </a:schemeClr>
                </a:solidFill>
              </a:rPr>
              <a:t>EQUIPO DE INVESTIGACIÓN E INCLUSIÓN DE </a:t>
            </a:r>
          </a:p>
          <a:p>
            <a:r>
              <a:rPr lang="es-ES" dirty="0">
                <a:solidFill>
                  <a:schemeClr val="tx1">
                    <a:lumMod val="75000"/>
                    <a:lumOff val="25000"/>
                  </a:schemeClr>
                </a:solidFill>
              </a:rPr>
              <a:t>CAPITAL HUMANO AVANZADO</a:t>
            </a:r>
          </a:p>
          <a:p>
            <a:endParaRPr lang="en-US" dirty="0">
              <a:solidFill>
                <a:schemeClr val="tx1">
                  <a:lumMod val="75000"/>
                  <a:lumOff val="25000"/>
                </a:schemeClr>
              </a:solidFill>
            </a:endParaRPr>
          </a:p>
        </p:txBody>
      </p:sp>
      <p:sp>
        <p:nvSpPr>
          <p:cNvPr id="5" name="2 Rectángulo">
            <a:extLst>
              <a:ext uri="{FF2B5EF4-FFF2-40B4-BE49-F238E27FC236}">
                <a16:creationId xmlns:a16="http://schemas.microsoft.com/office/drawing/2014/main" id="{4B519B1C-87BA-4519-92B7-96EF0E839414}"/>
              </a:ext>
            </a:extLst>
          </p:cNvPr>
          <p:cNvSpPr>
            <a:spLocks noGrp="1" noChangeArrowheads="1"/>
          </p:cNvSpPr>
          <p:nvPr>
            <p:ph idx="1"/>
          </p:nvPr>
        </p:nvSpPr>
        <p:spPr bwMode="auto">
          <a:xfrm>
            <a:off x="5022166" y="1254053"/>
            <a:ext cx="7008006" cy="5164491"/>
          </a:xfrm>
          <a:prstGeom prst="rect">
            <a:avLst/>
          </a:prstGeom>
          <a:no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just">
              <a:buFont typeface="Arial" charset="0"/>
              <a:buChar char="•"/>
              <a:defRPr/>
            </a:pPr>
            <a:r>
              <a:rPr lang="es-CL" altLang="es-CL" sz="1600" dirty="0">
                <a:solidFill>
                  <a:schemeClr val="tx1">
                    <a:lumMod val="85000"/>
                    <a:lumOff val="15000"/>
                  </a:schemeClr>
                </a:solidFill>
                <a:latin typeface="Verdana" panose="020B0604030504040204" pitchFamily="34" charset="0"/>
                <a:cs typeface="ＭＳ Ｐゴシック" panose="020B0600070205080204" pitchFamily="34" charset="-128"/>
              </a:rPr>
              <a:t>Equipo mínimo de investigación:</a:t>
            </a:r>
          </a:p>
          <a:p>
            <a:pPr marL="1028700" lvl="1" algn="just">
              <a:buFont typeface="Arial" charset="0"/>
              <a:buChar char="•"/>
              <a:defRPr/>
            </a:pPr>
            <a:r>
              <a:rPr lang="es-CL" altLang="es-CL" sz="1600" b="1" dirty="0">
                <a:solidFill>
                  <a:srgbClr val="4C93D2"/>
                </a:solidFill>
                <a:latin typeface="Verdana" panose="020B0604030504040204" pitchFamily="34" charset="0"/>
                <a:cs typeface="ＭＳ Ｐゴシック" panose="020B0600070205080204" pitchFamily="34" charset="-128"/>
              </a:rPr>
              <a:t>Director</a:t>
            </a:r>
          </a:p>
          <a:p>
            <a:pPr marL="1028700" lvl="1" algn="just">
              <a:buFont typeface="Arial" charset="0"/>
              <a:buChar char="•"/>
              <a:defRPr/>
            </a:pPr>
            <a:r>
              <a:rPr lang="es-CL" altLang="es-CL" sz="1600" b="1" dirty="0">
                <a:solidFill>
                  <a:srgbClr val="68AA3C"/>
                </a:solidFill>
                <a:latin typeface="Verdana" panose="020B0604030504040204" pitchFamily="34" charset="0"/>
                <a:cs typeface="ＭＳ Ｐゴシック" panose="020B0600070205080204" pitchFamily="34" charset="-128"/>
              </a:rPr>
              <a:t>Director Alterno</a:t>
            </a:r>
          </a:p>
          <a:p>
            <a:pPr marL="1028700" lvl="1" algn="just">
              <a:buFont typeface="Arial" charset="0"/>
              <a:buChar char="•"/>
              <a:defRPr/>
            </a:pPr>
            <a:r>
              <a:rPr lang="es-CL" altLang="es-CL" sz="1600" dirty="0">
                <a:latin typeface="Verdana" panose="020B0604030504040204" pitchFamily="34" charset="0"/>
                <a:cs typeface="ＭＳ Ｐゴシック" panose="020B0600070205080204" pitchFamily="34" charset="-128"/>
              </a:rPr>
              <a:t> </a:t>
            </a:r>
            <a:r>
              <a:rPr lang="es-CL" altLang="es-CL" sz="1600" b="1" dirty="0">
                <a:solidFill>
                  <a:srgbClr val="5DD1BE"/>
                </a:solidFill>
                <a:latin typeface="Verdana" panose="020B0604030504040204" pitchFamily="34" charset="0"/>
                <a:cs typeface="ＭＳ Ｐゴシック" panose="020B0600070205080204" pitchFamily="34" charset="-128"/>
              </a:rPr>
              <a:t>Investigador</a:t>
            </a:r>
            <a:endParaRPr lang="es-CL" altLang="es-CL" sz="1600" dirty="0">
              <a:latin typeface="Verdana" panose="020B0604030504040204" pitchFamily="34" charset="0"/>
              <a:cs typeface="ＭＳ Ｐゴシック" panose="020B0600070205080204" pitchFamily="34" charset="-128"/>
            </a:endParaRPr>
          </a:p>
          <a:p>
            <a:pPr algn="just">
              <a:defRPr/>
            </a:pPr>
            <a:endParaRPr lang="es-CL" altLang="es-CL" sz="1600" dirty="0">
              <a:latin typeface="Verdana" panose="020B0604030504040204" pitchFamily="34" charset="0"/>
              <a:cs typeface="ＭＳ Ｐゴシック" panose="020B0600070205080204" pitchFamily="34" charset="-128"/>
            </a:endParaRPr>
          </a:p>
          <a:p>
            <a:pPr marL="285840" indent="-285480" algn="just">
              <a:buClr>
                <a:srgbClr val="000000"/>
              </a:buClr>
              <a:buFont typeface="Arial"/>
              <a:buChar char="•"/>
              <a:defRPr/>
            </a:pPr>
            <a:r>
              <a:rPr lang="es-CL" sz="1600" spc="-1" dirty="0">
                <a:solidFill>
                  <a:srgbClr val="000000"/>
                </a:solidFill>
                <a:latin typeface="Verdana"/>
                <a:ea typeface="ＭＳ Ｐゴシック"/>
              </a:rPr>
              <a:t>Un profesional con grado PhD obtenido en los últimos 5 años con dedicación al 100% </a:t>
            </a:r>
          </a:p>
          <a:p>
            <a:pPr marL="360" algn="just">
              <a:buClr>
                <a:srgbClr val="000000"/>
              </a:buClr>
              <a:defRPr/>
            </a:pPr>
            <a:r>
              <a:rPr lang="es-CL" sz="1600" spc="-1" dirty="0">
                <a:solidFill>
                  <a:srgbClr val="000000"/>
                </a:solidFill>
                <a:latin typeface="Verdana"/>
                <a:ea typeface="ＭＳ Ｐゴシック"/>
              </a:rPr>
              <a:t>	o </a:t>
            </a:r>
          </a:p>
          <a:p>
            <a:pPr marL="286110" indent="-285750" algn="just">
              <a:buClr>
                <a:srgbClr val="000000"/>
              </a:buClr>
              <a:buFont typeface="Arial" panose="020B0604020202020204" pitchFamily="34" charset="0"/>
              <a:buChar char="•"/>
              <a:defRPr/>
            </a:pPr>
            <a:r>
              <a:rPr lang="es-CL" sz="1600" spc="-1" dirty="0">
                <a:solidFill>
                  <a:srgbClr val="000000"/>
                </a:solidFill>
                <a:latin typeface="Verdana"/>
                <a:ea typeface="ＭＳ Ｐゴシック"/>
              </a:rPr>
              <a:t>Dos profesionales con grado PhD obtenido en los últimos 5 años con dedicación  mínima del 50% durante toda la ejecución del proyecto</a:t>
            </a:r>
            <a:endParaRPr lang="es-CL" sz="1600" spc="-1" dirty="0">
              <a:latin typeface="Arial"/>
            </a:endParaRPr>
          </a:p>
          <a:p>
            <a:pPr marL="285750" indent="-285750" algn="just">
              <a:buFont typeface="Arial" charset="0"/>
              <a:buChar char="•"/>
              <a:defRPr/>
            </a:pPr>
            <a:endParaRPr lang="es-CL" altLang="es-CL" sz="1600" dirty="0">
              <a:solidFill>
                <a:schemeClr val="tx1">
                  <a:lumMod val="85000"/>
                  <a:lumOff val="15000"/>
                </a:schemeClr>
              </a:solidFill>
              <a:latin typeface="Verdana" panose="020B0604030504040204" pitchFamily="34" charset="0"/>
              <a:cs typeface="ＭＳ Ｐゴシック" panose="020B0600070205080204" pitchFamily="34" charset="-128"/>
            </a:endParaRPr>
          </a:p>
          <a:p>
            <a:pPr algn="just">
              <a:defRPr/>
            </a:pPr>
            <a:r>
              <a:rPr lang="es-CL" altLang="es-CL" sz="1600" dirty="0">
                <a:solidFill>
                  <a:schemeClr val="tx1">
                    <a:lumMod val="85000"/>
                    <a:lumOff val="15000"/>
                  </a:schemeClr>
                </a:solidFill>
                <a:latin typeface="Verdana" panose="020B0604030504040204" pitchFamily="34" charset="0"/>
                <a:cs typeface="ＭＳ Ｐゴシック" panose="020B0600070205080204" pitchFamily="34" charset="-128"/>
              </a:rPr>
              <a:t> </a:t>
            </a:r>
          </a:p>
          <a:p>
            <a:pPr marL="285750" indent="-285750" algn="just">
              <a:buFont typeface="Arial" charset="0"/>
              <a:buChar char="•"/>
              <a:defRPr/>
            </a:pPr>
            <a:endParaRPr lang="es-CL" altLang="es-CL" sz="1600" dirty="0">
              <a:solidFill>
                <a:schemeClr val="tx1">
                  <a:lumMod val="85000"/>
                  <a:lumOff val="15000"/>
                </a:schemeClr>
              </a:solidFill>
              <a:latin typeface="Verdana" panose="020B0604030504040204" pitchFamily="34" charset="0"/>
              <a:cs typeface="ＭＳ Ｐゴシック" panose="020B0600070205080204" pitchFamily="34" charset="-128"/>
            </a:endParaRPr>
          </a:p>
          <a:p>
            <a:pPr marL="285750" indent="-285750" algn="just">
              <a:buFont typeface="Arial" charset="0"/>
              <a:buChar char="•"/>
              <a:defRPr/>
            </a:pPr>
            <a:r>
              <a:rPr lang="es-CL" altLang="es-CL" sz="1600" b="1" dirty="0">
                <a:solidFill>
                  <a:schemeClr val="tx1">
                    <a:lumMod val="85000"/>
                    <a:lumOff val="15000"/>
                  </a:schemeClr>
                </a:solidFill>
                <a:latin typeface="Verdana" panose="020B0604030504040204" pitchFamily="34" charset="0"/>
                <a:cs typeface="ＭＳ Ｐゴシック" panose="020B0600070205080204" pitchFamily="34" charset="-128"/>
              </a:rPr>
              <a:t>No se podrá adjudicar más de un proyecto al mismo director</a:t>
            </a:r>
            <a:r>
              <a:rPr lang="es-CL" altLang="es-CL" sz="1600" dirty="0">
                <a:solidFill>
                  <a:schemeClr val="tx1">
                    <a:lumMod val="85000"/>
                    <a:lumOff val="15000"/>
                  </a:schemeClr>
                </a:solidFill>
                <a:latin typeface="Verdana" panose="020B0604030504040204" pitchFamily="34" charset="0"/>
                <a:cs typeface="ＭＳ Ｐゴシック" panose="020B0600070205080204" pitchFamily="34" charset="-128"/>
              </a:rPr>
              <a:t> </a:t>
            </a:r>
            <a:r>
              <a:rPr lang="es-CL" altLang="es-CL" sz="1600" b="1" dirty="0">
                <a:solidFill>
                  <a:schemeClr val="tx1">
                    <a:lumMod val="85000"/>
                    <a:lumOff val="15000"/>
                  </a:schemeClr>
                </a:solidFill>
                <a:latin typeface="Verdana" panose="020B0604030504040204" pitchFamily="34" charset="0"/>
                <a:cs typeface="ＭＳ Ｐゴシック" panose="020B0600070205080204" pitchFamily="34" charset="-128"/>
              </a:rPr>
              <a:t>o director alterno</a:t>
            </a:r>
            <a:r>
              <a:rPr lang="es-CL" altLang="es-CL" sz="1600" dirty="0">
                <a:solidFill>
                  <a:schemeClr val="tx1">
                    <a:lumMod val="85000"/>
                    <a:lumOff val="15000"/>
                  </a:schemeClr>
                </a:solidFill>
                <a:latin typeface="Verdana" panose="020B0604030504040204" pitchFamily="34" charset="0"/>
                <a:cs typeface="ＭＳ Ｐゴシック" panose="020B0600070205080204" pitchFamily="34" charset="-128"/>
              </a:rPr>
              <a:t>.</a:t>
            </a:r>
          </a:p>
          <a:p>
            <a:pPr marL="285750" indent="-285750" algn="just">
              <a:buFont typeface="Arial" charset="0"/>
              <a:buChar char="•"/>
              <a:defRPr/>
            </a:pPr>
            <a:endParaRPr lang="es-CL" altLang="es-CL" sz="1600" dirty="0">
              <a:solidFill>
                <a:schemeClr val="tx1">
                  <a:lumMod val="85000"/>
                  <a:lumOff val="15000"/>
                </a:schemeClr>
              </a:solidFill>
              <a:latin typeface="Verdana" panose="020B0604030504040204" pitchFamily="34" charset="0"/>
              <a:cs typeface="ＭＳ Ｐゴシック" panose="020B0600070205080204" pitchFamily="34" charset="-128"/>
            </a:endParaRPr>
          </a:p>
          <a:p>
            <a:pPr marL="285750" indent="-285750" algn="just">
              <a:buFont typeface="Arial" charset="0"/>
              <a:buChar char="•"/>
              <a:defRPr/>
            </a:pPr>
            <a:endParaRPr lang="es-CL" altLang="es-CL" sz="1600" dirty="0">
              <a:latin typeface="Verdana" panose="020B0604030504040204" pitchFamily="34" charset="0"/>
              <a:cs typeface="ＭＳ Ｐゴシック" panose="020B0600070205080204" pitchFamily="34" charset="-128"/>
            </a:endParaRPr>
          </a:p>
        </p:txBody>
      </p:sp>
      <p:pic>
        <p:nvPicPr>
          <p:cNvPr id="6" name="Imagen 9">
            <a:extLst>
              <a:ext uri="{FF2B5EF4-FFF2-40B4-BE49-F238E27FC236}">
                <a16:creationId xmlns:a16="http://schemas.microsoft.com/office/drawing/2014/main" id="{0BE60F92-9E6D-4A57-9CAB-BF7F587CF55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48252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75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3 Marcador de contenido">
            <a:extLst>
              <a:ext uri="{FF2B5EF4-FFF2-40B4-BE49-F238E27FC236}">
                <a16:creationId xmlns:a16="http://schemas.microsoft.com/office/drawing/2014/main" id="{D0E04051-6AE6-4455-8FC8-4036EC5F0E64}"/>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6308" y="823120"/>
            <a:ext cx="91948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1">
            <a:extLst>
              <a:ext uri="{FF2B5EF4-FFF2-40B4-BE49-F238E27FC236}">
                <a16:creationId xmlns:a16="http://schemas.microsoft.com/office/drawing/2014/main" id="{1C8F08E7-E4E8-4718-B3FA-F82BA26345AD}"/>
              </a:ext>
            </a:extLst>
          </p:cNvPr>
          <p:cNvGrpSpPr/>
          <p:nvPr/>
        </p:nvGrpSpPr>
        <p:grpSpPr>
          <a:xfrm>
            <a:off x="1793921" y="1662724"/>
            <a:ext cx="2434657" cy="1540277"/>
            <a:chOff x="1739901" y="5476759"/>
            <a:chExt cx="1800225" cy="1141638"/>
          </a:xfrm>
          <a:solidFill>
            <a:srgbClr val="68AA3C"/>
          </a:solidFill>
        </p:grpSpPr>
        <p:sp>
          <p:nvSpPr>
            <p:cNvPr id="7" name="Triángulo isósceles 10">
              <a:extLst>
                <a:ext uri="{FF2B5EF4-FFF2-40B4-BE49-F238E27FC236}">
                  <a16:creationId xmlns:a16="http://schemas.microsoft.com/office/drawing/2014/main" id="{BC949901-9D66-4F2F-B3F4-CF6C41972DBC}"/>
                </a:ext>
              </a:extLst>
            </p:cNvPr>
            <p:cNvSpPr/>
            <p:nvPr/>
          </p:nvSpPr>
          <p:spPr>
            <a:xfrm>
              <a:off x="2243138" y="5948364"/>
              <a:ext cx="431800" cy="40798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ángulo 12">
              <a:extLst>
                <a:ext uri="{FF2B5EF4-FFF2-40B4-BE49-F238E27FC236}">
                  <a16:creationId xmlns:a16="http://schemas.microsoft.com/office/drawing/2014/main" id="{5077EDF9-734D-4DEA-8AA2-A9F4B3CA43B8}"/>
                </a:ext>
              </a:extLst>
            </p:cNvPr>
            <p:cNvSpPr/>
            <p:nvPr/>
          </p:nvSpPr>
          <p:spPr>
            <a:xfrm rot="833073">
              <a:off x="1741488" y="5875339"/>
              <a:ext cx="1435100" cy="60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CuadroTexto 13">
              <a:extLst>
                <a:ext uri="{FF2B5EF4-FFF2-40B4-BE49-F238E27FC236}">
                  <a16:creationId xmlns:a16="http://schemas.microsoft.com/office/drawing/2014/main" id="{13A79B35-622A-4713-8C6D-06AA4729EA66}"/>
                </a:ext>
              </a:extLst>
            </p:cNvPr>
            <p:cNvSpPr txBox="1">
              <a:spLocks noChangeArrowheads="1"/>
            </p:cNvSpPr>
            <p:nvPr/>
          </p:nvSpPr>
          <p:spPr bwMode="auto">
            <a:xfrm>
              <a:off x="1739901" y="6367464"/>
              <a:ext cx="1800225" cy="250933"/>
            </a:xfrm>
            <a:prstGeom prst="rect">
              <a:avLst/>
            </a:prstGeom>
            <a:grp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s-CL" altLang="es-CL" sz="1600" dirty="0">
                  <a:solidFill>
                    <a:prstClr val="black"/>
                  </a:solidFill>
                  <a:latin typeface="Verdana" panose="020B0604030504040204" pitchFamily="34" charset="0"/>
                  <a:cs typeface="ＭＳ Ｐゴシック" panose="020B0600070205080204" pitchFamily="34" charset="-128"/>
                </a:rPr>
                <a:t>PONDERACIÓN</a:t>
              </a:r>
              <a:endParaRPr lang="en-US" altLang="es-CL" sz="1600" dirty="0">
                <a:solidFill>
                  <a:prstClr val="black"/>
                </a:solidFill>
                <a:latin typeface="Verdana" panose="020B0604030504040204" pitchFamily="34" charset="0"/>
                <a:cs typeface="ＭＳ Ｐゴシック" panose="020B0600070205080204" pitchFamily="34" charset="-128"/>
              </a:endParaRPr>
            </a:p>
          </p:txBody>
        </p:sp>
        <p:sp>
          <p:nvSpPr>
            <p:cNvPr id="10" name="CuadroTexto 14">
              <a:extLst>
                <a:ext uri="{FF2B5EF4-FFF2-40B4-BE49-F238E27FC236}">
                  <a16:creationId xmlns:a16="http://schemas.microsoft.com/office/drawing/2014/main" id="{33CDFFC9-8B2A-4400-95D6-20DBC791E29B}"/>
                </a:ext>
              </a:extLst>
            </p:cNvPr>
            <p:cNvSpPr txBox="1">
              <a:spLocks noChangeArrowheads="1"/>
            </p:cNvSpPr>
            <p:nvPr/>
          </p:nvSpPr>
          <p:spPr bwMode="auto">
            <a:xfrm>
              <a:off x="2409557" y="5476759"/>
              <a:ext cx="1084262" cy="387805"/>
            </a:xfrm>
            <a:prstGeom prst="rect">
              <a:avLst/>
            </a:prstGeom>
            <a:solidFill>
              <a:srgbClr val="FFFFFF"/>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s-CL" altLang="es-CL" sz="2800" b="1" dirty="0">
                  <a:solidFill>
                    <a:prstClr val="black"/>
                  </a:solidFill>
                  <a:latin typeface="Verdana" panose="020B0604030504040204" pitchFamily="34" charset="0"/>
                  <a:cs typeface="ＭＳ Ｐゴシック" panose="020B0600070205080204" pitchFamily="34" charset="-128"/>
                </a:rPr>
                <a:t>50</a:t>
              </a:r>
              <a:r>
                <a:rPr lang="es-CL" altLang="es-CL" sz="2800" dirty="0">
                  <a:solidFill>
                    <a:prstClr val="black"/>
                  </a:solidFill>
                  <a:latin typeface="Verdana" panose="020B0604030504040204" pitchFamily="34" charset="0"/>
                  <a:cs typeface="ＭＳ Ｐゴシック" panose="020B0600070205080204" pitchFamily="34" charset="-128"/>
                </a:rPr>
                <a:t>%</a:t>
              </a:r>
              <a:endParaRPr lang="en-US" altLang="es-CL" sz="2800" dirty="0">
                <a:solidFill>
                  <a:prstClr val="black"/>
                </a:solidFill>
                <a:latin typeface="Verdana" panose="020B0604030504040204" pitchFamily="34" charset="0"/>
                <a:cs typeface="ＭＳ Ｐゴシック" panose="020B0600070205080204" pitchFamily="34" charset="-128"/>
              </a:endParaRPr>
            </a:p>
          </p:txBody>
        </p:sp>
      </p:grpSp>
      <p:grpSp>
        <p:nvGrpSpPr>
          <p:cNvPr id="11" name="Grupo 1">
            <a:extLst>
              <a:ext uri="{FF2B5EF4-FFF2-40B4-BE49-F238E27FC236}">
                <a16:creationId xmlns:a16="http://schemas.microsoft.com/office/drawing/2014/main" id="{1F68ACCA-0686-461A-9616-03D5CF63EC54}"/>
              </a:ext>
            </a:extLst>
          </p:cNvPr>
          <p:cNvGrpSpPr/>
          <p:nvPr/>
        </p:nvGrpSpPr>
        <p:grpSpPr>
          <a:xfrm>
            <a:off x="2941692" y="5083227"/>
            <a:ext cx="2434657" cy="1606514"/>
            <a:chOff x="1739901" y="5427664"/>
            <a:chExt cx="1800225" cy="1190733"/>
          </a:xfrm>
          <a:solidFill>
            <a:srgbClr val="4DC58D"/>
          </a:solidFill>
        </p:grpSpPr>
        <p:sp>
          <p:nvSpPr>
            <p:cNvPr id="12" name="Triángulo isósceles 10">
              <a:extLst>
                <a:ext uri="{FF2B5EF4-FFF2-40B4-BE49-F238E27FC236}">
                  <a16:creationId xmlns:a16="http://schemas.microsoft.com/office/drawing/2014/main" id="{E70D1057-4F1A-4E4D-9BF9-32383F60BFDE}"/>
                </a:ext>
              </a:extLst>
            </p:cNvPr>
            <p:cNvSpPr/>
            <p:nvPr/>
          </p:nvSpPr>
          <p:spPr>
            <a:xfrm>
              <a:off x="2243138" y="5948364"/>
              <a:ext cx="431800" cy="40798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ángulo 15">
              <a:extLst>
                <a:ext uri="{FF2B5EF4-FFF2-40B4-BE49-F238E27FC236}">
                  <a16:creationId xmlns:a16="http://schemas.microsoft.com/office/drawing/2014/main" id="{7B6AD6C7-8D3B-47CE-B49A-FC2B6A428868}"/>
                </a:ext>
              </a:extLst>
            </p:cNvPr>
            <p:cNvSpPr/>
            <p:nvPr/>
          </p:nvSpPr>
          <p:spPr>
            <a:xfrm rot="833073">
              <a:off x="1741488" y="5875339"/>
              <a:ext cx="1435100" cy="60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CuadroTexto 16">
              <a:extLst>
                <a:ext uri="{FF2B5EF4-FFF2-40B4-BE49-F238E27FC236}">
                  <a16:creationId xmlns:a16="http://schemas.microsoft.com/office/drawing/2014/main" id="{8912C27D-F12D-4CC9-A243-5F98152BBCF9}"/>
                </a:ext>
              </a:extLst>
            </p:cNvPr>
            <p:cNvSpPr txBox="1">
              <a:spLocks noChangeArrowheads="1"/>
            </p:cNvSpPr>
            <p:nvPr/>
          </p:nvSpPr>
          <p:spPr bwMode="auto">
            <a:xfrm>
              <a:off x="1739901" y="6367464"/>
              <a:ext cx="1800225" cy="250933"/>
            </a:xfrm>
            <a:prstGeom prst="rect">
              <a:avLst/>
            </a:prstGeom>
            <a:grp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s-CL" altLang="es-CL" sz="1600" dirty="0">
                  <a:solidFill>
                    <a:prstClr val="black"/>
                  </a:solidFill>
                  <a:latin typeface="Verdana" panose="020B0604030504040204" pitchFamily="34" charset="0"/>
                  <a:cs typeface="ＭＳ Ｐゴシック" panose="020B0600070205080204" pitchFamily="34" charset="-128"/>
                </a:rPr>
                <a:t>PONDERACIÓN</a:t>
              </a:r>
              <a:endParaRPr lang="en-US" altLang="es-CL" sz="1600" dirty="0">
                <a:solidFill>
                  <a:prstClr val="black"/>
                </a:solidFill>
                <a:latin typeface="Verdana" panose="020B0604030504040204" pitchFamily="34" charset="0"/>
                <a:cs typeface="ＭＳ Ｐゴシック" panose="020B0600070205080204" pitchFamily="34" charset="-128"/>
              </a:endParaRPr>
            </a:p>
          </p:txBody>
        </p:sp>
        <p:sp>
          <p:nvSpPr>
            <p:cNvPr id="18" name="CuadroTexto 17">
              <a:extLst>
                <a:ext uri="{FF2B5EF4-FFF2-40B4-BE49-F238E27FC236}">
                  <a16:creationId xmlns:a16="http://schemas.microsoft.com/office/drawing/2014/main" id="{3DABA150-3FB3-4CED-9328-C65F816BF444}"/>
                </a:ext>
              </a:extLst>
            </p:cNvPr>
            <p:cNvSpPr txBox="1">
              <a:spLocks noChangeArrowheads="1"/>
            </p:cNvSpPr>
            <p:nvPr/>
          </p:nvSpPr>
          <p:spPr bwMode="auto">
            <a:xfrm>
              <a:off x="2455863" y="5427664"/>
              <a:ext cx="1084262" cy="387806"/>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s-CL" altLang="es-CL" sz="2800" b="1" dirty="0">
                  <a:solidFill>
                    <a:prstClr val="black"/>
                  </a:solidFill>
                  <a:latin typeface="Verdana" panose="020B0604030504040204" pitchFamily="34" charset="0"/>
                  <a:cs typeface="ＭＳ Ｐゴシック" panose="020B0600070205080204" pitchFamily="34" charset="-128"/>
                </a:rPr>
                <a:t>25</a:t>
              </a:r>
              <a:r>
                <a:rPr lang="es-CL" altLang="es-CL" sz="2800" dirty="0">
                  <a:solidFill>
                    <a:prstClr val="black"/>
                  </a:solidFill>
                  <a:latin typeface="Verdana" panose="020B0604030504040204" pitchFamily="34" charset="0"/>
                  <a:cs typeface="ＭＳ Ｐゴシック" panose="020B0600070205080204" pitchFamily="34" charset="-128"/>
                </a:rPr>
                <a:t>%</a:t>
              </a:r>
              <a:endParaRPr lang="en-US" altLang="es-CL" sz="2800" dirty="0">
                <a:solidFill>
                  <a:prstClr val="black"/>
                </a:solidFill>
                <a:latin typeface="Verdana" panose="020B0604030504040204" pitchFamily="34" charset="0"/>
                <a:cs typeface="ＭＳ Ｐゴシック" panose="020B0600070205080204" pitchFamily="34" charset="-128"/>
              </a:endParaRPr>
            </a:p>
          </p:txBody>
        </p:sp>
      </p:grpSp>
      <p:grpSp>
        <p:nvGrpSpPr>
          <p:cNvPr id="19" name="Grupo 1">
            <a:extLst>
              <a:ext uri="{FF2B5EF4-FFF2-40B4-BE49-F238E27FC236}">
                <a16:creationId xmlns:a16="http://schemas.microsoft.com/office/drawing/2014/main" id="{D47947D7-87C8-488E-AEE6-15666BB669EF}"/>
              </a:ext>
            </a:extLst>
          </p:cNvPr>
          <p:cNvGrpSpPr/>
          <p:nvPr/>
        </p:nvGrpSpPr>
        <p:grpSpPr>
          <a:xfrm>
            <a:off x="8960653" y="2482525"/>
            <a:ext cx="2434657" cy="1606514"/>
            <a:chOff x="1739901" y="5427664"/>
            <a:chExt cx="1800225" cy="1190733"/>
          </a:xfrm>
          <a:solidFill>
            <a:srgbClr val="4C93D2"/>
          </a:solidFill>
        </p:grpSpPr>
        <p:sp>
          <p:nvSpPr>
            <p:cNvPr id="20" name="Triángulo isósceles 10">
              <a:extLst>
                <a:ext uri="{FF2B5EF4-FFF2-40B4-BE49-F238E27FC236}">
                  <a16:creationId xmlns:a16="http://schemas.microsoft.com/office/drawing/2014/main" id="{46FFE0E8-4096-4129-ADCF-0D295A599E62}"/>
                </a:ext>
              </a:extLst>
            </p:cNvPr>
            <p:cNvSpPr/>
            <p:nvPr/>
          </p:nvSpPr>
          <p:spPr>
            <a:xfrm>
              <a:off x="2243138" y="5948364"/>
              <a:ext cx="431800" cy="40798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Rectángulo 12">
              <a:extLst>
                <a:ext uri="{FF2B5EF4-FFF2-40B4-BE49-F238E27FC236}">
                  <a16:creationId xmlns:a16="http://schemas.microsoft.com/office/drawing/2014/main" id="{34C2AF65-5EFC-4A83-A459-ACD2EF00604F}"/>
                </a:ext>
              </a:extLst>
            </p:cNvPr>
            <p:cNvSpPr/>
            <p:nvPr/>
          </p:nvSpPr>
          <p:spPr>
            <a:xfrm rot="833073">
              <a:off x="1741488" y="5875339"/>
              <a:ext cx="1435100" cy="60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CuadroTexto 13">
              <a:extLst>
                <a:ext uri="{FF2B5EF4-FFF2-40B4-BE49-F238E27FC236}">
                  <a16:creationId xmlns:a16="http://schemas.microsoft.com/office/drawing/2014/main" id="{A4E6DF47-16F8-4827-8361-4EFD4BC291AF}"/>
                </a:ext>
              </a:extLst>
            </p:cNvPr>
            <p:cNvSpPr txBox="1">
              <a:spLocks noChangeArrowheads="1"/>
            </p:cNvSpPr>
            <p:nvPr/>
          </p:nvSpPr>
          <p:spPr bwMode="auto">
            <a:xfrm>
              <a:off x="1739901" y="6367464"/>
              <a:ext cx="1800225" cy="250933"/>
            </a:xfrm>
            <a:prstGeom prst="rect">
              <a:avLst/>
            </a:prstGeom>
            <a:grp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s-CL" altLang="es-CL" sz="1600" dirty="0">
                  <a:solidFill>
                    <a:prstClr val="black"/>
                  </a:solidFill>
                  <a:latin typeface="Verdana" panose="020B0604030504040204" pitchFamily="34" charset="0"/>
                  <a:cs typeface="ＭＳ Ｐゴシック" panose="020B0600070205080204" pitchFamily="34" charset="-128"/>
                </a:rPr>
                <a:t>PONDERACIÓN</a:t>
              </a:r>
              <a:endParaRPr lang="en-US" altLang="es-CL" sz="1600" dirty="0">
                <a:solidFill>
                  <a:prstClr val="black"/>
                </a:solidFill>
                <a:latin typeface="Verdana" panose="020B0604030504040204" pitchFamily="34" charset="0"/>
                <a:cs typeface="ＭＳ Ｐゴシック" panose="020B0600070205080204" pitchFamily="34" charset="-128"/>
              </a:endParaRPr>
            </a:p>
          </p:txBody>
        </p:sp>
        <p:sp>
          <p:nvSpPr>
            <p:cNvPr id="23" name="CuadroTexto 14">
              <a:extLst>
                <a:ext uri="{FF2B5EF4-FFF2-40B4-BE49-F238E27FC236}">
                  <a16:creationId xmlns:a16="http://schemas.microsoft.com/office/drawing/2014/main" id="{ED64C594-0C73-4E43-9A4A-2BED1D8D27BC}"/>
                </a:ext>
              </a:extLst>
            </p:cNvPr>
            <p:cNvSpPr txBox="1">
              <a:spLocks noChangeArrowheads="1"/>
            </p:cNvSpPr>
            <p:nvPr/>
          </p:nvSpPr>
          <p:spPr bwMode="auto">
            <a:xfrm>
              <a:off x="2455863" y="5427664"/>
              <a:ext cx="1084262" cy="387806"/>
            </a:xfrm>
            <a:prstGeom prst="rect">
              <a:avLst/>
            </a:prstGeom>
            <a:solidFill>
              <a:srgbClr val="FFFFFF"/>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s-CL" altLang="es-CL" sz="2800" b="1" dirty="0">
                  <a:solidFill>
                    <a:prstClr val="black"/>
                  </a:solidFill>
                  <a:latin typeface="Verdana" panose="020B0604030504040204" pitchFamily="34" charset="0"/>
                  <a:cs typeface="ＭＳ Ｐゴシック" panose="020B0600070205080204" pitchFamily="34" charset="-128"/>
                </a:rPr>
                <a:t>25</a:t>
              </a:r>
              <a:r>
                <a:rPr lang="es-CL" altLang="es-CL" sz="2800" dirty="0">
                  <a:solidFill>
                    <a:prstClr val="black"/>
                  </a:solidFill>
                  <a:latin typeface="Verdana" panose="020B0604030504040204" pitchFamily="34" charset="0"/>
                  <a:cs typeface="ＭＳ Ｐゴシック" panose="020B0600070205080204" pitchFamily="34" charset="-128"/>
                </a:rPr>
                <a:t>%</a:t>
              </a:r>
              <a:endParaRPr lang="en-US" altLang="es-CL" sz="2800" dirty="0">
                <a:solidFill>
                  <a:prstClr val="black"/>
                </a:solidFill>
                <a:latin typeface="Verdana" panose="020B0604030504040204" pitchFamily="34" charset="0"/>
                <a:cs typeface="ＭＳ Ｐゴシック" panose="020B0600070205080204" pitchFamily="34" charset="-128"/>
              </a:endParaRPr>
            </a:p>
          </p:txBody>
        </p:sp>
      </p:grpSp>
      <p:sp>
        <p:nvSpPr>
          <p:cNvPr id="24" name="Content Placeholder 2">
            <a:extLst>
              <a:ext uri="{FF2B5EF4-FFF2-40B4-BE49-F238E27FC236}">
                <a16:creationId xmlns:a16="http://schemas.microsoft.com/office/drawing/2014/main" id="{35FB5DB3-6901-4EA5-8364-F2C58299451C}"/>
              </a:ext>
            </a:extLst>
          </p:cNvPr>
          <p:cNvSpPr txBox="1">
            <a:spLocks/>
          </p:cNvSpPr>
          <p:nvPr/>
        </p:nvSpPr>
        <p:spPr>
          <a:xfrm>
            <a:off x="415118" y="67795"/>
            <a:ext cx="10352036" cy="492243"/>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r>
              <a:rPr lang="en-US">
                <a:solidFill>
                  <a:schemeClr val="tx1">
                    <a:lumMod val="75000"/>
                    <a:lumOff val="25000"/>
                  </a:schemeClr>
                </a:solidFill>
              </a:rPr>
              <a:t>FORMULACION DE PROYECTOS</a:t>
            </a:r>
            <a:endParaRPr lang="en-US" dirty="0">
              <a:solidFill>
                <a:schemeClr val="tx1">
                  <a:lumMod val="75000"/>
                  <a:lumOff val="25000"/>
                </a:schemeClr>
              </a:solidFill>
            </a:endParaRPr>
          </a:p>
        </p:txBody>
      </p:sp>
      <p:sp>
        <p:nvSpPr>
          <p:cNvPr id="25" name="Content Placeholder 3">
            <a:extLst>
              <a:ext uri="{FF2B5EF4-FFF2-40B4-BE49-F238E27FC236}">
                <a16:creationId xmlns:a16="http://schemas.microsoft.com/office/drawing/2014/main" id="{DD941691-8E3D-4D71-AB7C-9AA6F9E31756}"/>
              </a:ext>
            </a:extLst>
          </p:cNvPr>
          <p:cNvSpPr txBox="1">
            <a:spLocks/>
          </p:cNvSpPr>
          <p:nvPr/>
        </p:nvSpPr>
        <p:spPr>
          <a:xfrm>
            <a:off x="415118" y="510065"/>
            <a:ext cx="10352036" cy="380178"/>
          </a:xfrm>
          <a:prstGeom prst="rect">
            <a:avLst/>
          </a:prstGeom>
        </p:spPr>
        <p:txBody>
          <a:bodyPr vert="horz" lIns="122950" tIns="61475" rIns="122950" bIns="61475" rtlCol="0">
            <a:normAutofit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r>
              <a:rPr lang="en-US" dirty="0">
                <a:solidFill>
                  <a:schemeClr val="tx1">
                    <a:lumMod val="50000"/>
                    <a:lumOff val="50000"/>
                  </a:schemeClr>
                </a:solidFill>
              </a:rPr>
              <a:t>CONTENIDO Y PONDERACIÓN PARA EVALUACION</a:t>
            </a:r>
          </a:p>
        </p:txBody>
      </p:sp>
      <p:sp>
        <p:nvSpPr>
          <p:cNvPr id="26" name="Rectángulo 25">
            <a:extLst>
              <a:ext uri="{FF2B5EF4-FFF2-40B4-BE49-F238E27FC236}">
                <a16:creationId xmlns:a16="http://schemas.microsoft.com/office/drawing/2014/main" id="{34AA211C-9CCD-4569-91EE-D258D7CDB5D4}"/>
              </a:ext>
            </a:extLst>
          </p:cNvPr>
          <p:cNvSpPr/>
          <p:nvPr/>
        </p:nvSpPr>
        <p:spPr>
          <a:xfrm>
            <a:off x="6614557" y="2482525"/>
            <a:ext cx="1745673" cy="624990"/>
          </a:xfrm>
          <a:prstGeom prst="rect">
            <a:avLst/>
          </a:prstGeom>
          <a:gradFill flip="none" rotWithShape="1">
            <a:gsLst>
              <a:gs pos="0">
                <a:srgbClr val="2E9BB8"/>
              </a:gs>
              <a:gs pos="50000">
                <a:srgbClr val="34ACCC">
                  <a:shade val="67500"/>
                  <a:satMod val="115000"/>
                </a:srgbClr>
              </a:gs>
              <a:gs pos="100000">
                <a:srgbClr val="34A9C8"/>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A62B7AC6-7C34-437A-A69E-16C9F9DC9D59}"/>
              </a:ext>
            </a:extLst>
          </p:cNvPr>
          <p:cNvSpPr txBox="1"/>
          <p:nvPr/>
        </p:nvSpPr>
        <p:spPr>
          <a:xfrm>
            <a:off x="6708894" y="2144021"/>
            <a:ext cx="1942568" cy="1323439"/>
          </a:xfrm>
          <a:prstGeom prst="rect">
            <a:avLst/>
          </a:prstGeom>
          <a:noFill/>
        </p:spPr>
        <p:txBody>
          <a:bodyPr wrap="square" rtlCol="0">
            <a:spAutoFit/>
          </a:bodyPr>
          <a:lstStyle/>
          <a:p>
            <a:r>
              <a:rPr lang="es-CL" sz="2000" b="1" dirty="0">
                <a:solidFill>
                  <a:schemeClr val="bg1"/>
                </a:solidFill>
              </a:rPr>
              <a:t>Impacto potencial económico y social</a:t>
            </a:r>
          </a:p>
        </p:txBody>
      </p:sp>
      <p:sp>
        <p:nvSpPr>
          <p:cNvPr id="27" name="Rectángulo 26">
            <a:extLst>
              <a:ext uri="{FF2B5EF4-FFF2-40B4-BE49-F238E27FC236}">
                <a16:creationId xmlns:a16="http://schemas.microsoft.com/office/drawing/2014/main" id="{930957C9-D791-4FA5-9845-241B7C1158BE}"/>
              </a:ext>
            </a:extLst>
          </p:cNvPr>
          <p:cNvSpPr/>
          <p:nvPr/>
        </p:nvSpPr>
        <p:spPr>
          <a:xfrm>
            <a:off x="5376349" y="4458237"/>
            <a:ext cx="2303829" cy="624990"/>
          </a:xfrm>
          <a:prstGeom prst="rect">
            <a:avLst/>
          </a:prstGeom>
          <a:gradFill flip="none" rotWithShape="1">
            <a:gsLst>
              <a:gs pos="0">
                <a:srgbClr val="4AE62A"/>
              </a:gs>
              <a:gs pos="100000">
                <a:srgbClr val="3FC523"/>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5E693B9A-05AC-46B0-9685-1727D8378AF6}"/>
              </a:ext>
            </a:extLst>
          </p:cNvPr>
          <p:cNvSpPr txBox="1"/>
          <p:nvPr/>
        </p:nvSpPr>
        <p:spPr>
          <a:xfrm>
            <a:off x="5436804" y="4284298"/>
            <a:ext cx="2113808" cy="830997"/>
          </a:xfrm>
          <a:prstGeom prst="rect">
            <a:avLst/>
          </a:prstGeom>
          <a:noFill/>
        </p:spPr>
        <p:txBody>
          <a:bodyPr wrap="square" rtlCol="0">
            <a:spAutoFit/>
          </a:bodyPr>
          <a:lstStyle/>
          <a:p>
            <a:pPr algn="ctr"/>
            <a:r>
              <a:rPr lang="es-CL" b="1" dirty="0">
                <a:solidFill>
                  <a:schemeClr val="bg1"/>
                </a:solidFill>
              </a:rPr>
              <a:t>Capacidades y gestión</a:t>
            </a:r>
          </a:p>
        </p:txBody>
      </p:sp>
    </p:spTree>
    <p:extLst>
      <p:ext uri="{BB962C8B-B14F-4D97-AF65-F5344CB8AC3E}">
        <p14:creationId xmlns:p14="http://schemas.microsoft.com/office/powerpoint/2010/main" val="320105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9"/>
          <p:cNvSpPr>
            <a:spLocks noGrp="1"/>
          </p:cNvSpPr>
          <p:nvPr>
            <p:ph idx="16"/>
          </p:nvPr>
        </p:nvSpPr>
        <p:spPr>
          <a:xfrm>
            <a:off x="541727" y="876510"/>
            <a:ext cx="6021119" cy="5769280"/>
          </a:xfrm>
        </p:spPr>
        <p:txBody>
          <a:bodyPr>
            <a:noAutofit/>
          </a:bodyPr>
          <a:lstStyle/>
          <a:p>
            <a:pPr algn="just"/>
            <a:r>
              <a:rPr lang="es-ES" sz="2000" dirty="0">
                <a:solidFill>
                  <a:schemeClr val="tx1">
                    <a:lumMod val="50000"/>
                    <a:lumOff val="50000"/>
                  </a:schemeClr>
                </a:solidFill>
              </a:rPr>
              <a:t>Deberá definir la problemática que busca resolver, plantear cual sería la solución a ese problema y cómo propone avanzar hacia esa solución. </a:t>
            </a:r>
          </a:p>
          <a:p>
            <a:pPr algn="just"/>
            <a:endParaRPr lang="es-ES" sz="2000" dirty="0">
              <a:solidFill>
                <a:schemeClr val="tx1">
                  <a:lumMod val="50000"/>
                  <a:lumOff val="50000"/>
                </a:schemeClr>
              </a:solidFill>
            </a:endParaRPr>
          </a:p>
          <a:p>
            <a:pPr algn="just"/>
            <a:r>
              <a:rPr lang="es-ES" sz="2000" dirty="0">
                <a:solidFill>
                  <a:schemeClr val="tx1">
                    <a:lumMod val="50000"/>
                    <a:lumOff val="50000"/>
                  </a:schemeClr>
                </a:solidFill>
              </a:rPr>
              <a:t>Deberá presentar los resultados que espera alcanzar y definir de qué forma éstos representen una prueba de concepto que permita validar su aplicación futura como solución al problema planteado.</a:t>
            </a:r>
          </a:p>
          <a:p>
            <a:pPr algn="just"/>
            <a:endParaRPr lang="es-ES" sz="2000" dirty="0">
              <a:solidFill>
                <a:schemeClr val="tx1">
                  <a:lumMod val="50000"/>
                  <a:lumOff val="50000"/>
                </a:schemeClr>
              </a:solidFill>
            </a:endParaRPr>
          </a:p>
          <a:p>
            <a:pPr algn="just"/>
            <a:r>
              <a:rPr lang="es-ES" sz="2000" dirty="0">
                <a:solidFill>
                  <a:schemeClr val="tx1">
                    <a:lumMod val="50000"/>
                    <a:lumOff val="50000"/>
                  </a:schemeClr>
                </a:solidFill>
              </a:rPr>
              <a:t>Deberá hacer un ejercicio de moverse desde un análisis macro del problema a la descripción en detalle de la metodología que le permitirá alcanzar resultados que aportarán al logro de la solución propuesta.</a:t>
            </a:r>
            <a:endParaRPr lang="en-US" sz="2000" dirty="0">
              <a:solidFill>
                <a:schemeClr val="tx1">
                  <a:lumMod val="50000"/>
                  <a:lumOff val="50000"/>
                </a:schemeClr>
              </a:solidFill>
            </a:endParaRPr>
          </a:p>
        </p:txBody>
      </p:sp>
      <p:sp>
        <p:nvSpPr>
          <p:cNvPr id="8" name="Content Placeholder 7"/>
          <p:cNvSpPr>
            <a:spLocks noGrp="1"/>
          </p:cNvSpPr>
          <p:nvPr>
            <p:ph sz="quarter" idx="12"/>
          </p:nvPr>
        </p:nvSpPr>
        <p:spPr>
          <a:xfrm>
            <a:off x="917829" y="212210"/>
            <a:ext cx="10402823" cy="747580"/>
          </a:xfrm>
        </p:spPr>
        <p:txBody>
          <a:body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pic>
        <p:nvPicPr>
          <p:cNvPr id="3" name="Marcador de contenido 2">
            <a:extLst>
              <a:ext uri="{FF2B5EF4-FFF2-40B4-BE49-F238E27FC236}">
                <a16:creationId xmlns:a16="http://schemas.microsoft.com/office/drawing/2014/main" id="{18A99F86-34F6-496F-8025-8B18F0F5F859}"/>
              </a:ext>
            </a:extLst>
          </p:cNvPr>
          <p:cNvPicPr>
            <a:picLocks noGrp="1" noChangeAspect="1"/>
          </p:cNvPicPr>
          <p:nvPr>
            <p:ph idx="17"/>
          </p:nvPr>
        </p:nvPicPr>
        <p:blipFill>
          <a:blip r:embed="rId3" cstate="screen">
            <a:extLst>
              <a:ext uri="{28A0092B-C50C-407E-A947-70E740481C1C}">
                <a14:useLocalDpi xmlns:a14="http://schemas.microsoft.com/office/drawing/2010/main"/>
              </a:ext>
            </a:extLst>
          </a:blip>
          <a:stretch>
            <a:fillRect/>
          </a:stretch>
        </p:blipFill>
        <p:spPr>
          <a:xfrm>
            <a:off x="7105650" y="2354162"/>
            <a:ext cx="4683125" cy="1952826"/>
          </a:xfrm>
          <a:prstGeom prst="rect">
            <a:avLst/>
          </a:prstGeom>
        </p:spPr>
      </p:pic>
    </p:spTree>
    <p:extLst>
      <p:ext uri="{BB962C8B-B14F-4D97-AF65-F5344CB8AC3E}">
        <p14:creationId xmlns:p14="http://schemas.microsoft.com/office/powerpoint/2010/main" val="10915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5"/>
          </p:nvPr>
        </p:nvSpPr>
        <p:spPr>
          <a:xfrm>
            <a:off x="799176" y="1454683"/>
            <a:ext cx="4632984" cy="1318998"/>
          </a:xfrm>
        </p:spPr>
        <p:txBody>
          <a:bodyPr>
            <a:noAutofit/>
          </a:bodyPr>
          <a:lstStyle/>
          <a:p>
            <a:pPr marL="285750" indent="-285750" algn="just">
              <a:buFontTx/>
              <a:buChar char="-"/>
              <a:defRPr/>
            </a:pPr>
            <a:r>
              <a:rPr lang="es-CL" sz="1800" dirty="0">
                <a:solidFill>
                  <a:schemeClr val="tx1">
                    <a:lumMod val="50000"/>
                    <a:lumOff val="50000"/>
                  </a:schemeClr>
                </a:solidFill>
              </a:rPr>
              <a:t>Enfocarse en el </a:t>
            </a:r>
            <a:r>
              <a:rPr lang="es-ES" sz="1800" dirty="0">
                <a:solidFill>
                  <a:schemeClr val="tx1">
                    <a:lumMod val="50000"/>
                    <a:lumOff val="50000"/>
                  </a:schemeClr>
                </a:solidFill>
              </a:rPr>
              <a:t>problema u oportunidad que se busca solucionar/abordar. Mencionar cuáles son las causas de este problema. </a:t>
            </a:r>
          </a:p>
          <a:p>
            <a:pPr marL="285750" indent="-285750" algn="just">
              <a:buFontTx/>
              <a:buChar char="-"/>
              <a:defRPr/>
            </a:pPr>
            <a:endParaRPr lang="es-ES" sz="1800" dirty="0">
              <a:solidFill>
                <a:schemeClr val="tx1">
                  <a:lumMod val="50000"/>
                  <a:lumOff val="50000"/>
                </a:schemeClr>
              </a:solidFill>
            </a:endParaRPr>
          </a:p>
          <a:p>
            <a:pPr marL="285750" indent="-285750" algn="just">
              <a:buFontTx/>
              <a:buChar char="-"/>
              <a:defRPr/>
            </a:pPr>
            <a:r>
              <a:rPr lang="es-ES" sz="1800" dirty="0">
                <a:solidFill>
                  <a:schemeClr val="tx1">
                    <a:lumMod val="50000"/>
                    <a:lumOff val="50000"/>
                  </a:schemeClr>
                </a:solidFill>
              </a:rPr>
              <a:t>Los proyectos postulados a los desafíos país deben estar contenidos en los lineamientos específicos para cada tema. </a:t>
            </a:r>
          </a:p>
          <a:p>
            <a:pPr marL="285750" indent="-285750" algn="just">
              <a:buFontTx/>
              <a:buChar char="-"/>
              <a:defRPr/>
            </a:pPr>
            <a:endParaRPr lang="es-ES" sz="1800" dirty="0">
              <a:solidFill>
                <a:schemeClr val="tx1">
                  <a:lumMod val="50000"/>
                  <a:lumOff val="50000"/>
                </a:schemeClr>
              </a:solidFill>
            </a:endParaRPr>
          </a:p>
          <a:p>
            <a:pPr marL="285750" indent="-285750" algn="just">
              <a:buFontTx/>
              <a:buChar char="-"/>
              <a:defRPr/>
            </a:pPr>
            <a:r>
              <a:rPr lang="es-ES" sz="1800" dirty="0">
                <a:solidFill>
                  <a:schemeClr val="tx1">
                    <a:lumMod val="50000"/>
                    <a:lumOff val="50000"/>
                  </a:schemeClr>
                </a:solidFill>
              </a:rPr>
              <a:t>Fundamentar su relevancia, a través de la dimensión cuantitativa y/o cualitativa. </a:t>
            </a:r>
          </a:p>
          <a:p>
            <a:endParaRPr lang="en-US" sz="1800" dirty="0">
              <a:solidFill>
                <a:schemeClr val="tx1">
                  <a:lumMod val="50000"/>
                  <a:lumOff val="50000"/>
                </a:schemeClr>
              </a:solidFill>
            </a:endParaRPr>
          </a:p>
        </p:txBody>
      </p:sp>
      <p:sp>
        <p:nvSpPr>
          <p:cNvPr id="3" name="Content Placeholder 2"/>
          <p:cNvSpPr>
            <a:spLocks noGrp="1"/>
          </p:cNvSpPr>
          <p:nvPr>
            <p:ph sz="quarter" idx="12"/>
          </p:nvPr>
        </p:nvSpPr>
        <p:spPr>
          <a:xfrm>
            <a:off x="897762" y="104178"/>
            <a:ext cx="10352036" cy="747581"/>
          </a:xfrm>
        </p:spPr>
        <p:txBody>
          <a:bodyPr>
            <a:normAutofit/>
          </a:body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pic>
        <p:nvPicPr>
          <p:cNvPr id="12" name="Imagen 11">
            <a:extLst>
              <a:ext uri="{FF2B5EF4-FFF2-40B4-BE49-F238E27FC236}">
                <a16:creationId xmlns:a16="http://schemas.microsoft.com/office/drawing/2014/main" id="{E96EC218-F722-4BB1-BC5F-E1E276602D40}"/>
              </a:ext>
            </a:extLst>
          </p:cNvPr>
          <p:cNvPicPr>
            <a:picLocks noChangeAspect="1"/>
          </p:cNvPicPr>
          <p:nvPr/>
        </p:nvPicPr>
        <p:blipFill>
          <a:blip r:embed="rId3"/>
          <a:stretch>
            <a:fillRect/>
          </a:stretch>
        </p:blipFill>
        <p:spPr>
          <a:xfrm>
            <a:off x="6878321" y="2236031"/>
            <a:ext cx="4181475" cy="2076450"/>
          </a:xfrm>
          <a:prstGeom prst="rect">
            <a:avLst/>
          </a:prstGeom>
        </p:spPr>
      </p:pic>
      <p:sp>
        <p:nvSpPr>
          <p:cNvPr id="13" name="Content Placeholder 4">
            <a:extLst>
              <a:ext uri="{FF2B5EF4-FFF2-40B4-BE49-F238E27FC236}">
                <a16:creationId xmlns:a16="http://schemas.microsoft.com/office/drawing/2014/main" id="{0335F47B-B3A7-47E7-B765-9DE15E1E045E}"/>
              </a:ext>
            </a:extLst>
          </p:cNvPr>
          <p:cNvSpPr txBox="1">
            <a:spLocks/>
          </p:cNvSpPr>
          <p:nvPr/>
        </p:nvSpPr>
        <p:spPr>
          <a:xfrm>
            <a:off x="3832772" y="792384"/>
            <a:ext cx="4632984" cy="59546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r>
              <a:rPr lang="en-US" sz="1800" b="1" dirty="0">
                <a:solidFill>
                  <a:schemeClr val="tx1">
                    <a:lumMod val="50000"/>
                    <a:lumOff val="50000"/>
                  </a:schemeClr>
                </a:solidFill>
              </a:rPr>
              <a:t>PROBLEMA Y ESTADO DEL ARTE</a:t>
            </a:r>
          </a:p>
        </p:txBody>
      </p:sp>
    </p:spTree>
    <p:extLst>
      <p:ext uri="{BB962C8B-B14F-4D97-AF65-F5344CB8AC3E}">
        <p14:creationId xmlns:p14="http://schemas.microsoft.com/office/powerpoint/2010/main" val="267423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Imagen 4" descr="Captura de pantalla de un celular con letras&#10;&#10;Descripción generada automáticamente">
            <a:extLst>
              <a:ext uri="{FF2B5EF4-FFF2-40B4-BE49-F238E27FC236}">
                <a16:creationId xmlns:a16="http://schemas.microsoft.com/office/drawing/2014/main" id="{E3DA2AD3-C7F4-6F46-87D3-8FBFBF20DA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4550" y="2464941"/>
            <a:ext cx="2125991" cy="1928117"/>
          </a:xfrm>
          <a:prstGeom prst="rect">
            <a:avLst/>
          </a:prstGeom>
        </p:spPr>
      </p:pic>
    </p:spTree>
    <p:extLst>
      <p:ext uri="{BB962C8B-B14F-4D97-AF65-F5344CB8AC3E}">
        <p14:creationId xmlns:p14="http://schemas.microsoft.com/office/powerpoint/2010/main" val="63642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391048" y="1247964"/>
            <a:ext cx="7097772" cy="3891195"/>
          </a:xfrm>
        </p:spPr>
        <p:txBody>
          <a:bodyPr>
            <a:noAutofit/>
          </a:bodyPr>
          <a:lstStyle/>
          <a:p>
            <a:pPr algn="just"/>
            <a:r>
              <a:rPr lang="es-ES" dirty="0">
                <a:solidFill>
                  <a:schemeClr val="tx1">
                    <a:lumMod val="50000"/>
                    <a:lumOff val="50000"/>
                  </a:schemeClr>
                </a:solidFill>
              </a:rPr>
              <a:t>Búsqueda de información sobre el estado actual de la investigación respecto a:</a:t>
            </a:r>
          </a:p>
          <a:p>
            <a:pPr algn="just"/>
            <a:r>
              <a:rPr lang="es-ES" dirty="0">
                <a:solidFill>
                  <a:schemeClr val="tx1">
                    <a:lumMod val="50000"/>
                    <a:lumOff val="50000"/>
                  </a:schemeClr>
                </a:solidFill>
              </a:rPr>
              <a:t>- Soluciones actualmente disponibles para el problema identificado: proyectos en desarrollo, productos o servicios existentes, propiedad intelectual, normativas.</a:t>
            </a:r>
          </a:p>
          <a:p>
            <a:pPr algn="just"/>
            <a:r>
              <a:rPr lang="es-ES" dirty="0">
                <a:solidFill>
                  <a:schemeClr val="tx1">
                    <a:lumMod val="50000"/>
                    <a:lumOff val="50000"/>
                  </a:schemeClr>
                </a:solidFill>
              </a:rPr>
              <a:t>- Antecedentes de resultados previos </a:t>
            </a:r>
          </a:p>
          <a:p>
            <a:pPr algn="just"/>
            <a:r>
              <a:rPr lang="es-ES" dirty="0">
                <a:solidFill>
                  <a:schemeClr val="tx1">
                    <a:lumMod val="50000"/>
                    <a:lumOff val="50000"/>
                  </a:schemeClr>
                </a:solidFill>
              </a:rPr>
              <a:t>- Normativas que hay que tener en cuenta para dar solución al problema identificado</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Análisis: reflexionar e identificar duplicidades entre soluciones ya existentes y la que se propone desarrollar</a:t>
            </a:r>
          </a:p>
        </p:txBody>
      </p:sp>
      <p:pic>
        <p:nvPicPr>
          <p:cNvPr id="6" name="Imagen 4">
            <a:extLst>
              <a:ext uri="{FF2B5EF4-FFF2-40B4-BE49-F238E27FC236}">
                <a16:creationId xmlns:a16="http://schemas.microsoft.com/office/drawing/2014/main" id="{D6086FC8-E278-46C8-8518-EB3790CB66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6177" y="1981861"/>
            <a:ext cx="39116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569C9FE8-0D47-45D3-8F21-A3C3517F802E}"/>
              </a:ext>
            </a:extLst>
          </p:cNvPr>
          <p:cNvSpPr txBox="1">
            <a:spLocks/>
          </p:cNvSpPr>
          <p:nvPr/>
        </p:nvSpPr>
        <p:spPr>
          <a:xfrm>
            <a:off x="909638" y="104178"/>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sp>
        <p:nvSpPr>
          <p:cNvPr id="8" name="Content Placeholder 4">
            <a:extLst>
              <a:ext uri="{FF2B5EF4-FFF2-40B4-BE49-F238E27FC236}">
                <a16:creationId xmlns:a16="http://schemas.microsoft.com/office/drawing/2014/main" id="{25259C52-A166-403A-9E98-E348D4CD6129}"/>
              </a:ext>
            </a:extLst>
          </p:cNvPr>
          <p:cNvSpPr txBox="1">
            <a:spLocks/>
          </p:cNvSpPr>
          <p:nvPr/>
        </p:nvSpPr>
        <p:spPr>
          <a:xfrm>
            <a:off x="3777921" y="673851"/>
            <a:ext cx="4632984" cy="59546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r>
              <a:rPr lang="en-US" sz="1800" b="1" dirty="0">
                <a:solidFill>
                  <a:schemeClr val="tx1">
                    <a:lumMod val="50000"/>
                    <a:lumOff val="50000"/>
                  </a:schemeClr>
                </a:solidFill>
              </a:rPr>
              <a:t>ANÁLISIS DEL ESTADO DEL ARTE</a:t>
            </a:r>
          </a:p>
        </p:txBody>
      </p:sp>
      <p:sp>
        <p:nvSpPr>
          <p:cNvPr id="4" name="Rectángulo 3">
            <a:extLst>
              <a:ext uri="{FF2B5EF4-FFF2-40B4-BE49-F238E27FC236}">
                <a16:creationId xmlns:a16="http://schemas.microsoft.com/office/drawing/2014/main" id="{C5F1DAC7-1E02-450A-B277-DD535BBEA7BE}"/>
              </a:ext>
            </a:extLst>
          </p:cNvPr>
          <p:cNvSpPr/>
          <p:nvPr/>
        </p:nvSpPr>
        <p:spPr>
          <a:xfrm>
            <a:off x="579927" y="5371962"/>
            <a:ext cx="11028969" cy="1569660"/>
          </a:xfrm>
          <a:prstGeom prst="rect">
            <a:avLst/>
          </a:prstGeom>
        </p:spPr>
        <p:txBody>
          <a:bodyPr wrap="square">
            <a:spAutoFit/>
          </a:bodyPr>
          <a:lstStyle/>
          <a:p>
            <a:pPr algn="ctr"/>
            <a:r>
              <a:rPr lang="es-ES" dirty="0">
                <a:solidFill>
                  <a:schemeClr val="tx1">
                    <a:lumMod val="50000"/>
                    <a:lumOff val="50000"/>
                  </a:schemeClr>
                </a:solidFill>
              </a:rPr>
              <a:t>Importante: presentar antecedentes que van a sustentar la hipótesis</a:t>
            </a:r>
          </a:p>
          <a:p>
            <a:pPr algn="ctr"/>
            <a:r>
              <a:rPr lang="es-ES" dirty="0">
                <a:solidFill>
                  <a:schemeClr val="tx1">
                    <a:lumMod val="50000"/>
                    <a:lumOff val="50000"/>
                  </a:schemeClr>
                </a:solidFill>
              </a:rPr>
              <a:t>Incluir referencias y metodologías de búsqueda.</a:t>
            </a:r>
          </a:p>
          <a:p>
            <a:pPr algn="ctr"/>
            <a:endParaRPr lang="es-ES" dirty="0">
              <a:solidFill>
                <a:schemeClr val="tx1">
                  <a:lumMod val="50000"/>
                  <a:lumOff val="50000"/>
                </a:schemeClr>
              </a:solidFill>
            </a:endParaRPr>
          </a:p>
          <a:p>
            <a:pPr algn="ctr"/>
            <a:endParaRPr lang="es-ES" dirty="0">
              <a:solidFill>
                <a:schemeClr val="tx1">
                  <a:lumMod val="50000"/>
                  <a:lumOff val="50000"/>
                </a:schemeClr>
              </a:solidFill>
            </a:endParaRPr>
          </a:p>
        </p:txBody>
      </p:sp>
    </p:spTree>
    <p:extLst>
      <p:ext uri="{BB962C8B-B14F-4D97-AF65-F5344CB8AC3E}">
        <p14:creationId xmlns:p14="http://schemas.microsoft.com/office/powerpoint/2010/main" val="76818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707758" y="1269312"/>
            <a:ext cx="6781061" cy="5484509"/>
          </a:xfrm>
        </p:spPr>
        <p:txBody>
          <a:bodyPr>
            <a:noAutofit/>
          </a:bodyPr>
          <a:lstStyle/>
          <a:p>
            <a:r>
              <a:rPr lang="es-ES" sz="1600" b="1" dirty="0">
                <a:solidFill>
                  <a:schemeClr val="tx1">
                    <a:lumMod val="50000"/>
                    <a:lumOff val="50000"/>
                  </a:schemeClr>
                </a:solidFill>
              </a:rPr>
              <a:t>¿Qué quieres desarrollar? </a:t>
            </a:r>
          </a:p>
          <a:p>
            <a:r>
              <a:rPr lang="es-ES" sz="1600" b="1" dirty="0">
                <a:solidFill>
                  <a:schemeClr val="tx1">
                    <a:lumMod val="50000"/>
                    <a:lumOff val="50000"/>
                  </a:schemeClr>
                </a:solidFill>
              </a:rPr>
              <a:t>¿Cómo propones resolver el problema identificado?</a:t>
            </a:r>
          </a:p>
          <a:p>
            <a:endParaRPr lang="es-ES" sz="1600" dirty="0">
              <a:solidFill>
                <a:schemeClr val="tx1">
                  <a:lumMod val="50000"/>
                  <a:lumOff val="50000"/>
                </a:schemeClr>
              </a:solidFill>
            </a:endParaRPr>
          </a:p>
          <a:p>
            <a:r>
              <a:rPr lang="es-ES" sz="1600" dirty="0">
                <a:solidFill>
                  <a:schemeClr val="tx1">
                    <a:lumMod val="50000"/>
                    <a:lumOff val="50000"/>
                  </a:schemeClr>
                </a:solidFill>
              </a:rPr>
              <a:t>Definir y describir la solución:</a:t>
            </a:r>
          </a:p>
          <a:p>
            <a:r>
              <a:rPr lang="es-ES" sz="1600" dirty="0">
                <a:solidFill>
                  <a:schemeClr val="tx1">
                    <a:lumMod val="50000"/>
                    <a:lumOff val="50000"/>
                  </a:schemeClr>
                </a:solidFill>
              </a:rPr>
              <a:t> </a:t>
            </a:r>
          </a:p>
          <a:p>
            <a:r>
              <a:rPr lang="es-ES" sz="1600" dirty="0">
                <a:solidFill>
                  <a:schemeClr val="tx1">
                    <a:lumMod val="50000"/>
                    <a:lumOff val="50000"/>
                  </a:schemeClr>
                </a:solidFill>
              </a:rPr>
              <a:t>¿Es un producto, proceso, servicio o tecnología?</a:t>
            </a:r>
          </a:p>
          <a:p>
            <a:endParaRPr lang="es-ES" sz="1600" dirty="0">
              <a:solidFill>
                <a:schemeClr val="tx1">
                  <a:lumMod val="50000"/>
                  <a:lumOff val="50000"/>
                </a:schemeClr>
              </a:solidFill>
            </a:endParaRPr>
          </a:p>
          <a:p>
            <a:r>
              <a:rPr lang="es-ES" sz="1600" dirty="0">
                <a:solidFill>
                  <a:schemeClr val="tx1">
                    <a:lumMod val="50000"/>
                    <a:lumOff val="50000"/>
                  </a:schemeClr>
                </a:solidFill>
              </a:rPr>
              <a:t>¿Contribuye a resolver el problema/oportunidad detectado?</a:t>
            </a:r>
          </a:p>
          <a:p>
            <a:endParaRPr lang="es-ES" sz="1600" dirty="0">
              <a:solidFill>
                <a:schemeClr val="tx1">
                  <a:lumMod val="50000"/>
                  <a:lumOff val="50000"/>
                </a:schemeClr>
              </a:solidFill>
            </a:endParaRPr>
          </a:p>
          <a:p>
            <a:r>
              <a:rPr lang="es-ES" sz="1600" dirty="0">
                <a:solidFill>
                  <a:schemeClr val="tx1">
                    <a:lumMod val="50000"/>
                    <a:lumOff val="50000"/>
                  </a:schemeClr>
                </a:solidFill>
              </a:rPr>
              <a:t>¿Cuáles serán los atributos/ventajas competitivas que mi idea tendrá sobre los competidores existentes en el mercado?</a:t>
            </a:r>
          </a:p>
          <a:p>
            <a:endParaRPr lang="es-ES" sz="1600" dirty="0">
              <a:solidFill>
                <a:schemeClr val="tx1">
                  <a:lumMod val="50000"/>
                  <a:lumOff val="50000"/>
                </a:schemeClr>
              </a:solidFill>
            </a:endParaRPr>
          </a:p>
          <a:p>
            <a:r>
              <a:rPr lang="es-ES" sz="1600" b="1" dirty="0">
                <a:solidFill>
                  <a:schemeClr val="tx1">
                    <a:lumMod val="50000"/>
                    <a:lumOff val="50000"/>
                  </a:schemeClr>
                </a:solidFill>
              </a:rPr>
              <a:t>¡DIFERENCIACIÓN DE LO YA EXISTENTE!</a:t>
            </a:r>
          </a:p>
          <a:p>
            <a:endParaRPr lang="es-ES" sz="1600" dirty="0">
              <a:solidFill>
                <a:schemeClr val="tx1">
                  <a:lumMod val="50000"/>
                  <a:lumOff val="50000"/>
                </a:schemeClr>
              </a:solidFill>
            </a:endParaRPr>
          </a:p>
        </p:txBody>
      </p:sp>
      <p:sp>
        <p:nvSpPr>
          <p:cNvPr id="4" name="Content Placeholder 2">
            <a:extLst>
              <a:ext uri="{FF2B5EF4-FFF2-40B4-BE49-F238E27FC236}">
                <a16:creationId xmlns:a16="http://schemas.microsoft.com/office/drawing/2014/main" id="{F54C291D-6912-4BB1-AB63-99C8CBBEA9DA}"/>
              </a:ext>
            </a:extLst>
          </p:cNvPr>
          <p:cNvSpPr txBox="1">
            <a:spLocks/>
          </p:cNvSpPr>
          <p:nvPr/>
        </p:nvSpPr>
        <p:spPr>
          <a:xfrm>
            <a:off x="918395" y="220737"/>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AE1F8DE-1828-4D86-B2B4-1A0DD9E1FABF}"/>
              </a:ext>
            </a:extLst>
          </p:cNvPr>
          <p:cNvSpPr txBox="1">
            <a:spLocks/>
          </p:cNvSpPr>
          <p:nvPr/>
        </p:nvSpPr>
        <p:spPr>
          <a:xfrm>
            <a:off x="3777921" y="673851"/>
            <a:ext cx="4632984" cy="59546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1800" b="1" dirty="0">
                <a:solidFill>
                  <a:schemeClr val="tx1">
                    <a:lumMod val="50000"/>
                    <a:lumOff val="50000"/>
                  </a:schemeClr>
                </a:solidFill>
              </a:rPr>
              <a:t>SOLUCION</a:t>
            </a:r>
          </a:p>
        </p:txBody>
      </p:sp>
      <p:pic>
        <p:nvPicPr>
          <p:cNvPr id="6" name="Imagen 5">
            <a:extLst>
              <a:ext uri="{FF2B5EF4-FFF2-40B4-BE49-F238E27FC236}">
                <a16:creationId xmlns:a16="http://schemas.microsoft.com/office/drawing/2014/main" id="{0F5AA449-96DC-440B-99CF-90BF50B99C71}"/>
              </a:ext>
            </a:extLst>
          </p:cNvPr>
          <p:cNvPicPr>
            <a:picLocks noChangeAspect="1"/>
          </p:cNvPicPr>
          <p:nvPr/>
        </p:nvPicPr>
        <p:blipFill>
          <a:blip r:embed="rId4"/>
          <a:stretch>
            <a:fillRect/>
          </a:stretch>
        </p:blipFill>
        <p:spPr>
          <a:xfrm>
            <a:off x="9002396" y="2076269"/>
            <a:ext cx="2057400" cy="2219325"/>
          </a:xfrm>
          <a:prstGeom prst="rect">
            <a:avLst/>
          </a:prstGeom>
        </p:spPr>
      </p:pic>
    </p:spTree>
    <p:extLst>
      <p:ext uri="{BB962C8B-B14F-4D97-AF65-F5344CB8AC3E}">
        <p14:creationId xmlns:p14="http://schemas.microsoft.com/office/powerpoint/2010/main" val="1480542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3520408" y="1225650"/>
            <a:ext cx="5440144" cy="3335996"/>
          </a:xfrm>
        </p:spPr>
        <p:txBody>
          <a:bodyPr>
            <a:noAutofit/>
          </a:bodyPr>
          <a:lstStyle/>
          <a:p>
            <a:pPr algn="just"/>
            <a:r>
              <a:rPr lang="es-ES" dirty="0">
                <a:solidFill>
                  <a:schemeClr val="tx1">
                    <a:lumMod val="50000"/>
                    <a:lumOff val="50000"/>
                  </a:schemeClr>
                </a:solidFill>
              </a:rPr>
              <a:t>Los antecedentes entregados deben reducir el riesgo de validación de la hipótesis.</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Debe considerar un riesgo o proceso investigativo implícito y ser verificable en el proceso de ejecución de la propuesta.</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La hipótesis se debe validar en la escala propuesta (laboratorio, piloto, </a:t>
            </a:r>
            <a:r>
              <a:rPr lang="es-ES" dirty="0" err="1">
                <a:solidFill>
                  <a:schemeClr val="tx1">
                    <a:lumMod val="50000"/>
                    <a:lumOff val="50000"/>
                  </a:schemeClr>
                </a:solidFill>
              </a:rPr>
              <a:t>etc</a:t>
            </a:r>
            <a:r>
              <a:rPr lang="es-ES" dirty="0">
                <a:solidFill>
                  <a:schemeClr val="tx1">
                    <a:lumMod val="50000"/>
                    <a:lumOff val="50000"/>
                  </a:schemeClr>
                </a:solidFill>
              </a:rPr>
              <a:t>), por lo que debe ser clara y precisa en su planteamiento.</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Los objetivos deben tener una relación clara y consistente con la descripción del problema y la solución propuesta y, en específico, con las preguntas (hipótesis) a resolver </a:t>
            </a:r>
          </a:p>
          <a:p>
            <a:pPr algn="just"/>
            <a:endParaRPr lang="es-ES" dirty="0">
              <a:solidFill>
                <a:schemeClr val="tx1">
                  <a:lumMod val="50000"/>
                  <a:lumOff val="50000"/>
                </a:schemeClr>
              </a:solidFill>
            </a:endParaRPr>
          </a:p>
          <a:p>
            <a:pPr algn="just"/>
            <a:endParaRPr lang="es-ES" dirty="0">
              <a:solidFill>
                <a:schemeClr val="tx1">
                  <a:lumMod val="50000"/>
                  <a:lumOff val="50000"/>
                </a:schemeClr>
              </a:solidFill>
            </a:endParaRPr>
          </a:p>
          <a:p>
            <a:pPr algn="just"/>
            <a:endParaRPr lang="es-ES" dirty="0">
              <a:solidFill>
                <a:schemeClr val="tx1">
                  <a:lumMod val="50000"/>
                  <a:lumOff val="50000"/>
                </a:schemeClr>
              </a:solidFill>
            </a:endParaRPr>
          </a:p>
        </p:txBody>
      </p:sp>
      <p:sp>
        <p:nvSpPr>
          <p:cNvPr id="4" name="Content Placeholder 2">
            <a:extLst>
              <a:ext uri="{FF2B5EF4-FFF2-40B4-BE49-F238E27FC236}">
                <a16:creationId xmlns:a16="http://schemas.microsoft.com/office/drawing/2014/main" id="{83E51305-DB22-4EA2-A171-76EC391084B1}"/>
              </a:ext>
            </a:extLst>
          </p:cNvPr>
          <p:cNvSpPr txBox="1">
            <a:spLocks/>
          </p:cNvSpPr>
          <p:nvPr/>
        </p:nvSpPr>
        <p:spPr>
          <a:xfrm>
            <a:off x="707760" y="104178"/>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2DC05E8A-D0C0-401E-8295-ACFEE19010ED}"/>
              </a:ext>
            </a:extLst>
          </p:cNvPr>
          <p:cNvSpPr txBox="1">
            <a:spLocks/>
          </p:cNvSpPr>
          <p:nvPr/>
        </p:nvSpPr>
        <p:spPr>
          <a:xfrm>
            <a:off x="4031138" y="673851"/>
            <a:ext cx="4632984" cy="59546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1800" b="1" dirty="0">
                <a:solidFill>
                  <a:schemeClr val="tx1">
                    <a:lumMod val="50000"/>
                    <a:lumOff val="50000"/>
                  </a:schemeClr>
                </a:solidFill>
              </a:rPr>
              <a:t>HIPÓTESIS Y OBJETIVOS</a:t>
            </a:r>
          </a:p>
        </p:txBody>
      </p:sp>
      <p:pic>
        <p:nvPicPr>
          <p:cNvPr id="6" name="Imagen 5">
            <a:extLst>
              <a:ext uri="{FF2B5EF4-FFF2-40B4-BE49-F238E27FC236}">
                <a16:creationId xmlns:a16="http://schemas.microsoft.com/office/drawing/2014/main" id="{C55F93BE-6832-4271-BD37-8E4F0DA44D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71322" y="4926450"/>
            <a:ext cx="2680683" cy="121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9">
            <a:extLst>
              <a:ext uri="{FF2B5EF4-FFF2-40B4-BE49-F238E27FC236}">
                <a16:creationId xmlns:a16="http://schemas.microsoft.com/office/drawing/2014/main" id="{B7952BD7-DCE9-4084-A268-399D9740B3E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2011" y="2160456"/>
            <a:ext cx="2090085" cy="177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6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3374341" y="1627478"/>
            <a:ext cx="5440144" cy="4556671"/>
          </a:xfrm>
        </p:spPr>
        <p:txBody>
          <a:bodyPr>
            <a:noAutofit/>
          </a:bodyPr>
          <a:lstStyle/>
          <a:p>
            <a:pPr algn="just"/>
            <a:r>
              <a:rPr lang="es-ES" dirty="0">
                <a:solidFill>
                  <a:schemeClr val="tx1">
                    <a:lumMod val="50000"/>
                    <a:lumOff val="50000"/>
                  </a:schemeClr>
                </a:solidFill>
              </a:rPr>
              <a:t>La metodología debe estar planteada en función de los objetivos y resultados propuestos.</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Debe ser detallada.</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Indicar el diseño experimental, ”n” muestral, controles.</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Necesaria para comprobar la hipótesis.</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Permitirá la validación de la prueba de concepto.</a:t>
            </a:r>
          </a:p>
          <a:p>
            <a:pPr algn="just"/>
            <a:endParaRPr lang="es-ES" dirty="0">
              <a:solidFill>
                <a:schemeClr val="tx1">
                  <a:lumMod val="50000"/>
                  <a:lumOff val="50000"/>
                </a:schemeClr>
              </a:solidFill>
            </a:endParaRPr>
          </a:p>
        </p:txBody>
      </p:sp>
      <p:sp>
        <p:nvSpPr>
          <p:cNvPr id="4" name="Content Placeholder 2">
            <a:extLst>
              <a:ext uri="{FF2B5EF4-FFF2-40B4-BE49-F238E27FC236}">
                <a16:creationId xmlns:a16="http://schemas.microsoft.com/office/drawing/2014/main" id="{E819C7C5-03D6-43B2-B630-CFAD4F092A96}"/>
              </a:ext>
            </a:extLst>
          </p:cNvPr>
          <p:cNvSpPr txBox="1">
            <a:spLocks/>
          </p:cNvSpPr>
          <p:nvPr/>
        </p:nvSpPr>
        <p:spPr>
          <a:xfrm>
            <a:off x="707760" y="104178"/>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FA5EC60B-3C1F-423E-852E-B320BC753AEF}"/>
              </a:ext>
            </a:extLst>
          </p:cNvPr>
          <p:cNvSpPr txBox="1">
            <a:spLocks/>
          </p:cNvSpPr>
          <p:nvPr/>
        </p:nvSpPr>
        <p:spPr>
          <a:xfrm>
            <a:off x="3777921" y="673851"/>
            <a:ext cx="4632984" cy="59546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1800" b="1" dirty="0">
                <a:solidFill>
                  <a:schemeClr val="tx1">
                    <a:lumMod val="50000"/>
                    <a:lumOff val="50000"/>
                  </a:schemeClr>
                </a:solidFill>
              </a:rPr>
              <a:t>METODOLOGIA</a:t>
            </a:r>
          </a:p>
        </p:txBody>
      </p:sp>
      <p:pic>
        <p:nvPicPr>
          <p:cNvPr id="6" name="Imagen 7">
            <a:extLst>
              <a:ext uri="{FF2B5EF4-FFF2-40B4-BE49-F238E27FC236}">
                <a16:creationId xmlns:a16="http://schemas.microsoft.com/office/drawing/2014/main" id="{0B3FD299-C34D-4490-A435-B8F1C263D6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296" y="1620633"/>
            <a:ext cx="2733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DC9E45D-B83E-4B63-9662-941FA1A173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75725" y="3786188"/>
            <a:ext cx="30734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09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5333589" y="1571584"/>
            <a:ext cx="5564566" cy="1979725"/>
          </a:xfrm>
        </p:spPr>
        <p:txBody>
          <a:bodyPr>
            <a:noAutofit/>
          </a:bodyPr>
          <a:lstStyle/>
          <a:p>
            <a:pPr algn="just">
              <a:lnSpc>
                <a:spcPct val="150000"/>
              </a:lnSpc>
            </a:pPr>
            <a:r>
              <a:rPr lang="es-ES" dirty="0">
                <a:solidFill>
                  <a:schemeClr val="tx1">
                    <a:lumMod val="50000"/>
                    <a:lumOff val="50000"/>
                  </a:schemeClr>
                </a:solidFill>
              </a:rPr>
              <a:t>Una prueba de concepto (del inglés </a:t>
            </a:r>
            <a:r>
              <a:rPr lang="es-ES" dirty="0" err="1">
                <a:solidFill>
                  <a:schemeClr val="tx1">
                    <a:lumMod val="50000"/>
                    <a:lumOff val="50000"/>
                  </a:schemeClr>
                </a:solidFill>
              </a:rPr>
              <a:t>proof</a:t>
            </a:r>
            <a:r>
              <a:rPr lang="es-ES" dirty="0">
                <a:solidFill>
                  <a:schemeClr val="tx1">
                    <a:lumMod val="50000"/>
                    <a:lumOff val="50000"/>
                  </a:schemeClr>
                </a:solidFill>
              </a:rPr>
              <a:t> </a:t>
            </a:r>
            <a:r>
              <a:rPr lang="es-ES" dirty="0" err="1">
                <a:solidFill>
                  <a:schemeClr val="tx1">
                    <a:lumMod val="50000"/>
                    <a:lumOff val="50000"/>
                  </a:schemeClr>
                </a:solidFill>
              </a:rPr>
              <a:t>of</a:t>
            </a:r>
            <a:r>
              <a:rPr lang="es-ES" dirty="0">
                <a:solidFill>
                  <a:schemeClr val="tx1">
                    <a:lumMod val="50000"/>
                    <a:lumOff val="50000"/>
                  </a:schemeClr>
                </a:solidFill>
              </a:rPr>
              <a:t> concept) es una implementación parcial de un método o una idea, con el propósito de verificar que el concepto o teoría en cuestión es susceptible de ser aplicada en el mundo real y de manera útil.</a:t>
            </a:r>
          </a:p>
          <a:p>
            <a:pPr algn="just">
              <a:lnSpc>
                <a:spcPct val="150000"/>
              </a:lnSpc>
            </a:pPr>
            <a:endParaRPr lang="es-ES" dirty="0">
              <a:solidFill>
                <a:schemeClr val="tx1">
                  <a:lumMod val="50000"/>
                  <a:lumOff val="50000"/>
                </a:schemeClr>
              </a:solidFill>
            </a:endParaRPr>
          </a:p>
        </p:txBody>
      </p:sp>
      <p:sp>
        <p:nvSpPr>
          <p:cNvPr id="4" name="Content Placeholder 2">
            <a:extLst>
              <a:ext uri="{FF2B5EF4-FFF2-40B4-BE49-F238E27FC236}">
                <a16:creationId xmlns:a16="http://schemas.microsoft.com/office/drawing/2014/main" id="{B06657D7-4254-4CC2-9D65-912B348B4C39}"/>
              </a:ext>
            </a:extLst>
          </p:cNvPr>
          <p:cNvSpPr txBox="1">
            <a:spLocks/>
          </p:cNvSpPr>
          <p:nvPr/>
        </p:nvSpPr>
        <p:spPr>
          <a:xfrm>
            <a:off x="885885" y="104178"/>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9970592A-6C1F-4C93-AE5D-965D61AADA50}"/>
              </a:ext>
            </a:extLst>
          </p:cNvPr>
          <p:cNvSpPr txBox="1">
            <a:spLocks/>
          </p:cNvSpPr>
          <p:nvPr/>
        </p:nvSpPr>
        <p:spPr>
          <a:xfrm>
            <a:off x="3777921" y="673851"/>
            <a:ext cx="4632984" cy="59546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1800" b="1" dirty="0">
                <a:solidFill>
                  <a:schemeClr val="tx1">
                    <a:lumMod val="50000"/>
                    <a:lumOff val="50000"/>
                  </a:schemeClr>
                </a:solidFill>
              </a:rPr>
              <a:t>PRUEBA DE CONCEPTO</a:t>
            </a:r>
          </a:p>
        </p:txBody>
      </p:sp>
      <p:pic>
        <p:nvPicPr>
          <p:cNvPr id="6" name="Imagen 7">
            <a:extLst>
              <a:ext uri="{FF2B5EF4-FFF2-40B4-BE49-F238E27FC236}">
                <a16:creationId xmlns:a16="http://schemas.microsoft.com/office/drawing/2014/main" id="{109FF845-543D-46CB-8197-B359D6DF51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7588" y="1989138"/>
            <a:ext cx="347186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5">
            <a:extLst>
              <a:ext uri="{FF2B5EF4-FFF2-40B4-BE49-F238E27FC236}">
                <a16:creationId xmlns:a16="http://schemas.microsoft.com/office/drawing/2014/main" id="{DDED9045-9D1C-4F5E-B495-47AD2EFC19AD}"/>
              </a:ext>
            </a:extLst>
          </p:cNvPr>
          <p:cNvSpPr txBox="1">
            <a:spLocks noChangeArrowheads="1"/>
          </p:cNvSpPr>
          <p:nvPr/>
        </p:nvSpPr>
        <p:spPr bwMode="auto">
          <a:xfrm>
            <a:off x="118753" y="4653650"/>
            <a:ext cx="121920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150000"/>
              </a:lnSpc>
            </a:pPr>
            <a:r>
              <a:rPr lang="es-CL" altLang="es-CL" sz="1800" b="1" dirty="0">
                <a:solidFill>
                  <a:schemeClr val="tx1">
                    <a:lumMod val="50000"/>
                    <a:lumOff val="50000"/>
                  </a:schemeClr>
                </a:solidFill>
                <a:latin typeface="Verdana"/>
                <a:ea typeface="+mn-ea"/>
                <a:cs typeface="Verdana"/>
              </a:rPr>
              <a:t>¿Es alcanzable con la metodología propuesta?</a:t>
            </a:r>
          </a:p>
          <a:p>
            <a:pPr algn="ctr">
              <a:lnSpc>
                <a:spcPct val="150000"/>
              </a:lnSpc>
            </a:pPr>
            <a:r>
              <a:rPr lang="es-CL" altLang="es-CL" sz="1800" b="1" dirty="0">
                <a:solidFill>
                  <a:schemeClr val="tx1">
                    <a:lumMod val="50000"/>
                    <a:lumOff val="50000"/>
                  </a:schemeClr>
                </a:solidFill>
                <a:latin typeface="Verdana"/>
                <a:ea typeface="+mn-ea"/>
                <a:cs typeface="Verdana"/>
              </a:rPr>
              <a:t>¿Los resultados propuestos representan una prueba de concepto para la solución propuesta?</a:t>
            </a:r>
          </a:p>
          <a:p>
            <a:pPr algn="ctr">
              <a:lnSpc>
                <a:spcPct val="150000"/>
              </a:lnSpc>
            </a:pPr>
            <a:r>
              <a:rPr lang="es-CL" altLang="es-CL" sz="1800" b="1" dirty="0">
                <a:solidFill>
                  <a:schemeClr val="tx1">
                    <a:lumMod val="50000"/>
                    <a:lumOff val="50000"/>
                  </a:schemeClr>
                </a:solidFill>
                <a:latin typeface="Verdana"/>
                <a:ea typeface="+mn-ea"/>
                <a:cs typeface="Verdana"/>
              </a:rPr>
              <a:t>¿Se valida su aplicación futura y es útil para resolver el problema? </a:t>
            </a:r>
          </a:p>
        </p:txBody>
      </p:sp>
    </p:spTree>
    <p:extLst>
      <p:ext uri="{BB962C8B-B14F-4D97-AF65-F5344CB8AC3E}">
        <p14:creationId xmlns:p14="http://schemas.microsoft.com/office/powerpoint/2010/main" val="292551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04CA2E1C-E4E8-4564-8AD7-D6E39C9E6707}"/>
              </a:ext>
            </a:extLst>
          </p:cNvPr>
          <p:cNvSpPr txBox="1">
            <a:spLocks/>
          </p:cNvSpPr>
          <p:nvPr/>
        </p:nvSpPr>
        <p:spPr>
          <a:xfrm>
            <a:off x="586303" y="2266081"/>
            <a:ext cx="8070810" cy="2572904"/>
          </a:xfrm>
          <a:prstGeom prst="rect">
            <a:avLst/>
          </a:prstGeom>
        </p:spPr>
        <p:txBody>
          <a:bodyPr vert="horz" lIns="122950" tIns="61475" rIns="122950" bIns="61475"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just">
              <a:defRPr/>
            </a:pPr>
            <a:r>
              <a:rPr lang="es-C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El resultado de producción corresponde a lo que compromete alcanzar en los dos años de ejecución del proyecto, corresponde a la Prueba de Concepto.</a:t>
            </a:r>
          </a:p>
          <a:p>
            <a:pPr algn="just">
              <a:defRPr/>
            </a:pPr>
            <a:endParaRPr lang="es-CL" dirty="0">
              <a:solidFill>
                <a:schemeClr val="tx1">
                  <a:lumMod val="50000"/>
                  <a:lumOff val="50000"/>
                </a:schemeClr>
              </a:solidFill>
            </a:endParaRPr>
          </a:p>
          <a:p>
            <a:pPr algn="just">
              <a:defRPr/>
            </a:pPr>
            <a:r>
              <a:rPr lang="es-CL" dirty="0">
                <a:solidFill>
                  <a:schemeClr val="tx1">
                    <a:lumMod val="50000"/>
                    <a:lumOff val="50000"/>
                  </a:schemeClr>
                </a:solidFill>
              </a:rPr>
              <a:t>Debe ser descrito detalladamente, indicando sus características y propiedades.</a:t>
            </a:r>
          </a:p>
          <a:p>
            <a:pPr algn="just">
              <a:defRPr/>
            </a:pPr>
            <a:endParaRPr lang="es-CL" dirty="0">
              <a:solidFill>
                <a:schemeClr val="tx1">
                  <a:lumMod val="50000"/>
                  <a:lumOff val="50000"/>
                </a:schemeClr>
              </a:solidFill>
            </a:endParaRPr>
          </a:p>
          <a:p>
            <a:pPr algn="just">
              <a:defRPr/>
            </a:pPr>
            <a:r>
              <a:rPr lang="es-ES" dirty="0">
                <a:solidFill>
                  <a:schemeClr val="tx1">
                    <a:lumMod val="50000"/>
                    <a:lumOff val="50000"/>
                  </a:schemeClr>
                </a:solidFill>
              </a:rPr>
              <a:t>Para cada resultado de producción ingresado, deberá definir hitos que permitan verificar el avance periódico en el desarrollo del resultado de producción propuesto</a:t>
            </a:r>
          </a:p>
          <a:p>
            <a:pPr algn="just"/>
            <a:endParaRPr lang="es-ES" dirty="0">
              <a:solidFill>
                <a:schemeClr val="tx1">
                  <a:lumMod val="50000"/>
                  <a:lumOff val="50000"/>
                </a:schemeClr>
              </a:solidFill>
            </a:endParaRPr>
          </a:p>
        </p:txBody>
      </p:sp>
      <p:sp>
        <p:nvSpPr>
          <p:cNvPr id="5" name="Content Placeholder 2">
            <a:extLst>
              <a:ext uri="{FF2B5EF4-FFF2-40B4-BE49-F238E27FC236}">
                <a16:creationId xmlns:a16="http://schemas.microsoft.com/office/drawing/2014/main" id="{428A09B7-652C-46AF-8E1B-CA88B4AE4533}"/>
              </a:ext>
            </a:extLst>
          </p:cNvPr>
          <p:cNvSpPr txBox="1">
            <a:spLocks/>
          </p:cNvSpPr>
          <p:nvPr/>
        </p:nvSpPr>
        <p:spPr>
          <a:xfrm>
            <a:off x="885885" y="104178"/>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sp>
        <p:nvSpPr>
          <p:cNvPr id="6" name="Content Placeholder 4">
            <a:extLst>
              <a:ext uri="{FF2B5EF4-FFF2-40B4-BE49-F238E27FC236}">
                <a16:creationId xmlns:a16="http://schemas.microsoft.com/office/drawing/2014/main" id="{DD5475FC-2438-4779-B928-44F6E9DA80B4}"/>
              </a:ext>
            </a:extLst>
          </p:cNvPr>
          <p:cNvSpPr txBox="1">
            <a:spLocks/>
          </p:cNvSpPr>
          <p:nvPr/>
        </p:nvSpPr>
        <p:spPr>
          <a:xfrm>
            <a:off x="2200835" y="851759"/>
            <a:ext cx="7722136" cy="59546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1800" b="1" dirty="0">
                <a:solidFill>
                  <a:schemeClr val="tx1">
                    <a:lumMod val="50000"/>
                    <a:lumOff val="50000"/>
                  </a:schemeClr>
                </a:solidFill>
              </a:rPr>
              <a:t>DEFINICION DE RESULTADOS DE PRODUCCION E HITOS</a:t>
            </a:r>
          </a:p>
        </p:txBody>
      </p:sp>
      <p:pic>
        <p:nvPicPr>
          <p:cNvPr id="2" name="Imagen 1">
            <a:extLst>
              <a:ext uri="{FF2B5EF4-FFF2-40B4-BE49-F238E27FC236}">
                <a16:creationId xmlns:a16="http://schemas.microsoft.com/office/drawing/2014/main" id="{A485A0DF-F6B8-4EF8-8F36-474AE57799F1}"/>
              </a:ext>
            </a:extLst>
          </p:cNvPr>
          <p:cNvPicPr>
            <a:picLocks noChangeAspect="1"/>
          </p:cNvPicPr>
          <p:nvPr/>
        </p:nvPicPr>
        <p:blipFill>
          <a:blip r:embed="rId4"/>
          <a:stretch>
            <a:fillRect/>
          </a:stretch>
        </p:blipFill>
        <p:spPr>
          <a:xfrm>
            <a:off x="9922971" y="4010439"/>
            <a:ext cx="2123722" cy="2117602"/>
          </a:xfrm>
          <a:prstGeom prst="rect">
            <a:avLst/>
          </a:prstGeom>
        </p:spPr>
      </p:pic>
      <p:pic>
        <p:nvPicPr>
          <p:cNvPr id="11" name="Imagen 10">
            <a:extLst>
              <a:ext uri="{FF2B5EF4-FFF2-40B4-BE49-F238E27FC236}">
                <a16:creationId xmlns:a16="http://schemas.microsoft.com/office/drawing/2014/main" id="{A4F9014F-AF6A-44EA-848F-BB925CAED1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4574" y="3669820"/>
            <a:ext cx="683206" cy="681237"/>
          </a:xfrm>
          <a:prstGeom prst="rect">
            <a:avLst/>
          </a:prstGeom>
        </p:spPr>
      </p:pic>
      <p:pic>
        <p:nvPicPr>
          <p:cNvPr id="12" name="Imagen 11">
            <a:extLst>
              <a:ext uri="{FF2B5EF4-FFF2-40B4-BE49-F238E27FC236}">
                <a16:creationId xmlns:a16="http://schemas.microsoft.com/office/drawing/2014/main" id="{89061CCD-46C4-4A1F-983F-83ECEE56FF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41356" y="3088381"/>
            <a:ext cx="683206" cy="681237"/>
          </a:xfrm>
          <a:prstGeom prst="rect">
            <a:avLst/>
          </a:prstGeom>
        </p:spPr>
      </p:pic>
      <p:pic>
        <p:nvPicPr>
          <p:cNvPr id="13" name="Imagen 12">
            <a:extLst>
              <a:ext uri="{FF2B5EF4-FFF2-40B4-BE49-F238E27FC236}">
                <a16:creationId xmlns:a16="http://schemas.microsoft.com/office/drawing/2014/main" id="{3B427D11-4443-4A62-A23F-4DFFD6D7DE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5229" y="2500994"/>
            <a:ext cx="683206" cy="681237"/>
          </a:xfrm>
          <a:prstGeom prst="rect">
            <a:avLst/>
          </a:prstGeom>
        </p:spPr>
      </p:pic>
    </p:spTree>
    <p:extLst>
      <p:ext uri="{BB962C8B-B14F-4D97-AF65-F5344CB8AC3E}">
        <p14:creationId xmlns:p14="http://schemas.microsoft.com/office/powerpoint/2010/main" val="398033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28A09B7-652C-46AF-8E1B-CA88B4AE4533}"/>
              </a:ext>
            </a:extLst>
          </p:cNvPr>
          <p:cNvSpPr txBox="1">
            <a:spLocks/>
          </p:cNvSpPr>
          <p:nvPr/>
        </p:nvSpPr>
        <p:spPr>
          <a:xfrm>
            <a:off x="885885" y="104178"/>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Antecedentes previos y contenido científico y tecnológico</a:t>
            </a:r>
            <a:endParaRPr lang="en-US" dirty="0">
              <a:solidFill>
                <a:schemeClr val="tx1">
                  <a:lumMod val="75000"/>
                  <a:lumOff val="25000"/>
                </a:schemeClr>
              </a:solidFill>
            </a:endParaRPr>
          </a:p>
        </p:txBody>
      </p:sp>
      <p:sp>
        <p:nvSpPr>
          <p:cNvPr id="6" name="Content Placeholder 4">
            <a:extLst>
              <a:ext uri="{FF2B5EF4-FFF2-40B4-BE49-F238E27FC236}">
                <a16:creationId xmlns:a16="http://schemas.microsoft.com/office/drawing/2014/main" id="{DD5475FC-2438-4779-B928-44F6E9DA80B4}"/>
              </a:ext>
            </a:extLst>
          </p:cNvPr>
          <p:cNvSpPr txBox="1">
            <a:spLocks/>
          </p:cNvSpPr>
          <p:nvPr/>
        </p:nvSpPr>
        <p:spPr>
          <a:xfrm>
            <a:off x="2200835" y="621768"/>
            <a:ext cx="7722136" cy="59546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1800" b="1" dirty="0">
                <a:solidFill>
                  <a:schemeClr val="tx1">
                    <a:lumMod val="50000"/>
                    <a:lumOff val="50000"/>
                  </a:schemeClr>
                </a:solidFill>
              </a:rPr>
              <a:t>OTROS RESULTADOS</a:t>
            </a:r>
          </a:p>
        </p:txBody>
      </p:sp>
      <p:pic>
        <p:nvPicPr>
          <p:cNvPr id="9" name="9 Marcador de contenido">
            <a:extLst>
              <a:ext uri="{FF2B5EF4-FFF2-40B4-BE49-F238E27FC236}">
                <a16:creationId xmlns:a16="http://schemas.microsoft.com/office/drawing/2014/main" id="{F0C28973-A837-47AE-B550-23CAD724F66C}"/>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31512" y="1136966"/>
            <a:ext cx="7262508" cy="507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 Rectángulo redondeado">
            <a:extLst>
              <a:ext uri="{FF2B5EF4-FFF2-40B4-BE49-F238E27FC236}">
                <a16:creationId xmlns:a16="http://schemas.microsoft.com/office/drawing/2014/main" id="{9DAA513D-8302-4F83-98DD-92A4CC6DFE09}"/>
              </a:ext>
            </a:extLst>
          </p:cNvPr>
          <p:cNvSpPr/>
          <p:nvPr/>
        </p:nvSpPr>
        <p:spPr>
          <a:xfrm>
            <a:off x="9122574" y="1167121"/>
            <a:ext cx="1942594" cy="4931078"/>
          </a:xfrm>
          <a:prstGeom prst="roundRect">
            <a:avLst/>
          </a:prstGeom>
          <a:solidFill>
            <a:srgbClr val="0091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800" b="1" cap="small" dirty="0">
                <a:solidFill>
                  <a:srgbClr val="FFFFFF"/>
                </a:solidFill>
                <a:latin typeface="Verdana" panose="020B0604030504040204" pitchFamily="34" charset="0"/>
                <a:ea typeface="Verdana" panose="020B0604030504040204" pitchFamily="34" charset="0"/>
                <a:cs typeface="Verdana" panose="020B0604030504040204" pitchFamily="34" charset="0"/>
              </a:rPr>
              <a:t>Resultados</a:t>
            </a:r>
          </a:p>
          <a:p>
            <a:pPr algn="ctr">
              <a:defRPr/>
            </a:pPr>
            <a:endParaRPr lang="es-CL" sz="1800" b="1" cap="small"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CL" sz="1800" b="1" cap="small"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s-CL" sz="1800" b="1" cap="small" dirty="0">
                <a:solidFill>
                  <a:srgbClr val="FFFFFF"/>
                </a:solidFill>
                <a:latin typeface="Verdana" panose="020B0604030504040204" pitchFamily="34" charset="0"/>
                <a:ea typeface="Verdana" panose="020B0604030504040204" pitchFamily="34" charset="0"/>
                <a:cs typeface="Verdana" panose="020B0604030504040204" pitchFamily="34" charset="0"/>
              </a:rPr>
              <a:t> de los </a:t>
            </a:r>
          </a:p>
          <a:p>
            <a:pPr algn="ctr">
              <a:defRPr/>
            </a:pPr>
            <a:endParaRPr lang="es-CL" sz="1800" b="1" cap="small"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CL" sz="1800" b="1" cap="small"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s-CL" sz="1800" b="1" cap="small" dirty="0">
                <a:solidFill>
                  <a:srgbClr val="FFFFFF"/>
                </a:solidFill>
                <a:latin typeface="Verdana" panose="020B0604030504040204" pitchFamily="34" charset="0"/>
                <a:ea typeface="Verdana" panose="020B0604030504040204" pitchFamily="34" charset="0"/>
                <a:cs typeface="Verdana" panose="020B0604030504040204" pitchFamily="34" charset="0"/>
              </a:rPr>
              <a:t>proyectos</a:t>
            </a:r>
          </a:p>
        </p:txBody>
      </p:sp>
      <p:sp>
        <p:nvSpPr>
          <p:cNvPr id="14" name="CuadroTexto 7">
            <a:extLst>
              <a:ext uri="{FF2B5EF4-FFF2-40B4-BE49-F238E27FC236}">
                <a16:creationId xmlns:a16="http://schemas.microsoft.com/office/drawing/2014/main" id="{96438499-DCB8-48BC-A97A-71113DDF66C2}"/>
              </a:ext>
            </a:extLst>
          </p:cNvPr>
          <p:cNvSpPr txBox="1">
            <a:spLocks noChangeArrowheads="1"/>
          </p:cNvSpPr>
          <p:nvPr/>
        </p:nvSpPr>
        <p:spPr bwMode="auto">
          <a:xfrm>
            <a:off x="1510643" y="6500850"/>
            <a:ext cx="93987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s-CL" altLang="es-CL" sz="1100" b="1" dirty="0">
                <a:solidFill>
                  <a:srgbClr val="000000"/>
                </a:solidFill>
                <a:latin typeface="Verdana" panose="020B0604030504040204" pitchFamily="34" charset="0"/>
                <a:ea typeface="Verdana" panose="020B0604030504040204" pitchFamily="34" charset="0"/>
                <a:cs typeface="Verdana" panose="020B0604030504040204" pitchFamily="34" charset="0"/>
              </a:rPr>
              <a:t>*Resultado de producción: </a:t>
            </a:r>
            <a:r>
              <a:rPr lang="es-CL" altLang="es-CL" sz="1100" dirty="0">
                <a:solidFill>
                  <a:srgbClr val="000000"/>
                </a:solidFill>
                <a:latin typeface="Verdana" panose="020B0604030504040204" pitchFamily="34" charset="0"/>
                <a:ea typeface="Verdana" panose="020B0604030504040204" pitchFamily="34" charset="0"/>
                <a:cs typeface="Verdana" panose="020B0604030504040204" pitchFamily="34" charset="0"/>
              </a:rPr>
              <a:t>es el único resultado obligatorio o requisito mínimo para la postulación al proyecto. </a:t>
            </a:r>
          </a:p>
        </p:txBody>
      </p:sp>
    </p:spTree>
    <p:extLst>
      <p:ext uri="{BB962C8B-B14F-4D97-AF65-F5344CB8AC3E}">
        <p14:creationId xmlns:p14="http://schemas.microsoft.com/office/powerpoint/2010/main" val="1405176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80A9901-8077-4037-8827-680E3370F3A7}"/>
              </a:ext>
            </a:extLst>
          </p:cNvPr>
          <p:cNvSpPr txBox="1">
            <a:spLocks/>
          </p:cNvSpPr>
          <p:nvPr/>
        </p:nvSpPr>
        <p:spPr>
          <a:xfrm>
            <a:off x="885885" y="249252"/>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Impacto potencial económico social</a:t>
            </a: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B72A9998-D935-401F-A18B-333D503BDFFF}"/>
              </a:ext>
            </a:extLst>
          </p:cNvPr>
          <p:cNvSpPr txBox="1">
            <a:spLocks/>
          </p:cNvSpPr>
          <p:nvPr/>
        </p:nvSpPr>
        <p:spPr>
          <a:xfrm>
            <a:off x="934228" y="623043"/>
            <a:ext cx="7722136" cy="3783979"/>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just">
              <a:lnSpc>
                <a:spcPct val="200000"/>
              </a:lnSpc>
            </a:pPr>
            <a:endParaRPr lang="es-ES" sz="1800" dirty="0">
              <a:solidFill>
                <a:schemeClr val="tx1">
                  <a:lumMod val="50000"/>
                  <a:lumOff val="50000"/>
                </a:schemeClr>
              </a:solidFill>
            </a:endParaRPr>
          </a:p>
          <a:p>
            <a:pPr algn="just">
              <a:lnSpc>
                <a:spcPct val="200000"/>
              </a:lnSpc>
            </a:pPr>
            <a:r>
              <a:rPr lang="es-ES" sz="1800" dirty="0">
                <a:solidFill>
                  <a:schemeClr val="tx1">
                    <a:lumMod val="50000"/>
                    <a:lumOff val="50000"/>
                  </a:schemeClr>
                </a:solidFill>
              </a:rPr>
              <a:t>El postulante deberá presentar la identificación del producto, proceso o servicio final que se derivará de los resultados del proyecto, incluyendo una descripción del mercado, sus ventajas competitivas, y una estimación de las etapas y tiempos requeridos para alcanzar el mercado objetivo.</a:t>
            </a:r>
          </a:p>
        </p:txBody>
      </p:sp>
      <p:pic>
        <p:nvPicPr>
          <p:cNvPr id="2" name="Imagen 1">
            <a:extLst>
              <a:ext uri="{FF2B5EF4-FFF2-40B4-BE49-F238E27FC236}">
                <a16:creationId xmlns:a16="http://schemas.microsoft.com/office/drawing/2014/main" id="{FCF22F2C-5D2C-4383-9AC3-EEE5B7748D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92463" y="3839637"/>
            <a:ext cx="2909360" cy="2395320"/>
          </a:xfrm>
          <a:prstGeom prst="rect">
            <a:avLst/>
          </a:prstGeom>
        </p:spPr>
      </p:pic>
    </p:spTree>
    <p:extLst>
      <p:ext uri="{BB962C8B-B14F-4D97-AF65-F5344CB8AC3E}">
        <p14:creationId xmlns:p14="http://schemas.microsoft.com/office/powerpoint/2010/main" val="271449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918396" y="1513580"/>
            <a:ext cx="5458840" cy="3668019"/>
          </a:xfrm>
        </p:spPr>
        <p:txBody>
          <a:bodyPr>
            <a:noAutofit/>
          </a:bodyPr>
          <a:lstStyle/>
          <a:p>
            <a:pPr algn="just"/>
            <a:r>
              <a:rPr lang="es-ES" dirty="0">
                <a:solidFill>
                  <a:schemeClr val="tx1">
                    <a:lumMod val="50000"/>
                    <a:lumOff val="50000"/>
                  </a:schemeClr>
                </a:solidFill>
              </a:rPr>
              <a:t>Identificar y describir el producto/ proceso/ servicio final</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Descripción del mercado</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Sus ventajas competitivas respecto a los competidores o sustitutos existentes</a:t>
            </a:r>
          </a:p>
        </p:txBody>
      </p:sp>
      <p:sp>
        <p:nvSpPr>
          <p:cNvPr id="4" name="Content Placeholder 2">
            <a:extLst>
              <a:ext uri="{FF2B5EF4-FFF2-40B4-BE49-F238E27FC236}">
                <a16:creationId xmlns:a16="http://schemas.microsoft.com/office/drawing/2014/main" id="{9D3AEFCD-C07A-4B79-8B40-73A8CF5A4F7D}"/>
              </a:ext>
            </a:extLst>
          </p:cNvPr>
          <p:cNvSpPr txBox="1">
            <a:spLocks/>
          </p:cNvSpPr>
          <p:nvPr/>
        </p:nvSpPr>
        <p:spPr>
          <a:xfrm>
            <a:off x="885885" y="249252"/>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Impacto potencial económico social</a:t>
            </a:r>
            <a:endParaRPr lang="en-US" dirty="0">
              <a:solidFill>
                <a:schemeClr val="tx1">
                  <a:lumMod val="75000"/>
                  <a:lumOff val="25000"/>
                </a:schemeClr>
              </a:solidFill>
            </a:endParaRPr>
          </a:p>
        </p:txBody>
      </p:sp>
      <p:sp>
        <p:nvSpPr>
          <p:cNvPr id="2" name="Rectángulo 1">
            <a:extLst>
              <a:ext uri="{FF2B5EF4-FFF2-40B4-BE49-F238E27FC236}">
                <a16:creationId xmlns:a16="http://schemas.microsoft.com/office/drawing/2014/main" id="{625C8343-13E5-4C44-AEAE-FEDA7090CAC3}"/>
              </a:ext>
            </a:extLst>
          </p:cNvPr>
          <p:cNvSpPr/>
          <p:nvPr/>
        </p:nvSpPr>
        <p:spPr>
          <a:xfrm>
            <a:off x="4615834" y="766000"/>
            <a:ext cx="2892138" cy="369332"/>
          </a:xfrm>
          <a:prstGeom prst="rect">
            <a:avLst/>
          </a:prstGeom>
        </p:spPr>
        <p:txBody>
          <a:bodyPr wrap="none">
            <a:spAutoFit/>
          </a:bodyPr>
          <a:lstStyle/>
          <a:p>
            <a:pPr algn="ctr" defTabSz="457200">
              <a:spcBef>
                <a:spcPct val="20000"/>
              </a:spcBef>
              <a:defRPr/>
            </a:pPr>
            <a:r>
              <a:rPr lang="es-CL" sz="1800" b="1" dirty="0">
                <a:solidFill>
                  <a:schemeClr val="tx1">
                    <a:lumMod val="50000"/>
                    <a:lumOff val="50000"/>
                  </a:schemeClr>
                </a:solidFill>
                <a:latin typeface="Verdana"/>
                <a:cs typeface="Verdana"/>
              </a:rPr>
              <a:t>EL PRODUCTO FINAL</a:t>
            </a:r>
            <a:endParaRPr lang="en-US" sz="1800" b="1" dirty="0">
              <a:solidFill>
                <a:schemeClr val="tx1">
                  <a:lumMod val="50000"/>
                  <a:lumOff val="50000"/>
                </a:schemeClr>
              </a:solidFill>
              <a:latin typeface="Verdana"/>
              <a:cs typeface="Verdana"/>
            </a:endParaRPr>
          </a:p>
        </p:txBody>
      </p:sp>
      <p:pic>
        <p:nvPicPr>
          <p:cNvPr id="3" name="Imagen 2">
            <a:extLst>
              <a:ext uri="{FF2B5EF4-FFF2-40B4-BE49-F238E27FC236}">
                <a16:creationId xmlns:a16="http://schemas.microsoft.com/office/drawing/2014/main" id="{349FBCEF-124F-4FFC-BF5C-5FCED09F8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395" y="4085062"/>
            <a:ext cx="5176017" cy="2442666"/>
          </a:xfrm>
          <a:prstGeom prst="rect">
            <a:avLst/>
          </a:prstGeom>
        </p:spPr>
      </p:pic>
      <p:pic>
        <p:nvPicPr>
          <p:cNvPr id="7" name="Imagen 7">
            <a:extLst>
              <a:ext uri="{FF2B5EF4-FFF2-40B4-BE49-F238E27FC236}">
                <a16:creationId xmlns:a16="http://schemas.microsoft.com/office/drawing/2014/main" id="{F30A09C2-A2EF-4AFB-9AFA-46E6C18583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07972" y="1789260"/>
            <a:ext cx="3897358" cy="153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3EC3ACD8-24D6-4112-A0B9-4CF1AA5DCD49}"/>
              </a:ext>
            </a:extLst>
          </p:cNvPr>
          <p:cNvSpPr/>
          <p:nvPr/>
        </p:nvSpPr>
        <p:spPr>
          <a:xfrm>
            <a:off x="6559297" y="4117628"/>
            <a:ext cx="5242560" cy="1938992"/>
          </a:xfrm>
          <a:prstGeom prst="rect">
            <a:avLst/>
          </a:prstGeom>
        </p:spPr>
        <p:txBody>
          <a:bodyPr wrap="square">
            <a:spAutoFit/>
          </a:bodyPr>
          <a:lstStyle/>
          <a:p>
            <a:pPr algn="just"/>
            <a:endParaRPr lang="es-ES" dirty="0">
              <a:solidFill>
                <a:schemeClr val="tx1">
                  <a:lumMod val="50000"/>
                  <a:lumOff val="50000"/>
                </a:schemeClr>
              </a:solidFill>
            </a:endParaRPr>
          </a:p>
          <a:p>
            <a:pPr algn="just"/>
            <a:r>
              <a:rPr lang="es-ES" dirty="0">
                <a:solidFill>
                  <a:schemeClr val="tx1">
                    <a:lumMod val="50000"/>
                    <a:lumOff val="50000"/>
                  </a:schemeClr>
                </a:solidFill>
              </a:rPr>
              <a:t>Etapas y tiempos necesarios para alcanzar el producto final desde los resultados que se alcanzarían con el proyecto</a:t>
            </a:r>
          </a:p>
        </p:txBody>
      </p:sp>
    </p:spTree>
    <p:extLst>
      <p:ext uri="{BB962C8B-B14F-4D97-AF65-F5344CB8AC3E}">
        <p14:creationId xmlns:p14="http://schemas.microsoft.com/office/powerpoint/2010/main" val="191003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907486" y="1761002"/>
            <a:ext cx="11004098" cy="3335996"/>
          </a:xfrm>
        </p:spPr>
        <p:txBody>
          <a:bodyPr>
            <a:noAutofit/>
          </a:bodyPr>
          <a:lstStyle/>
          <a:p>
            <a:pPr algn="just"/>
            <a:r>
              <a:rPr lang="es-ES" dirty="0">
                <a:solidFill>
                  <a:schemeClr val="tx1">
                    <a:lumMod val="50000"/>
                    <a:lumOff val="50000"/>
                  </a:schemeClr>
                </a:solidFill>
              </a:rPr>
              <a:t>Pertinencia de las entidades asociadas y su capacidad para hacerse cargo de la producción, comercialización o masificación del producto, proceso o servicio luego de la transferencia de los resultados</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Modelo de negocios/masificación. Se debe identificar la posición de las empresas o entidades asociadas, estableciendo sus relaciones básicas. El diagrama debe considerar desde la entidad propietaria de los derechos de propiedad intelectual hasta el conjunto de clientes o usuarios (intermedios o finales).</a:t>
            </a:r>
          </a:p>
          <a:p>
            <a:pPr algn="just"/>
            <a:endParaRPr lang="es-ES" dirty="0">
              <a:solidFill>
                <a:schemeClr val="tx1">
                  <a:lumMod val="50000"/>
                  <a:lumOff val="50000"/>
                </a:schemeClr>
              </a:solidFill>
            </a:endParaRPr>
          </a:p>
        </p:txBody>
      </p:sp>
      <p:sp>
        <p:nvSpPr>
          <p:cNvPr id="4" name="Content Placeholder 2">
            <a:extLst>
              <a:ext uri="{FF2B5EF4-FFF2-40B4-BE49-F238E27FC236}">
                <a16:creationId xmlns:a16="http://schemas.microsoft.com/office/drawing/2014/main" id="{A38B4B34-F2CD-4526-83F6-CB78B9A04EE8}"/>
              </a:ext>
            </a:extLst>
          </p:cNvPr>
          <p:cNvSpPr txBox="1">
            <a:spLocks/>
          </p:cNvSpPr>
          <p:nvPr/>
        </p:nvSpPr>
        <p:spPr>
          <a:xfrm>
            <a:off x="885885" y="249252"/>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Impacto potencial económico social</a:t>
            </a:r>
            <a:endParaRPr lang="en-US" dirty="0">
              <a:solidFill>
                <a:schemeClr val="tx1">
                  <a:lumMod val="75000"/>
                  <a:lumOff val="25000"/>
                </a:schemeClr>
              </a:solidFill>
            </a:endParaRPr>
          </a:p>
        </p:txBody>
      </p:sp>
      <p:sp>
        <p:nvSpPr>
          <p:cNvPr id="5" name="Rectángulo 4">
            <a:extLst>
              <a:ext uri="{FF2B5EF4-FFF2-40B4-BE49-F238E27FC236}">
                <a16:creationId xmlns:a16="http://schemas.microsoft.com/office/drawing/2014/main" id="{13DDF516-F419-4CDE-9D2C-58A4CFFEBE85}"/>
              </a:ext>
            </a:extLst>
          </p:cNvPr>
          <p:cNvSpPr/>
          <p:nvPr/>
        </p:nvSpPr>
        <p:spPr>
          <a:xfrm>
            <a:off x="1655088" y="766000"/>
            <a:ext cx="8813631" cy="369332"/>
          </a:xfrm>
          <a:prstGeom prst="rect">
            <a:avLst/>
          </a:prstGeom>
        </p:spPr>
        <p:txBody>
          <a:bodyPr wrap="none">
            <a:spAutoFit/>
          </a:bodyPr>
          <a:lstStyle/>
          <a:p>
            <a:pPr algn="ctr" defTabSz="457200">
              <a:spcBef>
                <a:spcPct val="20000"/>
              </a:spcBef>
              <a:defRPr/>
            </a:pPr>
            <a:r>
              <a:rPr lang="es-ES" sz="1800" b="1" dirty="0">
                <a:solidFill>
                  <a:schemeClr val="tx1">
                    <a:lumMod val="50000"/>
                    <a:lumOff val="50000"/>
                  </a:schemeClr>
                </a:solidFill>
                <a:latin typeface="Verdana"/>
                <a:cs typeface="Verdana"/>
              </a:rPr>
              <a:t>ENTIDADES ASOCIADAS Y MODELO DE NEGOCIOS/MASIFICACIÓN</a:t>
            </a:r>
            <a:endParaRPr lang="en-US" sz="1800" b="1" dirty="0">
              <a:solidFill>
                <a:schemeClr val="tx1">
                  <a:lumMod val="50000"/>
                  <a:lumOff val="50000"/>
                </a:schemeClr>
              </a:solidFill>
              <a:latin typeface="Verdana"/>
              <a:cs typeface="Verdana"/>
            </a:endParaRPr>
          </a:p>
        </p:txBody>
      </p:sp>
      <p:pic>
        <p:nvPicPr>
          <p:cNvPr id="6" name="Imagen 4">
            <a:extLst>
              <a:ext uri="{FF2B5EF4-FFF2-40B4-BE49-F238E27FC236}">
                <a16:creationId xmlns:a16="http://schemas.microsoft.com/office/drawing/2014/main" id="{691DDF36-25E5-47B3-8FD3-EAC83DECFB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5885" y="4384675"/>
            <a:ext cx="71945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21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9"/>
          <p:cNvSpPr>
            <a:spLocks noGrp="1"/>
          </p:cNvSpPr>
          <p:nvPr/>
        </p:nvSpPr>
        <p:spPr>
          <a:xfrm>
            <a:off x="2122954" y="2566907"/>
            <a:ext cx="7941733" cy="1027545"/>
          </a:xfrm>
          <a:prstGeom prst="rect">
            <a:avLst/>
          </a:prstGeom>
        </p:spPr>
        <p:txBody>
          <a:bodyPr vert="horz"/>
          <a:lstStyle>
            <a:lvl1pPr marL="0" indent="0" algn="l" defTabSz="457200" rtl="0" eaLnBrk="1" latinLnBrk="0" hangingPunct="1">
              <a:spcBef>
                <a:spcPct val="20000"/>
              </a:spcBef>
              <a:buFont typeface="Arial"/>
              <a:buNone/>
              <a:defRPr sz="2800" b="1" i="0" kern="1200">
                <a:solidFill>
                  <a:srgbClr val="4F81BD"/>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pt-BR" dirty="0">
                <a:solidFill>
                  <a:schemeClr val="tx1">
                    <a:lumMod val="75000"/>
                    <a:lumOff val="25000"/>
                  </a:schemeClr>
                </a:solidFill>
              </a:rPr>
              <a:t>Concurso </a:t>
            </a:r>
            <a:r>
              <a:rPr lang="pt-BR" dirty="0" err="1">
                <a:solidFill>
                  <a:schemeClr val="tx1">
                    <a:lumMod val="75000"/>
                    <a:lumOff val="25000"/>
                  </a:schemeClr>
                </a:solidFill>
              </a:rPr>
              <a:t>IDeA</a:t>
            </a:r>
            <a:r>
              <a:rPr lang="pt-BR" dirty="0">
                <a:solidFill>
                  <a:schemeClr val="tx1">
                    <a:lumMod val="75000"/>
                    <a:lumOff val="25000"/>
                  </a:schemeClr>
                </a:solidFill>
              </a:rPr>
              <a:t> I+D 2020</a:t>
            </a:r>
          </a:p>
        </p:txBody>
      </p:sp>
      <p:sp>
        <p:nvSpPr>
          <p:cNvPr id="9" name="Content Placeholder 10"/>
          <p:cNvSpPr>
            <a:spLocks noGrp="1"/>
          </p:cNvSpPr>
          <p:nvPr/>
        </p:nvSpPr>
        <p:spPr>
          <a:xfrm>
            <a:off x="2232681" y="6368934"/>
            <a:ext cx="7941733" cy="512757"/>
          </a:xfrm>
          <a:prstGeom prst="rect">
            <a:avLst/>
          </a:prstGeom>
        </p:spPr>
        <p:txBody>
          <a:bodyPr vert="horz"/>
          <a:lstStyle>
            <a:lvl1pPr marL="0" indent="0" algn="l" defTabSz="457200" rtl="0" eaLnBrk="1" latinLnBrk="0" hangingPunct="1">
              <a:spcBef>
                <a:spcPct val="20000"/>
              </a:spcBef>
              <a:buFont typeface="Arial"/>
              <a:buNone/>
              <a:defRPr sz="1800" b="0" i="0" kern="1200">
                <a:solidFill>
                  <a:srgbClr val="4F81BD"/>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solidFill>
                  <a:schemeClr val="tx1">
                    <a:lumMod val="50000"/>
                    <a:lumOff val="50000"/>
                  </a:schemeClr>
                </a:solidFill>
              </a:rPr>
              <a:t>9 de </a:t>
            </a:r>
            <a:r>
              <a:rPr lang="en-US" dirty="0" err="1">
                <a:solidFill>
                  <a:schemeClr val="tx1">
                    <a:lumMod val="50000"/>
                    <a:lumOff val="50000"/>
                  </a:schemeClr>
                </a:solidFill>
              </a:rPr>
              <a:t>enero</a:t>
            </a:r>
            <a:r>
              <a:rPr lang="en-US" dirty="0">
                <a:solidFill>
                  <a:schemeClr val="tx1">
                    <a:lumMod val="50000"/>
                    <a:lumOff val="50000"/>
                  </a:schemeClr>
                </a:solidFill>
              </a:rPr>
              <a:t> de 2020</a:t>
            </a:r>
          </a:p>
        </p:txBody>
      </p:sp>
      <p:sp>
        <p:nvSpPr>
          <p:cNvPr id="10" name="Content Placeholder 4"/>
          <p:cNvSpPr>
            <a:spLocks noGrp="1"/>
          </p:cNvSpPr>
          <p:nvPr/>
        </p:nvSpPr>
        <p:spPr>
          <a:xfrm>
            <a:off x="3516337" y="1807680"/>
            <a:ext cx="11201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kern="1200" dirty="0">
              <a:solidFill>
                <a:schemeClr val="tx1">
                  <a:lumMod val="75000"/>
                  <a:lumOff val="25000"/>
                </a:schemeClr>
              </a:solidFill>
            </a:endParaRPr>
          </a:p>
        </p:txBody>
      </p:sp>
    </p:spTree>
    <p:extLst>
      <p:ext uri="{BB962C8B-B14F-4D97-AF65-F5344CB8AC3E}">
        <p14:creationId xmlns:p14="http://schemas.microsoft.com/office/powerpoint/2010/main" val="833224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80A9901-8077-4037-8827-680E3370F3A7}"/>
              </a:ext>
            </a:extLst>
          </p:cNvPr>
          <p:cNvSpPr txBox="1">
            <a:spLocks/>
          </p:cNvSpPr>
          <p:nvPr/>
        </p:nvSpPr>
        <p:spPr>
          <a:xfrm>
            <a:off x="885885" y="249252"/>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Capacidades y Gestión</a:t>
            </a: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B72A9998-D935-401F-A18B-333D503BDFFF}"/>
              </a:ext>
            </a:extLst>
          </p:cNvPr>
          <p:cNvSpPr txBox="1">
            <a:spLocks/>
          </p:cNvSpPr>
          <p:nvPr/>
        </p:nvSpPr>
        <p:spPr>
          <a:xfrm>
            <a:off x="2233345" y="996833"/>
            <a:ext cx="7722136" cy="3217631"/>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lumMod val="75000"/>
                  </a:schemeClr>
                </a:solidFill>
                <a:latin typeface="Verdana"/>
                <a:ea typeface="+mn-ea"/>
                <a:cs typeface="Verdana"/>
              </a:defRPr>
            </a:lvl1pPr>
            <a:lvl2pPr marL="998971" indent="-384219" algn="l" defTabSz="614751" rtl="0" eaLnBrk="1" latinLnBrk="0" hangingPunct="1">
              <a:spcBef>
                <a:spcPct val="20000"/>
              </a:spcBef>
              <a:buFont typeface="Arial"/>
              <a:buChar char="–"/>
              <a:defRPr sz="1800" kern="1200">
                <a:solidFill>
                  <a:schemeClr val="bg1"/>
                </a:solidFill>
                <a:latin typeface="gobCL"/>
                <a:ea typeface="+mn-ea"/>
                <a:cs typeface="gobCL"/>
              </a:defRPr>
            </a:lvl2pPr>
            <a:lvl3pPr marL="1536878" indent="-307376" algn="l" defTabSz="614751" rtl="0" eaLnBrk="1" latinLnBrk="0" hangingPunct="1">
              <a:spcBef>
                <a:spcPct val="20000"/>
              </a:spcBef>
              <a:buFont typeface="Arial"/>
              <a:buChar char="•"/>
              <a:defRPr sz="1800" kern="1200">
                <a:solidFill>
                  <a:schemeClr val="bg1"/>
                </a:solidFill>
                <a:latin typeface="gobCL"/>
                <a:ea typeface="+mn-ea"/>
                <a:cs typeface="gobCL"/>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just">
              <a:lnSpc>
                <a:spcPct val="200000"/>
              </a:lnSpc>
            </a:pPr>
            <a:r>
              <a:rPr lang="es-ES" sz="1800" dirty="0">
                <a:solidFill>
                  <a:schemeClr val="tx1">
                    <a:lumMod val="50000"/>
                    <a:lumOff val="50000"/>
                  </a:schemeClr>
                </a:solidFill>
              </a:rPr>
              <a:t>Deberá presentar la programación y la organización de las actividades, la organización presupuestaria en función de las actividades y la descripción del equipo de trabajo que permitirá alcanzar los resultados propuestos en el proyecto.</a:t>
            </a:r>
          </a:p>
        </p:txBody>
      </p:sp>
      <p:pic>
        <p:nvPicPr>
          <p:cNvPr id="3" name="Imagen 2">
            <a:extLst>
              <a:ext uri="{FF2B5EF4-FFF2-40B4-BE49-F238E27FC236}">
                <a16:creationId xmlns:a16="http://schemas.microsoft.com/office/drawing/2014/main" id="{37B45D6F-7A7D-4127-BA32-D9B577B216A6}"/>
              </a:ext>
            </a:extLst>
          </p:cNvPr>
          <p:cNvPicPr>
            <a:picLocks noChangeAspect="1"/>
          </p:cNvPicPr>
          <p:nvPr/>
        </p:nvPicPr>
        <p:blipFill>
          <a:blip r:embed="rId3"/>
          <a:stretch>
            <a:fillRect/>
          </a:stretch>
        </p:blipFill>
        <p:spPr>
          <a:xfrm>
            <a:off x="8149895" y="4089565"/>
            <a:ext cx="2847975" cy="1600200"/>
          </a:xfrm>
          <a:prstGeom prst="rect">
            <a:avLst/>
          </a:prstGeom>
        </p:spPr>
      </p:pic>
      <p:pic>
        <p:nvPicPr>
          <p:cNvPr id="6" name="Imagen 5">
            <a:extLst>
              <a:ext uri="{FF2B5EF4-FFF2-40B4-BE49-F238E27FC236}">
                <a16:creationId xmlns:a16="http://schemas.microsoft.com/office/drawing/2014/main" id="{5EDCC31F-5A3B-41ED-ACFB-569D2DAF1CBB}"/>
              </a:ext>
            </a:extLst>
          </p:cNvPr>
          <p:cNvPicPr>
            <a:picLocks noChangeAspect="1"/>
          </p:cNvPicPr>
          <p:nvPr/>
        </p:nvPicPr>
        <p:blipFill>
          <a:blip r:embed="rId4"/>
          <a:stretch>
            <a:fillRect/>
          </a:stretch>
        </p:blipFill>
        <p:spPr>
          <a:xfrm>
            <a:off x="948713" y="3648115"/>
            <a:ext cx="4619625" cy="2886075"/>
          </a:xfrm>
          <a:prstGeom prst="rect">
            <a:avLst/>
          </a:prstGeom>
        </p:spPr>
      </p:pic>
    </p:spTree>
    <p:extLst>
      <p:ext uri="{BB962C8B-B14F-4D97-AF65-F5344CB8AC3E}">
        <p14:creationId xmlns:p14="http://schemas.microsoft.com/office/powerpoint/2010/main" val="2867733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3599229" y="1893813"/>
            <a:ext cx="4650166" cy="3335996"/>
          </a:xfrm>
        </p:spPr>
        <p:txBody>
          <a:bodyPr>
            <a:noAutofit/>
          </a:bodyPr>
          <a:lstStyle/>
          <a:p>
            <a:pPr algn="just"/>
            <a:r>
              <a:rPr lang="es-ES" dirty="0">
                <a:solidFill>
                  <a:schemeClr val="tx1">
                    <a:lumMod val="50000"/>
                    <a:lumOff val="50000"/>
                  </a:schemeClr>
                </a:solidFill>
              </a:rPr>
              <a:t>¿Las actividades programadas presentan pertinencia y coherencia con la metodología? (formato tipo carta Gantt en los formularios del proyecto)</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¿Los resultados serán logrados en los plazos propuestos? </a:t>
            </a:r>
          </a:p>
          <a:p>
            <a:pPr algn="just"/>
            <a:endParaRPr lang="es-ES" dirty="0">
              <a:solidFill>
                <a:schemeClr val="tx1">
                  <a:lumMod val="50000"/>
                  <a:lumOff val="50000"/>
                </a:schemeClr>
              </a:solidFill>
            </a:endParaRPr>
          </a:p>
          <a:p>
            <a:pPr algn="just"/>
            <a:r>
              <a:rPr lang="es-ES" dirty="0">
                <a:solidFill>
                  <a:schemeClr val="tx1">
                    <a:lumMod val="50000"/>
                    <a:lumOff val="50000"/>
                  </a:schemeClr>
                </a:solidFill>
              </a:rPr>
              <a:t>¿Los recursos solicitados están justificados y bien distribuidos en los diferentes ítems y actividades?</a:t>
            </a:r>
          </a:p>
          <a:p>
            <a:pPr algn="just"/>
            <a:endParaRPr lang="es-ES" dirty="0">
              <a:solidFill>
                <a:schemeClr val="tx1">
                  <a:lumMod val="50000"/>
                  <a:lumOff val="50000"/>
                </a:schemeClr>
              </a:solidFill>
            </a:endParaRPr>
          </a:p>
          <a:p>
            <a:pPr algn="just"/>
            <a:endParaRPr lang="es-ES" dirty="0">
              <a:solidFill>
                <a:schemeClr val="tx1">
                  <a:lumMod val="50000"/>
                  <a:lumOff val="50000"/>
                </a:schemeClr>
              </a:solidFill>
            </a:endParaRPr>
          </a:p>
        </p:txBody>
      </p:sp>
      <p:sp>
        <p:nvSpPr>
          <p:cNvPr id="4" name="Content Placeholder 2">
            <a:extLst>
              <a:ext uri="{FF2B5EF4-FFF2-40B4-BE49-F238E27FC236}">
                <a16:creationId xmlns:a16="http://schemas.microsoft.com/office/drawing/2014/main" id="{B5E9A371-896E-4A37-A029-3866BFEA7533}"/>
              </a:ext>
            </a:extLst>
          </p:cNvPr>
          <p:cNvSpPr txBox="1">
            <a:spLocks/>
          </p:cNvSpPr>
          <p:nvPr/>
        </p:nvSpPr>
        <p:spPr>
          <a:xfrm>
            <a:off x="885885" y="249252"/>
            <a:ext cx="10352036" cy="747581"/>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Capacidades y Gestión</a:t>
            </a:r>
            <a:endParaRPr lang="en-US" dirty="0">
              <a:solidFill>
                <a:schemeClr val="tx1">
                  <a:lumMod val="75000"/>
                  <a:lumOff val="25000"/>
                </a:schemeClr>
              </a:solidFill>
            </a:endParaRPr>
          </a:p>
        </p:txBody>
      </p:sp>
      <p:sp>
        <p:nvSpPr>
          <p:cNvPr id="5" name="Rectángulo 4">
            <a:extLst>
              <a:ext uri="{FF2B5EF4-FFF2-40B4-BE49-F238E27FC236}">
                <a16:creationId xmlns:a16="http://schemas.microsoft.com/office/drawing/2014/main" id="{BB1AFBCD-7D79-4321-BEB2-FA85F006EE3B}"/>
              </a:ext>
            </a:extLst>
          </p:cNvPr>
          <p:cNvSpPr/>
          <p:nvPr/>
        </p:nvSpPr>
        <p:spPr>
          <a:xfrm>
            <a:off x="3961008" y="766000"/>
            <a:ext cx="4201791" cy="369332"/>
          </a:xfrm>
          <a:prstGeom prst="rect">
            <a:avLst/>
          </a:prstGeom>
        </p:spPr>
        <p:txBody>
          <a:bodyPr wrap="none">
            <a:spAutoFit/>
          </a:bodyPr>
          <a:lstStyle/>
          <a:p>
            <a:pPr algn="ctr" defTabSz="457200">
              <a:spcBef>
                <a:spcPct val="20000"/>
              </a:spcBef>
              <a:defRPr/>
            </a:pPr>
            <a:r>
              <a:rPr lang="es-ES" sz="1800" b="1" dirty="0">
                <a:solidFill>
                  <a:schemeClr val="tx1">
                    <a:lumMod val="50000"/>
                    <a:lumOff val="50000"/>
                  </a:schemeClr>
                </a:solidFill>
                <a:latin typeface="Verdana"/>
                <a:cs typeface="Verdana"/>
              </a:rPr>
              <a:t>CARTA GANTT y PRESUPUESTO</a:t>
            </a:r>
          </a:p>
        </p:txBody>
      </p:sp>
      <p:grpSp>
        <p:nvGrpSpPr>
          <p:cNvPr id="8" name="Grupo 7">
            <a:extLst>
              <a:ext uri="{FF2B5EF4-FFF2-40B4-BE49-F238E27FC236}">
                <a16:creationId xmlns:a16="http://schemas.microsoft.com/office/drawing/2014/main" id="{7BF0AC15-9D47-4F93-B1A8-B20F9F5A26F8}"/>
              </a:ext>
            </a:extLst>
          </p:cNvPr>
          <p:cNvGrpSpPr/>
          <p:nvPr/>
        </p:nvGrpSpPr>
        <p:grpSpPr>
          <a:xfrm>
            <a:off x="950904" y="3223847"/>
            <a:ext cx="1875423" cy="3335996"/>
            <a:chOff x="8297780" y="1588841"/>
            <a:chExt cx="2362200" cy="4232639"/>
          </a:xfrm>
        </p:grpSpPr>
        <p:pic>
          <p:nvPicPr>
            <p:cNvPr id="6" name="Imagen 7">
              <a:extLst>
                <a:ext uri="{FF2B5EF4-FFF2-40B4-BE49-F238E27FC236}">
                  <a16:creationId xmlns:a16="http://schemas.microsoft.com/office/drawing/2014/main" id="{C80C7C10-B302-42E2-B425-742C2FA60A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4298" y="1588841"/>
              <a:ext cx="218916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F719AA32-E1B6-4266-8455-9270224EEF6D}"/>
                </a:ext>
              </a:extLst>
            </p:cNvPr>
            <p:cNvPicPr>
              <a:picLocks noChangeAspect="1"/>
            </p:cNvPicPr>
            <p:nvPr/>
          </p:nvPicPr>
          <p:blipFill>
            <a:blip r:embed="rId4"/>
            <a:stretch>
              <a:fillRect/>
            </a:stretch>
          </p:blipFill>
          <p:spPr>
            <a:xfrm>
              <a:off x="8297780" y="3878380"/>
              <a:ext cx="2362200" cy="1943100"/>
            </a:xfrm>
            <a:prstGeom prst="rect">
              <a:avLst/>
            </a:prstGeom>
          </p:spPr>
        </p:pic>
        <p:sp>
          <p:nvSpPr>
            <p:cNvPr id="3" name="Flecha: hacia abajo 2">
              <a:extLst>
                <a:ext uri="{FF2B5EF4-FFF2-40B4-BE49-F238E27FC236}">
                  <a16:creationId xmlns:a16="http://schemas.microsoft.com/office/drawing/2014/main" id="{3A37D200-4C06-45E5-B670-9E1191FC0625}"/>
                </a:ext>
              </a:extLst>
            </p:cNvPr>
            <p:cNvSpPr/>
            <p:nvPr/>
          </p:nvSpPr>
          <p:spPr>
            <a:xfrm rot="1360269">
              <a:off x="8716488" y="3590678"/>
              <a:ext cx="427512" cy="5775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Flecha: hacia abajo 8">
              <a:extLst>
                <a:ext uri="{FF2B5EF4-FFF2-40B4-BE49-F238E27FC236}">
                  <a16:creationId xmlns:a16="http://schemas.microsoft.com/office/drawing/2014/main" id="{1B4D7597-5409-435A-8BC4-FF269B13B815}"/>
                </a:ext>
              </a:extLst>
            </p:cNvPr>
            <p:cNvSpPr/>
            <p:nvPr/>
          </p:nvSpPr>
          <p:spPr>
            <a:xfrm rot="20088867">
              <a:off x="9692370" y="3590680"/>
              <a:ext cx="427512" cy="577561"/>
            </a:xfrm>
            <a:prstGeom prst="down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pic>
        <p:nvPicPr>
          <p:cNvPr id="19458" name="Picture 2" descr="Imagen relacionada">
            <a:extLst>
              <a:ext uri="{FF2B5EF4-FFF2-40B4-BE49-F238E27FC236}">
                <a16:creationId xmlns:a16="http://schemas.microsoft.com/office/drawing/2014/main" id="{ED792517-0CD0-4FF3-9530-9DED1F61E0A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89964" y="2035886"/>
            <a:ext cx="2047957" cy="165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32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13"/>
          <p:cNvSpPr>
            <a:spLocks noGrp="1"/>
          </p:cNvSpPr>
          <p:nvPr>
            <p:ph sz="quarter" idx="12"/>
          </p:nvPr>
        </p:nvSpPr>
        <p:spPr>
          <a:xfrm>
            <a:off x="804708" y="475585"/>
            <a:ext cx="10377430" cy="747580"/>
          </a:xfrm>
        </p:spPr>
        <p:txBody>
          <a:bodyPr>
            <a:normAutofit/>
          </a:bodyPr>
          <a:lstStyle/>
          <a:p>
            <a:pPr algn="ctr"/>
            <a:r>
              <a:rPr lang="en-US" dirty="0" err="1">
                <a:solidFill>
                  <a:schemeClr val="tx1">
                    <a:lumMod val="75000"/>
                    <a:lumOff val="25000"/>
                  </a:schemeClr>
                </a:solidFill>
              </a:rPr>
              <a:t>Capacidades</a:t>
            </a:r>
            <a:r>
              <a:rPr lang="en-US" dirty="0">
                <a:solidFill>
                  <a:schemeClr val="tx1">
                    <a:lumMod val="75000"/>
                    <a:lumOff val="25000"/>
                  </a:schemeClr>
                </a:solidFill>
              </a:rPr>
              <a:t> y Gestión</a:t>
            </a:r>
          </a:p>
          <a:p>
            <a:pPr algn="ctr"/>
            <a:endParaRPr lang="en-US" dirty="0">
              <a:solidFill>
                <a:schemeClr val="tx1">
                  <a:lumMod val="75000"/>
                  <a:lumOff val="25000"/>
                </a:schemeClr>
              </a:solidFill>
            </a:endParaRPr>
          </a:p>
        </p:txBody>
      </p:sp>
      <p:sp>
        <p:nvSpPr>
          <p:cNvPr id="15" name="Content Placeholder 14"/>
          <p:cNvSpPr>
            <a:spLocks noGrp="1"/>
          </p:cNvSpPr>
          <p:nvPr>
            <p:ph sz="quarter" idx="13"/>
          </p:nvPr>
        </p:nvSpPr>
        <p:spPr>
          <a:xfrm>
            <a:off x="907486" y="1761002"/>
            <a:ext cx="5980202" cy="4497294"/>
          </a:xfrm>
        </p:spPr>
        <p:txBody>
          <a:bodyPr>
            <a:noAutofit/>
          </a:bodyPr>
          <a:lstStyle/>
          <a:p>
            <a:pPr algn="ctr">
              <a:lnSpc>
                <a:spcPct val="150000"/>
              </a:lnSpc>
            </a:pPr>
            <a:r>
              <a:rPr lang="es-ES" dirty="0">
                <a:solidFill>
                  <a:schemeClr val="tx1">
                    <a:lumMod val="50000"/>
                    <a:lumOff val="50000"/>
                  </a:schemeClr>
                </a:solidFill>
              </a:rPr>
              <a:t>Presentar las capacidades del equipo de trabajo.</a:t>
            </a:r>
          </a:p>
          <a:p>
            <a:pPr marL="285750" indent="-285750" algn="ctr">
              <a:lnSpc>
                <a:spcPct val="150000"/>
              </a:lnSpc>
              <a:buFontTx/>
              <a:buChar char="-"/>
            </a:pPr>
            <a:r>
              <a:rPr lang="es-ES" dirty="0">
                <a:solidFill>
                  <a:schemeClr val="tx1">
                    <a:lumMod val="50000"/>
                    <a:lumOff val="50000"/>
                  </a:schemeClr>
                </a:solidFill>
              </a:rPr>
              <a:t>Capacidad y experiencia</a:t>
            </a:r>
          </a:p>
          <a:p>
            <a:pPr marL="285750" indent="-285750" algn="ctr">
              <a:lnSpc>
                <a:spcPct val="150000"/>
              </a:lnSpc>
              <a:buFontTx/>
              <a:buChar char="-"/>
            </a:pPr>
            <a:r>
              <a:rPr lang="es-ES" dirty="0">
                <a:solidFill>
                  <a:schemeClr val="tx1">
                    <a:lumMod val="50000"/>
                    <a:lumOff val="50000"/>
                  </a:schemeClr>
                </a:solidFill>
              </a:rPr>
              <a:t>Definir las responsabilidades asignadas en el proyecto</a:t>
            </a:r>
          </a:p>
          <a:p>
            <a:pPr marL="285750" indent="-285750" algn="ctr">
              <a:lnSpc>
                <a:spcPct val="150000"/>
              </a:lnSpc>
              <a:buFontTx/>
              <a:buChar char="-"/>
            </a:pPr>
            <a:endParaRPr lang="es-ES" dirty="0">
              <a:solidFill>
                <a:schemeClr val="tx1">
                  <a:lumMod val="50000"/>
                  <a:lumOff val="50000"/>
                </a:schemeClr>
              </a:solidFill>
            </a:endParaRPr>
          </a:p>
          <a:p>
            <a:pPr algn="ctr">
              <a:lnSpc>
                <a:spcPct val="150000"/>
              </a:lnSpc>
            </a:pPr>
            <a:r>
              <a:rPr lang="es-ES" dirty="0">
                <a:solidFill>
                  <a:schemeClr val="tx1">
                    <a:lumMod val="50000"/>
                    <a:lumOff val="50000"/>
                  </a:schemeClr>
                </a:solidFill>
              </a:rPr>
              <a:t>¿Considera expertos para suplir todas las capacidades necesarias? </a:t>
            </a:r>
          </a:p>
          <a:p>
            <a:pPr algn="ctr">
              <a:lnSpc>
                <a:spcPct val="150000"/>
              </a:lnSpc>
            </a:pPr>
            <a:r>
              <a:rPr lang="es-ES" dirty="0">
                <a:solidFill>
                  <a:schemeClr val="tx1">
                    <a:lumMod val="50000"/>
                    <a:lumOff val="50000"/>
                  </a:schemeClr>
                </a:solidFill>
              </a:rPr>
              <a:t>¿Tiempos de dedicación? </a:t>
            </a:r>
          </a:p>
        </p:txBody>
      </p:sp>
      <p:pic>
        <p:nvPicPr>
          <p:cNvPr id="2" name="Imagen 1">
            <a:extLst>
              <a:ext uri="{FF2B5EF4-FFF2-40B4-BE49-F238E27FC236}">
                <a16:creationId xmlns:a16="http://schemas.microsoft.com/office/drawing/2014/main" id="{3F7D2D40-3C8F-49F2-916D-145E93B799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95" b="17607"/>
          <a:stretch/>
        </p:blipFill>
        <p:spPr>
          <a:xfrm>
            <a:off x="7374576" y="2084769"/>
            <a:ext cx="4393870" cy="3035979"/>
          </a:xfrm>
          <a:prstGeom prst="rect">
            <a:avLst/>
          </a:prstGeom>
        </p:spPr>
      </p:pic>
      <p:sp>
        <p:nvSpPr>
          <p:cNvPr id="3" name="Rectángulo 2">
            <a:extLst>
              <a:ext uri="{FF2B5EF4-FFF2-40B4-BE49-F238E27FC236}">
                <a16:creationId xmlns:a16="http://schemas.microsoft.com/office/drawing/2014/main" id="{3A9C3B82-08EF-4DB5-A707-1CEB7259CA2E}"/>
              </a:ext>
            </a:extLst>
          </p:cNvPr>
          <p:cNvSpPr/>
          <p:nvPr/>
        </p:nvSpPr>
        <p:spPr>
          <a:xfrm>
            <a:off x="4177861" y="992332"/>
            <a:ext cx="3833101" cy="461665"/>
          </a:xfrm>
          <a:prstGeom prst="rect">
            <a:avLst/>
          </a:prstGeom>
        </p:spPr>
        <p:txBody>
          <a:bodyPr wrap="none">
            <a:spAutoFit/>
          </a:bodyPr>
          <a:lstStyle/>
          <a:p>
            <a:r>
              <a:rPr lang="es-ES" b="1" dirty="0">
                <a:solidFill>
                  <a:schemeClr val="tx1">
                    <a:lumMod val="50000"/>
                    <a:lumOff val="50000"/>
                  </a:schemeClr>
                </a:solidFill>
                <a:latin typeface="Verdana"/>
                <a:cs typeface="Verdana"/>
              </a:rPr>
              <a:t>EQUIPO DE TRABAJO</a:t>
            </a:r>
            <a:endParaRPr lang="es-CL" dirty="0"/>
          </a:p>
        </p:txBody>
      </p:sp>
    </p:spTree>
    <p:extLst>
      <p:ext uri="{BB962C8B-B14F-4D97-AF65-F5344CB8AC3E}">
        <p14:creationId xmlns:p14="http://schemas.microsoft.com/office/powerpoint/2010/main" val="14950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Content Placeholder 13"/>
          <p:cNvSpPr>
            <a:spLocks noGrp="1"/>
          </p:cNvSpPr>
          <p:nvPr>
            <p:ph sz="quarter" idx="12"/>
          </p:nvPr>
        </p:nvSpPr>
        <p:spPr>
          <a:xfrm>
            <a:off x="907486" y="290919"/>
            <a:ext cx="10377430" cy="369332"/>
          </a:xfrm>
        </p:spPr>
        <p:txBody>
          <a:bodyPr>
            <a:normAutofit fontScale="92500" lnSpcReduction="20000"/>
          </a:bodyPr>
          <a:lstStyle/>
          <a:p>
            <a:pPr algn="ctr"/>
            <a:r>
              <a:rPr lang="en-US" dirty="0">
                <a:solidFill>
                  <a:schemeClr val="tx1">
                    <a:lumMod val="75000"/>
                    <a:lumOff val="25000"/>
                  </a:schemeClr>
                </a:solidFill>
              </a:rPr>
              <a:t>ADMISIBILIDAD </a:t>
            </a:r>
          </a:p>
        </p:txBody>
      </p:sp>
      <p:sp>
        <p:nvSpPr>
          <p:cNvPr id="15" name="Content Placeholder 14"/>
          <p:cNvSpPr>
            <a:spLocks noGrp="1"/>
          </p:cNvSpPr>
          <p:nvPr>
            <p:ph sz="quarter" idx="13"/>
          </p:nvPr>
        </p:nvSpPr>
        <p:spPr>
          <a:xfrm>
            <a:off x="479973" y="1180353"/>
            <a:ext cx="10611579" cy="4497294"/>
          </a:xfrm>
        </p:spPr>
        <p:txBody>
          <a:bodyPr>
            <a:noAutofit/>
          </a:bodyPr>
          <a:lstStyle/>
          <a:p>
            <a:pPr marL="342900" indent="-342900">
              <a:buFont typeface="+mj-lt"/>
              <a:buAutoNum type="arabicPeriod"/>
            </a:pPr>
            <a:r>
              <a:rPr lang="es-ES" sz="1600" dirty="0">
                <a:solidFill>
                  <a:schemeClr val="tx1">
                    <a:lumMod val="50000"/>
                    <a:lumOff val="50000"/>
                  </a:schemeClr>
                </a:solidFill>
              </a:rPr>
              <a:t>Ser una institución elegible.</a:t>
            </a:r>
          </a:p>
          <a:p>
            <a:pPr marL="342900" indent="-342900">
              <a:buFont typeface="+mj-lt"/>
              <a:buAutoNum type="arabicPeriod"/>
            </a:pPr>
            <a:r>
              <a:rPr lang="es-ES" sz="1600" dirty="0">
                <a:solidFill>
                  <a:schemeClr val="tx1">
                    <a:lumMod val="50000"/>
                    <a:lumOff val="50000"/>
                  </a:schemeClr>
                </a:solidFill>
              </a:rPr>
              <a:t>Completitud del proyecto y presentar la postulación en los formatos establecidos.</a:t>
            </a:r>
          </a:p>
          <a:p>
            <a:pPr marL="342900" indent="-342900">
              <a:buFont typeface="+mj-lt"/>
              <a:buAutoNum type="arabicPeriod"/>
            </a:pPr>
            <a:r>
              <a:rPr lang="es-ES" sz="1600" dirty="0">
                <a:solidFill>
                  <a:schemeClr val="tx1">
                    <a:lumMod val="50000"/>
                    <a:lumOff val="50000"/>
                  </a:schemeClr>
                </a:solidFill>
              </a:rPr>
              <a:t>Entregar toda la información requerida en los capítulos de la postulación</a:t>
            </a:r>
          </a:p>
          <a:p>
            <a:pPr marL="342900" indent="-342900">
              <a:buFont typeface="+mj-lt"/>
              <a:buAutoNum type="arabicPeriod"/>
            </a:pPr>
            <a:r>
              <a:rPr lang="es-ES" sz="1600" dirty="0">
                <a:solidFill>
                  <a:schemeClr val="tx1">
                    <a:lumMod val="50000"/>
                    <a:lumOff val="50000"/>
                  </a:schemeClr>
                </a:solidFill>
              </a:rPr>
              <a:t>Aporte beneficiaria(s) mínimo del 30% del monto solicitado como subsidio a Fondef.</a:t>
            </a:r>
          </a:p>
          <a:p>
            <a:pPr marL="342900" indent="-342900">
              <a:buFont typeface="+mj-lt"/>
              <a:buAutoNum type="arabicPeriod"/>
            </a:pPr>
            <a:r>
              <a:rPr lang="es-ES" sz="1600" dirty="0">
                <a:solidFill>
                  <a:schemeClr val="tx1">
                    <a:lumMod val="50000"/>
                    <a:lumOff val="50000"/>
                  </a:schemeClr>
                </a:solidFill>
              </a:rPr>
              <a:t>Carta de la o las instituciones beneficiarias, firmada por el Representante Legal correspondiente (en formato CONICYT).</a:t>
            </a:r>
          </a:p>
          <a:p>
            <a:pPr marL="342900" indent="-342900">
              <a:buFont typeface="+mj-lt"/>
              <a:buAutoNum type="arabicPeriod"/>
            </a:pPr>
            <a:r>
              <a:rPr lang="es-ES" sz="1600" dirty="0">
                <a:solidFill>
                  <a:schemeClr val="tx1">
                    <a:lumMod val="50000"/>
                    <a:lumOff val="50000"/>
                  </a:schemeClr>
                </a:solidFill>
              </a:rPr>
              <a:t>Dos asociadas, con aportes no incrementales, mínimo 15% del monto solicitado como subsidio a Fondef.</a:t>
            </a:r>
          </a:p>
          <a:p>
            <a:pPr marL="342900" indent="-342900">
              <a:buFont typeface="+mj-lt"/>
              <a:buAutoNum type="arabicPeriod"/>
            </a:pPr>
            <a:r>
              <a:rPr lang="es-ES" sz="1600" dirty="0">
                <a:solidFill>
                  <a:schemeClr val="tx1">
                    <a:lumMod val="50000"/>
                    <a:lumOff val="50000"/>
                  </a:schemeClr>
                </a:solidFill>
              </a:rPr>
              <a:t>Carta de compromiso de las entidades asociadas, estableciendo el monto de los aportes, debidamente firmada y con la ficha de información completada.</a:t>
            </a:r>
          </a:p>
          <a:p>
            <a:pPr marL="342900" indent="-342900">
              <a:buFont typeface="+mj-lt"/>
              <a:buAutoNum type="arabicPeriod"/>
            </a:pPr>
            <a:r>
              <a:rPr lang="es-ES" sz="1600" dirty="0">
                <a:solidFill>
                  <a:schemeClr val="tx1">
                    <a:lumMod val="50000"/>
                    <a:lumOff val="50000"/>
                  </a:schemeClr>
                </a:solidFill>
              </a:rPr>
              <a:t>Considerar monto máximo subsidio Fondef de MM$200.</a:t>
            </a:r>
          </a:p>
          <a:p>
            <a:pPr marL="342900" indent="-342900">
              <a:buFont typeface="+mj-lt"/>
              <a:buAutoNum type="arabicPeriod"/>
            </a:pPr>
            <a:r>
              <a:rPr lang="es-ES" sz="1600" dirty="0">
                <a:solidFill>
                  <a:schemeClr val="tx1">
                    <a:lumMod val="50000"/>
                    <a:lumOff val="50000"/>
                  </a:schemeClr>
                </a:solidFill>
              </a:rPr>
              <a:t>Considerar duración máxima del proyecto de 24 meses.</a:t>
            </a:r>
          </a:p>
          <a:p>
            <a:pPr marL="342900" indent="-342900">
              <a:buFont typeface="+mj-lt"/>
              <a:buAutoNum type="arabicPeriod"/>
            </a:pPr>
            <a:r>
              <a:rPr lang="es-ES" sz="1600" dirty="0">
                <a:solidFill>
                  <a:schemeClr val="tx1">
                    <a:lumMod val="50000"/>
                    <a:lumOff val="50000"/>
                  </a:schemeClr>
                </a:solidFill>
              </a:rPr>
              <a:t>Incluir presupuesto para un PhD joven al 100% o dos </a:t>
            </a:r>
            <a:r>
              <a:rPr lang="es-ES" sz="1600" dirty="0" err="1">
                <a:solidFill>
                  <a:schemeClr val="tx1">
                    <a:lumMod val="50000"/>
                    <a:lumOff val="50000"/>
                  </a:schemeClr>
                </a:solidFill>
              </a:rPr>
              <a:t>PhDs</a:t>
            </a:r>
            <a:r>
              <a:rPr lang="es-ES" sz="1600" dirty="0">
                <a:solidFill>
                  <a:schemeClr val="tx1">
                    <a:lumMod val="50000"/>
                    <a:lumOff val="50000"/>
                  </a:schemeClr>
                </a:solidFill>
              </a:rPr>
              <a:t> con 50% de dedicación por 24 meses.</a:t>
            </a:r>
          </a:p>
          <a:p>
            <a:pPr marL="342900" indent="-342900">
              <a:buFont typeface="+mj-lt"/>
              <a:buAutoNum type="arabicPeriod"/>
            </a:pPr>
            <a:r>
              <a:rPr lang="es-ES" sz="1600" dirty="0">
                <a:solidFill>
                  <a:schemeClr val="tx1">
                    <a:lumMod val="50000"/>
                    <a:lumOff val="50000"/>
                  </a:schemeClr>
                </a:solidFill>
              </a:rPr>
              <a:t>Declaración jurada simple de duplicidad.</a:t>
            </a:r>
          </a:p>
          <a:p>
            <a:pPr marL="342900" indent="-342900">
              <a:buFont typeface="+mj-lt"/>
              <a:buAutoNum type="arabicPeriod"/>
            </a:pPr>
            <a:r>
              <a:rPr lang="es-ES" sz="1600" dirty="0">
                <a:solidFill>
                  <a:schemeClr val="tx1">
                    <a:lumMod val="50000"/>
                    <a:lumOff val="50000"/>
                  </a:schemeClr>
                </a:solidFill>
              </a:rPr>
              <a:t>Declaración jurada simple del director del proyecto.</a:t>
            </a:r>
          </a:p>
          <a:p>
            <a:pPr marL="342900" indent="-342900">
              <a:buFont typeface="+mj-lt"/>
              <a:buAutoNum type="arabicPeriod"/>
            </a:pPr>
            <a:r>
              <a:rPr lang="es-ES" sz="1600" dirty="0">
                <a:solidFill>
                  <a:schemeClr val="tx1">
                    <a:lumMod val="50000"/>
                    <a:lumOff val="50000"/>
                  </a:schemeClr>
                </a:solidFill>
              </a:rPr>
              <a:t>Equipo mínimo de investigación constituido por un director, un director alterno y un investigador.</a:t>
            </a:r>
          </a:p>
          <a:p>
            <a:pPr marL="342900" indent="-342900">
              <a:buFont typeface="+mj-lt"/>
              <a:buAutoNum type="arabicPeriod"/>
            </a:pPr>
            <a:endParaRPr lang="es-ES" sz="1600" dirty="0">
              <a:solidFill>
                <a:schemeClr val="tx1">
                  <a:lumMod val="50000"/>
                  <a:lumOff val="50000"/>
                </a:schemeClr>
              </a:solidFill>
            </a:endParaRPr>
          </a:p>
        </p:txBody>
      </p:sp>
      <p:pic>
        <p:nvPicPr>
          <p:cNvPr id="4" name="Imagen 3">
            <a:extLst>
              <a:ext uri="{FF2B5EF4-FFF2-40B4-BE49-F238E27FC236}">
                <a16:creationId xmlns:a16="http://schemas.microsoft.com/office/drawing/2014/main" id="{C185B4AB-C616-4C03-8431-7D2874DA95C9}"/>
              </a:ext>
            </a:extLst>
          </p:cNvPr>
          <p:cNvPicPr>
            <a:picLocks noChangeAspect="1"/>
          </p:cNvPicPr>
          <p:nvPr/>
        </p:nvPicPr>
        <p:blipFill>
          <a:blip r:embed="rId4"/>
          <a:stretch>
            <a:fillRect/>
          </a:stretch>
        </p:blipFill>
        <p:spPr>
          <a:xfrm>
            <a:off x="9579759" y="651713"/>
            <a:ext cx="2248066" cy="1319684"/>
          </a:xfrm>
          <a:prstGeom prst="rect">
            <a:avLst/>
          </a:prstGeom>
        </p:spPr>
      </p:pic>
    </p:spTree>
    <p:extLst>
      <p:ext uri="{BB962C8B-B14F-4D97-AF65-F5344CB8AC3E}">
        <p14:creationId xmlns:p14="http://schemas.microsoft.com/office/powerpoint/2010/main" val="2624965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13">
            <a:extLst>
              <a:ext uri="{FF2B5EF4-FFF2-40B4-BE49-F238E27FC236}">
                <a16:creationId xmlns:a16="http://schemas.microsoft.com/office/drawing/2014/main" id="{0C1ACCFB-88CE-4481-BC1D-648F9E4CDCA1}"/>
              </a:ext>
            </a:extLst>
          </p:cNvPr>
          <p:cNvSpPr txBox="1">
            <a:spLocks/>
          </p:cNvSpPr>
          <p:nvPr/>
        </p:nvSpPr>
        <p:spPr>
          <a:xfrm>
            <a:off x="907486" y="290919"/>
            <a:ext cx="10377430" cy="640132"/>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dirty="0">
                <a:solidFill>
                  <a:schemeClr val="tx1">
                    <a:lumMod val="75000"/>
                    <a:lumOff val="25000"/>
                  </a:schemeClr>
                </a:solidFill>
              </a:rPr>
              <a:t>EVALUACION Y ADJUDICACION</a:t>
            </a:r>
          </a:p>
          <a:p>
            <a:pPr algn="ctr"/>
            <a:endParaRPr lang="en-US" sz="2400" dirty="0">
              <a:solidFill>
                <a:schemeClr val="tx1">
                  <a:lumMod val="75000"/>
                  <a:lumOff val="25000"/>
                </a:schemeClr>
              </a:solidFill>
            </a:endParaRPr>
          </a:p>
        </p:txBody>
      </p:sp>
      <p:sp>
        <p:nvSpPr>
          <p:cNvPr id="20" name="Flecha doblada hacia arriba 6">
            <a:extLst>
              <a:ext uri="{FF2B5EF4-FFF2-40B4-BE49-F238E27FC236}">
                <a16:creationId xmlns:a16="http://schemas.microsoft.com/office/drawing/2014/main" id="{615651A2-646F-462A-931E-7F57DD9E0712}"/>
              </a:ext>
            </a:extLst>
          </p:cNvPr>
          <p:cNvSpPr/>
          <p:nvPr/>
        </p:nvSpPr>
        <p:spPr>
          <a:xfrm rot="5400000">
            <a:off x="2045923" y="2207038"/>
            <a:ext cx="1183395" cy="690071"/>
          </a:xfrm>
          <a:prstGeom prst="bentUpArrow">
            <a:avLst>
              <a:gd name="adj1" fmla="val 40488"/>
              <a:gd name="adj2" fmla="val 46511"/>
              <a:gd name="adj3" fmla="val 26721"/>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CL" sz="160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CuadroTexto 21">
            <a:extLst>
              <a:ext uri="{FF2B5EF4-FFF2-40B4-BE49-F238E27FC236}">
                <a16:creationId xmlns:a16="http://schemas.microsoft.com/office/drawing/2014/main" id="{EE678211-0A2D-4CBD-B603-18971B5A2CDF}"/>
              </a:ext>
            </a:extLst>
          </p:cNvPr>
          <p:cNvSpPr txBox="1"/>
          <p:nvPr/>
        </p:nvSpPr>
        <p:spPr>
          <a:xfrm>
            <a:off x="225630" y="1260654"/>
            <a:ext cx="1321253"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s-CL" sz="1600" b="1" dirty="0">
                <a:solidFill>
                  <a:schemeClr val="tx1"/>
                </a:solidFill>
                <a:latin typeface="Verdana" panose="020B0604030504040204" pitchFamily="34" charset="0"/>
                <a:ea typeface="Verdana" panose="020B0604030504040204" pitchFamily="34" charset="0"/>
                <a:cs typeface="Verdana" panose="020B0604030504040204" pitchFamily="34" charset="0"/>
              </a:rPr>
              <a:t>Proyecto postulado</a:t>
            </a:r>
          </a:p>
        </p:txBody>
      </p:sp>
      <p:sp>
        <p:nvSpPr>
          <p:cNvPr id="8" name="Rectángulo: esquinas redondeadas 7">
            <a:extLst>
              <a:ext uri="{FF2B5EF4-FFF2-40B4-BE49-F238E27FC236}">
                <a16:creationId xmlns:a16="http://schemas.microsoft.com/office/drawing/2014/main" id="{684152F2-9B67-460E-9F02-89B5939201AB}"/>
              </a:ext>
            </a:extLst>
          </p:cNvPr>
          <p:cNvSpPr/>
          <p:nvPr/>
        </p:nvSpPr>
        <p:spPr>
          <a:xfrm>
            <a:off x="2019768" y="910533"/>
            <a:ext cx="4286677" cy="10347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1600" b="1" dirty="0">
                <a:latin typeface="Verdana" panose="020B0604030504040204" pitchFamily="34" charset="0"/>
                <a:ea typeface="Verdana" panose="020B0604030504040204" pitchFamily="34" charset="0"/>
                <a:cs typeface="Verdana" panose="020B0604030504040204" pitchFamily="34" charset="0"/>
              </a:rPr>
              <a:t>ADMISIBILIDAD</a:t>
            </a:r>
          </a:p>
          <a:p>
            <a:pPr algn="ctr"/>
            <a:r>
              <a:rPr lang="es-CL" sz="1600" dirty="0">
                <a:latin typeface="Verdana" panose="020B0604030504040204" pitchFamily="34" charset="0"/>
                <a:ea typeface="Verdana" panose="020B0604030504040204" pitchFamily="34" charset="0"/>
                <a:cs typeface="Verdana" panose="020B0604030504040204" pitchFamily="34" charset="0"/>
              </a:rPr>
              <a:t>Revisión de los requisitos mínimos para obtener subsidio de Fondef</a:t>
            </a:r>
          </a:p>
        </p:txBody>
      </p:sp>
      <p:sp>
        <p:nvSpPr>
          <p:cNvPr id="24" name="Rectángulo: esquinas redondeadas 23">
            <a:extLst>
              <a:ext uri="{FF2B5EF4-FFF2-40B4-BE49-F238E27FC236}">
                <a16:creationId xmlns:a16="http://schemas.microsoft.com/office/drawing/2014/main" id="{4EA955D2-267B-4520-B368-2662F1D70F19}"/>
              </a:ext>
            </a:extLst>
          </p:cNvPr>
          <p:cNvSpPr/>
          <p:nvPr/>
        </p:nvSpPr>
        <p:spPr>
          <a:xfrm>
            <a:off x="3075018" y="2244303"/>
            <a:ext cx="6675271" cy="11833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600" b="1" dirty="0">
                <a:latin typeface="Verdana" panose="020B0604030504040204" pitchFamily="34" charset="0"/>
                <a:ea typeface="Verdana" panose="020B0604030504040204" pitchFamily="34" charset="0"/>
                <a:cs typeface="Verdana" panose="020B0604030504040204" pitchFamily="34" charset="0"/>
              </a:rPr>
              <a:t>EVALUACION</a:t>
            </a:r>
          </a:p>
          <a:p>
            <a:pPr algn="ctr"/>
            <a:r>
              <a:rPr lang="es-CL" sz="1600" dirty="0">
                <a:latin typeface="Verdana" panose="020B0604030504040204" pitchFamily="34" charset="0"/>
                <a:ea typeface="Verdana" panose="020B0604030504040204" pitchFamily="34" charset="0"/>
                <a:cs typeface="Verdana" panose="020B0604030504040204" pitchFamily="34" charset="0"/>
              </a:rPr>
              <a:t>Asignación de proyectos a comités de áreas, evaluación por expertos externos y consenso en panel de evaluación según formulario de evaluación</a:t>
            </a:r>
          </a:p>
        </p:txBody>
      </p:sp>
      <p:sp>
        <p:nvSpPr>
          <p:cNvPr id="25" name="Rectángulo: esquinas redondeadas 24">
            <a:extLst>
              <a:ext uri="{FF2B5EF4-FFF2-40B4-BE49-F238E27FC236}">
                <a16:creationId xmlns:a16="http://schemas.microsoft.com/office/drawing/2014/main" id="{E1AB09E9-4E90-48BA-9A5C-DE60C9B09C4A}"/>
              </a:ext>
            </a:extLst>
          </p:cNvPr>
          <p:cNvSpPr/>
          <p:nvPr/>
        </p:nvSpPr>
        <p:spPr>
          <a:xfrm>
            <a:off x="4163107" y="3726686"/>
            <a:ext cx="5325277" cy="10148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a:latin typeface="Verdana" panose="020B0604030504040204" pitchFamily="34" charset="0"/>
                <a:ea typeface="Verdana" panose="020B0604030504040204" pitchFamily="34" charset="0"/>
                <a:cs typeface="Verdana" panose="020B0604030504040204" pitchFamily="34" charset="0"/>
              </a:rPr>
              <a:t>RANKING</a:t>
            </a:r>
          </a:p>
          <a:p>
            <a:pPr algn="ctr"/>
            <a:r>
              <a:rPr lang="es-CL" sz="1600" dirty="0">
                <a:latin typeface="Verdana" panose="020B0604030504040204" pitchFamily="34" charset="0"/>
                <a:ea typeface="Verdana" panose="020B0604030504040204" pitchFamily="34" charset="0"/>
                <a:cs typeface="Verdana" panose="020B0604030504040204" pitchFamily="34" charset="0"/>
              </a:rPr>
              <a:t>Lista consolidada de proyectos según puntaje de evaluación</a:t>
            </a:r>
          </a:p>
        </p:txBody>
      </p:sp>
      <p:sp>
        <p:nvSpPr>
          <p:cNvPr id="26" name="Rectángulo: esquinas redondeadas 25">
            <a:extLst>
              <a:ext uri="{FF2B5EF4-FFF2-40B4-BE49-F238E27FC236}">
                <a16:creationId xmlns:a16="http://schemas.microsoft.com/office/drawing/2014/main" id="{72B69B1B-4412-4FB8-B5BC-70B3559D1CB1}"/>
              </a:ext>
            </a:extLst>
          </p:cNvPr>
          <p:cNvSpPr/>
          <p:nvPr/>
        </p:nvSpPr>
        <p:spPr>
          <a:xfrm>
            <a:off x="5385438" y="5102137"/>
            <a:ext cx="5730513" cy="11833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600" b="1" dirty="0">
                <a:latin typeface="Verdana" panose="020B0604030504040204" pitchFamily="34" charset="0"/>
                <a:ea typeface="Verdana" panose="020B0604030504040204" pitchFamily="34" charset="0"/>
                <a:cs typeface="Verdana" panose="020B0604030504040204" pitchFamily="34" charset="0"/>
              </a:rPr>
              <a:t>ADJUDICACION</a:t>
            </a:r>
          </a:p>
          <a:p>
            <a:pPr algn="ctr"/>
            <a:r>
              <a:rPr lang="es-CL" sz="1600" dirty="0">
                <a:latin typeface="Verdana" panose="020B0604030504040204" pitchFamily="34" charset="0"/>
                <a:ea typeface="Verdana" panose="020B0604030504040204" pitchFamily="34" charset="0"/>
                <a:cs typeface="Verdana" panose="020B0604030504040204" pitchFamily="34" charset="0"/>
              </a:rPr>
              <a:t>Notificación de adjudicación</a:t>
            </a:r>
          </a:p>
          <a:p>
            <a:pPr algn="ctr"/>
            <a:r>
              <a:rPr lang="es-CL" sz="1600" dirty="0">
                <a:latin typeface="Verdana" panose="020B0604030504040204" pitchFamily="34" charset="0"/>
                <a:ea typeface="Verdana" panose="020B0604030504040204" pitchFamily="34" charset="0"/>
                <a:cs typeface="Verdana" panose="020B0604030504040204" pitchFamily="34" charset="0"/>
              </a:rPr>
              <a:t>Beneficiarias no deben tener deudas financieras ni de Informes Finales con Fondef</a:t>
            </a:r>
          </a:p>
        </p:txBody>
      </p:sp>
      <p:sp>
        <p:nvSpPr>
          <p:cNvPr id="34" name="Flecha: a la derecha 33">
            <a:extLst>
              <a:ext uri="{FF2B5EF4-FFF2-40B4-BE49-F238E27FC236}">
                <a16:creationId xmlns:a16="http://schemas.microsoft.com/office/drawing/2014/main" id="{46B3A864-2EB6-47B2-A648-5144EE65C3CA}"/>
              </a:ext>
            </a:extLst>
          </p:cNvPr>
          <p:cNvSpPr/>
          <p:nvPr/>
        </p:nvSpPr>
        <p:spPr>
          <a:xfrm>
            <a:off x="1549967" y="1304000"/>
            <a:ext cx="493236" cy="49808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L"/>
          </a:p>
        </p:txBody>
      </p:sp>
      <p:sp>
        <p:nvSpPr>
          <p:cNvPr id="35" name="Flecha doblada hacia arriba 6">
            <a:extLst>
              <a:ext uri="{FF2B5EF4-FFF2-40B4-BE49-F238E27FC236}">
                <a16:creationId xmlns:a16="http://schemas.microsoft.com/office/drawing/2014/main" id="{E61E73C4-6912-4DFF-B43B-E7DF6D8FE40A}"/>
              </a:ext>
            </a:extLst>
          </p:cNvPr>
          <p:cNvSpPr/>
          <p:nvPr/>
        </p:nvSpPr>
        <p:spPr>
          <a:xfrm rot="5400000">
            <a:off x="3226373" y="3693947"/>
            <a:ext cx="1183395" cy="690071"/>
          </a:xfrm>
          <a:prstGeom prst="bentUpArrow">
            <a:avLst>
              <a:gd name="adj1" fmla="val 40488"/>
              <a:gd name="adj2" fmla="val 46511"/>
              <a:gd name="adj3" fmla="val 26721"/>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sz="160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Flecha doblada hacia arriba 6">
            <a:extLst>
              <a:ext uri="{FF2B5EF4-FFF2-40B4-BE49-F238E27FC236}">
                <a16:creationId xmlns:a16="http://schemas.microsoft.com/office/drawing/2014/main" id="{20405C0B-FC79-456D-B29E-68845F5A46BE}"/>
              </a:ext>
            </a:extLst>
          </p:cNvPr>
          <p:cNvSpPr/>
          <p:nvPr/>
        </p:nvSpPr>
        <p:spPr>
          <a:xfrm rot="5400000">
            <a:off x="4406818" y="4987612"/>
            <a:ext cx="1183395" cy="690071"/>
          </a:xfrm>
          <a:prstGeom prst="bentUpArrow">
            <a:avLst>
              <a:gd name="adj1" fmla="val 40488"/>
              <a:gd name="adj2" fmla="val 46511"/>
              <a:gd name="adj3" fmla="val 26721"/>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CL" sz="160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860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C2AB7E19-63C7-4420-B449-1B0C8E2162DF}"/>
              </a:ext>
            </a:extLst>
          </p:cNvPr>
          <p:cNvSpPr txBox="1">
            <a:spLocks/>
          </p:cNvSpPr>
          <p:nvPr/>
        </p:nvSpPr>
        <p:spPr>
          <a:xfrm>
            <a:off x="594730" y="475585"/>
            <a:ext cx="10999365" cy="747580"/>
          </a:xfrm>
          <a:prstGeom prst="rect">
            <a:avLst/>
          </a:prstGeom>
        </p:spPr>
        <p:txBody>
          <a:bodyPr vert="horz" lIns="122950" tIns="61475" rIns="122950" bIns="61475"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s-ES" dirty="0">
                <a:solidFill>
                  <a:schemeClr val="tx1">
                    <a:lumMod val="75000"/>
                    <a:lumOff val="25000"/>
                  </a:schemeClr>
                </a:solidFill>
              </a:rPr>
              <a:t>PREPARACIÓN Y POSTULACIÓN DE LOS PROYECTOS</a:t>
            </a:r>
            <a:endParaRPr lang="en-US" dirty="0">
              <a:solidFill>
                <a:schemeClr val="tx1">
                  <a:lumMod val="75000"/>
                  <a:lumOff val="25000"/>
                </a:schemeClr>
              </a:solidFill>
            </a:endParaRPr>
          </a:p>
        </p:txBody>
      </p:sp>
      <p:sp>
        <p:nvSpPr>
          <p:cNvPr id="10" name="Content Placeholder 14">
            <a:extLst>
              <a:ext uri="{FF2B5EF4-FFF2-40B4-BE49-F238E27FC236}">
                <a16:creationId xmlns:a16="http://schemas.microsoft.com/office/drawing/2014/main" id="{2C68A466-B6F4-44FE-93B7-E0BDB84C5764}"/>
              </a:ext>
            </a:extLst>
          </p:cNvPr>
          <p:cNvSpPr txBox="1">
            <a:spLocks/>
          </p:cNvSpPr>
          <p:nvPr/>
        </p:nvSpPr>
        <p:spPr>
          <a:xfrm>
            <a:off x="907485" y="1180353"/>
            <a:ext cx="10884712" cy="4497294"/>
          </a:xfrm>
          <a:prstGeom prst="rect">
            <a:avLst/>
          </a:prstGeom>
        </p:spPr>
        <p:txBody>
          <a:bodyPr vert="horz" lIns="122950" tIns="61475" rIns="122950" bIns="61475"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rgbClr val="4F81BD"/>
                </a:solidFill>
                <a:latin typeface="Verdana"/>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algn="ctr">
              <a:lnSpc>
                <a:spcPct val="150000"/>
              </a:lnSpc>
            </a:pPr>
            <a:r>
              <a:rPr lang="es-ES" dirty="0">
                <a:solidFill>
                  <a:schemeClr val="tx1">
                    <a:lumMod val="50000"/>
                    <a:lumOff val="50000"/>
                  </a:schemeClr>
                </a:solidFill>
              </a:rPr>
              <a:t>PARA LA FORMULACIÓN Y POSTULACIÓN DE PROYECTOS, EL DIRECTOR TIENE QUE PREPARAR LA POSTULACIÓN A TRAVÉS DE LA PLATAFORMA DISPONIBLE VÍA INTERNET </a:t>
            </a:r>
            <a:r>
              <a:rPr lang="es-ES" dirty="0">
                <a:solidFill>
                  <a:schemeClr val="tx1">
                    <a:lumMod val="50000"/>
                    <a:lumOff val="50000"/>
                  </a:schemeClr>
                </a:solidFill>
                <a:hlinkClick r:id="rId3"/>
              </a:rPr>
              <a:t>https://auth.conicyt.cl/</a:t>
            </a:r>
            <a:r>
              <a:rPr lang="es-ES" dirty="0">
                <a:solidFill>
                  <a:schemeClr val="tx1">
                    <a:lumMod val="50000"/>
                    <a:lumOff val="50000"/>
                  </a:schemeClr>
                </a:solidFill>
              </a:rPr>
              <a:t> </a:t>
            </a:r>
          </a:p>
          <a:p>
            <a:pPr algn="ctr">
              <a:lnSpc>
                <a:spcPct val="150000"/>
              </a:lnSpc>
            </a:pPr>
            <a:endParaRPr lang="es-ES" dirty="0">
              <a:solidFill>
                <a:schemeClr val="tx1">
                  <a:lumMod val="50000"/>
                  <a:lumOff val="50000"/>
                </a:schemeClr>
              </a:solidFill>
            </a:endParaRPr>
          </a:p>
          <a:p>
            <a:pPr algn="ctr">
              <a:lnSpc>
                <a:spcPct val="150000"/>
              </a:lnSpc>
            </a:pPr>
            <a:r>
              <a:rPr lang="es-ES" b="1" dirty="0">
                <a:solidFill>
                  <a:schemeClr val="tx1">
                    <a:lumMod val="50000"/>
                    <a:lumOff val="50000"/>
                  </a:schemeClr>
                </a:solidFill>
              </a:rPr>
              <a:t>PLAZOS DE POSTULACIÓN</a:t>
            </a:r>
          </a:p>
          <a:p>
            <a:pPr algn="ctr">
              <a:lnSpc>
                <a:spcPct val="150000"/>
              </a:lnSpc>
            </a:pPr>
            <a:r>
              <a:rPr lang="es-ES" dirty="0">
                <a:solidFill>
                  <a:schemeClr val="tx1">
                    <a:lumMod val="50000"/>
                    <a:lumOff val="50000"/>
                  </a:schemeClr>
                </a:solidFill>
              </a:rPr>
              <a:t>Fecha de apertura: 9 de enero 2020</a:t>
            </a:r>
          </a:p>
          <a:p>
            <a:pPr algn="ctr">
              <a:lnSpc>
                <a:spcPct val="150000"/>
              </a:lnSpc>
            </a:pPr>
            <a:r>
              <a:rPr lang="es-ES" dirty="0">
                <a:solidFill>
                  <a:schemeClr val="tx1">
                    <a:lumMod val="50000"/>
                    <a:lumOff val="50000"/>
                  </a:schemeClr>
                </a:solidFill>
              </a:rPr>
              <a:t>Fecha de cierre de postulación: 26 de marzo de 2020 a las 17:00hrs</a:t>
            </a:r>
          </a:p>
          <a:p>
            <a:pPr algn="ctr">
              <a:lnSpc>
                <a:spcPct val="150000"/>
              </a:lnSpc>
            </a:pPr>
            <a:endParaRPr lang="es-ES" dirty="0">
              <a:solidFill>
                <a:schemeClr val="tx1">
                  <a:lumMod val="50000"/>
                  <a:lumOff val="50000"/>
                </a:schemeClr>
              </a:solidFill>
            </a:endParaRPr>
          </a:p>
          <a:p>
            <a:pPr algn="ctr">
              <a:lnSpc>
                <a:spcPct val="150000"/>
              </a:lnSpc>
            </a:pPr>
            <a:r>
              <a:rPr lang="es-ES" b="1" dirty="0">
                <a:solidFill>
                  <a:schemeClr val="tx1">
                    <a:lumMod val="50000"/>
                    <a:lumOff val="50000"/>
                  </a:schemeClr>
                </a:solidFill>
              </a:rPr>
              <a:t>RECOMENDACIONES</a:t>
            </a:r>
          </a:p>
          <a:p>
            <a:pPr algn="ctr">
              <a:lnSpc>
                <a:spcPct val="150000"/>
              </a:lnSpc>
            </a:pPr>
            <a:r>
              <a:rPr lang="es-ES" dirty="0">
                <a:solidFill>
                  <a:schemeClr val="tx1">
                    <a:lumMod val="50000"/>
                    <a:lumOff val="50000"/>
                  </a:schemeClr>
                </a:solidFill>
              </a:rPr>
              <a:t>Preparar el proyecto con anticipación </a:t>
            </a:r>
          </a:p>
          <a:p>
            <a:pPr algn="ctr">
              <a:lnSpc>
                <a:spcPct val="150000"/>
              </a:lnSpc>
            </a:pPr>
            <a:r>
              <a:rPr lang="es-ES" dirty="0">
                <a:solidFill>
                  <a:schemeClr val="tx1">
                    <a:lumMod val="50000"/>
                    <a:lumOff val="50000"/>
                  </a:schemeClr>
                </a:solidFill>
              </a:rPr>
              <a:t>Familiarizarse con la plataforma de postulación con anterioridad al cierre del concurso.</a:t>
            </a:r>
          </a:p>
          <a:p>
            <a:pPr algn="ctr">
              <a:lnSpc>
                <a:spcPct val="150000"/>
              </a:lnSpc>
            </a:pPr>
            <a:endParaRPr lang="es-ES" dirty="0">
              <a:solidFill>
                <a:schemeClr val="tx1">
                  <a:lumMod val="50000"/>
                  <a:lumOff val="50000"/>
                </a:schemeClr>
              </a:solidFill>
            </a:endParaRPr>
          </a:p>
        </p:txBody>
      </p:sp>
    </p:spTree>
    <p:extLst>
      <p:ext uri="{BB962C8B-B14F-4D97-AF65-F5344CB8AC3E}">
        <p14:creationId xmlns:p14="http://schemas.microsoft.com/office/powerpoint/2010/main" val="616854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613A0371-695A-498F-9C42-F44BF0BE0781}"/>
              </a:ext>
            </a:extLst>
          </p:cNvPr>
          <p:cNvSpPr txBox="1">
            <a:spLocks noChangeArrowheads="1"/>
          </p:cNvSpPr>
          <p:nvPr/>
        </p:nvSpPr>
        <p:spPr bwMode="auto">
          <a:xfrm>
            <a:off x="2123281" y="876527"/>
            <a:ext cx="794226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457200" indent="-28416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914400" indent="-2270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371600" indent="-2270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1828800" indent="-2270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CL" altLang="es-CL" sz="2800" b="1" dirty="0">
                <a:solidFill>
                  <a:schemeClr val="tx1">
                    <a:lumMod val="75000"/>
                    <a:lumOff val="25000"/>
                  </a:schemeClr>
                </a:solidFill>
                <a:latin typeface="Verdana"/>
                <a:ea typeface="+mn-ea"/>
                <a:cs typeface="Verdana"/>
              </a:rPr>
              <a:t>Sistema de postulación genérico </a:t>
            </a:r>
          </a:p>
          <a:p>
            <a:pPr algn="ctr" eaLnBrk="1" hangingPunct="1">
              <a:spcBef>
                <a:spcPct val="0"/>
              </a:spcBef>
              <a:buFontTx/>
              <a:buNone/>
            </a:pPr>
            <a:r>
              <a:rPr lang="en-US" altLang="es-CL" sz="2000" b="1" dirty="0">
                <a:solidFill>
                  <a:srgbClr val="0070C0"/>
                </a:solidFill>
                <a:latin typeface="Verdana"/>
                <a:ea typeface="+mn-ea"/>
                <a:cs typeface="Verdana"/>
              </a:rPr>
              <a:t>https://auth.conicyt.cl</a:t>
            </a:r>
          </a:p>
          <a:p>
            <a:pPr algn="ctr" eaLnBrk="1" hangingPunct="1">
              <a:spcBef>
                <a:spcPct val="0"/>
              </a:spcBef>
              <a:buFontTx/>
              <a:buNone/>
            </a:pPr>
            <a:endParaRPr lang="es-CL" altLang="es-CL" sz="2800" b="1" dirty="0">
              <a:solidFill>
                <a:schemeClr val="tx1">
                  <a:lumMod val="75000"/>
                  <a:lumOff val="25000"/>
                </a:schemeClr>
              </a:solidFill>
              <a:latin typeface="Verdana"/>
              <a:ea typeface="+mn-ea"/>
              <a:cs typeface="Verdana"/>
            </a:endParaRPr>
          </a:p>
          <a:p>
            <a:pPr algn="ctr" eaLnBrk="1" hangingPunct="1">
              <a:spcBef>
                <a:spcPct val="0"/>
              </a:spcBef>
              <a:buFontTx/>
              <a:buNone/>
            </a:pPr>
            <a:r>
              <a:rPr lang="es-CL" altLang="es-CL" sz="2800" b="1" dirty="0">
                <a:solidFill>
                  <a:schemeClr val="tx1">
                    <a:lumMod val="75000"/>
                    <a:lumOff val="25000"/>
                  </a:schemeClr>
                </a:solidFill>
                <a:latin typeface="Verdana"/>
                <a:ea typeface="+mn-ea"/>
                <a:cs typeface="Verdana"/>
              </a:rPr>
              <a:t>Portal del investigador </a:t>
            </a:r>
          </a:p>
          <a:p>
            <a:pPr algn="ctr" eaLnBrk="1" hangingPunct="1">
              <a:spcBef>
                <a:spcPct val="0"/>
              </a:spcBef>
              <a:buFontTx/>
              <a:buNone/>
            </a:pPr>
            <a:r>
              <a:rPr lang="en-US" altLang="es-CL" sz="2000" b="1" dirty="0">
                <a:solidFill>
                  <a:srgbClr val="0070C0"/>
                </a:solidFill>
                <a:latin typeface="Verdana"/>
                <a:ea typeface="+mn-ea"/>
                <a:cs typeface="Verdana"/>
              </a:rPr>
              <a:t>http://www.portaldelinvestigador.cl</a:t>
            </a:r>
          </a:p>
          <a:p>
            <a:pPr algn="ctr" eaLnBrk="1" hangingPunct="1">
              <a:spcBef>
                <a:spcPct val="0"/>
              </a:spcBef>
              <a:buFontTx/>
              <a:buNone/>
            </a:pPr>
            <a:endParaRPr lang="en-US" altLang="es-CL" sz="2800" b="1" dirty="0">
              <a:solidFill>
                <a:schemeClr val="tx1">
                  <a:lumMod val="75000"/>
                  <a:lumOff val="25000"/>
                </a:schemeClr>
              </a:solidFill>
              <a:latin typeface="Verdana"/>
              <a:ea typeface="+mn-ea"/>
              <a:cs typeface="Verdana"/>
            </a:endParaRPr>
          </a:p>
          <a:p>
            <a:pPr algn="ctr" eaLnBrk="1" hangingPunct="1">
              <a:spcBef>
                <a:spcPct val="0"/>
              </a:spcBef>
              <a:buFontTx/>
              <a:buNone/>
            </a:pPr>
            <a:r>
              <a:rPr lang="en-US" altLang="es-CL" sz="2800" b="1" dirty="0" err="1">
                <a:solidFill>
                  <a:schemeClr val="tx1">
                    <a:lumMod val="75000"/>
                    <a:lumOff val="25000"/>
                  </a:schemeClr>
                </a:solidFill>
                <a:latin typeface="Verdana"/>
                <a:ea typeface="+mn-ea"/>
                <a:cs typeface="Verdana"/>
              </a:rPr>
              <a:t>Consultas</a:t>
            </a:r>
            <a:r>
              <a:rPr lang="en-US" altLang="es-CL" sz="2800" b="1" dirty="0">
                <a:solidFill>
                  <a:schemeClr val="tx1">
                    <a:lumMod val="75000"/>
                    <a:lumOff val="25000"/>
                  </a:schemeClr>
                </a:solidFill>
                <a:latin typeface="Verdana"/>
                <a:ea typeface="+mn-ea"/>
                <a:cs typeface="Verdana"/>
              </a:rPr>
              <a:t> </a:t>
            </a:r>
          </a:p>
          <a:p>
            <a:pPr algn="ctr">
              <a:spcBef>
                <a:spcPct val="0"/>
              </a:spcBef>
              <a:buNone/>
            </a:pPr>
            <a:r>
              <a:rPr lang="en-US" altLang="es-CL" sz="2000" b="1" dirty="0">
                <a:solidFill>
                  <a:srgbClr val="0070C0"/>
                </a:solidFill>
                <a:latin typeface="Verdana"/>
                <a:ea typeface="+mn-ea"/>
                <a:cs typeface="Verdana"/>
              </a:rPr>
              <a:t>https://ayuda.conicyt.cl</a:t>
            </a:r>
            <a:endParaRPr lang="en-US" altLang="es-CL" sz="1400" dirty="0">
              <a:solidFill>
                <a:srgbClr val="898989"/>
              </a:solidFill>
            </a:endParaRPr>
          </a:p>
        </p:txBody>
      </p:sp>
    </p:spTree>
    <p:extLst>
      <p:ext uri="{BB962C8B-B14F-4D97-AF65-F5344CB8AC3E}">
        <p14:creationId xmlns:p14="http://schemas.microsoft.com/office/powerpoint/2010/main" val="3949559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6CC9F9F-477C-0E40-AB28-EFE5C24636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0095" y="2569730"/>
            <a:ext cx="1888633" cy="1718539"/>
          </a:xfrm>
          <a:prstGeom prst="rect">
            <a:avLst/>
          </a:prstGeom>
        </p:spPr>
      </p:pic>
    </p:spTree>
    <p:extLst>
      <p:ext uri="{BB962C8B-B14F-4D97-AF65-F5344CB8AC3E}">
        <p14:creationId xmlns:p14="http://schemas.microsoft.com/office/powerpoint/2010/main" val="282107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13"/>
          <p:cNvSpPr>
            <a:spLocks noGrp="1"/>
          </p:cNvSpPr>
          <p:nvPr>
            <p:ph sz="quarter" idx="12"/>
          </p:nvPr>
        </p:nvSpPr>
        <p:spPr>
          <a:xfrm>
            <a:off x="804708" y="475585"/>
            <a:ext cx="10377430" cy="747580"/>
          </a:xfrm>
        </p:spPr>
        <p:txBody>
          <a:bodyPr>
            <a:normAutofit lnSpcReduction="10000"/>
          </a:bodyPr>
          <a:lstStyle/>
          <a:p>
            <a:r>
              <a:rPr lang="en-US" dirty="0">
                <a:solidFill>
                  <a:schemeClr val="tx1">
                    <a:lumMod val="75000"/>
                    <a:lumOff val="25000"/>
                  </a:schemeClr>
                </a:solidFill>
              </a:rPr>
              <a:t>FONDEF – Dirección de Investigación </a:t>
            </a:r>
            <a:r>
              <a:rPr lang="en-US" dirty="0" err="1">
                <a:solidFill>
                  <a:schemeClr val="tx1">
                    <a:lumMod val="75000"/>
                    <a:lumOff val="25000"/>
                  </a:schemeClr>
                </a:solidFill>
              </a:rPr>
              <a:t>Aplicada</a:t>
            </a:r>
            <a:r>
              <a:rPr lang="en-US" dirty="0">
                <a:solidFill>
                  <a:schemeClr val="tx1">
                    <a:lumMod val="75000"/>
                    <a:lumOff val="25000"/>
                  </a:schemeClr>
                </a:solidFill>
              </a:rPr>
              <a:t> –</a:t>
            </a:r>
          </a:p>
          <a:p>
            <a:r>
              <a:rPr lang="en-US" dirty="0" err="1">
                <a:solidFill>
                  <a:schemeClr val="tx1">
                    <a:lumMod val="75000"/>
                    <a:lumOff val="25000"/>
                  </a:schemeClr>
                </a:solidFill>
              </a:rPr>
              <a:t>Agencia</a:t>
            </a:r>
            <a:r>
              <a:rPr lang="en-US" dirty="0">
                <a:solidFill>
                  <a:schemeClr val="tx1">
                    <a:lumMod val="75000"/>
                    <a:lumOff val="25000"/>
                  </a:schemeClr>
                </a:solidFill>
              </a:rPr>
              <a:t> Nacional de Investigación y Desarrollo</a:t>
            </a:r>
          </a:p>
          <a:p>
            <a:endParaRPr lang="en-US" dirty="0">
              <a:solidFill>
                <a:schemeClr val="tx1">
                  <a:lumMod val="75000"/>
                  <a:lumOff val="25000"/>
                </a:schemeClr>
              </a:solidFill>
            </a:endParaRPr>
          </a:p>
        </p:txBody>
      </p:sp>
      <p:sp>
        <p:nvSpPr>
          <p:cNvPr id="15" name="Content Placeholder 14"/>
          <p:cNvSpPr>
            <a:spLocks noGrp="1"/>
          </p:cNvSpPr>
          <p:nvPr>
            <p:ph sz="quarter" idx="13"/>
          </p:nvPr>
        </p:nvSpPr>
        <p:spPr>
          <a:xfrm>
            <a:off x="907486" y="1761002"/>
            <a:ext cx="5440144" cy="3335996"/>
          </a:xfrm>
        </p:spPr>
        <p:txBody>
          <a:bodyPr>
            <a:noAutofit/>
          </a:bodyPr>
          <a:lstStyle/>
          <a:p>
            <a:pPr>
              <a:lnSpc>
                <a:spcPct val="200000"/>
              </a:lnSpc>
            </a:pPr>
            <a:r>
              <a:rPr lang="es-ES" dirty="0">
                <a:solidFill>
                  <a:schemeClr val="tx1">
                    <a:lumMod val="50000"/>
                    <a:lumOff val="50000"/>
                  </a:schemeClr>
                </a:solidFill>
              </a:rPr>
              <a:t>Su misión es fomentar el desarrollo de proyectos de investigación y de innovación de base científica tecnológica, en estrecha colaboración con el sector privado, la sociedad civil y/o el Estado, con o sin priorización de área.</a:t>
            </a:r>
          </a:p>
        </p:txBody>
      </p:sp>
      <p:pic>
        <p:nvPicPr>
          <p:cNvPr id="5" name="Diagrama 8">
            <a:extLst>
              <a:ext uri="{FF2B5EF4-FFF2-40B4-BE49-F238E27FC236}">
                <a16:creationId xmlns:a16="http://schemas.microsoft.com/office/drawing/2014/main" id="{0E95FC0D-7538-4045-9C76-184598883161}"/>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2414" y="-45582"/>
            <a:ext cx="67564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34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13"/>
          <p:cNvSpPr>
            <a:spLocks noGrp="1"/>
          </p:cNvSpPr>
          <p:nvPr>
            <p:ph sz="quarter" idx="12"/>
          </p:nvPr>
        </p:nvSpPr>
        <p:spPr>
          <a:xfrm>
            <a:off x="783204" y="313679"/>
            <a:ext cx="10377430" cy="523443"/>
          </a:xfrm>
        </p:spPr>
        <p:txBody>
          <a:bodyPr>
            <a:noAutofit/>
          </a:bodyPr>
          <a:lstStyle/>
          <a:p>
            <a:pPr algn="ctr"/>
            <a:r>
              <a:rPr lang="en-US" dirty="0">
                <a:solidFill>
                  <a:schemeClr val="tx1">
                    <a:lumMod val="75000"/>
                    <a:lumOff val="25000"/>
                  </a:schemeClr>
                </a:solidFill>
              </a:rPr>
              <a:t>INSTRUMENTOS Y CONCURSOS</a:t>
            </a:r>
          </a:p>
        </p:txBody>
      </p:sp>
      <p:grpSp>
        <p:nvGrpSpPr>
          <p:cNvPr id="2" name="Grupo 1">
            <a:extLst>
              <a:ext uri="{FF2B5EF4-FFF2-40B4-BE49-F238E27FC236}">
                <a16:creationId xmlns:a16="http://schemas.microsoft.com/office/drawing/2014/main" id="{0DC6B87D-6AE5-4E03-9057-6DFDC2EBBE7F}"/>
              </a:ext>
            </a:extLst>
          </p:cNvPr>
          <p:cNvGrpSpPr/>
          <p:nvPr/>
        </p:nvGrpSpPr>
        <p:grpSpPr>
          <a:xfrm>
            <a:off x="1036124" y="1223277"/>
            <a:ext cx="10454199" cy="4484308"/>
            <a:chOff x="180976" y="1747044"/>
            <a:chExt cx="11650662" cy="5465763"/>
          </a:xfrm>
        </p:grpSpPr>
        <p:sp>
          <p:nvSpPr>
            <p:cNvPr id="5" name="CuadroTexto 4">
              <a:extLst>
                <a:ext uri="{FF2B5EF4-FFF2-40B4-BE49-F238E27FC236}">
                  <a16:creationId xmlns:a16="http://schemas.microsoft.com/office/drawing/2014/main" id="{DFE3A04D-4283-411A-A6BA-0AC4B4CB24ED}"/>
                </a:ext>
              </a:extLst>
            </p:cNvPr>
            <p:cNvSpPr txBox="1"/>
            <p:nvPr/>
          </p:nvSpPr>
          <p:spPr>
            <a:xfrm>
              <a:off x="3678238" y="1747044"/>
              <a:ext cx="3365499" cy="1613093"/>
            </a:xfrm>
            <a:prstGeom prst="rect">
              <a:avLst/>
            </a:prstGeom>
            <a:solidFill>
              <a:srgbClr val="4C93D2"/>
            </a:solid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L" altLang="es-CL" sz="1600" b="1" dirty="0">
                  <a:solidFill>
                    <a:srgbClr val="FFFFFF"/>
                  </a:solidFill>
                  <a:latin typeface="Verdana" panose="020B0604030504040204" pitchFamily="34" charset="0"/>
                  <a:ea typeface="Verdana" panose="020B0604030504040204" pitchFamily="34" charset="0"/>
                  <a:cs typeface="Verdana" panose="020B0604030504040204" pitchFamily="34" charset="0"/>
                </a:rPr>
                <a:t>Concursos </a:t>
              </a:r>
              <a:r>
                <a:rPr lang="es-CL" altLang="es-CL" sz="1600" b="1" dirty="0" err="1">
                  <a:solidFill>
                    <a:srgbClr val="FFFFFF"/>
                  </a:solidFill>
                  <a:latin typeface="Verdana" panose="020B0604030504040204" pitchFamily="34" charset="0"/>
                  <a:ea typeface="Verdana" panose="020B0604030504040204" pitchFamily="34" charset="0"/>
                  <a:cs typeface="Verdana" panose="020B0604030504040204" pitchFamily="34" charset="0"/>
                </a:rPr>
                <a:t>IDeA</a:t>
              </a:r>
              <a:endPar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a:buFontTx/>
                <a:buAutoNum type="arabicPeriod"/>
                <a:defRPr/>
              </a:pPr>
              <a: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s-CL" altLang="es-CL" sz="1600" dirty="0" err="1">
                  <a:solidFill>
                    <a:srgbClr val="FFFFFF"/>
                  </a:solidFill>
                  <a:latin typeface="Verdana" panose="020B0604030504040204" pitchFamily="34" charset="0"/>
                  <a:ea typeface="Verdana" panose="020B0604030504040204" pitchFamily="34" charset="0"/>
                  <a:cs typeface="Verdana" panose="020B0604030504040204" pitchFamily="34" charset="0"/>
                </a:rPr>
                <a:t>IDeA</a:t>
              </a:r>
              <a: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t> I+D</a:t>
              </a:r>
            </a:p>
            <a:p>
              <a:pPr algn="ctr">
                <a:defRPr/>
              </a:pPr>
              <a: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t>2. </a:t>
              </a:r>
              <a:r>
                <a:rPr lang="es-CL" altLang="es-CL" sz="1600" dirty="0" err="1">
                  <a:solidFill>
                    <a:srgbClr val="FFFFFF"/>
                  </a:solidFill>
                  <a:latin typeface="Verdana" panose="020B0604030504040204" pitchFamily="34" charset="0"/>
                  <a:ea typeface="Verdana" panose="020B0604030504040204" pitchFamily="34" charset="0"/>
                  <a:cs typeface="Verdana" panose="020B0604030504040204" pitchFamily="34" charset="0"/>
                </a:rPr>
                <a:t>InvestigaciónTecnológica</a:t>
              </a:r>
              <a:endPar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t>3. Temáticos</a:t>
              </a:r>
            </a:p>
            <a:p>
              <a:pPr>
                <a:defRPr/>
              </a:pPr>
              <a:endPar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Resultado de imagen para conocimiento">
              <a:extLst>
                <a:ext uri="{FF2B5EF4-FFF2-40B4-BE49-F238E27FC236}">
                  <a16:creationId xmlns:a16="http://schemas.microsoft.com/office/drawing/2014/main" id="{1794A989-DC1F-4760-9CFE-EBD74C0CDB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976" y="1747044"/>
              <a:ext cx="338772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4" descr="iStock_000016465697Medium.jpg">
              <a:extLst>
                <a:ext uri="{FF2B5EF4-FFF2-40B4-BE49-F238E27FC236}">
                  <a16:creationId xmlns:a16="http://schemas.microsoft.com/office/drawing/2014/main" id="{53F295FA-6193-4CB2-8505-6C2E15AE9F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563" y="3850482"/>
              <a:ext cx="33861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D3A78D6F-E938-466C-9498-A0F5A0B25971}"/>
                </a:ext>
              </a:extLst>
            </p:cNvPr>
            <p:cNvSpPr txBox="1"/>
            <p:nvPr/>
          </p:nvSpPr>
          <p:spPr>
            <a:xfrm>
              <a:off x="3692526" y="3353594"/>
              <a:ext cx="3367088" cy="1613093"/>
            </a:xfrm>
            <a:prstGeom prst="rect">
              <a:avLst/>
            </a:prstGeom>
            <a:solidFill>
              <a:srgbClr val="5DD1BE"/>
            </a:solid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L" altLang="es-CL" sz="1600" b="1" dirty="0">
                  <a:solidFill>
                    <a:srgbClr val="FFFFFF"/>
                  </a:solidFill>
                  <a:latin typeface="Verdana" panose="020B0604030504040204" pitchFamily="34" charset="0"/>
                  <a:ea typeface="Verdana" panose="020B0604030504040204" pitchFamily="34" charset="0"/>
                  <a:cs typeface="Verdana" panose="020B0604030504040204" pitchFamily="34" charset="0"/>
                </a:rPr>
                <a:t>VIU</a:t>
              </a:r>
            </a:p>
            <a:p>
              <a:pPr algn="ctr">
                <a:defRPr/>
              </a:pPr>
              <a: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t>Valorización de la Investigación </a:t>
              </a:r>
              <a:b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t>en la Universidad</a:t>
              </a:r>
            </a:p>
            <a:p>
              <a:pPr algn="ctr">
                <a:defRPr/>
              </a:pPr>
              <a:endPar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DED06C5F-35E7-4F9B-BAE5-10409608C605}"/>
                </a:ext>
              </a:extLst>
            </p:cNvPr>
            <p:cNvSpPr txBox="1"/>
            <p:nvPr/>
          </p:nvSpPr>
          <p:spPr>
            <a:xfrm>
              <a:off x="3683001" y="4906168"/>
              <a:ext cx="3360737" cy="1613093"/>
            </a:xfrm>
            <a:prstGeom prst="rect">
              <a:avLst/>
            </a:prstGeom>
            <a:solidFill>
              <a:srgbClr val="68AA3C"/>
            </a:solid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L" altLang="es-CL" sz="1600" b="1" dirty="0" err="1">
                  <a:solidFill>
                    <a:srgbClr val="FFFFFF"/>
                  </a:solidFill>
                  <a:latin typeface="Verdana" panose="020B0604030504040204" pitchFamily="34" charset="0"/>
                  <a:ea typeface="Verdana" panose="020B0604030504040204" pitchFamily="34" charset="0"/>
                  <a:cs typeface="Verdana" panose="020B0604030504040204" pitchFamily="34" charset="0"/>
                </a:rPr>
                <a:t>Fonis</a:t>
              </a:r>
              <a:r>
                <a:rPr lang="es-CL" altLang="es-CL" sz="16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p>
            <a:p>
              <a:pPr algn="ctr">
                <a:defRPr/>
              </a:pPr>
              <a: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t>Fondo Nacional de Investigación </a:t>
              </a:r>
              <a:b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rPr>
                <a:t>y Desarrollo en Salud</a:t>
              </a:r>
            </a:p>
            <a:p>
              <a:pPr algn="ctr">
                <a:defRPr/>
              </a:pPr>
              <a:endParaRPr lang="es-CL" altLang="es-CL" sz="16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Imagen 29">
              <a:extLst>
                <a:ext uri="{FF2B5EF4-FFF2-40B4-BE49-F238E27FC236}">
                  <a16:creationId xmlns:a16="http://schemas.microsoft.com/office/drawing/2014/main" id="{A07166BD-2872-489C-91FA-5EC8D4E302A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3601" y="1747044"/>
              <a:ext cx="46180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30">
              <a:extLst>
                <a:ext uri="{FF2B5EF4-FFF2-40B4-BE49-F238E27FC236}">
                  <a16:creationId xmlns:a16="http://schemas.microsoft.com/office/drawing/2014/main" id="{5F2406D0-0E17-4E53-94C8-E9DFE52837C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23413" y="4020344"/>
              <a:ext cx="23082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echa: doblada hacia arriba 21">
              <a:extLst>
                <a:ext uri="{FF2B5EF4-FFF2-40B4-BE49-F238E27FC236}">
                  <a16:creationId xmlns:a16="http://schemas.microsoft.com/office/drawing/2014/main" id="{3CB87D85-C1F5-4E4D-8949-6582F5E328E0}"/>
                </a:ext>
              </a:extLst>
            </p:cNvPr>
            <p:cNvSpPr/>
            <p:nvPr/>
          </p:nvSpPr>
          <p:spPr>
            <a:xfrm>
              <a:off x="5681663" y="6558757"/>
              <a:ext cx="3960813" cy="654050"/>
            </a:xfrm>
            <a:prstGeom prst="bentUpArrow">
              <a:avLst/>
            </a:prstGeom>
            <a:solidFill>
              <a:srgbClr val="5DD1B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p>
          </p:txBody>
        </p:sp>
        <p:sp>
          <p:nvSpPr>
            <p:cNvPr id="16" name="Flecha: doblada hacia arriba 22">
              <a:extLst>
                <a:ext uri="{FF2B5EF4-FFF2-40B4-BE49-F238E27FC236}">
                  <a16:creationId xmlns:a16="http://schemas.microsoft.com/office/drawing/2014/main" id="{EAEC812D-33A1-41A1-926E-9DC9DD7CB8AE}"/>
                </a:ext>
              </a:extLst>
            </p:cNvPr>
            <p:cNvSpPr/>
            <p:nvPr/>
          </p:nvSpPr>
          <p:spPr>
            <a:xfrm flipH="1">
              <a:off x="2089151" y="6558757"/>
              <a:ext cx="3592512" cy="654050"/>
            </a:xfrm>
            <a:prstGeom prst="bentUpArrow">
              <a:avLst/>
            </a:prstGeom>
            <a:solidFill>
              <a:srgbClr val="4C93D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p>
          </p:txBody>
        </p:sp>
        <p:sp>
          <p:nvSpPr>
            <p:cNvPr id="17" name="Rectángulo 33">
              <a:extLst>
                <a:ext uri="{FF2B5EF4-FFF2-40B4-BE49-F238E27FC236}">
                  <a16:creationId xmlns:a16="http://schemas.microsoft.com/office/drawing/2014/main" id="{2C31FA91-F13D-43D8-B8AD-1BF78D9F7F9E}"/>
                </a:ext>
              </a:extLst>
            </p:cNvPr>
            <p:cNvSpPr>
              <a:spLocks noChangeArrowheads="1"/>
            </p:cNvSpPr>
            <p:nvPr/>
          </p:nvSpPr>
          <p:spPr bwMode="auto">
            <a:xfrm>
              <a:off x="4618038" y="6558757"/>
              <a:ext cx="1982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s-CL" altLang="es-CL" sz="2400" b="1">
                  <a:solidFill>
                    <a:srgbClr val="4C93D2"/>
                  </a:solidFill>
                </a:rPr>
                <a:t>VINCULACIÓN</a:t>
              </a:r>
              <a:endParaRPr lang="es-CL" altLang="es-CL" sz="2400">
                <a:solidFill>
                  <a:srgbClr val="4C93D2"/>
                </a:solidFill>
              </a:endParaRPr>
            </a:p>
          </p:txBody>
        </p:sp>
        <p:pic>
          <p:nvPicPr>
            <p:cNvPr id="18" name="Picture 15" descr="http://www.dineroenimagen.com/media/dinero/styles/gallerie/public/images/2013/02/agreement_0.jpg?itok=cQ1prM4S">
              <a:extLst>
                <a:ext uri="{FF2B5EF4-FFF2-40B4-BE49-F238E27FC236}">
                  <a16:creationId xmlns:a16="http://schemas.microsoft.com/office/drawing/2014/main" id="{371BD89A-D1C1-4571-8238-7080CBE90A1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13601" y="4004468"/>
              <a:ext cx="2268537"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454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9"/>
          <p:cNvSpPr>
            <a:spLocks noGrp="1"/>
          </p:cNvSpPr>
          <p:nvPr/>
        </p:nvSpPr>
        <p:spPr>
          <a:xfrm>
            <a:off x="2265420" y="238615"/>
            <a:ext cx="7941733" cy="1027545"/>
          </a:xfrm>
          <a:prstGeom prst="rect">
            <a:avLst/>
          </a:prstGeom>
        </p:spPr>
        <p:txBody>
          <a:bodyPr vert="horz"/>
          <a:lstStyle>
            <a:lvl1pPr marL="0" indent="0" algn="l" defTabSz="457200" rtl="0" eaLnBrk="1" latinLnBrk="0" hangingPunct="1">
              <a:spcBef>
                <a:spcPct val="20000"/>
              </a:spcBef>
              <a:buFont typeface="Arial"/>
              <a:buNone/>
              <a:defRPr sz="2800" b="1" i="0" kern="1200">
                <a:solidFill>
                  <a:srgbClr val="4F81BD"/>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err="1">
                <a:solidFill>
                  <a:schemeClr val="tx1">
                    <a:lumMod val="75000"/>
                    <a:lumOff val="25000"/>
                  </a:schemeClr>
                </a:solidFill>
              </a:rPr>
              <a:t>IDeA</a:t>
            </a:r>
            <a:endParaRPr lang="en-US" dirty="0">
              <a:solidFill>
                <a:schemeClr val="tx1">
                  <a:lumMod val="75000"/>
                  <a:lumOff val="25000"/>
                </a:schemeClr>
              </a:solidFill>
            </a:endParaRPr>
          </a:p>
        </p:txBody>
      </p:sp>
      <p:sp>
        <p:nvSpPr>
          <p:cNvPr id="6" name="Content Placeholder 10"/>
          <p:cNvSpPr>
            <a:spLocks noGrp="1"/>
          </p:cNvSpPr>
          <p:nvPr/>
        </p:nvSpPr>
        <p:spPr>
          <a:xfrm>
            <a:off x="365761" y="724253"/>
            <a:ext cx="11346814" cy="449326"/>
          </a:xfrm>
          <a:prstGeom prst="rect">
            <a:avLst/>
          </a:prstGeom>
        </p:spPr>
        <p:txBody>
          <a:bodyPr vert="horz"/>
          <a:lstStyle>
            <a:lvl1pPr marL="0" indent="0" algn="l" defTabSz="457200" rtl="0" eaLnBrk="1" latinLnBrk="0" hangingPunct="1">
              <a:spcBef>
                <a:spcPct val="20000"/>
              </a:spcBef>
              <a:buFont typeface="Arial"/>
              <a:buNone/>
              <a:defRPr sz="1800" b="0" i="0" kern="1200">
                <a:solidFill>
                  <a:srgbClr val="4F81BD"/>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 dirty="0">
                <a:solidFill>
                  <a:schemeClr val="tx1">
                    <a:lumMod val="50000"/>
                    <a:lumOff val="50000"/>
                  </a:schemeClr>
                </a:solidFill>
              </a:rPr>
              <a:t>Apoya financieramente la ejecución de proyectos de investigación científica y tecnológica, con potencial impacto económico y/o social, cuyos resultados sean obtenidos, evaluados  y validados en plazos breves.</a:t>
            </a:r>
          </a:p>
        </p:txBody>
      </p:sp>
      <p:pic>
        <p:nvPicPr>
          <p:cNvPr id="8" name="Diagrama 19">
            <a:extLst>
              <a:ext uri="{FF2B5EF4-FFF2-40B4-BE49-F238E27FC236}">
                <a16:creationId xmlns:a16="http://schemas.microsoft.com/office/drawing/2014/main" id="{C4B44A47-ED78-428D-A527-F081E20EB88F}"/>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0" y="1861473"/>
            <a:ext cx="9321800" cy="47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ble onda 8">
            <a:extLst>
              <a:ext uri="{FF2B5EF4-FFF2-40B4-BE49-F238E27FC236}">
                <a16:creationId xmlns:a16="http://schemas.microsoft.com/office/drawing/2014/main" id="{8169FC8B-E275-455C-B044-232B62E27FA3}"/>
              </a:ext>
            </a:extLst>
          </p:cNvPr>
          <p:cNvSpPr/>
          <p:nvPr/>
        </p:nvSpPr>
        <p:spPr>
          <a:xfrm>
            <a:off x="9264649" y="2203796"/>
            <a:ext cx="2447925" cy="1662688"/>
          </a:xfrm>
          <a:prstGeom prst="doubleWave">
            <a:avLst/>
          </a:prstGeom>
          <a:solidFill>
            <a:srgbClr val="C00000"/>
          </a:solidFill>
          <a:ln w="603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t>Postulaciones entre </a:t>
            </a:r>
          </a:p>
          <a:p>
            <a:pPr algn="ctr">
              <a:defRPr/>
            </a:pPr>
            <a: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t>09/01/2020 </a:t>
            </a:r>
            <a:b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t>y </a:t>
            </a:r>
            <a:b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t>26/03/2020</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Doble onda 9">
            <a:extLst>
              <a:ext uri="{FF2B5EF4-FFF2-40B4-BE49-F238E27FC236}">
                <a16:creationId xmlns:a16="http://schemas.microsoft.com/office/drawing/2014/main" id="{892655A8-0B14-4610-A8E3-B4C3D179D0D3}"/>
              </a:ext>
            </a:extLst>
          </p:cNvPr>
          <p:cNvSpPr/>
          <p:nvPr/>
        </p:nvSpPr>
        <p:spPr>
          <a:xfrm>
            <a:off x="9264650" y="4684541"/>
            <a:ext cx="2447925" cy="1543637"/>
          </a:xfrm>
          <a:prstGeom prst="doubleWave">
            <a:avLst>
              <a:gd name="adj1" fmla="val 6250"/>
              <a:gd name="adj2" fmla="val 0"/>
            </a:avLst>
          </a:prstGeom>
          <a:solidFill>
            <a:srgbClr val="C00000"/>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t>Postulaciones entre </a:t>
            </a:r>
          </a:p>
          <a:p>
            <a:pPr algn="ctr">
              <a:defRPr/>
            </a:pPr>
            <a: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t>agosto y octubre</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s-CL" sz="1800" dirty="0">
                <a:solidFill>
                  <a:schemeClr val="bg1"/>
                </a:solidFill>
                <a:latin typeface="Verdana" panose="020B0604030504040204" pitchFamily="34" charset="0"/>
                <a:ea typeface="Verdana" panose="020B0604030504040204" pitchFamily="34" charset="0"/>
                <a:cs typeface="Verdana" panose="020B0604030504040204" pitchFamily="34" charset="0"/>
              </a:rPr>
              <a:t>2020</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715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13"/>
          <p:cNvSpPr>
            <a:spLocks noGrp="1"/>
          </p:cNvSpPr>
          <p:nvPr>
            <p:ph sz="quarter" idx="12"/>
          </p:nvPr>
        </p:nvSpPr>
        <p:spPr>
          <a:xfrm>
            <a:off x="780877" y="180927"/>
            <a:ext cx="10377430" cy="522458"/>
          </a:xfrm>
        </p:spPr>
        <p:txBody>
          <a:bodyPr>
            <a:normAutofit/>
          </a:bodyPr>
          <a:lstStyle/>
          <a:p>
            <a:pPr algn="ctr"/>
            <a:r>
              <a:rPr lang="en-US" dirty="0" err="1">
                <a:solidFill>
                  <a:schemeClr val="tx1">
                    <a:lumMod val="75000"/>
                    <a:lumOff val="25000"/>
                  </a:schemeClr>
                </a:solidFill>
              </a:rPr>
              <a:t>Concurso</a:t>
            </a:r>
            <a:r>
              <a:rPr lang="en-US" dirty="0">
                <a:solidFill>
                  <a:schemeClr val="tx1">
                    <a:lumMod val="75000"/>
                    <a:lumOff val="25000"/>
                  </a:schemeClr>
                </a:solidFill>
              </a:rPr>
              <a:t> </a:t>
            </a:r>
            <a:r>
              <a:rPr lang="en-US" dirty="0" err="1">
                <a:solidFill>
                  <a:schemeClr val="tx1">
                    <a:lumMod val="75000"/>
                    <a:lumOff val="25000"/>
                  </a:schemeClr>
                </a:solidFill>
              </a:rPr>
              <a:t>IDeA</a:t>
            </a:r>
            <a:r>
              <a:rPr lang="en-US" dirty="0">
                <a:solidFill>
                  <a:schemeClr val="tx1">
                    <a:lumMod val="75000"/>
                    <a:lumOff val="25000"/>
                  </a:schemeClr>
                </a:solidFill>
              </a:rPr>
              <a:t> de Investigación y Desarrollo 2020</a:t>
            </a:r>
          </a:p>
        </p:txBody>
      </p:sp>
      <p:sp>
        <p:nvSpPr>
          <p:cNvPr id="5" name="CustomShape 1">
            <a:extLst>
              <a:ext uri="{FF2B5EF4-FFF2-40B4-BE49-F238E27FC236}">
                <a16:creationId xmlns:a16="http://schemas.microsoft.com/office/drawing/2014/main" id="{B79F622F-1190-4670-BC6C-6C98A089D9F0}"/>
              </a:ext>
            </a:extLst>
          </p:cNvPr>
          <p:cNvSpPr/>
          <p:nvPr/>
        </p:nvSpPr>
        <p:spPr>
          <a:xfrm>
            <a:off x="318697" y="815929"/>
            <a:ext cx="3392487" cy="5553075"/>
          </a:xfrm>
          <a:prstGeom prst="roundRect">
            <a:avLst>
              <a:gd name="adj" fmla="val 16667"/>
            </a:avLst>
          </a:prstGeom>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90000" tIns="45000" rIns="90000" bIns="45000" anchor="ctr"/>
          <a:lstStyle/>
          <a:p>
            <a:pPr algn="ctr">
              <a:defRPr/>
            </a:pPr>
            <a:r>
              <a:rPr lang="es-CL" sz="1800" b="1" spc="-1" dirty="0">
                <a:solidFill>
                  <a:srgbClr val="000000"/>
                </a:solidFill>
                <a:latin typeface="Verdana" panose="020B0604030504040204" pitchFamily="34" charset="0"/>
                <a:ea typeface="Verdana" panose="020B0604030504040204" pitchFamily="34" charset="0"/>
                <a:cs typeface="Verdana" panose="020B0604030504040204" pitchFamily="34" charset="0"/>
              </a:rPr>
              <a:t>CONVOCATORIA </a:t>
            </a:r>
            <a:endParaRPr lang="es-CL" sz="18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800" b="1" spc="-1" dirty="0" err="1">
                <a:solidFill>
                  <a:srgbClr val="000000"/>
                </a:solidFill>
                <a:latin typeface="Verdana" panose="020B0604030504040204" pitchFamily="34" charset="0"/>
                <a:ea typeface="Verdana" panose="020B0604030504040204" pitchFamily="34" charset="0"/>
                <a:cs typeface="Verdana" panose="020B0604030504040204" pitchFamily="34" charset="0"/>
              </a:rPr>
              <a:t>IDeA</a:t>
            </a:r>
            <a:r>
              <a:rPr lang="es-CL" sz="1800" b="1" spc="-1" dirty="0">
                <a:solidFill>
                  <a:srgbClr val="000000"/>
                </a:solidFill>
                <a:latin typeface="Verdana" panose="020B0604030504040204" pitchFamily="34" charset="0"/>
                <a:ea typeface="Verdana" panose="020B0604030504040204" pitchFamily="34" charset="0"/>
                <a:cs typeface="Verdana" panose="020B0604030504040204" pitchFamily="34" charset="0"/>
              </a:rPr>
              <a:t> I+D 2020</a:t>
            </a:r>
            <a:endParaRPr lang="es-CL" sz="1800" spc="-1" dirty="0">
              <a:latin typeface="Verdana" panose="020B0604030504040204" pitchFamily="34" charset="0"/>
              <a:ea typeface="Verdana" panose="020B0604030504040204" pitchFamily="34" charset="0"/>
              <a:cs typeface="Verdana" panose="020B0604030504040204" pitchFamily="34" charset="0"/>
            </a:endParaRPr>
          </a:p>
          <a:p>
            <a:pPr algn="ctr">
              <a:defRPr/>
            </a:pPr>
            <a:endParaRPr lang="es-CL" sz="18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800" b="1" spc="-1" dirty="0">
                <a:solidFill>
                  <a:srgbClr val="000000"/>
                </a:solidFill>
                <a:latin typeface="Verdana" panose="020B0604030504040204" pitchFamily="34" charset="0"/>
                <a:ea typeface="Verdana" panose="020B0604030504040204" pitchFamily="34" charset="0"/>
                <a:cs typeface="Verdana" panose="020B0604030504040204" pitchFamily="34" charset="0"/>
              </a:rPr>
              <a:t>Abre: 09/01/2020  </a:t>
            </a:r>
            <a:endParaRPr lang="es-CL" sz="18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800" b="1" spc="-1" dirty="0">
                <a:solidFill>
                  <a:srgbClr val="000000"/>
                </a:solidFill>
                <a:latin typeface="Verdana" panose="020B0604030504040204" pitchFamily="34" charset="0"/>
                <a:ea typeface="Verdana" panose="020B0604030504040204" pitchFamily="34" charset="0"/>
                <a:cs typeface="Verdana" panose="020B0604030504040204" pitchFamily="34" charset="0"/>
              </a:rPr>
              <a:t>Cierra: 26/03/2020</a:t>
            </a:r>
          </a:p>
          <a:p>
            <a:pPr algn="ctr">
              <a:defRPr/>
            </a:pPr>
            <a:endParaRPr lang="es-CL" sz="1800" spc="-1" dirty="0">
              <a:latin typeface="Verdana" panose="020B0604030504040204" pitchFamily="34" charset="0"/>
              <a:ea typeface="Verdana" panose="020B0604030504040204" pitchFamily="34" charset="0"/>
              <a:cs typeface="Verdana" panose="020B0604030504040204" pitchFamily="34" charset="0"/>
            </a:endParaRPr>
          </a:p>
        </p:txBody>
      </p:sp>
      <p:sp>
        <p:nvSpPr>
          <p:cNvPr id="6" name="CustomShape 3">
            <a:extLst>
              <a:ext uri="{FF2B5EF4-FFF2-40B4-BE49-F238E27FC236}">
                <a16:creationId xmlns:a16="http://schemas.microsoft.com/office/drawing/2014/main" id="{DA3E4226-2CD5-4B61-AC24-B52F0EB1EEFE}"/>
              </a:ext>
            </a:extLst>
          </p:cNvPr>
          <p:cNvSpPr/>
          <p:nvPr/>
        </p:nvSpPr>
        <p:spPr>
          <a:xfrm>
            <a:off x="3952484" y="815929"/>
            <a:ext cx="1708150" cy="2255837"/>
          </a:xfrm>
          <a:prstGeom prst="roundRect">
            <a:avLst>
              <a:gd name="adj" fmla="val 16667"/>
            </a:avLst>
          </a:prstGeom>
          <a:ln/>
        </p:spPr>
        <p:style>
          <a:lnRef idx="1">
            <a:schemeClr val="accent5"/>
          </a:lnRef>
          <a:fillRef idx="2">
            <a:schemeClr val="accent5"/>
          </a:fillRef>
          <a:effectRef idx="1">
            <a:schemeClr val="accent5"/>
          </a:effectRef>
          <a:fontRef idx="minor"/>
        </p:style>
        <p:txBody>
          <a:bodyPr lIns="90000" tIns="45000" rIns="90000" bIns="45000" anchor="ctr"/>
          <a:lstStyle/>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I+D GENERICO</a:t>
            </a:r>
            <a:endParaRPr lang="es-CL" sz="1600" spc="-1" dirty="0">
              <a:latin typeface="Verdana" panose="020B0604030504040204" pitchFamily="34" charset="0"/>
              <a:ea typeface="Verdana" panose="020B0604030504040204" pitchFamily="34" charset="0"/>
              <a:cs typeface="Verdana" panose="020B0604030504040204" pitchFamily="34" charset="0"/>
            </a:endParaRPr>
          </a:p>
        </p:txBody>
      </p:sp>
      <p:sp>
        <p:nvSpPr>
          <p:cNvPr id="7" name="CustomShape 4">
            <a:extLst>
              <a:ext uri="{FF2B5EF4-FFF2-40B4-BE49-F238E27FC236}">
                <a16:creationId xmlns:a16="http://schemas.microsoft.com/office/drawing/2014/main" id="{AAE01283-CCF0-43E2-B138-800E6E20B6D3}"/>
              </a:ext>
            </a:extLst>
          </p:cNvPr>
          <p:cNvSpPr/>
          <p:nvPr/>
        </p:nvSpPr>
        <p:spPr>
          <a:xfrm>
            <a:off x="3952484" y="3192416"/>
            <a:ext cx="1708150" cy="1827213"/>
          </a:xfrm>
          <a:prstGeom prst="roundRect">
            <a:avLst>
              <a:gd name="adj" fmla="val 16667"/>
            </a:avLst>
          </a:prstGeom>
          <a:ln/>
        </p:spPr>
        <p:style>
          <a:lnRef idx="1">
            <a:schemeClr val="accent6"/>
          </a:lnRef>
          <a:fillRef idx="2">
            <a:schemeClr val="accent6"/>
          </a:fillRef>
          <a:effectRef idx="1">
            <a:schemeClr val="accent6"/>
          </a:effectRef>
          <a:fontRef idx="minor">
            <a:schemeClr val="dk1"/>
          </a:fontRef>
        </p:style>
        <p:txBody>
          <a:bodyPr lIns="90000" tIns="45000" rIns="90000" bIns="45000" anchor="ctr"/>
          <a:lstStyle/>
          <a:p>
            <a:pPr algn="ctr">
              <a:defRPr/>
            </a:pPr>
            <a:r>
              <a:rPr lang="es-CL" sz="1600" spc="-1">
                <a:solidFill>
                  <a:srgbClr val="000000"/>
                </a:solidFill>
                <a:latin typeface="Verdana" panose="020B0604030504040204" pitchFamily="34" charset="0"/>
                <a:ea typeface="Verdana" panose="020B0604030504040204" pitchFamily="34" charset="0"/>
                <a:cs typeface="Verdana" panose="020B0604030504040204" pitchFamily="34" charset="0"/>
              </a:rPr>
              <a:t>I+D TEMATICO: DESAFIOS PAIS</a:t>
            </a:r>
            <a:endParaRPr lang="es-CL" sz="1600" spc="-1">
              <a:latin typeface="Verdana" panose="020B0604030504040204" pitchFamily="34" charset="0"/>
              <a:ea typeface="Verdana" panose="020B0604030504040204" pitchFamily="34" charset="0"/>
              <a:cs typeface="Verdana" panose="020B0604030504040204" pitchFamily="34" charset="0"/>
            </a:endParaRPr>
          </a:p>
        </p:txBody>
      </p:sp>
      <p:sp>
        <p:nvSpPr>
          <p:cNvPr id="8" name="CustomShape 5">
            <a:extLst>
              <a:ext uri="{FF2B5EF4-FFF2-40B4-BE49-F238E27FC236}">
                <a16:creationId xmlns:a16="http://schemas.microsoft.com/office/drawing/2014/main" id="{4B0D202A-688A-43B1-9341-D476CBC712AC}"/>
              </a:ext>
            </a:extLst>
          </p:cNvPr>
          <p:cNvSpPr/>
          <p:nvPr/>
        </p:nvSpPr>
        <p:spPr>
          <a:xfrm>
            <a:off x="3952484" y="5116466"/>
            <a:ext cx="1708150" cy="1252538"/>
          </a:xfrm>
          <a:prstGeom prst="roundRect">
            <a:avLst>
              <a:gd name="adj" fmla="val 16667"/>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90000" tIns="45000" rIns="90000" bIns="45000" anchor="ctr"/>
          <a:lstStyle/>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I+D TEMATICOS</a:t>
            </a:r>
            <a:endParaRPr lang="es-CL" sz="1600" spc="-1" dirty="0">
              <a:latin typeface="Verdana" panose="020B0604030504040204" pitchFamily="34" charset="0"/>
              <a:ea typeface="Verdana" panose="020B0604030504040204" pitchFamily="34" charset="0"/>
              <a:cs typeface="Verdana" panose="020B0604030504040204" pitchFamily="34" charset="0"/>
            </a:endParaRPr>
          </a:p>
        </p:txBody>
      </p:sp>
      <p:sp>
        <p:nvSpPr>
          <p:cNvPr id="9" name="CustomShape 6">
            <a:extLst>
              <a:ext uri="{FF2B5EF4-FFF2-40B4-BE49-F238E27FC236}">
                <a16:creationId xmlns:a16="http://schemas.microsoft.com/office/drawing/2014/main" id="{06EF007D-E389-4E49-88ED-9B326A20CE55}"/>
              </a:ext>
            </a:extLst>
          </p:cNvPr>
          <p:cNvSpPr/>
          <p:nvPr/>
        </p:nvSpPr>
        <p:spPr>
          <a:xfrm>
            <a:off x="5843197" y="815929"/>
            <a:ext cx="1708150" cy="2255837"/>
          </a:xfrm>
          <a:prstGeom prst="round2DiagRect">
            <a:avLst>
              <a:gd name="adj1" fmla="val 16667"/>
              <a:gd name="adj2" fmla="val 0"/>
            </a:avLst>
          </a:prstGeom>
          <a:ln/>
        </p:spPr>
        <p:style>
          <a:lnRef idx="1">
            <a:schemeClr val="accent3"/>
          </a:lnRef>
          <a:fillRef idx="2">
            <a:schemeClr val="accent3"/>
          </a:fillRef>
          <a:effectRef idx="1">
            <a:schemeClr val="accent3"/>
          </a:effectRef>
          <a:fontRef idx="minor">
            <a:schemeClr val="dk1"/>
          </a:fontRef>
        </p:style>
        <p:txBody>
          <a:bodyPr lIns="90000" tIns="45000" rIns="90000" bIns="45000" anchor="ctr"/>
          <a:lstStyle/>
          <a:p>
            <a:pPr algn="ctr">
              <a:defRPr/>
            </a:pPr>
            <a:r>
              <a:rPr lang="es-CL" sz="1600" spc="-1" dirty="0">
                <a:latin typeface="Verdana" panose="020B0604030504040204" pitchFamily="34" charset="0"/>
                <a:ea typeface="Verdana" panose="020B0604030504040204" pitchFamily="34" charset="0"/>
                <a:cs typeface="Verdana" panose="020B0604030504040204" pitchFamily="34" charset="0"/>
              </a:rPr>
              <a:t>todas las áreas de las ciencias</a:t>
            </a:r>
          </a:p>
        </p:txBody>
      </p:sp>
      <p:sp>
        <p:nvSpPr>
          <p:cNvPr id="10" name="CustomShape 7">
            <a:extLst>
              <a:ext uri="{FF2B5EF4-FFF2-40B4-BE49-F238E27FC236}">
                <a16:creationId xmlns:a16="http://schemas.microsoft.com/office/drawing/2014/main" id="{1E423356-2102-41EE-9DB7-9B6E64578163}"/>
              </a:ext>
            </a:extLst>
          </p:cNvPr>
          <p:cNvSpPr/>
          <p:nvPr/>
        </p:nvSpPr>
        <p:spPr>
          <a:xfrm>
            <a:off x="7732322" y="815929"/>
            <a:ext cx="4244975" cy="2255837"/>
          </a:xfrm>
          <a:prstGeom prst="round2DiagRect">
            <a:avLst>
              <a:gd name="adj1" fmla="val 16667"/>
              <a:gd name="adj2" fmla="val 0"/>
            </a:avLst>
          </a:prstGeom>
          <a:ln/>
        </p:spPr>
        <p:style>
          <a:lnRef idx="1">
            <a:schemeClr val="accent3"/>
          </a:lnRef>
          <a:fillRef idx="2">
            <a:schemeClr val="accent3"/>
          </a:fillRef>
          <a:effectRef idx="1">
            <a:schemeClr val="accent3"/>
          </a:effectRef>
          <a:fontRef idx="minor"/>
        </p:style>
        <p:txBody>
          <a:bodyPr lIns="90000" tIns="45000" rIns="90000" bIns="45000" anchor="ctr"/>
          <a:lstStyle/>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Agua, Energía y Medio Ambiente</a:t>
            </a:r>
            <a:endParaRPr lang="es-CL" sz="16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Alimentos, Agropecuaria y Forestal</a:t>
            </a:r>
            <a:endParaRPr lang="es-CL" sz="16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Educación y Ciencias Sociales</a:t>
            </a:r>
            <a:endParaRPr lang="es-CL" sz="16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Manufactura, Infraestructura </a:t>
            </a:r>
          </a:p>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Minería</a:t>
            </a:r>
            <a:endParaRPr lang="es-CL" sz="16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Salud</a:t>
            </a:r>
            <a:endParaRPr lang="es-CL" sz="16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Pesca y Acuicultura</a:t>
            </a:r>
            <a:endParaRPr lang="es-CL" sz="1600" spc="-1" dirty="0">
              <a:latin typeface="Verdana" panose="020B0604030504040204" pitchFamily="34" charset="0"/>
              <a:ea typeface="Verdana" panose="020B0604030504040204" pitchFamily="34" charset="0"/>
              <a:cs typeface="Verdana" panose="020B0604030504040204" pitchFamily="34" charset="0"/>
            </a:endParaRPr>
          </a:p>
          <a:p>
            <a:pPr algn="ctr">
              <a:defRPr/>
            </a:pPr>
            <a:r>
              <a:rPr lang="es-CL" sz="1600" spc="-1" dirty="0">
                <a:solidFill>
                  <a:srgbClr val="000000"/>
                </a:solidFill>
                <a:latin typeface="Verdana" panose="020B0604030504040204" pitchFamily="34" charset="0"/>
                <a:ea typeface="Verdana" panose="020B0604030504040204" pitchFamily="34" charset="0"/>
                <a:cs typeface="Verdana" panose="020B0604030504040204" pitchFamily="34" charset="0"/>
              </a:rPr>
              <a:t>TIC</a:t>
            </a:r>
            <a:endParaRPr lang="es-CL" sz="1600" spc="-1" dirty="0">
              <a:latin typeface="Verdana" panose="020B0604030504040204" pitchFamily="34" charset="0"/>
              <a:ea typeface="Verdana" panose="020B0604030504040204" pitchFamily="34" charset="0"/>
              <a:cs typeface="Verdana" panose="020B0604030504040204" pitchFamily="34" charset="0"/>
            </a:endParaRPr>
          </a:p>
        </p:txBody>
      </p:sp>
      <p:sp>
        <p:nvSpPr>
          <p:cNvPr id="11" name="CustomShape 8">
            <a:extLst>
              <a:ext uri="{FF2B5EF4-FFF2-40B4-BE49-F238E27FC236}">
                <a16:creationId xmlns:a16="http://schemas.microsoft.com/office/drawing/2014/main" id="{55E6F809-D603-4C76-A790-BA65767682DF}"/>
              </a:ext>
            </a:extLst>
          </p:cNvPr>
          <p:cNvSpPr/>
          <p:nvPr/>
        </p:nvSpPr>
        <p:spPr>
          <a:xfrm>
            <a:off x="5843197" y="3192416"/>
            <a:ext cx="6134100" cy="1827213"/>
          </a:xfrm>
          <a:prstGeom prst="round2DiagRect">
            <a:avLst>
              <a:gd name="adj1" fmla="val 16667"/>
              <a:gd name="adj2" fmla="val 0"/>
            </a:avLst>
          </a:prstGeom>
          <a:ln/>
        </p:spPr>
        <p:style>
          <a:lnRef idx="1">
            <a:schemeClr val="accent6"/>
          </a:lnRef>
          <a:fillRef idx="2">
            <a:schemeClr val="accent6"/>
          </a:fillRef>
          <a:effectRef idx="1">
            <a:schemeClr val="accent6"/>
          </a:effectRef>
          <a:fontRef idx="minor">
            <a:schemeClr val="dk1"/>
          </a:fontRef>
        </p:style>
        <p:txBody>
          <a:bodyPr lIns="90000" tIns="45000" rIns="90000" bIns="45000" anchor="ctr"/>
          <a:lstStyle/>
          <a:p>
            <a:pPr algn="ctr">
              <a:lnSpc>
                <a:spcPct val="90000"/>
              </a:lnSpc>
              <a:spcAft>
                <a:spcPts val="629"/>
              </a:spcAft>
              <a:defRPr/>
            </a:pPr>
            <a:r>
              <a:rPr lang="es-CL" sz="1600" spc="-1" dirty="0">
                <a:latin typeface="Verdana" panose="020B0604030504040204" pitchFamily="34" charset="0"/>
                <a:ea typeface="Verdana" panose="020B0604030504040204" pitchFamily="34" charset="0"/>
                <a:cs typeface="Verdana" panose="020B0604030504040204" pitchFamily="34" charset="0"/>
              </a:rPr>
              <a:t>DESAFIOS PAIS:</a:t>
            </a:r>
          </a:p>
          <a:p>
            <a:pPr algn="ctr">
              <a:lnSpc>
                <a:spcPct val="90000"/>
              </a:lnSpc>
              <a:spcAft>
                <a:spcPts val="629"/>
              </a:spcAft>
              <a:defRPr/>
            </a:pPr>
            <a:r>
              <a:rPr lang="es-CL" sz="1600" spc="-1" dirty="0">
                <a:latin typeface="Verdana" panose="020B0604030504040204" pitchFamily="34" charset="0"/>
                <a:ea typeface="Verdana" panose="020B0604030504040204" pitchFamily="34" charset="0"/>
                <a:cs typeface="Verdana" panose="020B0604030504040204" pitchFamily="34" charset="0"/>
              </a:rPr>
              <a:t>- Adaptación al cambio climático y desastres de origen natural</a:t>
            </a:r>
          </a:p>
          <a:p>
            <a:pPr algn="ctr">
              <a:lnSpc>
                <a:spcPct val="90000"/>
              </a:lnSpc>
              <a:spcAft>
                <a:spcPts val="629"/>
              </a:spcAft>
              <a:defRPr/>
            </a:pPr>
            <a:r>
              <a:rPr lang="es-CL" sz="1600" spc="-1" dirty="0">
                <a:latin typeface="Verdana" panose="020B0604030504040204" pitchFamily="34" charset="0"/>
                <a:ea typeface="Verdana" panose="020B0604030504040204" pitchFamily="34" charset="0"/>
                <a:cs typeface="Verdana" panose="020B0604030504040204" pitchFamily="34" charset="0"/>
              </a:rPr>
              <a:t>- Envejecimiento y Adulto Mayor</a:t>
            </a:r>
          </a:p>
          <a:p>
            <a:pPr algn="ctr">
              <a:lnSpc>
                <a:spcPct val="90000"/>
              </a:lnSpc>
              <a:spcAft>
                <a:spcPts val="629"/>
              </a:spcAft>
              <a:defRPr/>
            </a:pPr>
            <a:r>
              <a:rPr lang="es-CL" sz="1600" spc="-1" dirty="0">
                <a:latin typeface="Verdana" panose="020B0604030504040204" pitchFamily="34" charset="0"/>
                <a:ea typeface="Verdana" panose="020B0604030504040204" pitchFamily="34" charset="0"/>
                <a:cs typeface="Verdana" panose="020B0604030504040204" pitchFamily="34" charset="0"/>
              </a:rPr>
              <a:t>-Revolución Tecnológica</a:t>
            </a:r>
          </a:p>
        </p:txBody>
      </p:sp>
      <p:sp>
        <p:nvSpPr>
          <p:cNvPr id="12" name="CustomShape 9">
            <a:extLst>
              <a:ext uri="{FF2B5EF4-FFF2-40B4-BE49-F238E27FC236}">
                <a16:creationId xmlns:a16="http://schemas.microsoft.com/office/drawing/2014/main" id="{B7C0F4AF-5291-4AAC-8188-88738BCEA093}"/>
              </a:ext>
            </a:extLst>
          </p:cNvPr>
          <p:cNvSpPr/>
          <p:nvPr/>
        </p:nvSpPr>
        <p:spPr>
          <a:xfrm>
            <a:off x="5843197" y="5140279"/>
            <a:ext cx="6134100" cy="1228725"/>
          </a:xfrm>
          <a:prstGeom prst="round2DiagRect">
            <a:avLst>
              <a:gd name="adj1" fmla="val 16667"/>
              <a:gd name="adj2" fmla="val 0"/>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90000" tIns="45000" rIns="90000" bIns="45000" anchor="ctr"/>
          <a:lstStyle/>
          <a:p>
            <a:pPr algn="ctr">
              <a:lnSpc>
                <a:spcPct val="90000"/>
              </a:lnSpc>
              <a:spcAft>
                <a:spcPts val="629"/>
              </a:spcAft>
              <a:defRPr/>
            </a:pPr>
            <a:r>
              <a:rPr lang="es-ES" sz="1600" spc="-1" dirty="0">
                <a:latin typeface="Verdana" panose="020B0604030504040204" pitchFamily="34" charset="0"/>
                <a:ea typeface="Verdana" panose="020B0604030504040204" pitchFamily="34" charset="0"/>
                <a:cs typeface="Verdana" panose="020B0604030504040204" pitchFamily="34" charset="0"/>
              </a:rPr>
              <a:t>- Resiliencia en Sistemas Agroalimentarios </a:t>
            </a:r>
            <a:r>
              <a:rPr lang="es-CL" sz="1600" spc="-1" dirty="0">
                <a:latin typeface="Verdana" panose="020B0604030504040204" pitchFamily="34" charset="0"/>
                <a:ea typeface="Verdana" panose="020B0604030504040204" pitchFamily="34" charset="0"/>
                <a:cs typeface="Verdana" panose="020B0604030504040204" pitchFamily="34" charset="0"/>
              </a:rPr>
              <a:t> </a:t>
            </a:r>
          </a:p>
          <a:p>
            <a:pPr marL="285750" indent="-285750" algn="ctr">
              <a:lnSpc>
                <a:spcPct val="90000"/>
              </a:lnSpc>
              <a:spcAft>
                <a:spcPts val="629"/>
              </a:spcAft>
              <a:buFontTx/>
              <a:buChar char="-"/>
              <a:defRPr/>
            </a:pPr>
            <a:r>
              <a:rPr lang="es-CL" sz="1600" spc="-1" dirty="0">
                <a:latin typeface="Verdana" panose="020B0604030504040204" pitchFamily="34" charset="0"/>
                <a:ea typeface="Verdana" panose="020B0604030504040204" pitchFamily="34" charset="0"/>
                <a:cs typeface="Verdana" panose="020B0604030504040204" pitchFamily="34" charset="0"/>
              </a:rPr>
              <a:t>Minería Virtuosa</a:t>
            </a:r>
          </a:p>
        </p:txBody>
      </p:sp>
    </p:spTree>
    <p:extLst>
      <p:ext uri="{BB962C8B-B14F-4D97-AF65-F5344CB8AC3E}">
        <p14:creationId xmlns:p14="http://schemas.microsoft.com/office/powerpoint/2010/main" val="291527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13"/>
          <p:cNvSpPr>
            <a:spLocks noGrp="1"/>
          </p:cNvSpPr>
          <p:nvPr>
            <p:ph sz="quarter" idx="12"/>
          </p:nvPr>
        </p:nvSpPr>
        <p:spPr>
          <a:xfrm>
            <a:off x="541726" y="209062"/>
            <a:ext cx="10377430" cy="747580"/>
          </a:xfrm>
        </p:spPr>
        <p:txBody>
          <a:bodyPr/>
          <a:lstStyle/>
          <a:p>
            <a:r>
              <a:rPr lang="en-US" dirty="0" err="1">
                <a:solidFill>
                  <a:schemeClr val="tx1">
                    <a:lumMod val="75000"/>
                    <a:lumOff val="25000"/>
                  </a:schemeClr>
                </a:solidFill>
              </a:rPr>
              <a:t>IDeA</a:t>
            </a:r>
            <a:r>
              <a:rPr lang="en-US" dirty="0">
                <a:solidFill>
                  <a:schemeClr val="tx1">
                    <a:lumMod val="75000"/>
                    <a:lumOff val="25000"/>
                  </a:schemeClr>
                </a:solidFill>
              </a:rPr>
              <a:t> I+D GENERICO</a:t>
            </a:r>
          </a:p>
        </p:txBody>
      </p:sp>
      <p:sp>
        <p:nvSpPr>
          <p:cNvPr id="15" name="Content Placeholder 14"/>
          <p:cNvSpPr>
            <a:spLocks noGrp="1"/>
          </p:cNvSpPr>
          <p:nvPr>
            <p:ph sz="quarter" idx="13"/>
          </p:nvPr>
        </p:nvSpPr>
        <p:spPr>
          <a:xfrm>
            <a:off x="541726" y="709158"/>
            <a:ext cx="10377430" cy="380178"/>
          </a:xfrm>
        </p:spPr>
        <p:txBody>
          <a:bodyPr>
            <a:normAutofit lnSpcReduction="10000"/>
          </a:bodyPr>
          <a:lstStyle/>
          <a:p>
            <a:r>
              <a:rPr lang="en-US" dirty="0" err="1">
                <a:solidFill>
                  <a:schemeClr val="tx1">
                    <a:lumMod val="50000"/>
                    <a:lumOff val="50000"/>
                  </a:schemeClr>
                </a:solidFill>
              </a:rPr>
              <a:t>Todas</a:t>
            </a:r>
            <a:r>
              <a:rPr lang="en-US" dirty="0">
                <a:solidFill>
                  <a:schemeClr val="tx1">
                    <a:lumMod val="50000"/>
                    <a:lumOff val="50000"/>
                  </a:schemeClr>
                </a:solidFill>
              </a:rPr>
              <a:t> las </a:t>
            </a:r>
            <a:r>
              <a:rPr lang="en-US" dirty="0" err="1">
                <a:solidFill>
                  <a:schemeClr val="tx1">
                    <a:lumMod val="50000"/>
                    <a:lumOff val="50000"/>
                  </a:schemeClr>
                </a:solidFill>
              </a:rPr>
              <a:t>áreas</a:t>
            </a:r>
            <a:r>
              <a:rPr lang="en-US" dirty="0">
                <a:solidFill>
                  <a:schemeClr val="tx1">
                    <a:lumMod val="50000"/>
                    <a:lumOff val="50000"/>
                  </a:schemeClr>
                </a:solidFill>
              </a:rPr>
              <a:t> de la </a:t>
            </a:r>
            <a:r>
              <a:rPr lang="en-US" dirty="0" err="1">
                <a:solidFill>
                  <a:schemeClr val="tx1">
                    <a:lumMod val="50000"/>
                    <a:lumOff val="50000"/>
                  </a:schemeClr>
                </a:solidFill>
              </a:rPr>
              <a:t>ciencia</a:t>
            </a:r>
            <a:r>
              <a:rPr lang="en-US" dirty="0">
                <a:solidFill>
                  <a:schemeClr val="tx1">
                    <a:lumMod val="50000"/>
                    <a:lumOff val="50000"/>
                  </a:schemeClr>
                </a:solidFill>
              </a:rPr>
              <a:t> </a:t>
            </a:r>
            <a:r>
              <a:rPr lang="en-US" dirty="0" err="1">
                <a:solidFill>
                  <a:schemeClr val="tx1">
                    <a:lumMod val="50000"/>
                    <a:lumOff val="50000"/>
                  </a:schemeClr>
                </a:solidFill>
              </a:rPr>
              <a:t>agrupadas</a:t>
            </a:r>
            <a:r>
              <a:rPr lang="en-US" dirty="0">
                <a:solidFill>
                  <a:schemeClr val="tx1">
                    <a:lumMod val="50000"/>
                    <a:lumOff val="50000"/>
                  </a:schemeClr>
                </a:solidFill>
              </a:rPr>
              <a:t> </a:t>
            </a:r>
            <a:r>
              <a:rPr lang="en-US" dirty="0" err="1">
                <a:solidFill>
                  <a:schemeClr val="tx1">
                    <a:lumMod val="50000"/>
                    <a:lumOff val="50000"/>
                  </a:schemeClr>
                </a:solidFill>
              </a:rPr>
              <a:t>en</a:t>
            </a:r>
            <a:r>
              <a:rPr lang="en-US" dirty="0">
                <a:solidFill>
                  <a:schemeClr val="tx1">
                    <a:lumMod val="50000"/>
                    <a:lumOff val="50000"/>
                  </a:schemeClr>
                </a:solidFill>
              </a:rPr>
              <a:t> las </a:t>
            </a:r>
            <a:r>
              <a:rPr lang="en-US" dirty="0" err="1">
                <a:solidFill>
                  <a:schemeClr val="tx1">
                    <a:lumMod val="50000"/>
                    <a:lumOff val="50000"/>
                  </a:schemeClr>
                </a:solidFill>
              </a:rPr>
              <a:t>siguientes</a:t>
            </a:r>
            <a:r>
              <a:rPr lang="en-US" dirty="0">
                <a:solidFill>
                  <a:schemeClr val="tx1">
                    <a:lumMod val="50000"/>
                    <a:lumOff val="50000"/>
                  </a:schemeClr>
                </a:solidFill>
              </a:rPr>
              <a:t> </a:t>
            </a:r>
            <a:r>
              <a:rPr lang="en-US" dirty="0" err="1">
                <a:solidFill>
                  <a:schemeClr val="tx1">
                    <a:lumMod val="50000"/>
                    <a:lumOff val="50000"/>
                  </a:schemeClr>
                </a:solidFill>
              </a:rPr>
              <a:t>Áreas</a:t>
            </a:r>
            <a:r>
              <a:rPr lang="en-US" dirty="0">
                <a:solidFill>
                  <a:schemeClr val="tx1">
                    <a:lumMod val="50000"/>
                    <a:lumOff val="50000"/>
                  </a:schemeClr>
                </a:solidFill>
              </a:rPr>
              <a:t> Fondef</a:t>
            </a:r>
          </a:p>
        </p:txBody>
      </p:sp>
      <p:grpSp>
        <p:nvGrpSpPr>
          <p:cNvPr id="24" name="Grupo 23">
            <a:extLst>
              <a:ext uri="{FF2B5EF4-FFF2-40B4-BE49-F238E27FC236}">
                <a16:creationId xmlns:a16="http://schemas.microsoft.com/office/drawing/2014/main" id="{12532958-E73A-4A2E-9821-6883671D1690}"/>
              </a:ext>
            </a:extLst>
          </p:cNvPr>
          <p:cNvGrpSpPr/>
          <p:nvPr/>
        </p:nvGrpSpPr>
        <p:grpSpPr>
          <a:xfrm>
            <a:off x="190866" y="1210808"/>
            <a:ext cx="11807091" cy="5423540"/>
            <a:chOff x="-16251" y="1217918"/>
            <a:chExt cx="11807091" cy="5423540"/>
          </a:xfrm>
        </p:grpSpPr>
        <p:pic>
          <p:nvPicPr>
            <p:cNvPr id="5" name="Imagen 5">
              <a:extLst>
                <a:ext uri="{FF2B5EF4-FFF2-40B4-BE49-F238E27FC236}">
                  <a16:creationId xmlns:a16="http://schemas.microsoft.com/office/drawing/2014/main" id="{10E7B5B4-9841-4DEA-8C84-AB5168600D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86777" y="1239750"/>
              <a:ext cx="1692661" cy="437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2D446EFF-DE7E-40B6-B880-1FAAF8F4AE3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228552"/>
              <a:ext cx="1584350" cy="319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9">
              <a:extLst>
                <a:ext uri="{FF2B5EF4-FFF2-40B4-BE49-F238E27FC236}">
                  <a16:creationId xmlns:a16="http://schemas.microsoft.com/office/drawing/2014/main" id="{CB208965-6EEC-4062-A9AB-CC6DBE393D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b="-131"/>
            <a:stretch>
              <a:fillRect/>
            </a:stretch>
          </p:blipFill>
          <p:spPr bwMode="auto">
            <a:xfrm>
              <a:off x="1513432" y="2109019"/>
              <a:ext cx="1473345" cy="303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ocadillo: rectángulo 11">
              <a:extLst>
                <a:ext uri="{FF2B5EF4-FFF2-40B4-BE49-F238E27FC236}">
                  <a16:creationId xmlns:a16="http://schemas.microsoft.com/office/drawing/2014/main" id="{519DE8DF-B9C7-4C1F-859A-16EF320A674D}"/>
                </a:ext>
              </a:extLst>
            </p:cNvPr>
            <p:cNvSpPr/>
            <p:nvPr/>
          </p:nvSpPr>
          <p:spPr>
            <a:xfrm>
              <a:off x="4587377" y="1224115"/>
              <a:ext cx="1752980" cy="1326909"/>
            </a:xfrm>
            <a:prstGeom prst="wedgeRectCallout">
              <a:avLst>
                <a:gd name="adj1" fmla="val -60881"/>
                <a:gd name="adj2" fmla="val -20658"/>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Educación y Ciencias Sociales</a:t>
              </a:r>
            </a:p>
          </p:txBody>
        </p:sp>
        <p:pic>
          <p:nvPicPr>
            <p:cNvPr id="16" name="Imagen 15">
              <a:extLst>
                <a:ext uri="{FF2B5EF4-FFF2-40B4-BE49-F238E27FC236}">
                  <a16:creationId xmlns:a16="http://schemas.microsoft.com/office/drawing/2014/main" id="{A27F7CF6-FAB3-42FB-A5F6-A917FD89785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b="-288"/>
            <a:stretch>
              <a:fillRect/>
            </a:stretch>
          </p:blipFill>
          <p:spPr bwMode="auto">
            <a:xfrm>
              <a:off x="10094371" y="1858297"/>
              <a:ext cx="1677328" cy="437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Bocadillo: rectángulo 26">
              <a:extLst>
                <a:ext uri="{FF2B5EF4-FFF2-40B4-BE49-F238E27FC236}">
                  <a16:creationId xmlns:a16="http://schemas.microsoft.com/office/drawing/2014/main" id="{BFF4FCA9-9517-4FB0-A51C-BE349EBFF133}"/>
                </a:ext>
              </a:extLst>
            </p:cNvPr>
            <p:cNvSpPr/>
            <p:nvPr/>
          </p:nvSpPr>
          <p:spPr>
            <a:xfrm>
              <a:off x="10079651" y="1217918"/>
              <a:ext cx="1685129" cy="640379"/>
            </a:xfrm>
            <a:prstGeom prst="wedgeRectCallout">
              <a:avLst>
                <a:gd name="adj1" fmla="val 20535"/>
                <a:gd name="adj2" fmla="val 72577"/>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Salud</a:t>
              </a:r>
            </a:p>
          </p:txBody>
        </p:sp>
        <p:pic>
          <p:nvPicPr>
            <p:cNvPr id="18" name="Imagen 17">
              <a:extLst>
                <a:ext uri="{FF2B5EF4-FFF2-40B4-BE49-F238E27FC236}">
                  <a16:creationId xmlns:a16="http://schemas.microsoft.com/office/drawing/2014/main" id="{4E3E6914-56E5-40FC-9640-D617266AD53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b="-2"/>
            <a:stretch>
              <a:fillRect/>
            </a:stretch>
          </p:blipFill>
          <p:spPr bwMode="auto">
            <a:xfrm>
              <a:off x="6348158" y="1217918"/>
              <a:ext cx="1874838"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ocadillo: rectángulo 30">
              <a:extLst>
                <a:ext uri="{FF2B5EF4-FFF2-40B4-BE49-F238E27FC236}">
                  <a16:creationId xmlns:a16="http://schemas.microsoft.com/office/drawing/2014/main" id="{6A738223-E753-4D09-BF6E-752F289DDDFB}"/>
                </a:ext>
              </a:extLst>
            </p:cNvPr>
            <p:cNvSpPr/>
            <p:nvPr/>
          </p:nvSpPr>
          <p:spPr>
            <a:xfrm>
              <a:off x="6376760" y="5155397"/>
              <a:ext cx="1874838" cy="1484472"/>
            </a:xfrm>
            <a:prstGeom prst="wedgeRectCallout">
              <a:avLst>
                <a:gd name="adj1" fmla="val -21944"/>
                <a:gd name="adj2" fmla="val -69022"/>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Pesca</a:t>
              </a:r>
            </a:p>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 y</a:t>
              </a:r>
            </a:p>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Acuicultura</a:t>
              </a:r>
              <a:endParaRPr lang="es-ES" sz="1600" dirty="0"/>
            </a:p>
          </p:txBody>
        </p:sp>
        <p:sp>
          <p:nvSpPr>
            <p:cNvPr id="20" name="Bocadillo: rectángulo 5">
              <a:extLst>
                <a:ext uri="{FF2B5EF4-FFF2-40B4-BE49-F238E27FC236}">
                  <a16:creationId xmlns:a16="http://schemas.microsoft.com/office/drawing/2014/main" id="{4C346197-A96E-41FC-A3E5-A95BEF562C00}"/>
                </a:ext>
              </a:extLst>
            </p:cNvPr>
            <p:cNvSpPr/>
            <p:nvPr/>
          </p:nvSpPr>
          <p:spPr>
            <a:xfrm>
              <a:off x="1548914" y="1228551"/>
              <a:ext cx="1437863" cy="1042702"/>
            </a:xfrm>
            <a:prstGeom prst="wedgeRectCallout">
              <a:avLst>
                <a:gd name="adj1" fmla="val -63313"/>
                <a:gd name="adj2" fmla="val 30659"/>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Agua Energía</a:t>
              </a:r>
            </a:p>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Medio Ambiente</a:t>
              </a:r>
              <a:endParaRPr lang="es-CL" sz="1600" dirty="0"/>
            </a:p>
          </p:txBody>
        </p:sp>
        <p:sp>
          <p:nvSpPr>
            <p:cNvPr id="21" name="Bocadillo: rectángulo 20">
              <a:extLst>
                <a:ext uri="{FF2B5EF4-FFF2-40B4-BE49-F238E27FC236}">
                  <a16:creationId xmlns:a16="http://schemas.microsoft.com/office/drawing/2014/main" id="{FA250C87-869E-4E69-948D-EA06EDF6ADD9}"/>
                </a:ext>
              </a:extLst>
            </p:cNvPr>
            <p:cNvSpPr/>
            <p:nvPr/>
          </p:nvSpPr>
          <p:spPr>
            <a:xfrm>
              <a:off x="-9989" y="4426011"/>
              <a:ext cx="1555275" cy="715168"/>
            </a:xfrm>
            <a:prstGeom prst="wedgeRectCallout">
              <a:avLst>
                <a:gd name="adj1" fmla="val 60422"/>
                <a:gd name="adj2" fmla="val -20482"/>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Alimentos y Agropecuaria</a:t>
              </a:r>
            </a:p>
          </p:txBody>
        </p:sp>
        <p:pic>
          <p:nvPicPr>
            <p:cNvPr id="3" name="Imagen 2">
              <a:extLst>
                <a:ext uri="{FF2B5EF4-FFF2-40B4-BE49-F238E27FC236}">
                  <a16:creationId xmlns:a16="http://schemas.microsoft.com/office/drawing/2014/main" id="{4ED751B7-9188-469A-A4E0-7D16AD7AAF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251" y="5141179"/>
              <a:ext cx="3103067" cy="1500279"/>
            </a:xfrm>
            <a:prstGeom prst="rect">
              <a:avLst/>
            </a:prstGeom>
          </p:spPr>
        </p:pic>
        <p:sp>
          <p:nvSpPr>
            <p:cNvPr id="8" name="Bocadillo: rectángulo 5">
              <a:extLst>
                <a:ext uri="{FF2B5EF4-FFF2-40B4-BE49-F238E27FC236}">
                  <a16:creationId xmlns:a16="http://schemas.microsoft.com/office/drawing/2014/main" id="{4878B052-9BE3-4AF2-B57F-081313164069}"/>
                </a:ext>
              </a:extLst>
            </p:cNvPr>
            <p:cNvSpPr/>
            <p:nvPr/>
          </p:nvSpPr>
          <p:spPr>
            <a:xfrm>
              <a:off x="3069404" y="5155396"/>
              <a:ext cx="1573493" cy="1486061"/>
            </a:xfrm>
            <a:prstGeom prst="wedgeRectCallout">
              <a:avLst>
                <a:gd name="adj1" fmla="val -63985"/>
                <a:gd name="adj2" fmla="val -24195"/>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Forestal</a:t>
              </a:r>
              <a:endParaRPr lang="es-CL" sz="1600" dirty="0"/>
            </a:p>
          </p:txBody>
        </p:sp>
        <p:pic>
          <p:nvPicPr>
            <p:cNvPr id="1026" name="Picture 2" descr="Resultado de imagen para manufactura">
              <a:extLst>
                <a:ext uri="{FF2B5EF4-FFF2-40B4-BE49-F238E27FC236}">
                  <a16:creationId xmlns:a16="http://schemas.microsoft.com/office/drawing/2014/main" id="{E63C2115-4EC9-44EE-B75F-4D80A29CBA9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679438" y="2551025"/>
              <a:ext cx="1693560" cy="278550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3">
              <a:extLst>
                <a:ext uri="{FF2B5EF4-FFF2-40B4-BE49-F238E27FC236}">
                  <a16:creationId xmlns:a16="http://schemas.microsoft.com/office/drawing/2014/main" id="{FDC7FAF7-F5DA-498A-89F3-9B0A135CD4C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222996" y="1858297"/>
              <a:ext cx="1863574" cy="478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Bocadillo: rectángulo 18">
              <a:extLst>
                <a:ext uri="{FF2B5EF4-FFF2-40B4-BE49-F238E27FC236}">
                  <a16:creationId xmlns:a16="http://schemas.microsoft.com/office/drawing/2014/main" id="{2C3E9C03-870A-4561-944E-CFCBB41DA757}"/>
                </a:ext>
              </a:extLst>
            </p:cNvPr>
            <p:cNvSpPr/>
            <p:nvPr/>
          </p:nvSpPr>
          <p:spPr>
            <a:xfrm>
              <a:off x="4650836" y="5148288"/>
              <a:ext cx="1722162" cy="1493170"/>
            </a:xfrm>
            <a:prstGeom prst="wedgeRectCallout">
              <a:avLst>
                <a:gd name="adj1" fmla="val -21767"/>
                <a:gd name="adj2" fmla="val -64502"/>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Manufactura</a:t>
              </a:r>
            </a:p>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e</a:t>
              </a:r>
            </a:p>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Infraestructura</a:t>
              </a:r>
            </a:p>
          </p:txBody>
        </p:sp>
        <p:sp>
          <p:nvSpPr>
            <p:cNvPr id="12" name="Bocadillo: rectángulo 18">
              <a:extLst>
                <a:ext uri="{FF2B5EF4-FFF2-40B4-BE49-F238E27FC236}">
                  <a16:creationId xmlns:a16="http://schemas.microsoft.com/office/drawing/2014/main" id="{EA252DD2-9A03-4574-B98E-6356BF9DC6F4}"/>
                </a:ext>
              </a:extLst>
            </p:cNvPr>
            <p:cNvSpPr/>
            <p:nvPr/>
          </p:nvSpPr>
          <p:spPr>
            <a:xfrm>
              <a:off x="8222995" y="1228550"/>
              <a:ext cx="1848855" cy="629747"/>
            </a:xfrm>
            <a:prstGeom prst="wedgeRectCallout">
              <a:avLst>
                <a:gd name="adj1" fmla="val -19809"/>
                <a:gd name="adj2" fmla="val 69931"/>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latin typeface="Verdana" panose="020B0604030504040204" pitchFamily="34" charset="0"/>
                  <a:ea typeface="Verdana" panose="020B0604030504040204" pitchFamily="34" charset="0"/>
                  <a:cs typeface="Verdana" panose="020B0604030504040204" pitchFamily="34" charset="0"/>
                </a:rPr>
                <a:t>Minería</a:t>
              </a:r>
            </a:p>
          </p:txBody>
        </p:sp>
        <p:pic>
          <p:nvPicPr>
            <p:cNvPr id="23" name="Imagen 22">
              <a:extLst>
                <a:ext uri="{FF2B5EF4-FFF2-40B4-BE49-F238E27FC236}">
                  <a16:creationId xmlns:a16="http://schemas.microsoft.com/office/drawing/2014/main" id="{28CCAC5E-1577-448C-9BA9-7695F2D1C37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642807" y="5141179"/>
              <a:ext cx="2148033" cy="1498232"/>
            </a:xfrm>
            <a:prstGeom prst="rect">
              <a:avLst/>
            </a:prstGeom>
          </p:spPr>
        </p:pic>
        <p:sp>
          <p:nvSpPr>
            <p:cNvPr id="25" name="Bocadillo: rectángulo 5">
              <a:extLst>
                <a:ext uri="{FF2B5EF4-FFF2-40B4-BE49-F238E27FC236}">
                  <a16:creationId xmlns:a16="http://schemas.microsoft.com/office/drawing/2014/main" id="{84B89F8E-55EC-42F7-AF54-14978C83A4B9}"/>
                </a:ext>
              </a:extLst>
            </p:cNvPr>
            <p:cNvSpPr/>
            <p:nvPr/>
          </p:nvSpPr>
          <p:spPr>
            <a:xfrm>
              <a:off x="8251598" y="5148287"/>
              <a:ext cx="1573493" cy="1486061"/>
            </a:xfrm>
            <a:prstGeom prst="wedgeRectCallout">
              <a:avLst>
                <a:gd name="adj1" fmla="val 63488"/>
                <a:gd name="adj2" fmla="val -1824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CL" sz="1600" dirty="0">
                  <a:solidFill>
                    <a:schemeClr val="bg1"/>
                  </a:solidFill>
                  <a:latin typeface="Verdana" panose="020B0604030504040204" pitchFamily="34" charset="0"/>
                  <a:ea typeface="Verdana" panose="020B0604030504040204" pitchFamily="34" charset="0"/>
                  <a:cs typeface="Verdana" panose="020B0604030504040204" pitchFamily="34" charset="0"/>
                </a:rPr>
                <a:t>TIC</a:t>
              </a:r>
              <a:endParaRPr lang="es-CL" sz="1600" dirty="0">
                <a:solidFill>
                  <a:schemeClr val="bg1"/>
                </a:solidFill>
              </a:endParaRPr>
            </a:p>
          </p:txBody>
        </p:sp>
      </p:grpSp>
    </p:spTree>
    <p:extLst>
      <p:ext uri="{BB962C8B-B14F-4D97-AF65-F5344CB8AC3E}">
        <p14:creationId xmlns:p14="http://schemas.microsoft.com/office/powerpoint/2010/main" val="129773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176D1B7-A65E-493D-BC3F-D838A4DB79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5528" b="-5528"/>
          <a:stretch>
            <a:fillRect/>
          </a:stretch>
        </p:blipFill>
        <p:spPr bwMode="auto">
          <a:xfrm>
            <a:off x="-6350" y="-387350"/>
            <a:ext cx="3259138"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2">
            <a:extLst>
              <a:ext uri="{FF2B5EF4-FFF2-40B4-BE49-F238E27FC236}">
                <a16:creationId xmlns:a16="http://schemas.microsoft.com/office/drawing/2014/main" id="{17401232-391F-4E0B-8381-66837701F69C}"/>
              </a:ext>
            </a:extLst>
          </p:cNvPr>
          <p:cNvSpPr txBox="1">
            <a:spLocks noChangeArrowheads="1"/>
          </p:cNvSpPr>
          <p:nvPr/>
        </p:nvSpPr>
        <p:spPr bwMode="auto">
          <a:xfrm>
            <a:off x="3719513" y="260350"/>
            <a:ext cx="6664325" cy="708025"/>
          </a:xfrm>
          <a:prstGeom prst="rect">
            <a:avLst/>
          </a:prstGeom>
          <a:noFill/>
          <a:ln>
            <a:noFill/>
          </a:ln>
        </p:spPr>
        <p:txBody>
          <a:bodyPr anchor="b">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ＭＳ Ｐゴシック" charset="-128"/>
              </a:defRPr>
            </a:lvl9pPr>
          </a:lstStyle>
          <a:p>
            <a:pPr>
              <a:spcBef>
                <a:spcPct val="0"/>
              </a:spcBef>
              <a:buFontTx/>
              <a:buNone/>
              <a:defRPr/>
            </a:pPr>
            <a:r>
              <a:rPr lang="es-ES_tradnl" altLang="es-ES_tradnl" sz="2000" b="1" dirty="0">
                <a:solidFill>
                  <a:schemeClr val="accent1">
                    <a:lumMod val="75000"/>
                  </a:schemeClr>
                </a:solidFill>
                <a:latin typeface="Verdana" charset="0"/>
                <a:ea typeface="Verdana" charset="0"/>
                <a:cs typeface="Verdana" charset="0"/>
              </a:rPr>
              <a:t>ADAPTACIÓN AL CAMBIO CLIMÁTICO Y DESASTRES DE ORIGEN NATURAL</a:t>
            </a:r>
            <a:endParaRPr lang="es-ES_tradnl" altLang="es-ES_tradnl" sz="2000" dirty="0">
              <a:solidFill>
                <a:schemeClr val="accent1">
                  <a:lumMod val="75000"/>
                </a:schemeClr>
              </a:solidFill>
              <a:latin typeface="Verdana" charset="0"/>
              <a:ea typeface="Verdana" charset="0"/>
              <a:cs typeface="Verdana" charset="0"/>
            </a:endParaRPr>
          </a:p>
        </p:txBody>
      </p:sp>
      <p:grpSp>
        <p:nvGrpSpPr>
          <p:cNvPr id="7" name="Group 2">
            <a:extLst>
              <a:ext uri="{FF2B5EF4-FFF2-40B4-BE49-F238E27FC236}">
                <a16:creationId xmlns:a16="http://schemas.microsoft.com/office/drawing/2014/main" id="{EC5B549C-F6D3-43B2-B560-E0D35CEAD701}"/>
              </a:ext>
            </a:extLst>
          </p:cNvPr>
          <p:cNvGrpSpPr>
            <a:grpSpLocks/>
          </p:cNvGrpSpPr>
          <p:nvPr/>
        </p:nvGrpSpPr>
        <p:grpSpPr bwMode="auto">
          <a:xfrm>
            <a:off x="3109913" y="1266825"/>
            <a:ext cx="9034462" cy="5389563"/>
            <a:chOff x="2725920" y="1266120"/>
            <a:chExt cx="9035280" cy="5389920"/>
          </a:xfrm>
        </p:grpSpPr>
        <p:sp>
          <p:nvSpPr>
            <p:cNvPr id="8" name="CustomShape 3">
              <a:extLst>
                <a:ext uri="{FF2B5EF4-FFF2-40B4-BE49-F238E27FC236}">
                  <a16:creationId xmlns:a16="http://schemas.microsoft.com/office/drawing/2014/main" id="{AC65AC9D-D868-41D7-8DDB-F3430163753E}"/>
                </a:ext>
              </a:extLst>
            </p:cNvPr>
            <p:cNvSpPr/>
            <p:nvPr/>
          </p:nvSpPr>
          <p:spPr>
            <a:xfrm>
              <a:off x="2725920" y="1266120"/>
              <a:ext cx="9035280" cy="993841"/>
            </a:xfrm>
            <a:prstGeom prst="roundRect">
              <a:avLst>
                <a:gd name="adj" fmla="val 16667"/>
              </a:avLst>
            </a:prstGeom>
            <a:solidFill>
              <a:srgbClr val="4C93D2"/>
            </a:solidFill>
            <a:ln>
              <a:noFill/>
            </a:ln>
          </p:spPr>
          <p:style>
            <a:lnRef idx="2">
              <a:scrgbClr r="0" g="0" b="0"/>
            </a:lnRef>
            <a:fillRef idx="0">
              <a:scrgbClr r="0" g="0" b="0"/>
            </a:fillRef>
            <a:effectRef idx="0">
              <a:scrgbClr r="0" g="0" b="0"/>
            </a:effectRef>
            <a:fontRef idx="minor"/>
          </p:style>
          <p:txBody>
            <a:bodyPr lIns="117360" tIns="117360" rIns="68760" bIns="117360" anchor="ctr"/>
            <a:lstStyle/>
            <a:p>
              <a:pPr>
                <a:lnSpc>
                  <a:spcPct val="90000"/>
                </a:lnSpc>
                <a:spcAft>
                  <a:spcPts val="629"/>
                </a:spcAft>
                <a:defRPr/>
              </a:pPr>
              <a:r>
                <a:rPr lang="es-CL" sz="1800" spc="-1" dirty="0">
                  <a:solidFill>
                    <a:srgbClr val="FFFFFF"/>
                  </a:solidFill>
                  <a:latin typeface="Verdana"/>
                </a:rPr>
                <a:t>a. Tecnologías para el Monitoreo y Modelamiento para toma de decisiones</a:t>
              </a:r>
              <a:endParaRPr lang="es-CL" sz="1800" spc="-1" dirty="0">
                <a:latin typeface="Arial"/>
              </a:endParaRPr>
            </a:p>
          </p:txBody>
        </p:sp>
        <p:sp>
          <p:nvSpPr>
            <p:cNvPr id="9" name="CustomShape 4">
              <a:extLst>
                <a:ext uri="{FF2B5EF4-FFF2-40B4-BE49-F238E27FC236}">
                  <a16:creationId xmlns:a16="http://schemas.microsoft.com/office/drawing/2014/main" id="{E9B07952-5C23-484F-A832-6A444A76DA64}"/>
                </a:ext>
              </a:extLst>
            </p:cNvPr>
            <p:cNvSpPr/>
            <p:nvPr/>
          </p:nvSpPr>
          <p:spPr>
            <a:xfrm>
              <a:off x="2725920" y="2385382"/>
              <a:ext cx="9035280" cy="993841"/>
            </a:xfrm>
            <a:prstGeom prst="roundRect">
              <a:avLst>
                <a:gd name="adj" fmla="val 16667"/>
              </a:avLst>
            </a:prstGeom>
            <a:solidFill>
              <a:srgbClr val="4C93D2"/>
            </a:solidFill>
            <a:ln>
              <a:noFill/>
            </a:ln>
          </p:spPr>
          <p:style>
            <a:lnRef idx="2">
              <a:scrgbClr r="0" g="0" b="0"/>
            </a:lnRef>
            <a:fillRef idx="0">
              <a:scrgbClr r="0" g="0" b="0"/>
            </a:fillRef>
            <a:effectRef idx="0">
              <a:scrgbClr r="0" g="0" b="0"/>
            </a:effectRef>
            <a:fontRef idx="minor"/>
          </p:style>
          <p:txBody>
            <a:bodyPr lIns="117360" tIns="117360" rIns="68760" bIns="117360" anchor="ctr"/>
            <a:lstStyle/>
            <a:p>
              <a:pPr>
                <a:lnSpc>
                  <a:spcPct val="90000"/>
                </a:lnSpc>
                <a:spcAft>
                  <a:spcPts val="629"/>
                </a:spcAft>
                <a:defRPr/>
              </a:pPr>
              <a:r>
                <a:rPr lang="es-CL" sz="1800" spc="-1" dirty="0">
                  <a:solidFill>
                    <a:srgbClr val="FFFFFF"/>
                  </a:solidFill>
                  <a:latin typeface="Verdana"/>
                </a:rPr>
                <a:t>b. Evaluación de impacto del cambio climático en Infraestructura actual con propuestas de adaptación para lograr mayor resiliencia. Nuevas tecnologías constructivas y de planificación urbana para lograr mayor resiliencia. </a:t>
              </a:r>
              <a:endParaRPr lang="es-CL" sz="1800" spc="-1" dirty="0">
                <a:latin typeface="Arial"/>
              </a:endParaRPr>
            </a:p>
          </p:txBody>
        </p:sp>
        <p:sp>
          <p:nvSpPr>
            <p:cNvPr id="10" name="CustomShape 5">
              <a:extLst>
                <a:ext uri="{FF2B5EF4-FFF2-40B4-BE49-F238E27FC236}">
                  <a16:creationId xmlns:a16="http://schemas.microsoft.com/office/drawing/2014/main" id="{A70DC5F9-6DB7-4430-A9E8-124BE9650266}"/>
                </a:ext>
              </a:extLst>
            </p:cNvPr>
            <p:cNvSpPr/>
            <p:nvPr/>
          </p:nvSpPr>
          <p:spPr>
            <a:xfrm>
              <a:off x="2725920" y="3477654"/>
              <a:ext cx="9035280" cy="993841"/>
            </a:xfrm>
            <a:prstGeom prst="roundRect">
              <a:avLst>
                <a:gd name="adj" fmla="val 16667"/>
              </a:avLst>
            </a:prstGeom>
            <a:solidFill>
              <a:srgbClr val="4C93D2"/>
            </a:solidFill>
            <a:ln>
              <a:noFill/>
            </a:ln>
          </p:spPr>
          <p:style>
            <a:lnRef idx="2">
              <a:scrgbClr r="0" g="0" b="0"/>
            </a:lnRef>
            <a:fillRef idx="0">
              <a:scrgbClr r="0" g="0" b="0"/>
            </a:fillRef>
            <a:effectRef idx="0">
              <a:scrgbClr r="0" g="0" b="0"/>
            </a:effectRef>
            <a:fontRef idx="minor"/>
          </p:style>
          <p:txBody>
            <a:bodyPr lIns="117360" tIns="117360" rIns="68760" bIns="117360" anchor="ctr"/>
            <a:lstStyle/>
            <a:p>
              <a:pPr>
                <a:lnSpc>
                  <a:spcPct val="90000"/>
                </a:lnSpc>
                <a:spcAft>
                  <a:spcPts val="629"/>
                </a:spcAft>
                <a:defRPr/>
              </a:pPr>
              <a:r>
                <a:rPr lang="es-CL" sz="1800" spc="-1">
                  <a:solidFill>
                    <a:srgbClr val="FFFFFF"/>
                  </a:solidFill>
                  <a:latin typeface="Verdana"/>
                </a:rPr>
                <a:t>c. Desarrollo científico y tecnológico para incrementar la eficiencia del uso de recursos hídricos en los sectores agropecuario y minero</a:t>
              </a:r>
              <a:endParaRPr lang="es-CL" sz="1800" spc="-1">
                <a:latin typeface="Arial"/>
              </a:endParaRPr>
            </a:p>
          </p:txBody>
        </p:sp>
        <p:sp>
          <p:nvSpPr>
            <p:cNvPr id="11" name="CustomShape 6">
              <a:extLst>
                <a:ext uri="{FF2B5EF4-FFF2-40B4-BE49-F238E27FC236}">
                  <a16:creationId xmlns:a16="http://schemas.microsoft.com/office/drawing/2014/main" id="{47F10EAD-D717-49B6-999C-8D57D1379D2E}"/>
                </a:ext>
              </a:extLst>
            </p:cNvPr>
            <p:cNvSpPr/>
            <p:nvPr/>
          </p:nvSpPr>
          <p:spPr>
            <a:xfrm>
              <a:off x="2725920" y="4569927"/>
              <a:ext cx="9035280" cy="993841"/>
            </a:xfrm>
            <a:prstGeom prst="roundRect">
              <a:avLst>
                <a:gd name="adj" fmla="val 16667"/>
              </a:avLst>
            </a:prstGeom>
            <a:solidFill>
              <a:srgbClr val="4C93D2"/>
            </a:solidFill>
            <a:ln>
              <a:noFill/>
            </a:ln>
          </p:spPr>
          <p:style>
            <a:lnRef idx="2">
              <a:scrgbClr r="0" g="0" b="0"/>
            </a:lnRef>
            <a:fillRef idx="0">
              <a:scrgbClr r="0" g="0" b="0"/>
            </a:fillRef>
            <a:effectRef idx="0">
              <a:scrgbClr r="0" g="0" b="0"/>
            </a:effectRef>
            <a:fontRef idx="minor"/>
          </p:style>
          <p:txBody>
            <a:bodyPr lIns="117360" tIns="117360" rIns="68760" bIns="117360" anchor="ctr"/>
            <a:lstStyle/>
            <a:p>
              <a:pPr>
                <a:lnSpc>
                  <a:spcPct val="90000"/>
                </a:lnSpc>
                <a:spcAft>
                  <a:spcPts val="629"/>
                </a:spcAft>
                <a:defRPr/>
              </a:pPr>
              <a:r>
                <a:rPr lang="es-CL" sz="1800" spc="-1">
                  <a:solidFill>
                    <a:srgbClr val="FFFFFF"/>
                  </a:solidFill>
                  <a:latin typeface="Verdana"/>
                </a:rPr>
                <a:t>d. Tecnologías y Sistemas predictivos frente a desastres naturales</a:t>
              </a:r>
              <a:endParaRPr lang="es-CL" sz="1800" spc="-1">
                <a:latin typeface="Arial"/>
              </a:endParaRPr>
            </a:p>
          </p:txBody>
        </p:sp>
        <p:sp>
          <p:nvSpPr>
            <p:cNvPr id="12" name="CustomShape 7">
              <a:extLst>
                <a:ext uri="{FF2B5EF4-FFF2-40B4-BE49-F238E27FC236}">
                  <a16:creationId xmlns:a16="http://schemas.microsoft.com/office/drawing/2014/main" id="{27F74620-4CF2-4DC7-93D8-499107F4A671}"/>
                </a:ext>
              </a:extLst>
            </p:cNvPr>
            <p:cNvSpPr/>
            <p:nvPr/>
          </p:nvSpPr>
          <p:spPr>
            <a:xfrm>
              <a:off x="2725920" y="5662199"/>
              <a:ext cx="9035280" cy="993841"/>
            </a:xfrm>
            <a:prstGeom prst="roundRect">
              <a:avLst>
                <a:gd name="adj" fmla="val 16667"/>
              </a:avLst>
            </a:prstGeom>
            <a:solidFill>
              <a:srgbClr val="4C93D2"/>
            </a:solidFill>
            <a:ln>
              <a:noFill/>
            </a:ln>
          </p:spPr>
          <p:style>
            <a:lnRef idx="2">
              <a:scrgbClr r="0" g="0" b="0"/>
            </a:lnRef>
            <a:fillRef idx="0">
              <a:scrgbClr r="0" g="0" b="0"/>
            </a:fillRef>
            <a:effectRef idx="0">
              <a:scrgbClr r="0" g="0" b="0"/>
            </a:effectRef>
            <a:fontRef idx="minor"/>
          </p:style>
          <p:txBody>
            <a:bodyPr lIns="117360" tIns="117360" rIns="68760" bIns="117360" anchor="ctr"/>
            <a:lstStyle/>
            <a:p>
              <a:pPr>
                <a:lnSpc>
                  <a:spcPct val="90000"/>
                </a:lnSpc>
                <a:spcAft>
                  <a:spcPts val="629"/>
                </a:spcAft>
                <a:defRPr/>
              </a:pPr>
              <a:r>
                <a:rPr lang="es-CL" sz="1800" spc="-1">
                  <a:solidFill>
                    <a:srgbClr val="FFFFFF"/>
                  </a:solidFill>
                  <a:latin typeface="Verdana"/>
                </a:rPr>
                <a:t>e. Desarrollo científico y tecnológico para la adaptación frente a desastres naturales y limitación de su impacto en población y economía</a:t>
              </a:r>
              <a:endParaRPr lang="es-CL" sz="1800" spc="-1">
                <a:latin typeface="Arial"/>
              </a:endParaRPr>
            </a:p>
          </p:txBody>
        </p:sp>
      </p:grpSp>
    </p:spTree>
    <p:extLst>
      <p:ext uri="{BB962C8B-B14F-4D97-AF65-F5344CB8AC3E}">
        <p14:creationId xmlns:p14="http://schemas.microsoft.com/office/powerpoint/2010/main" val="34670219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PublishingExpirationDate xmlns="http://schemas.microsoft.com/sharepoint/v3" xsi:nil="true"/>
    <PublishingStartDate xmlns="http://schemas.microsoft.com/sharepoint/v3" xsi:nil="true"/>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2781F81DE184447A198CC3C02EF23D2" ma:contentTypeVersion="7" ma:contentTypeDescription="Crear nuevo documento." ma:contentTypeScope="" ma:versionID="3abba2427e8724ec7717bda3e32d02e7">
  <xsd:schema xmlns:xsd="http://www.w3.org/2001/XMLSchema" xmlns:xs="http://www.w3.org/2001/XMLSchema" xmlns:p="http://schemas.microsoft.com/office/2006/metadata/properties" xmlns:ns1="http://schemas.microsoft.com/sharepoint/v3" targetNamespace="http://schemas.microsoft.com/office/2006/metadata/properties" ma:root="true" ma:fieldsID="85b0f857dc6d5321b7a3d9e07873dc98"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element name="AverageRating" ma:index="10" nillable="true" ma:displayName="Clasificación (0-5)" ma:decimals="2" ma:description="Valor promedio de todas las clasificaciones que se han enviado" ma:internalName="AverageRating" ma:readOnly="true">
      <xsd:simpleType>
        <xsd:restriction base="dms:Number"/>
      </xsd:simpleType>
    </xsd:element>
    <xsd:element name="RatingCount" ma:index="11" nillable="true" ma:displayName="Número de clasificaciones" ma:decimals="0" ma:description="Número de clasificaciones enviado" ma:internalName="RatingCount" ma:readOnly="true">
      <xsd:simpleType>
        <xsd:restriction base="dms:Number"/>
      </xsd:simpleType>
    </xsd:element>
    <xsd:element name="RatedBy" ma:index="12" nillable="true" ma:displayName="Valorado por" ma:description="Los usuarios valoraron el elemento."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Valoraciones de usuario" ma:description="Valoraciones de usuario para el elemento" ma:hidden="true" ma:internalName="Ratings">
      <xsd:simpleType>
        <xsd:restriction base="dms:Note"/>
      </xsd:simpleType>
    </xsd:element>
    <xsd:element name="LikesCount" ma:index="14" nillable="true" ma:displayName="Número de Me gusta" ma:internalName="LikesCount">
      <xsd:simpleType>
        <xsd:restriction base="dms:Unknown"/>
      </xsd:simpleType>
    </xsd:element>
    <xsd:element name="LikedBy" ma:index="15" nillable="true" ma:displayName="Gusta a"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D80777-138C-41DC-8AFD-3AC5CA9333F2}">
  <ds:schemaRefs>
    <ds:schemaRef ds:uri="http://schemas.microsoft.com/sharepoint/v3/contenttype/forms"/>
  </ds:schemaRefs>
</ds:datastoreItem>
</file>

<file path=customXml/itemProps2.xml><?xml version="1.0" encoding="utf-8"?>
<ds:datastoreItem xmlns:ds="http://schemas.openxmlformats.org/officeDocument/2006/customXml" ds:itemID="{BE5DFEDB-6629-4F07-94B1-448914C0D866}">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http://schemas.microsoft.com/sharepoint/v3"/>
    <ds:schemaRef ds:uri="http://purl.org/dc/dcmitype/"/>
  </ds:schemaRefs>
</ds:datastoreItem>
</file>

<file path=customXml/itemProps3.xml><?xml version="1.0" encoding="utf-8"?>
<ds:datastoreItem xmlns:ds="http://schemas.openxmlformats.org/officeDocument/2006/customXml" ds:itemID="{1506EED2-D665-4D41-A3E7-C741D009B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699</TotalTime>
  <Words>2742</Words>
  <Application>Microsoft Macintosh PowerPoint</Application>
  <PresentationFormat>Personalizado</PresentationFormat>
  <Paragraphs>304</Paragraphs>
  <Slides>37</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gobCL</vt:lpstr>
      <vt:lpstr>Segoe UI</vt:lpstr>
      <vt:lpstr>Times New Roman</vt:lpstr>
      <vt:lpstr>Verdana</vt:lpstr>
      <vt:lpstr>Tema de Office</vt:lpstr>
      <vt:lpstr>Favor conectarse al link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SECOM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Barbara Vallejos</dc:creator>
  <cp:lastModifiedBy>Silvana Gonzalez Castro</cp:lastModifiedBy>
  <cp:revision>38</cp:revision>
  <dcterms:created xsi:type="dcterms:W3CDTF">2018-03-14T19:41:34Z</dcterms:created>
  <dcterms:modified xsi:type="dcterms:W3CDTF">2020-01-14T20:11:49Z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0x010100B2781F81DE184447A198CC3C02EF23D2</vt:lpwstr>
  </property>
</Properties>
</file>